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234" autoAdjust="0"/>
  </p:normalViewPr>
  <p:slideViewPr>
    <p:cSldViewPr snapToGrid="0">
      <p:cViewPr varScale="1">
        <p:scale>
          <a:sx n="74" d="100"/>
          <a:sy n="74" d="100"/>
        </p:scale>
        <p:origin x="3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6BB63-B601-444D-B7B1-438663F48656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E0F37-58CF-4AEC-B594-796890172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49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ngleton_pattern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Associative_array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Multiton</a:t>
            </a:r>
            <a:r>
              <a:rPr lang="en-US" dirty="0"/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generalizes the </a:t>
            </a:r>
            <a:r>
              <a:rPr lang="en-US" dirty="0">
                <a:hlinkClick r:id="rId3" tooltip="Singleton pattern"/>
              </a:rPr>
              <a:t>singleton pattern</a:t>
            </a:r>
            <a:r>
              <a:rPr lang="en-US" dirty="0"/>
              <a:t>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allows for the controlled creation of multiple instances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Managed through the use of a </a:t>
            </a:r>
            <a:r>
              <a:rPr lang="en-US" dirty="0">
                <a:hlinkClick r:id="rId4" tooltip="Associative array"/>
              </a:rPr>
              <a:t>map</a:t>
            </a:r>
            <a:r>
              <a:rPr lang="en-US" dirty="0"/>
              <a:t>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single instance </a:t>
            </a:r>
            <a:r>
              <a:rPr lang="en-US" i="1" dirty="0"/>
              <a:t>per key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E0F37-58CF-4AEC-B594-796890172E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9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D7904-ACFA-41E7-859F-4104A3520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F43B7-CA1E-48C9-883D-2C9C9AE68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A0539-5550-47EF-B597-4028259F6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020F-F321-4FF1-A04B-FB7C736ED12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A5A61-7737-4D9C-B854-0E788973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7CC73-371D-4F27-AE42-A9031C007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0544-37C1-4A3D-83ED-5F925BD8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C180-36CC-4612-A322-54782BE6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7006D-3852-4226-B2A3-39B27F692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8B310-CA64-4CA9-ABE1-DF698E73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020F-F321-4FF1-A04B-FB7C736ED12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BC304-BD77-463A-9AD4-6D9B17A2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65242-50E8-49B7-AE2B-5AFE7250E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0544-37C1-4A3D-83ED-5F925BD8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3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50387A-50B0-41F0-99C5-735BD2D75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68AA3-1871-4104-BD79-C2B646BFE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3D6E9-E742-4AE6-867F-523CEDA3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020F-F321-4FF1-A04B-FB7C736ED12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06F5A-9FE8-45FC-90EA-9A28A8E3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F8A1A-C80B-4564-920E-1F245D94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0544-37C1-4A3D-83ED-5F925BD8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0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FFD3-53F7-4B41-80C2-C4340D65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2C2D5-FCBD-45E8-BF55-DCA42676A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D0004-D508-4A79-B87F-653F2FFA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020F-F321-4FF1-A04B-FB7C736ED12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D2F75-9B50-4EAB-B8CA-7A7B019F6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178C6-160A-48BD-9AF5-AE671DEC2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0544-37C1-4A3D-83ED-5F925BD8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7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59E38-3B42-465C-A6BE-B775E2DC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BF0CA-0367-4688-ADA1-DB60379FE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A2C10-619F-41A9-9EDF-08C372C88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020F-F321-4FF1-A04B-FB7C736ED12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5BB7C-6760-493E-ADA1-9318D9240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FC12B-4980-4F71-B4FA-5305DBE5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0544-37C1-4A3D-83ED-5F925BD8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1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6086A-47E5-40D7-A003-5DFC666A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1DA0-B55C-49E8-A534-C70B2B4C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6D0E0-249E-45DF-80B9-F6070821C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BC98A-1D46-4ADC-99CA-D1E9DF877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020F-F321-4FF1-A04B-FB7C736ED12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10F7F-29D3-4D15-BF98-0CE1FE22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EAB6D-7057-42A6-A65C-D1613939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0544-37C1-4A3D-83ED-5F925BD8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8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441B-0D2F-436D-840C-958D2F33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AA311-FBAC-4D96-9226-F434B8322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E645B-9599-4DB7-8EDA-37B5B0E2B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06790-6910-4A3E-870B-971CCEA5E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2C1C3-F0B2-40F6-AC26-656078FE6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20AEE3-64EA-45D5-96B3-737B325A5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020F-F321-4FF1-A04B-FB7C736ED12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B6347D-4338-4607-8813-42FB0779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F3BF26-586F-4545-92C7-EE4D58E0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0544-37C1-4A3D-83ED-5F925BD8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5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5CB23-3BD6-4A42-83B8-4A5BA65C2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61AF5-2360-4DB8-9DF4-A68B867B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020F-F321-4FF1-A04B-FB7C736ED12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B5BC0-71FE-458B-ABA6-3EC12367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86E47-7167-4E22-858E-3E65C15E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0544-37C1-4A3D-83ED-5F925BD8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5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208E4E-C1AE-4E9B-B122-CE8A4A0B3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020F-F321-4FF1-A04B-FB7C736ED12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7DCD38-B6C9-46D5-A90D-14FA416B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C5DCE-F437-4CDE-9A91-6D002262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0544-37C1-4A3D-83ED-5F925BD8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5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C3C27-851C-4963-A6D6-CBBCA8A7B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F6CA4-A8B4-4C00-A5BC-25CA0D022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F3B0F-54C7-4D72-8A76-8E8193864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59043-7508-4AC9-832F-B3E85DBA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020F-F321-4FF1-A04B-FB7C736ED12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A9A24-8480-4B7E-9EB1-9508AE67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1693C-4774-4E32-8597-C31645EA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0544-37C1-4A3D-83ED-5F925BD8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9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391B-1585-4B32-B251-DFD9B0779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F2668C-8F04-4046-89C7-9D3DCDAA5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DCEF6-BF40-450C-BCDE-C74A7F1AF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0C203-BBA5-4A8D-9177-5DC2EB93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020F-F321-4FF1-A04B-FB7C736ED12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C4711-C334-4945-A054-7CE1F988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CE330-01FF-44D5-8FD2-850340E3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0544-37C1-4A3D-83ED-5F925BD8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4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A78A4-1C1E-464E-9A9F-5680A2560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99C4B-5B3F-4BA9-98C7-0CFA96283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8B223-F046-4BC1-A888-BECC0191B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A020F-F321-4FF1-A04B-FB7C736ED12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3DBAD-955A-4218-AC11-9E886D90D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2F290-E24F-492C-A2E8-56AC78C8F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E0544-37C1-4A3D-83ED-5F925BD8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9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1DB64-2EC8-41F2-9DF1-4E4C27D4F8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Wiederholung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81D90-08A8-4C98-BC40-4E45884AC9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11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1D0D-301F-46FD-925A-ED519EAB0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Beispiel</a:t>
            </a:r>
            <a:r>
              <a:rPr lang="en-US" dirty="0"/>
              <a:t>: Update Movie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F57A6C-156F-4846-ACFF-5CAE650CB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93" y="1948721"/>
            <a:ext cx="10888813" cy="4118405"/>
          </a:xfrm>
        </p:spPr>
      </p:pic>
    </p:spTree>
    <p:extLst>
      <p:ext uri="{BB962C8B-B14F-4D97-AF65-F5344CB8AC3E}">
        <p14:creationId xmlns:p14="http://schemas.microsoft.com/office/powerpoint/2010/main" val="3650329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A75E9-792B-478C-BD7B-5CE88779D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BD41B-EBF0-4FD8-9F3E-9360A3613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RuntimeStorageAccess</a:t>
            </a:r>
            <a:r>
              <a:rPr lang="de-DE" dirty="0"/>
              <a:t> ist ein vereinfachter Zugriff auf </a:t>
            </a:r>
            <a:r>
              <a:rPr lang="de-DE" dirty="0" err="1"/>
              <a:t>RuntimeStorage</a:t>
            </a:r>
            <a:r>
              <a:rPr lang="de-DE" dirty="0"/>
              <a:t>. </a:t>
            </a:r>
            <a:r>
              <a:rPr lang="de-DE" dirty="0" err="1"/>
              <a:t>RuntimeStorage</a:t>
            </a:r>
            <a:r>
              <a:rPr lang="de-DE" dirty="0"/>
              <a:t> umfasst alle notwendigen Komponenten um alle Datenklassen und deren Metainformationen zu speichern (Register, BAS).</a:t>
            </a:r>
            <a:br>
              <a:rPr lang="de-DE" dirty="0"/>
            </a:br>
            <a:r>
              <a:rPr lang="de-DE" dirty="0"/>
              <a:t>Gespeichert wird mittels des Storage das Objekte mit konkreten </a:t>
            </a:r>
            <a:r>
              <a:rPr lang="de-DE" dirty="0" err="1"/>
              <a:t>StorageGroups</a:t>
            </a:r>
            <a:r>
              <a:rPr lang="de-DE" dirty="0"/>
              <a:t> in Dateien schreiben kann bzw. sie davon lesen kann.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9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CA91E-CD25-455A-A122-C6A565FA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CEC51-98BF-4D71-9AF8-BE88C59A5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Nachtrag</a:t>
            </a:r>
            <a:r>
              <a:rPr lang="en-US" dirty="0"/>
              <a:t> </a:t>
            </a:r>
            <a:r>
              <a:rPr lang="en-US" dirty="0" err="1"/>
              <a:t>Klassendiagramme</a:t>
            </a:r>
            <a:endParaRPr lang="en-US" dirty="0"/>
          </a:p>
          <a:p>
            <a:r>
              <a:rPr lang="en-US" dirty="0" err="1"/>
              <a:t>Analyse</a:t>
            </a:r>
            <a:r>
              <a:rPr lang="en-US" dirty="0"/>
              <a:t> – VS </a:t>
            </a:r>
            <a:r>
              <a:rPr lang="en-US" dirty="0" err="1"/>
              <a:t>Entwurfsklassendiagramm</a:t>
            </a:r>
            <a:endParaRPr lang="en-US" dirty="0"/>
          </a:p>
          <a:p>
            <a:r>
              <a:rPr lang="en-US" dirty="0"/>
              <a:t>Storage (PM &amp; MM)</a:t>
            </a:r>
          </a:p>
        </p:txBody>
      </p:sp>
    </p:spTree>
    <p:extLst>
      <p:ext uri="{BB962C8B-B14F-4D97-AF65-F5344CB8AC3E}">
        <p14:creationId xmlns:p14="http://schemas.microsoft.com/office/powerpoint/2010/main" val="648585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CE3E-441C-497F-9822-D7D53429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Nachtrag</a:t>
            </a:r>
            <a:r>
              <a:rPr lang="en-US" dirty="0"/>
              <a:t> </a:t>
            </a:r>
            <a:r>
              <a:rPr lang="en-US" dirty="0" err="1"/>
              <a:t>Klassendiagramme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125AE-9553-4950-BF5B-791CACA3E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1603375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final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Constant (i.e. final) fields are indicated via naming convention: constants should be in ALL_CAPS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F55EA0-87E5-4976-BD04-01BBECFF4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555" y="1825625"/>
            <a:ext cx="4200525" cy="45339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A259066-BBAA-408E-A834-42DA1F4923BA}"/>
              </a:ext>
            </a:extLst>
          </p:cNvPr>
          <p:cNvSpPr txBox="1">
            <a:spLocks/>
          </p:cNvSpPr>
          <p:nvPr/>
        </p:nvSpPr>
        <p:spPr>
          <a:xfrm>
            <a:off x="1" y="3563937"/>
            <a:ext cx="7251554" cy="1974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String name;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private double </a:t>
            </a:r>
            <a:r>
              <a:rPr lang="en-US" sz="1800" dirty="0" err="1">
                <a:latin typeface="Consolas" panose="020B0609020204030204" pitchFamily="49" charset="0"/>
              </a:rPr>
              <a:t>payRate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private final int EMPLOYEE_ID;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static int </a:t>
            </a:r>
            <a:r>
              <a:rPr lang="en-US" sz="1800" dirty="0" err="1">
                <a:latin typeface="Consolas" panose="020B0609020204030204" pitchFamily="49" charset="0"/>
              </a:rPr>
              <a:t>nextID</a:t>
            </a:r>
            <a:r>
              <a:rPr lang="en-US" sz="1800" dirty="0">
                <a:latin typeface="Consolas" panose="020B0609020204030204" pitchFamily="49" charset="0"/>
              </a:rPr>
              <a:t> = 1000;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public static final double STARTING_PAY_RATE = 7.75;</a:t>
            </a: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A7D354-9B07-4FB5-8FB0-6A404B20728B}"/>
              </a:ext>
            </a:extLst>
          </p:cNvPr>
          <p:cNvSpPr/>
          <p:nvPr/>
        </p:nvSpPr>
        <p:spPr>
          <a:xfrm>
            <a:off x="5601417" y="6400876"/>
            <a:ext cx="6855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(http://pages.cs.wisc.edu/~hasti/cs302/examples/UMLdiagram.html)</a:t>
            </a:r>
          </a:p>
        </p:txBody>
      </p:sp>
    </p:spTree>
    <p:extLst>
      <p:ext uri="{BB962C8B-B14F-4D97-AF65-F5344CB8AC3E}">
        <p14:creationId xmlns:p14="http://schemas.microsoft.com/office/powerpoint/2010/main" val="93621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CE3E-441C-497F-9822-D7D53429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Nachtrag</a:t>
            </a:r>
            <a:r>
              <a:rPr lang="en-US" dirty="0"/>
              <a:t> </a:t>
            </a:r>
            <a:r>
              <a:rPr lang="en-US" dirty="0" err="1"/>
              <a:t>Klassendiagramme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125AE-9553-4950-BF5B-791CACA3E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1603375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ENUM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Darstellen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Klasse</a:t>
            </a:r>
            <a:endParaRPr lang="en-US" dirty="0"/>
          </a:p>
          <a:p>
            <a:pPr lvl="1"/>
            <a:r>
              <a:rPr lang="en-US" dirty="0" err="1"/>
              <a:t>Nutzen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Klasse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C7162E-8992-466F-B026-450B5B34F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401" y="1690688"/>
            <a:ext cx="3273625" cy="497744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BAE609-9F07-4DD0-8FF0-4D710F905F61}"/>
              </a:ext>
            </a:extLst>
          </p:cNvPr>
          <p:cNvCxnSpPr/>
          <p:nvPr/>
        </p:nvCxnSpPr>
        <p:spPr>
          <a:xfrm flipV="1">
            <a:off x="8572356" y="4389120"/>
            <a:ext cx="0" cy="5652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77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CC60-44F0-4E69-BDF8-2276797E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Analyse</a:t>
            </a:r>
            <a:r>
              <a:rPr lang="en-US" dirty="0"/>
              <a:t> – VS </a:t>
            </a:r>
            <a:r>
              <a:rPr lang="en-US" dirty="0" err="1"/>
              <a:t>Entwurfsklassendiagramm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3E795EC-AD29-42F5-8B5B-4EAD170781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888032"/>
              </p:ext>
            </p:extLst>
          </p:nvPr>
        </p:nvGraphicFramePr>
        <p:xfrm>
          <a:off x="0" y="1620200"/>
          <a:ext cx="12192000" cy="52377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784801759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10781919"/>
                    </a:ext>
                  </a:extLst>
                </a:gridCol>
              </a:tblGrid>
              <a:tr h="744194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Analyse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Entwurf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264741"/>
                  </a:ext>
                </a:extLst>
              </a:tr>
              <a:tr h="1305101">
                <a:tc>
                  <a:txBody>
                    <a:bodyPr/>
                    <a:lstStyle/>
                    <a:p>
                      <a:r>
                        <a:rPr lang="de-DE" dirty="0"/>
                        <a:t>Anforderungen -&gt; Klassenstruktur</a:t>
                      </a:r>
                    </a:p>
                    <a:p>
                      <a:r>
                        <a:rPr lang="de-DE" dirty="0"/>
                        <a:t>Erste Überlegung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Klassenstruktur -&gt; Detaillierte Klassen</a:t>
                      </a:r>
                    </a:p>
                    <a:p>
                      <a:r>
                        <a:rPr lang="de-DE" dirty="0"/>
                        <a:t>Umsetzungsnah, Entwurfsziele</a:t>
                      </a:r>
                    </a:p>
                    <a:p>
                      <a:r>
                        <a:rPr lang="de-DE" dirty="0"/>
                        <a:t>Verfeinert die Analyseklassen durch Detailspezifikation</a:t>
                      </a:r>
                    </a:p>
                    <a:p>
                      <a:r>
                        <a:rPr lang="de-DE" dirty="0"/>
                        <a:t>(-&gt; alle Attribute und Operationen für Funktionalität, OOAD 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93943"/>
                  </a:ext>
                </a:extLst>
              </a:tr>
              <a:tr h="1281049">
                <a:tc>
                  <a:txBody>
                    <a:bodyPr/>
                    <a:lstStyle/>
                    <a:p>
                      <a:r>
                        <a:rPr lang="de-DE" dirty="0"/>
                        <a:t>Vereinfachtes Klassendiagramm </a:t>
                      </a:r>
                    </a:p>
                    <a:p>
                      <a:r>
                        <a:rPr lang="de-DE" dirty="0"/>
                        <a:t>Symbole (Dialog-, Steuerungs-, Entitäts-Klasse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Klassendiagramm (UML), v.a. </a:t>
                      </a:r>
                      <a:r>
                        <a:rPr lang="en-US" dirty="0" err="1"/>
                        <a:t>relevante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Ausschnitte</a:t>
                      </a:r>
                      <a:endParaRPr lang="de-DE" dirty="0"/>
                    </a:p>
                    <a:p>
                      <a:r>
                        <a:rPr lang="de-DE" dirty="0"/>
                        <a:t>Mehr Details als im Analysemodell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220227"/>
                  </a:ext>
                </a:extLst>
              </a:tr>
              <a:tr h="190745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Klassenkandidaten aus den Anforderungen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Operationen der Klassen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Vererbung &amp; Assoziationen beschreiben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Klassendiagramm konsolidieren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Vollständige Listen der Attribute und Operationen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Festlegung</a:t>
                      </a:r>
                      <a:r>
                        <a:rPr lang="en-US" dirty="0"/>
                        <a:t> von </a:t>
                      </a:r>
                      <a:r>
                        <a:rPr lang="en-US" dirty="0" err="1"/>
                        <a:t>Datentypen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Sichtbarkeit</a:t>
                      </a:r>
                      <a:r>
                        <a:rPr lang="en-US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Spezifikation</a:t>
                      </a:r>
                      <a:r>
                        <a:rPr lang="en-US" dirty="0"/>
                        <a:t> der </a:t>
                      </a:r>
                      <a:r>
                        <a:rPr lang="en-US" dirty="0" err="1"/>
                        <a:t>Operationen</a:t>
                      </a:r>
                      <a:r>
                        <a:rPr lang="en-US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Definition von </a:t>
                      </a:r>
                      <a:r>
                        <a:rPr lang="en-US" dirty="0" err="1"/>
                        <a:t>Ausnahmen</a:t>
                      </a:r>
                      <a:r>
                        <a:rPr lang="en-US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Konkretisierung</a:t>
                      </a:r>
                      <a:r>
                        <a:rPr lang="en-US" dirty="0"/>
                        <a:t> von </a:t>
                      </a:r>
                      <a:r>
                        <a:rPr lang="en-US" dirty="0" err="1"/>
                        <a:t>Datenstrukturen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Elimination von </a:t>
                      </a:r>
                      <a:r>
                        <a:rPr lang="en-US" dirty="0" err="1"/>
                        <a:t>Mehrfachvererbung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03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993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D65B-6CF8-4B7C-A605-076F2276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Storage: 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D6C6D-1F9A-41F0-912E-82AAF3B1C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SerialStorage</a:t>
            </a:r>
            <a:r>
              <a:rPr lang="en-US" dirty="0"/>
              <a:t>:</a:t>
            </a:r>
          </a:p>
          <a:p>
            <a:r>
              <a:rPr lang="en-US" dirty="0" err="1"/>
              <a:t>Implementiert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Singleton (Was </a:t>
            </a:r>
            <a:r>
              <a:rPr lang="en-US" dirty="0" err="1"/>
              <a:t>folgt</a:t>
            </a:r>
            <a:r>
              <a:rPr lang="en-US" dirty="0"/>
              <a:t> </a:t>
            </a:r>
            <a:r>
              <a:rPr lang="en-US" dirty="0" err="1"/>
              <a:t>daraus</a:t>
            </a:r>
            <a:r>
              <a:rPr lang="en-US" dirty="0"/>
              <a:t>?)</a:t>
            </a:r>
          </a:p>
          <a:p>
            <a:r>
              <a:rPr lang="en-US" dirty="0" err="1"/>
              <a:t>Persistieren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Dateien</a:t>
            </a:r>
            <a:r>
              <a:rPr lang="en-US" dirty="0"/>
              <a:t> (.ser)</a:t>
            </a:r>
          </a:p>
          <a:p>
            <a:r>
              <a:rPr lang="en-US" dirty="0" err="1"/>
              <a:t>Datei-Interaktionen</a:t>
            </a:r>
            <a:r>
              <a:rPr lang="en-US" dirty="0"/>
              <a:t> in: </a:t>
            </a:r>
            <a:r>
              <a:rPr lang="en-US" dirty="0">
                <a:latin typeface="Consolas" panose="020B0609020204030204" pitchFamily="49" charset="0"/>
              </a:rPr>
              <a:t>clear, </a:t>
            </a:r>
            <a:r>
              <a:rPr lang="en-US" dirty="0" err="1">
                <a:latin typeface="Consolas" panose="020B0609020204030204" pitchFamily="49" charset="0"/>
              </a:rPr>
              <a:t>saveAll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loadAll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/>
              <a:t>Mithilfe</a:t>
            </a:r>
            <a:r>
              <a:rPr lang="en-US" dirty="0"/>
              <a:t> der </a:t>
            </a:r>
            <a:r>
              <a:rPr lang="en-US" dirty="0" err="1"/>
              <a:t>Klasse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Serial</a:t>
            </a:r>
          </a:p>
          <a:p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Laufzeit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: </a:t>
            </a:r>
            <a:r>
              <a:rPr lang="en-US" dirty="0" err="1">
                <a:latin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und</a:t>
            </a:r>
            <a:r>
              <a:rPr lang="en-US" dirty="0">
                <a:latin typeface="Consolas" panose="020B0609020204030204" pitchFamily="49" charset="0"/>
              </a:rPr>
              <a:t> HashMap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54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B586-C069-4DAC-962E-AB7339250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Übung</a:t>
            </a:r>
            <a:r>
              <a:rPr lang="en-US" dirty="0"/>
              <a:t>: Remove </a:t>
            </a:r>
            <a:r>
              <a:rPr lang="en-US" dirty="0" err="1"/>
              <a:t>Pokemon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A2A18-69C3-4932-A704-A7A99C8EC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Stellen</a:t>
            </a:r>
            <a:r>
              <a:rPr lang="en-US" dirty="0"/>
              <a:t> Sie </a:t>
            </a:r>
            <a:r>
              <a:rPr lang="en-US" dirty="0" err="1">
                <a:latin typeface="Consolas" panose="020B0609020204030204" pitchFamily="49" charset="0"/>
              </a:rPr>
              <a:t>aus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MainActivity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deletePokemon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den </a:t>
            </a:r>
            <a:r>
              <a:rPr lang="en-US" dirty="0" err="1"/>
              <a:t>Inhalt</a:t>
            </a:r>
            <a:r>
              <a:rPr lang="en-US" dirty="0"/>
              <a:t> des </a:t>
            </a:r>
            <a:r>
              <a:rPr lang="en-US" dirty="0" err="1">
                <a:latin typeface="Consolas" panose="020B0609020204030204" pitchFamily="49" charset="0"/>
              </a:rPr>
              <a:t>onClickListeners</a:t>
            </a:r>
            <a:r>
              <a:rPr lang="en-US" dirty="0"/>
              <a:t> des </a:t>
            </a:r>
            <a:r>
              <a:rPr lang="en-US" dirty="0" err="1">
                <a:latin typeface="Consolas" panose="020B0609020204030204" pitchFamily="49" charset="0"/>
              </a:rPr>
              <a:t>positiveButtons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Sequenzdiagramm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. </a:t>
            </a:r>
            <a:r>
              <a:rPr lang="en-US" dirty="0" err="1"/>
              <a:t>Gehen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dabei</a:t>
            </a:r>
            <a:r>
              <a:rPr lang="en-US" dirty="0"/>
              <a:t> so </a:t>
            </a:r>
            <a:r>
              <a:rPr lang="en-US" dirty="0" err="1"/>
              <a:t>tief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möglich</a:t>
            </a:r>
            <a:r>
              <a:rPr lang="en-US" dirty="0"/>
              <a:t> </a:t>
            </a:r>
            <a:r>
              <a:rPr lang="en-US" dirty="0" err="1"/>
              <a:t>innerhalb</a:t>
            </a:r>
            <a:r>
              <a:rPr lang="en-US" dirty="0"/>
              <a:t> des </a:t>
            </a:r>
            <a:r>
              <a:rPr lang="en-US" dirty="0" err="1"/>
              <a:t>Projektes</a:t>
            </a:r>
            <a:r>
              <a:rPr lang="en-US" dirty="0"/>
              <a:t> die </a:t>
            </a:r>
            <a:r>
              <a:rPr lang="en-US" dirty="0" err="1"/>
              <a:t>Auführ-Pfade</a:t>
            </a:r>
            <a:r>
              <a:rPr lang="en-US" dirty="0"/>
              <a:t> </a:t>
            </a:r>
            <a:r>
              <a:rPr lang="en-US" dirty="0" err="1"/>
              <a:t>entlang</a:t>
            </a:r>
            <a:r>
              <a:rPr lang="en-US" dirty="0"/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9D8482-FD25-40D5-B6E2-4189EAD326FB}"/>
              </a:ext>
            </a:extLst>
          </p:cNvPr>
          <p:cNvSpPr txBox="1">
            <a:spLocks/>
          </p:cNvSpPr>
          <p:nvPr/>
        </p:nvSpPr>
        <p:spPr>
          <a:xfrm>
            <a:off x="838200" y="3706813"/>
            <a:ext cx="10515600" cy="27860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setPositiveButton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R.string.delete_confirm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(dialog, id) -&gt; {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STORAGE.remove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pokemon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pokemonAdapter.refresh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dialog.dismiss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391114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B586-C069-4DAC-962E-AB7339250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Übung</a:t>
            </a:r>
            <a:r>
              <a:rPr lang="en-US" dirty="0"/>
              <a:t>: Remove </a:t>
            </a:r>
            <a:r>
              <a:rPr lang="en-US" dirty="0" err="1"/>
              <a:t>Pokemon</a:t>
            </a:r>
            <a:r>
              <a:rPr lang="en-US" dirty="0"/>
              <a:t> 			</a:t>
            </a:r>
            <a:r>
              <a:rPr lang="en-US" b="1" dirty="0"/>
              <a:t>[</a:t>
            </a:r>
            <a:r>
              <a:rPr lang="en-US" b="1" dirty="0" err="1"/>
              <a:t>Lösung</a:t>
            </a:r>
            <a:r>
              <a:rPr lang="en-US" b="1" dirty="0"/>
              <a:t>]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6AA9DBF-42BE-4909-B1E3-0D26E7838EC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057928"/>
              </p:ext>
            </p:extLst>
          </p:nvPr>
        </p:nvGraphicFramePr>
        <p:xfrm>
          <a:off x="1762125" y="1825625"/>
          <a:ext cx="8666163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Packager Shell Object" showAsIcon="1" r:id="rId3" imgW="739080" imgH="372240" progId="Package">
                  <p:embed/>
                </p:oleObj>
              </mc:Choice>
              <mc:Fallback>
                <p:oleObj name="Packager Shell Object" showAsIcon="1" r:id="rId3" imgW="739080" imgH="3722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2125" y="1825625"/>
                        <a:ext cx="8666163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8247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09DF-D1D0-4483-AF44-B39E17B5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Storage: 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840C8-2A31-4A26-8ACE-AD9ACFD1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Storage  / </a:t>
            </a:r>
            <a:r>
              <a:rPr lang="en-US" dirty="0" err="1">
                <a:latin typeface="Consolas" panose="020B0609020204030204" pitchFamily="49" charset="0"/>
              </a:rPr>
              <a:t>RuntimeStorage</a:t>
            </a:r>
            <a:r>
              <a:rPr lang="en-US" dirty="0">
                <a:latin typeface="Consolas" panose="020B0609020204030204" pitchFamily="49" charset="0"/>
              </a:rPr>
              <a:t> / </a:t>
            </a:r>
            <a:r>
              <a:rPr lang="en-US" dirty="0" err="1">
                <a:latin typeface="Consolas" panose="020B0609020204030204" pitchFamily="49" charset="0"/>
              </a:rPr>
              <a:t>RuntimeStorageAccess</a:t>
            </a:r>
            <a:r>
              <a:rPr lang="en-US" dirty="0"/>
              <a:t>:</a:t>
            </a:r>
          </a:p>
          <a:p>
            <a:r>
              <a:rPr lang="en-US" dirty="0" err="1"/>
              <a:t>Implementiert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Multiton</a:t>
            </a:r>
            <a:r>
              <a:rPr lang="en-US" dirty="0"/>
              <a:t> (Was </a:t>
            </a:r>
            <a:r>
              <a:rPr lang="en-US" dirty="0" err="1"/>
              <a:t>folgt</a:t>
            </a:r>
            <a:r>
              <a:rPr lang="en-US" dirty="0"/>
              <a:t> </a:t>
            </a:r>
            <a:r>
              <a:rPr lang="en-US" dirty="0" err="1"/>
              <a:t>daraus</a:t>
            </a:r>
            <a:r>
              <a:rPr lang="en-US" dirty="0"/>
              <a:t>?)</a:t>
            </a:r>
          </a:p>
          <a:p>
            <a:r>
              <a:rPr lang="en-US" dirty="0" err="1"/>
              <a:t>Persistieren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Dateien</a:t>
            </a:r>
            <a:r>
              <a:rPr lang="en-US" dirty="0"/>
              <a:t> (.ser)</a:t>
            </a:r>
          </a:p>
          <a:p>
            <a:r>
              <a:rPr lang="en-US" dirty="0" err="1"/>
              <a:t>Datei-Interaktionen</a:t>
            </a:r>
            <a:r>
              <a:rPr lang="en-US" dirty="0"/>
              <a:t> in: </a:t>
            </a:r>
            <a:r>
              <a:rPr lang="en-US" dirty="0">
                <a:latin typeface="Consolas" panose="020B0609020204030204" pitchFamily="49" charset="0"/>
              </a:rPr>
              <a:t>clear, </a:t>
            </a:r>
            <a:r>
              <a:rPr lang="en-US" dirty="0" err="1">
                <a:latin typeface="Consolas" panose="020B0609020204030204" pitchFamily="49" charset="0"/>
              </a:rPr>
              <a:t>saveAll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loadAll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/>
              <a:t>Mithilfe</a:t>
            </a:r>
            <a:r>
              <a:rPr lang="en-US" dirty="0"/>
              <a:t> der </a:t>
            </a:r>
            <a:r>
              <a:rPr lang="en-US" dirty="0" err="1"/>
              <a:t>Klasse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Serial</a:t>
            </a:r>
          </a:p>
          <a:p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Laufzeit</a:t>
            </a:r>
            <a:r>
              <a:rPr lang="en-US" dirty="0"/>
              <a:t> </a:t>
            </a:r>
            <a:r>
              <a:rPr lang="en-US" dirty="0" err="1"/>
              <a:t>Operationen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Register</a:t>
            </a:r>
          </a:p>
          <a:p>
            <a:r>
              <a:rPr lang="en-US" dirty="0" err="1"/>
              <a:t>Mit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ReversiableTransaction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/>
              <a:t>sind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/>
              <a:t>Änderungen</a:t>
            </a:r>
            <a:r>
              <a:rPr lang="en-US" dirty="0"/>
              <a:t> </a:t>
            </a:r>
            <a:r>
              <a:rPr lang="en-US" dirty="0" err="1"/>
              <a:t>rückgängig</a:t>
            </a:r>
            <a:r>
              <a:rPr lang="en-US" dirty="0"/>
              <a:t> </a:t>
            </a:r>
            <a:r>
              <a:rPr lang="en-US" dirty="0" err="1"/>
              <a:t>machbar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89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416</Words>
  <Application>Microsoft Office PowerPoint</Application>
  <PresentationFormat>Widescreen</PresentationFormat>
  <Paragraphs>73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Package</vt:lpstr>
      <vt:lpstr>Wiederholung</vt:lpstr>
      <vt:lpstr>Agenda</vt:lpstr>
      <vt:lpstr>Nachtrag Klassendiagramme</vt:lpstr>
      <vt:lpstr>Nachtrag Klassendiagramme</vt:lpstr>
      <vt:lpstr>Analyse – VS Entwurfsklassendiagramm</vt:lpstr>
      <vt:lpstr>Storage: PM</vt:lpstr>
      <vt:lpstr>Übung: Remove Pokemon</vt:lpstr>
      <vt:lpstr>Übung: Remove Pokemon    [Lösung]</vt:lpstr>
      <vt:lpstr>Storage: MM</vt:lpstr>
      <vt:lpstr>Beispiel: Update Movie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Wiederholung</dc:title>
  <dc:creator>Philipp de_Sombre</dc:creator>
  <cp:lastModifiedBy>Philipp de_Sombre</cp:lastModifiedBy>
  <cp:revision>37</cp:revision>
  <dcterms:created xsi:type="dcterms:W3CDTF">2019-12-04T09:02:12Z</dcterms:created>
  <dcterms:modified xsi:type="dcterms:W3CDTF">2019-12-11T09:36:18Z</dcterms:modified>
</cp:coreProperties>
</file>