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1" r:id="rId4"/>
    <p:sldId id="269" r:id="rId5"/>
    <p:sldId id="272" r:id="rId6"/>
    <p:sldId id="270" r:id="rId7"/>
    <p:sldId id="275" r:id="rId8"/>
    <p:sldId id="273" r:id="rId9"/>
    <p:sldId id="268" r:id="rId10"/>
    <p:sldId id="276" r:id="rId11"/>
    <p:sldId id="264" r:id="rId12"/>
    <p:sldId id="265" r:id="rId13"/>
    <p:sldId id="278" r:id="rId14"/>
    <p:sldId id="27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7" autoAdjust="0"/>
    <p:restoredTop sz="72103" autoAdjust="0"/>
  </p:normalViewPr>
  <p:slideViewPr>
    <p:cSldViewPr snapToGrid="0">
      <p:cViewPr>
        <p:scale>
          <a:sx n="79" d="100"/>
          <a:sy n="79" d="100"/>
        </p:scale>
        <p:origin x="72" y="417"/>
      </p:cViewPr>
      <p:guideLst/>
    </p:cSldViewPr>
  </p:slideViewPr>
  <p:outlineViewPr>
    <p:cViewPr>
      <p:scale>
        <a:sx n="33" d="100"/>
        <a:sy n="33" d="100"/>
      </p:scale>
      <p:origin x="0" y="-17304"/>
    </p:cViewPr>
  </p:outlineViewPr>
  <p:notesTextViewPr>
    <p:cViewPr>
      <p:scale>
        <a:sx n="1" d="1"/>
        <a:sy n="1" d="1"/>
      </p:scale>
      <p:origin x="0" y="0"/>
    </p:cViewPr>
  </p:notesTextViewPr>
  <p:sorterViewPr>
    <p:cViewPr>
      <p:scale>
        <a:sx n="100" d="100"/>
        <a:sy n="100" d="100"/>
      </p:scale>
      <p:origin x="0" y="-196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EDA357-14C5-43BA-86A6-201507854E65}"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FBD19-15F7-4B90-BA33-B529F5B5B5A0}" type="slidenum">
              <a:rPr lang="en-US" smtClean="0"/>
              <a:t>‹#›</a:t>
            </a:fld>
            <a:endParaRPr lang="en-US"/>
          </a:p>
        </p:txBody>
      </p:sp>
    </p:spTree>
    <p:extLst>
      <p:ext uri="{BB962C8B-B14F-4D97-AF65-F5344CB8AC3E}">
        <p14:creationId xmlns:p14="http://schemas.microsoft.com/office/powerpoint/2010/main" val="7655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1E35-59AE-4A7B-B588-F3291C7702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8289D8-24B2-490A-B7D5-632A0032F1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106CF6-6C7D-4D98-AACB-89007D306CA2}"/>
              </a:ext>
            </a:extLst>
          </p:cNvPr>
          <p:cNvSpPr>
            <a:spLocks noGrp="1"/>
          </p:cNvSpPr>
          <p:nvPr>
            <p:ph type="dt" sz="half" idx="10"/>
          </p:nvPr>
        </p:nvSpPr>
        <p:spPr/>
        <p:txBody>
          <a:bodyPr/>
          <a:lstStyle/>
          <a:p>
            <a:fld id="{FE36883D-69E1-4B51-BB06-8B413AC39000}" type="datetimeFigureOut">
              <a:rPr lang="en-US" smtClean="0"/>
              <a:t>1/21/2020</a:t>
            </a:fld>
            <a:endParaRPr lang="en-US"/>
          </a:p>
        </p:txBody>
      </p:sp>
      <p:sp>
        <p:nvSpPr>
          <p:cNvPr id="5" name="Footer Placeholder 4">
            <a:extLst>
              <a:ext uri="{FF2B5EF4-FFF2-40B4-BE49-F238E27FC236}">
                <a16:creationId xmlns:a16="http://schemas.microsoft.com/office/drawing/2014/main" id="{275F7017-94C7-4566-AE27-C31815274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F4AE7-58D7-43AF-9E57-E271B8D2026B}"/>
              </a:ext>
            </a:extLst>
          </p:cNvPr>
          <p:cNvSpPr>
            <a:spLocks noGrp="1"/>
          </p:cNvSpPr>
          <p:nvPr>
            <p:ph type="sldNum" sz="quarter" idx="12"/>
          </p:nvPr>
        </p:nvSpPr>
        <p:spPr/>
        <p:txBody>
          <a:bodyPr/>
          <a:lstStyle/>
          <a:p>
            <a:fld id="{EC426405-FBD3-4325-8FC4-2BE654ECE04C}" type="slidenum">
              <a:rPr lang="en-US" smtClean="0"/>
              <a:t>‹#›</a:t>
            </a:fld>
            <a:endParaRPr lang="en-US"/>
          </a:p>
        </p:txBody>
      </p:sp>
    </p:spTree>
    <p:extLst>
      <p:ext uri="{BB962C8B-B14F-4D97-AF65-F5344CB8AC3E}">
        <p14:creationId xmlns:p14="http://schemas.microsoft.com/office/powerpoint/2010/main" val="10819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4099-0303-44A8-8B51-EDB13976BB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E12A39-7326-48D7-B65E-213F41A9B3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A0C2AF-6673-4A81-A849-464E3300039C}"/>
              </a:ext>
            </a:extLst>
          </p:cNvPr>
          <p:cNvSpPr>
            <a:spLocks noGrp="1"/>
          </p:cNvSpPr>
          <p:nvPr>
            <p:ph type="dt" sz="half" idx="10"/>
          </p:nvPr>
        </p:nvSpPr>
        <p:spPr/>
        <p:txBody>
          <a:bodyPr/>
          <a:lstStyle/>
          <a:p>
            <a:fld id="{FE36883D-69E1-4B51-BB06-8B413AC39000}" type="datetimeFigureOut">
              <a:rPr lang="en-US" smtClean="0"/>
              <a:t>1/21/2020</a:t>
            </a:fld>
            <a:endParaRPr lang="en-US"/>
          </a:p>
        </p:txBody>
      </p:sp>
      <p:sp>
        <p:nvSpPr>
          <p:cNvPr id="5" name="Footer Placeholder 4">
            <a:extLst>
              <a:ext uri="{FF2B5EF4-FFF2-40B4-BE49-F238E27FC236}">
                <a16:creationId xmlns:a16="http://schemas.microsoft.com/office/drawing/2014/main" id="{C8E0D949-8A50-460D-AD01-6A41F6CDB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4E668-1B2E-4D4A-8242-AD4513FB38AD}"/>
              </a:ext>
            </a:extLst>
          </p:cNvPr>
          <p:cNvSpPr>
            <a:spLocks noGrp="1"/>
          </p:cNvSpPr>
          <p:nvPr>
            <p:ph type="sldNum" sz="quarter" idx="12"/>
          </p:nvPr>
        </p:nvSpPr>
        <p:spPr/>
        <p:txBody>
          <a:bodyPr/>
          <a:lstStyle/>
          <a:p>
            <a:fld id="{EC426405-FBD3-4325-8FC4-2BE654ECE04C}" type="slidenum">
              <a:rPr lang="en-US" smtClean="0"/>
              <a:t>‹#›</a:t>
            </a:fld>
            <a:endParaRPr lang="en-US"/>
          </a:p>
        </p:txBody>
      </p:sp>
    </p:spTree>
    <p:extLst>
      <p:ext uri="{BB962C8B-B14F-4D97-AF65-F5344CB8AC3E}">
        <p14:creationId xmlns:p14="http://schemas.microsoft.com/office/powerpoint/2010/main" val="92721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F1085A-FFC1-43C8-BA80-BF5E8EB448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EC6458-19D0-41CE-848A-3D31973F67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36BAA-B998-4D90-B23A-C5BA2D81718D}"/>
              </a:ext>
            </a:extLst>
          </p:cNvPr>
          <p:cNvSpPr>
            <a:spLocks noGrp="1"/>
          </p:cNvSpPr>
          <p:nvPr>
            <p:ph type="dt" sz="half" idx="10"/>
          </p:nvPr>
        </p:nvSpPr>
        <p:spPr/>
        <p:txBody>
          <a:bodyPr/>
          <a:lstStyle/>
          <a:p>
            <a:fld id="{FE36883D-69E1-4B51-BB06-8B413AC39000}" type="datetimeFigureOut">
              <a:rPr lang="en-US" smtClean="0"/>
              <a:t>1/21/2020</a:t>
            </a:fld>
            <a:endParaRPr lang="en-US"/>
          </a:p>
        </p:txBody>
      </p:sp>
      <p:sp>
        <p:nvSpPr>
          <p:cNvPr id="5" name="Footer Placeholder 4">
            <a:extLst>
              <a:ext uri="{FF2B5EF4-FFF2-40B4-BE49-F238E27FC236}">
                <a16:creationId xmlns:a16="http://schemas.microsoft.com/office/drawing/2014/main" id="{17802C55-E01D-4F99-87A5-ACAAA9F55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6DF67-2C67-44D1-9D6F-854D39F2B7D9}"/>
              </a:ext>
            </a:extLst>
          </p:cNvPr>
          <p:cNvSpPr>
            <a:spLocks noGrp="1"/>
          </p:cNvSpPr>
          <p:nvPr>
            <p:ph type="sldNum" sz="quarter" idx="12"/>
          </p:nvPr>
        </p:nvSpPr>
        <p:spPr/>
        <p:txBody>
          <a:bodyPr/>
          <a:lstStyle/>
          <a:p>
            <a:fld id="{EC426405-FBD3-4325-8FC4-2BE654ECE04C}" type="slidenum">
              <a:rPr lang="en-US" smtClean="0"/>
              <a:t>‹#›</a:t>
            </a:fld>
            <a:endParaRPr lang="en-US"/>
          </a:p>
        </p:txBody>
      </p:sp>
    </p:spTree>
    <p:extLst>
      <p:ext uri="{BB962C8B-B14F-4D97-AF65-F5344CB8AC3E}">
        <p14:creationId xmlns:p14="http://schemas.microsoft.com/office/powerpoint/2010/main" val="332350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D859-70C6-4178-8F64-8AA28B402F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1A193-C26E-43E6-86AB-1C987C2BD4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D160-30C7-439C-9286-3FB900630859}"/>
              </a:ext>
            </a:extLst>
          </p:cNvPr>
          <p:cNvSpPr>
            <a:spLocks noGrp="1"/>
          </p:cNvSpPr>
          <p:nvPr>
            <p:ph type="dt" sz="half" idx="10"/>
          </p:nvPr>
        </p:nvSpPr>
        <p:spPr/>
        <p:txBody>
          <a:bodyPr/>
          <a:lstStyle/>
          <a:p>
            <a:fld id="{FE36883D-69E1-4B51-BB06-8B413AC39000}" type="datetimeFigureOut">
              <a:rPr lang="en-US" smtClean="0"/>
              <a:t>1/21/2020</a:t>
            </a:fld>
            <a:endParaRPr lang="en-US"/>
          </a:p>
        </p:txBody>
      </p:sp>
      <p:sp>
        <p:nvSpPr>
          <p:cNvPr id="5" name="Footer Placeholder 4">
            <a:extLst>
              <a:ext uri="{FF2B5EF4-FFF2-40B4-BE49-F238E27FC236}">
                <a16:creationId xmlns:a16="http://schemas.microsoft.com/office/drawing/2014/main" id="{44652E2D-D9E6-4F7C-BE6B-70F9D51E1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61BDF-B020-417B-A3E5-07B8B3E868D2}"/>
              </a:ext>
            </a:extLst>
          </p:cNvPr>
          <p:cNvSpPr>
            <a:spLocks noGrp="1"/>
          </p:cNvSpPr>
          <p:nvPr>
            <p:ph type="sldNum" sz="quarter" idx="12"/>
          </p:nvPr>
        </p:nvSpPr>
        <p:spPr/>
        <p:txBody>
          <a:bodyPr/>
          <a:lstStyle/>
          <a:p>
            <a:fld id="{EC426405-FBD3-4325-8FC4-2BE654ECE04C}" type="slidenum">
              <a:rPr lang="en-US" smtClean="0"/>
              <a:t>‹#›</a:t>
            </a:fld>
            <a:endParaRPr lang="en-US"/>
          </a:p>
        </p:txBody>
      </p:sp>
    </p:spTree>
    <p:extLst>
      <p:ext uri="{BB962C8B-B14F-4D97-AF65-F5344CB8AC3E}">
        <p14:creationId xmlns:p14="http://schemas.microsoft.com/office/powerpoint/2010/main" val="39946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7DA8-438D-43F6-9452-D482109B72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7167FB-482F-48E1-892F-E4B7DB107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7037BF-7726-4414-B97E-C5E6700AB93C}"/>
              </a:ext>
            </a:extLst>
          </p:cNvPr>
          <p:cNvSpPr>
            <a:spLocks noGrp="1"/>
          </p:cNvSpPr>
          <p:nvPr>
            <p:ph type="dt" sz="half" idx="10"/>
          </p:nvPr>
        </p:nvSpPr>
        <p:spPr/>
        <p:txBody>
          <a:bodyPr/>
          <a:lstStyle/>
          <a:p>
            <a:fld id="{FE36883D-69E1-4B51-BB06-8B413AC39000}" type="datetimeFigureOut">
              <a:rPr lang="en-US" smtClean="0"/>
              <a:t>1/21/2020</a:t>
            </a:fld>
            <a:endParaRPr lang="en-US"/>
          </a:p>
        </p:txBody>
      </p:sp>
      <p:sp>
        <p:nvSpPr>
          <p:cNvPr id="5" name="Footer Placeholder 4">
            <a:extLst>
              <a:ext uri="{FF2B5EF4-FFF2-40B4-BE49-F238E27FC236}">
                <a16:creationId xmlns:a16="http://schemas.microsoft.com/office/drawing/2014/main" id="{77D74665-8FE1-475F-93FD-77E138C7F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FDE5A-9BB8-4615-BF82-01C595F8A8FB}"/>
              </a:ext>
            </a:extLst>
          </p:cNvPr>
          <p:cNvSpPr>
            <a:spLocks noGrp="1"/>
          </p:cNvSpPr>
          <p:nvPr>
            <p:ph type="sldNum" sz="quarter" idx="12"/>
          </p:nvPr>
        </p:nvSpPr>
        <p:spPr/>
        <p:txBody>
          <a:bodyPr/>
          <a:lstStyle/>
          <a:p>
            <a:fld id="{EC426405-FBD3-4325-8FC4-2BE654ECE04C}" type="slidenum">
              <a:rPr lang="en-US" smtClean="0"/>
              <a:t>‹#›</a:t>
            </a:fld>
            <a:endParaRPr lang="en-US"/>
          </a:p>
        </p:txBody>
      </p:sp>
    </p:spTree>
    <p:extLst>
      <p:ext uri="{BB962C8B-B14F-4D97-AF65-F5344CB8AC3E}">
        <p14:creationId xmlns:p14="http://schemas.microsoft.com/office/powerpoint/2010/main" val="110359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8244-7B4B-405F-B3F7-3586687627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1E5662-A2D4-40EB-8B57-73C20324BF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161CC2-E9CC-48CD-9D2C-4C57E70E4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65E1FF-B00F-4DFE-B2F4-839C663EA5B5}"/>
              </a:ext>
            </a:extLst>
          </p:cNvPr>
          <p:cNvSpPr>
            <a:spLocks noGrp="1"/>
          </p:cNvSpPr>
          <p:nvPr>
            <p:ph type="dt" sz="half" idx="10"/>
          </p:nvPr>
        </p:nvSpPr>
        <p:spPr/>
        <p:txBody>
          <a:bodyPr/>
          <a:lstStyle/>
          <a:p>
            <a:fld id="{FE36883D-69E1-4B51-BB06-8B413AC39000}" type="datetimeFigureOut">
              <a:rPr lang="en-US" smtClean="0"/>
              <a:t>1/21/2020</a:t>
            </a:fld>
            <a:endParaRPr lang="en-US"/>
          </a:p>
        </p:txBody>
      </p:sp>
      <p:sp>
        <p:nvSpPr>
          <p:cNvPr id="6" name="Footer Placeholder 5">
            <a:extLst>
              <a:ext uri="{FF2B5EF4-FFF2-40B4-BE49-F238E27FC236}">
                <a16:creationId xmlns:a16="http://schemas.microsoft.com/office/drawing/2014/main" id="{C29D297D-FFA0-4469-B035-0F6E26172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6CFA53-B7B9-4A64-B4B4-971BCA3031DC}"/>
              </a:ext>
            </a:extLst>
          </p:cNvPr>
          <p:cNvSpPr>
            <a:spLocks noGrp="1"/>
          </p:cNvSpPr>
          <p:nvPr>
            <p:ph type="sldNum" sz="quarter" idx="12"/>
          </p:nvPr>
        </p:nvSpPr>
        <p:spPr/>
        <p:txBody>
          <a:bodyPr/>
          <a:lstStyle/>
          <a:p>
            <a:fld id="{EC426405-FBD3-4325-8FC4-2BE654ECE04C}" type="slidenum">
              <a:rPr lang="en-US" smtClean="0"/>
              <a:t>‹#›</a:t>
            </a:fld>
            <a:endParaRPr lang="en-US"/>
          </a:p>
        </p:txBody>
      </p:sp>
    </p:spTree>
    <p:extLst>
      <p:ext uri="{BB962C8B-B14F-4D97-AF65-F5344CB8AC3E}">
        <p14:creationId xmlns:p14="http://schemas.microsoft.com/office/powerpoint/2010/main" val="3371723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27EE-0E69-47F0-8B96-B42DF1FDDB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7952F5-1E90-4C0C-A8C6-7D7FC2333E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58C35C-8B0F-41B1-BEF8-0E3E1328E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1D2C8-2F99-4A30-B18B-2494EF8C2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5D3DD3-C087-4ED0-9F83-883AB8ED5A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79C03-B941-4585-B18F-0122FD18170B}"/>
              </a:ext>
            </a:extLst>
          </p:cNvPr>
          <p:cNvSpPr>
            <a:spLocks noGrp="1"/>
          </p:cNvSpPr>
          <p:nvPr>
            <p:ph type="dt" sz="half" idx="10"/>
          </p:nvPr>
        </p:nvSpPr>
        <p:spPr/>
        <p:txBody>
          <a:bodyPr/>
          <a:lstStyle/>
          <a:p>
            <a:fld id="{FE36883D-69E1-4B51-BB06-8B413AC39000}" type="datetimeFigureOut">
              <a:rPr lang="en-US" smtClean="0"/>
              <a:t>1/21/2020</a:t>
            </a:fld>
            <a:endParaRPr lang="en-US"/>
          </a:p>
        </p:txBody>
      </p:sp>
      <p:sp>
        <p:nvSpPr>
          <p:cNvPr id="8" name="Footer Placeholder 7">
            <a:extLst>
              <a:ext uri="{FF2B5EF4-FFF2-40B4-BE49-F238E27FC236}">
                <a16:creationId xmlns:a16="http://schemas.microsoft.com/office/drawing/2014/main" id="{ED0D139D-BC31-48F5-9242-EAFE9030B6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B82D8F-CF2A-49FD-BD1D-DAC543F4B7B0}"/>
              </a:ext>
            </a:extLst>
          </p:cNvPr>
          <p:cNvSpPr>
            <a:spLocks noGrp="1"/>
          </p:cNvSpPr>
          <p:nvPr>
            <p:ph type="sldNum" sz="quarter" idx="12"/>
          </p:nvPr>
        </p:nvSpPr>
        <p:spPr/>
        <p:txBody>
          <a:bodyPr/>
          <a:lstStyle/>
          <a:p>
            <a:fld id="{EC426405-FBD3-4325-8FC4-2BE654ECE04C}" type="slidenum">
              <a:rPr lang="en-US" smtClean="0"/>
              <a:t>‹#›</a:t>
            </a:fld>
            <a:endParaRPr lang="en-US"/>
          </a:p>
        </p:txBody>
      </p:sp>
    </p:spTree>
    <p:extLst>
      <p:ext uri="{BB962C8B-B14F-4D97-AF65-F5344CB8AC3E}">
        <p14:creationId xmlns:p14="http://schemas.microsoft.com/office/powerpoint/2010/main" val="362133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05385-E56D-4E3F-9F6F-9C97EEAE44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1AC882-ABAB-4F90-95E2-AE13A43A5FCA}"/>
              </a:ext>
            </a:extLst>
          </p:cNvPr>
          <p:cNvSpPr>
            <a:spLocks noGrp="1"/>
          </p:cNvSpPr>
          <p:nvPr>
            <p:ph type="dt" sz="half" idx="10"/>
          </p:nvPr>
        </p:nvSpPr>
        <p:spPr/>
        <p:txBody>
          <a:bodyPr/>
          <a:lstStyle/>
          <a:p>
            <a:fld id="{FE36883D-69E1-4B51-BB06-8B413AC39000}" type="datetimeFigureOut">
              <a:rPr lang="en-US" smtClean="0"/>
              <a:t>1/21/2020</a:t>
            </a:fld>
            <a:endParaRPr lang="en-US"/>
          </a:p>
        </p:txBody>
      </p:sp>
      <p:sp>
        <p:nvSpPr>
          <p:cNvPr id="4" name="Footer Placeholder 3">
            <a:extLst>
              <a:ext uri="{FF2B5EF4-FFF2-40B4-BE49-F238E27FC236}">
                <a16:creationId xmlns:a16="http://schemas.microsoft.com/office/drawing/2014/main" id="{B1D5E73E-970E-4B6D-A783-3B7EFED7CF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9E42BD-3ACE-4584-A7E2-A2A49DE1F420}"/>
              </a:ext>
            </a:extLst>
          </p:cNvPr>
          <p:cNvSpPr>
            <a:spLocks noGrp="1"/>
          </p:cNvSpPr>
          <p:nvPr>
            <p:ph type="sldNum" sz="quarter" idx="12"/>
          </p:nvPr>
        </p:nvSpPr>
        <p:spPr/>
        <p:txBody>
          <a:bodyPr/>
          <a:lstStyle/>
          <a:p>
            <a:fld id="{EC426405-FBD3-4325-8FC4-2BE654ECE04C}" type="slidenum">
              <a:rPr lang="en-US" smtClean="0"/>
              <a:t>‹#›</a:t>
            </a:fld>
            <a:endParaRPr lang="en-US"/>
          </a:p>
        </p:txBody>
      </p:sp>
    </p:spTree>
    <p:extLst>
      <p:ext uri="{BB962C8B-B14F-4D97-AF65-F5344CB8AC3E}">
        <p14:creationId xmlns:p14="http://schemas.microsoft.com/office/powerpoint/2010/main" val="3244769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ADFCB3-ACA9-463D-AFE1-52E0E41F43B3}"/>
              </a:ext>
            </a:extLst>
          </p:cNvPr>
          <p:cNvSpPr>
            <a:spLocks noGrp="1"/>
          </p:cNvSpPr>
          <p:nvPr>
            <p:ph type="dt" sz="half" idx="10"/>
          </p:nvPr>
        </p:nvSpPr>
        <p:spPr/>
        <p:txBody>
          <a:bodyPr/>
          <a:lstStyle/>
          <a:p>
            <a:fld id="{FE36883D-69E1-4B51-BB06-8B413AC39000}" type="datetimeFigureOut">
              <a:rPr lang="en-US" smtClean="0"/>
              <a:t>1/21/2020</a:t>
            </a:fld>
            <a:endParaRPr lang="en-US"/>
          </a:p>
        </p:txBody>
      </p:sp>
      <p:sp>
        <p:nvSpPr>
          <p:cNvPr id="3" name="Footer Placeholder 2">
            <a:extLst>
              <a:ext uri="{FF2B5EF4-FFF2-40B4-BE49-F238E27FC236}">
                <a16:creationId xmlns:a16="http://schemas.microsoft.com/office/drawing/2014/main" id="{9636CD98-3A15-4781-B6F1-A623826BB3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8D81FA-BD50-4052-A298-08D9459F1D9D}"/>
              </a:ext>
            </a:extLst>
          </p:cNvPr>
          <p:cNvSpPr>
            <a:spLocks noGrp="1"/>
          </p:cNvSpPr>
          <p:nvPr>
            <p:ph type="sldNum" sz="quarter" idx="12"/>
          </p:nvPr>
        </p:nvSpPr>
        <p:spPr/>
        <p:txBody>
          <a:bodyPr/>
          <a:lstStyle/>
          <a:p>
            <a:fld id="{EC426405-FBD3-4325-8FC4-2BE654ECE04C}" type="slidenum">
              <a:rPr lang="en-US" smtClean="0"/>
              <a:t>‹#›</a:t>
            </a:fld>
            <a:endParaRPr lang="en-US"/>
          </a:p>
        </p:txBody>
      </p:sp>
    </p:spTree>
    <p:extLst>
      <p:ext uri="{BB962C8B-B14F-4D97-AF65-F5344CB8AC3E}">
        <p14:creationId xmlns:p14="http://schemas.microsoft.com/office/powerpoint/2010/main" val="304861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CCA29-C9D5-47FD-929D-D2557060E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625626-BA28-479C-8CF2-EF867FF36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A8100-FEC5-4AF4-8FD4-163A1F7F1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5EF43-3818-4341-B11B-CA4DB4A30A1E}"/>
              </a:ext>
            </a:extLst>
          </p:cNvPr>
          <p:cNvSpPr>
            <a:spLocks noGrp="1"/>
          </p:cNvSpPr>
          <p:nvPr>
            <p:ph type="dt" sz="half" idx="10"/>
          </p:nvPr>
        </p:nvSpPr>
        <p:spPr/>
        <p:txBody>
          <a:bodyPr/>
          <a:lstStyle/>
          <a:p>
            <a:fld id="{FE36883D-69E1-4B51-BB06-8B413AC39000}" type="datetimeFigureOut">
              <a:rPr lang="en-US" smtClean="0"/>
              <a:t>1/21/2020</a:t>
            </a:fld>
            <a:endParaRPr lang="en-US"/>
          </a:p>
        </p:txBody>
      </p:sp>
      <p:sp>
        <p:nvSpPr>
          <p:cNvPr id="6" name="Footer Placeholder 5">
            <a:extLst>
              <a:ext uri="{FF2B5EF4-FFF2-40B4-BE49-F238E27FC236}">
                <a16:creationId xmlns:a16="http://schemas.microsoft.com/office/drawing/2014/main" id="{1BCB5338-1593-4207-A3FF-A538D7A596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57E5B-A3B2-4CEE-93C8-8CC58E8BFBED}"/>
              </a:ext>
            </a:extLst>
          </p:cNvPr>
          <p:cNvSpPr>
            <a:spLocks noGrp="1"/>
          </p:cNvSpPr>
          <p:nvPr>
            <p:ph type="sldNum" sz="quarter" idx="12"/>
          </p:nvPr>
        </p:nvSpPr>
        <p:spPr/>
        <p:txBody>
          <a:bodyPr/>
          <a:lstStyle/>
          <a:p>
            <a:fld id="{EC426405-FBD3-4325-8FC4-2BE654ECE04C}" type="slidenum">
              <a:rPr lang="en-US" smtClean="0"/>
              <a:t>‹#›</a:t>
            </a:fld>
            <a:endParaRPr lang="en-US"/>
          </a:p>
        </p:txBody>
      </p:sp>
    </p:spTree>
    <p:extLst>
      <p:ext uri="{BB962C8B-B14F-4D97-AF65-F5344CB8AC3E}">
        <p14:creationId xmlns:p14="http://schemas.microsoft.com/office/powerpoint/2010/main" val="206140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1034-F51B-4F5F-AD2A-AAA773D0A6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AEC2B1-EA64-4B2F-9D81-E3AEE39EF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711DAE-156F-4F3F-91B0-03F583ABF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1D448-3388-40A8-AD05-F4C524BCCDAB}"/>
              </a:ext>
            </a:extLst>
          </p:cNvPr>
          <p:cNvSpPr>
            <a:spLocks noGrp="1"/>
          </p:cNvSpPr>
          <p:nvPr>
            <p:ph type="dt" sz="half" idx="10"/>
          </p:nvPr>
        </p:nvSpPr>
        <p:spPr/>
        <p:txBody>
          <a:bodyPr/>
          <a:lstStyle/>
          <a:p>
            <a:fld id="{FE36883D-69E1-4B51-BB06-8B413AC39000}" type="datetimeFigureOut">
              <a:rPr lang="en-US" smtClean="0"/>
              <a:t>1/21/2020</a:t>
            </a:fld>
            <a:endParaRPr lang="en-US"/>
          </a:p>
        </p:txBody>
      </p:sp>
      <p:sp>
        <p:nvSpPr>
          <p:cNvPr id="6" name="Footer Placeholder 5">
            <a:extLst>
              <a:ext uri="{FF2B5EF4-FFF2-40B4-BE49-F238E27FC236}">
                <a16:creationId xmlns:a16="http://schemas.microsoft.com/office/drawing/2014/main" id="{998C4DEB-40CE-46D9-B6CD-D6560E139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2D135-A104-4E91-A702-2FF445E5F47B}"/>
              </a:ext>
            </a:extLst>
          </p:cNvPr>
          <p:cNvSpPr>
            <a:spLocks noGrp="1"/>
          </p:cNvSpPr>
          <p:nvPr>
            <p:ph type="sldNum" sz="quarter" idx="12"/>
          </p:nvPr>
        </p:nvSpPr>
        <p:spPr/>
        <p:txBody>
          <a:bodyPr/>
          <a:lstStyle/>
          <a:p>
            <a:fld id="{EC426405-FBD3-4325-8FC4-2BE654ECE04C}" type="slidenum">
              <a:rPr lang="en-US" smtClean="0"/>
              <a:t>‹#›</a:t>
            </a:fld>
            <a:endParaRPr lang="en-US"/>
          </a:p>
        </p:txBody>
      </p:sp>
    </p:spTree>
    <p:extLst>
      <p:ext uri="{BB962C8B-B14F-4D97-AF65-F5344CB8AC3E}">
        <p14:creationId xmlns:p14="http://schemas.microsoft.com/office/powerpoint/2010/main" val="1211057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E4B9F-733B-48C8-8C69-33915931D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436B10-20A2-4EC3-8E85-DCF7EA307E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4EE9E-CDB3-43FB-AB9E-A9B2FB875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36883D-69E1-4B51-BB06-8B413AC39000}" type="datetimeFigureOut">
              <a:rPr lang="en-US" smtClean="0"/>
              <a:t>1/21/2020</a:t>
            </a:fld>
            <a:endParaRPr lang="en-US"/>
          </a:p>
        </p:txBody>
      </p:sp>
      <p:sp>
        <p:nvSpPr>
          <p:cNvPr id="5" name="Footer Placeholder 4">
            <a:extLst>
              <a:ext uri="{FF2B5EF4-FFF2-40B4-BE49-F238E27FC236}">
                <a16:creationId xmlns:a16="http://schemas.microsoft.com/office/drawing/2014/main" id="{7F45D9B0-D178-49A2-80FA-CFA99E1F6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8FADAB-48F2-47F4-A421-535CEA099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26405-FBD3-4325-8FC4-2BE654ECE04C}" type="slidenum">
              <a:rPr lang="en-US" smtClean="0"/>
              <a:t>‹#›</a:t>
            </a:fld>
            <a:endParaRPr lang="en-US"/>
          </a:p>
        </p:txBody>
      </p:sp>
    </p:spTree>
    <p:extLst>
      <p:ext uri="{BB962C8B-B14F-4D97-AF65-F5344CB8AC3E}">
        <p14:creationId xmlns:p14="http://schemas.microsoft.com/office/powerpoint/2010/main" val="3184134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uml.ac.at/wp-content/uploads/teaching/05_Aktivitaetsdiagramm_Folien.pd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B4B5-8A99-4BA0-A058-145D5D49E4CA}"/>
              </a:ext>
            </a:extLst>
          </p:cNvPr>
          <p:cNvSpPr>
            <a:spLocks noGrp="1"/>
          </p:cNvSpPr>
          <p:nvPr>
            <p:ph type="ctrTitle"/>
          </p:nvPr>
        </p:nvSpPr>
        <p:spPr/>
        <p:txBody>
          <a:bodyPr/>
          <a:lstStyle/>
          <a:p>
            <a:r>
              <a:rPr lang="en-US" dirty="0" err="1"/>
              <a:t>Wiederholung</a:t>
            </a:r>
            <a:endParaRPr lang="en-US" dirty="0"/>
          </a:p>
        </p:txBody>
      </p:sp>
      <p:sp>
        <p:nvSpPr>
          <p:cNvPr id="3" name="Subtitle 2">
            <a:extLst>
              <a:ext uri="{FF2B5EF4-FFF2-40B4-BE49-F238E27FC236}">
                <a16:creationId xmlns:a16="http://schemas.microsoft.com/office/drawing/2014/main" id="{EADFA9EF-9C9A-4071-BDBA-EF7C2C8E9D0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8105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7EC0-2B99-46C8-98E9-D4873328795E}"/>
              </a:ext>
            </a:extLst>
          </p:cNvPr>
          <p:cNvSpPr>
            <a:spLocks noGrp="1"/>
          </p:cNvSpPr>
          <p:nvPr>
            <p:ph type="title"/>
          </p:nvPr>
        </p:nvSpPr>
        <p:spPr/>
        <p:txBody>
          <a:bodyPr/>
          <a:lstStyle/>
          <a:p>
            <a:r>
              <a:rPr lang="en-US" dirty="0" err="1"/>
              <a:t>Äquivalenzklassen</a:t>
            </a:r>
            <a:endParaRPr lang="en-US" dirty="0"/>
          </a:p>
        </p:txBody>
      </p:sp>
      <p:sp>
        <p:nvSpPr>
          <p:cNvPr id="3" name="Content Placeholder 2">
            <a:extLst>
              <a:ext uri="{FF2B5EF4-FFF2-40B4-BE49-F238E27FC236}">
                <a16:creationId xmlns:a16="http://schemas.microsoft.com/office/drawing/2014/main" id="{C62DD684-4101-440B-B903-717FB72AC78E}"/>
              </a:ext>
            </a:extLst>
          </p:cNvPr>
          <p:cNvSpPr>
            <a:spLocks noGrp="1"/>
          </p:cNvSpPr>
          <p:nvPr>
            <p:ph idx="1"/>
          </p:nvPr>
        </p:nvSpPr>
        <p:spPr/>
        <p:txBody>
          <a:bodyPr/>
          <a:lstStyle/>
          <a:p>
            <a:r>
              <a:rPr lang="en-US" dirty="0">
                <a:solidFill>
                  <a:srgbClr val="000000"/>
                </a:solidFill>
                <a:latin typeface="Calibri" panose="020F0502020204030204" pitchFamily="34" charset="0"/>
              </a:rPr>
              <a:t>SF: Login</a:t>
            </a:r>
          </a:p>
          <a:p>
            <a:r>
              <a:rPr lang="en-US" dirty="0">
                <a:solidFill>
                  <a:srgbClr val="000000"/>
                </a:solidFill>
                <a:latin typeface="Calibri" panose="020F0502020204030204" pitchFamily="34" charset="0"/>
              </a:rPr>
              <a:t>SF: Geld </a:t>
            </a:r>
            <a:r>
              <a:rPr lang="en-US" dirty="0" err="1">
                <a:solidFill>
                  <a:srgbClr val="000000"/>
                </a:solidFill>
                <a:latin typeface="Calibri" panose="020F0502020204030204" pitchFamily="34" charset="0"/>
              </a:rPr>
              <a:t>abheben</a:t>
            </a:r>
            <a:endParaRPr lang="en-US" dirty="0"/>
          </a:p>
        </p:txBody>
      </p:sp>
    </p:spTree>
    <p:extLst>
      <p:ext uri="{BB962C8B-B14F-4D97-AF65-F5344CB8AC3E}">
        <p14:creationId xmlns:p14="http://schemas.microsoft.com/office/powerpoint/2010/main" val="244988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2DD1-5612-47A7-8F1D-E66E65977FA9}"/>
              </a:ext>
            </a:extLst>
          </p:cNvPr>
          <p:cNvSpPr>
            <a:spLocks noGrp="1"/>
          </p:cNvSpPr>
          <p:nvPr>
            <p:ph type="title"/>
          </p:nvPr>
        </p:nvSpPr>
        <p:spPr/>
        <p:txBody>
          <a:bodyPr/>
          <a:lstStyle/>
          <a:p>
            <a:r>
              <a:rPr lang="de-DE" dirty="0"/>
              <a:t>Zustandsdiagramme</a:t>
            </a:r>
            <a:endParaRPr lang="en-US" dirty="0"/>
          </a:p>
        </p:txBody>
      </p:sp>
      <p:graphicFrame>
        <p:nvGraphicFramePr>
          <p:cNvPr id="4" name="Table 3">
            <a:extLst>
              <a:ext uri="{FF2B5EF4-FFF2-40B4-BE49-F238E27FC236}">
                <a16:creationId xmlns:a16="http://schemas.microsoft.com/office/drawing/2014/main" id="{6B4363CF-76E5-4AAA-9B53-C14C19EB913B}"/>
              </a:ext>
            </a:extLst>
          </p:cNvPr>
          <p:cNvGraphicFramePr>
            <a:graphicFrameLocks noGrp="1"/>
          </p:cNvGraphicFramePr>
          <p:nvPr>
            <p:extLst>
              <p:ext uri="{D42A27DB-BD31-4B8C-83A1-F6EECF244321}">
                <p14:modId xmlns:p14="http://schemas.microsoft.com/office/powerpoint/2010/main" val="2914001316"/>
              </p:ext>
            </p:extLst>
          </p:nvPr>
        </p:nvGraphicFramePr>
        <p:xfrm>
          <a:off x="0" y="2870368"/>
          <a:ext cx="12177870" cy="3827159"/>
        </p:xfrm>
        <a:graphic>
          <a:graphicData uri="http://schemas.openxmlformats.org/drawingml/2006/table">
            <a:tbl>
              <a:tblPr firstRow="1" bandRow="1">
                <a:tableStyleId>{5940675A-B579-460E-94D1-54222C63F5DA}</a:tableStyleId>
              </a:tblPr>
              <a:tblGrid>
                <a:gridCol w="2513086">
                  <a:extLst>
                    <a:ext uri="{9D8B030D-6E8A-4147-A177-3AD203B41FA5}">
                      <a16:colId xmlns:a16="http://schemas.microsoft.com/office/drawing/2014/main" val="3618128962"/>
                    </a:ext>
                  </a:extLst>
                </a:gridCol>
                <a:gridCol w="9664784">
                  <a:extLst>
                    <a:ext uri="{9D8B030D-6E8A-4147-A177-3AD203B41FA5}">
                      <a16:colId xmlns:a16="http://schemas.microsoft.com/office/drawing/2014/main" val="3721563813"/>
                    </a:ext>
                  </a:extLst>
                </a:gridCol>
              </a:tblGrid>
              <a:tr h="496125">
                <a:tc>
                  <a:txBody>
                    <a:bodyPr/>
                    <a:lstStyle/>
                    <a:p>
                      <a:r>
                        <a:rPr lang="de-DE" b="1" dirty="0"/>
                        <a:t>Element</a:t>
                      </a:r>
                      <a:endParaRPr lang="en-US"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b="1" dirty="0"/>
                        <a:t>Darstellung</a:t>
                      </a:r>
                      <a:endParaRPr lang="en-US"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1659124"/>
                  </a:ext>
                </a:extLst>
              </a:tr>
              <a:tr h="1665517">
                <a:tc>
                  <a:txBody>
                    <a:bodyPr/>
                    <a:lstStyle/>
                    <a:p>
                      <a:r>
                        <a:rPr lang="de-DE" dirty="0"/>
                        <a:t>Zustände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61134533"/>
                  </a:ext>
                </a:extLst>
              </a:tr>
              <a:tr h="1665517">
                <a:tc>
                  <a:txBody>
                    <a:bodyPr/>
                    <a:lstStyle/>
                    <a:p>
                      <a:endParaRPr lang="de-DE" dirty="0"/>
                    </a:p>
                    <a:p>
                      <a:r>
                        <a:rPr lang="de-DE" dirty="0"/>
                        <a:t>Transition</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50244631"/>
                  </a:ext>
                </a:extLst>
              </a:tr>
            </a:tbl>
          </a:graphicData>
        </a:graphic>
      </p:graphicFrame>
      <p:grpSp>
        <p:nvGrpSpPr>
          <p:cNvPr id="8" name="Group 7">
            <a:extLst>
              <a:ext uri="{FF2B5EF4-FFF2-40B4-BE49-F238E27FC236}">
                <a16:creationId xmlns:a16="http://schemas.microsoft.com/office/drawing/2014/main" id="{103DFF89-7FAD-4A82-9D23-479BF6A5E36C}"/>
              </a:ext>
            </a:extLst>
          </p:cNvPr>
          <p:cNvGrpSpPr/>
          <p:nvPr/>
        </p:nvGrpSpPr>
        <p:grpSpPr>
          <a:xfrm>
            <a:off x="1526018" y="5507682"/>
            <a:ext cx="3136816" cy="457113"/>
            <a:chOff x="1526018" y="4139110"/>
            <a:chExt cx="3136816" cy="457113"/>
          </a:xfrm>
        </p:grpSpPr>
        <p:cxnSp>
          <p:nvCxnSpPr>
            <p:cNvPr id="5" name="Straight Arrow Connector 4">
              <a:extLst>
                <a:ext uri="{FF2B5EF4-FFF2-40B4-BE49-F238E27FC236}">
                  <a16:creationId xmlns:a16="http://schemas.microsoft.com/office/drawing/2014/main" id="{A330F03B-E40F-4527-AEFD-5DF4155C6B7B}"/>
                </a:ext>
              </a:extLst>
            </p:cNvPr>
            <p:cNvCxnSpPr/>
            <p:nvPr/>
          </p:nvCxnSpPr>
          <p:spPr>
            <a:xfrm flipV="1">
              <a:off x="1586575" y="4541722"/>
              <a:ext cx="3076259" cy="5450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752D884E-A3EF-43A7-B3CE-F3F55B7C39EE}"/>
                </a:ext>
              </a:extLst>
            </p:cNvPr>
            <p:cNvSpPr txBox="1"/>
            <p:nvPr/>
          </p:nvSpPr>
          <p:spPr>
            <a:xfrm>
              <a:off x="1526018" y="4139110"/>
              <a:ext cx="2961203" cy="369332"/>
            </a:xfrm>
            <a:prstGeom prst="rect">
              <a:avLst/>
            </a:prstGeom>
            <a:noFill/>
          </p:spPr>
          <p:txBody>
            <a:bodyPr wrap="square" rtlCol="0">
              <a:spAutoFit/>
            </a:bodyPr>
            <a:lstStyle/>
            <a:p>
              <a:r>
                <a:rPr lang="en-US" dirty="0"/>
                <a:t>[</a:t>
              </a:r>
              <a:r>
                <a:rPr lang="en-US" dirty="0" err="1"/>
                <a:t>Bedingung</a:t>
              </a:r>
              <a:r>
                <a:rPr lang="en-US" dirty="0"/>
                <a:t>] </a:t>
              </a:r>
              <a:r>
                <a:rPr lang="en-US" dirty="0" err="1"/>
                <a:t>Ereignis</a:t>
              </a:r>
              <a:r>
                <a:rPr lang="en-US" dirty="0"/>
                <a:t> / </a:t>
              </a:r>
              <a:r>
                <a:rPr lang="en-US" dirty="0" err="1"/>
                <a:t>Aktion</a:t>
              </a:r>
              <a:endParaRPr lang="en-US" dirty="0"/>
            </a:p>
          </p:txBody>
        </p:sp>
      </p:grpSp>
      <p:grpSp>
        <p:nvGrpSpPr>
          <p:cNvPr id="17" name="Group 16">
            <a:extLst>
              <a:ext uri="{FF2B5EF4-FFF2-40B4-BE49-F238E27FC236}">
                <a16:creationId xmlns:a16="http://schemas.microsoft.com/office/drawing/2014/main" id="{067C5820-1147-4637-824B-13DD02BD787D}"/>
              </a:ext>
            </a:extLst>
          </p:cNvPr>
          <p:cNvGrpSpPr/>
          <p:nvPr/>
        </p:nvGrpSpPr>
        <p:grpSpPr>
          <a:xfrm>
            <a:off x="9290344" y="2912756"/>
            <a:ext cx="2214559" cy="2038889"/>
            <a:chOff x="6601644" y="1544184"/>
            <a:chExt cx="2214559" cy="2038889"/>
          </a:xfrm>
        </p:grpSpPr>
        <p:grpSp>
          <p:nvGrpSpPr>
            <p:cNvPr id="15" name="Group 14">
              <a:extLst>
                <a:ext uri="{FF2B5EF4-FFF2-40B4-BE49-F238E27FC236}">
                  <a16:creationId xmlns:a16="http://schemas.microsoft.com/office/drawing/2014/main" id="{3FE4F062-2F04-48C3-A1B2-FA1A00E6574D}"/>
                </a:ext>
              </a:extLst>
            </p:cNvPr>
            <p:cNvGrpSpPr/>
            <p:nvPr/>
          </p:nvGrpSpPr>
          <p:grpSpPr>
            <a:xfrm>
              <a:off x="6601644" y="1544184"/>
              <a:ext cx="2214559" cy="684286"/>
              <a:chOff x="6601644" y="1544184"/>
              <a:chExt cx="2214559" cy="684286"/>
            </a:xfrm>
          </p:grpSpPr>
          <p:sp>
            <p:nvSpPr>
              <p:cNvPr id="9" name="Oval 8">
                <a:extLst>
                  <a:ext uri="{FF2B5EF4-FFF2-40B4-BE49-F238E27FC236}">
                    <a16:creationId xmlns:a16="http://schemas.microsoft.com/office/drawing/2014/main" id="{CE858BF2-DC9A-4911-9CDA-8C20711E8BBB}"/>
                  </a:ext>
                </a:extLst>
              </p:cNvPr>
              <p:cNvSpPr/>
              <p:nvPr/>
            </p:nvSpPr>
            <p:spPr>
              <a:xfrm>
                <a:off x="6601644" y="1544184"/>
                <a:ext cx="696397" cy="6842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AA969A3-8AFF-4BAE-8FE9-73852CC7A5DC}"/>
                  </a:ext>
                </a:extLst>
              </p:cNvPr>
              <p:cNvSpPr txBox="1"/>
              <p:nvPr/>
            </p:nvSpPr>
            <p:spPr>
              <a:xfrm>
                <a:off x="7456279" y="1690688"/>
                <a:ext cx="1359924" cy="369332"/>
              </a:xfrm>
              <a:prstGeom prst="rect">
                <a:avLst/>
              </a:prstGeom>
              <a:noFill/>
            </p:spPr>
            <p:txBody>
              <a:bodyPr wrap="none" rtlCol="0">
                <a:spAutoFit/>
              </a:bodyPr>
              <a:lstStyle/>
              <a:p>
                <a:r>
                  <a:rPr lang="en-US" dirty="0" err="1"/>
                  <a:t>Startzustand</a:t>
                </a:r>
                <a:endParaRPr lang="en-US" dirty="0"/>
              </a:p>
            </p:txBody>
          </p:sp>
        </p:grpSp>
        <p:grpSp>
          <p:nvGrpSpPr>
            <p:cNvPr id="16" name="Group 15">
              <a:extLst>
                <a:ext uri="{FF2B5EF4-FFF2-40B4-BE49-F238E27FC236}">
                  <a16:creationId xmlns:a16="http://schemas.microsoft.com/office/drawing/2014/main" id="{079F1277-154F-4E14-B4BB-243F9CD2ADFA}"/>
                </a:ext>
              </a:extLst>
            </p:cNvPr>
            <p:cNvGrpSpPr/>
            <p:nvPr/>
          </p:nvGrpSpPr>
          <p:grpSpPr>
            <a:xfrm>
              <a:off x="6612471" y="2898787"/>
              <a:ext cx="2174246" cy="684286"/>
              <a:chOff x="6612471" y="2898787"/>
              <a:chExt cx="2174246" cy="684286"/>
            </a:xfrm>
          </p:grpSpPr>
          <p:grpSp>
            <p:nvGrpSpPr>
              <p:cNvPr id="12" name="Group 11">
                <a:extLst>
                  <a:ext uri="{FF2B5EF4-FFF2-40B4-BE49-F238E27FC236}">
                    <a16:creationId xmlns:a16="http://schemas.microsoft.com/office/drawing/2014/main" id="{E2E1A805-04DD-4FE5-A45E-B60344506730}"/>
                  </a:ext>
                </a:extLst>
              </p:cNvPr>
              <p:cNvGrpSpPr/>
              <p:nvPr/>
            </p:nvGrpSpPr>
            <p:grpSpPr>
              <a:xfrm>
                <a:off x="6612471" y="2898787"/>
                <a:ext cx="696397" cy="684286"/>
                <a:chOff x="6673028" y="2898787"/>
                <a:chExt cx="696397" cy="684286"/>
              </a:xfrm>
            </p:grpSpPr>
            <p:sp>
              <p:nvSpPr>
                <p:cNvPr id="11" name="Oval 10">
                  <a:extLst>
                    <a:ext uri="{FF2B5EF4-FFF2-40B4-BE49-F238E27FC236}">
                      <a16:creationId xmlns:a16="http://schemas.microsoft.com/office/drawing/2014/main" id="{60CCE68E-0785-4BB1-A7B2-B901C228CFFE}"/>
                    </a:ext>
                  </a:extLst>
                </p:cNvPr>
                <p:cNvSpPr/>
                <p:nvPr/>
              </p:nvSpPr>
              <p:spPr>
                <a:xfrm>
                  <a:off x="6673028" y="2898787"/>
                  <a:ext cx="696397" cy="6842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255B9789-F891-46B6-916F-471A284D776C}"/>
                    </a:ext>
                  </a:extLst>
                </p:cNvPr>
                <p:cNvSpPr/>
                <p:nvPr/>
              </p:nvSpPr>
              <p:spPr>
                <a:xfrm>
                  <a:off x="6738358" y="2973314"/>
                  <a:ext cx="553626" cy="5439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EEF3FE83-8857-4409-AEAB-7D4C8F603880}"/>
                  </a:ext>
                </a:extLst>
              </p:cNvPr>
              <p:cNvSpPr txBox="1"/>
              <p:nvPr/>
            </p:nvSpPr>
            <p:spPr>
              <a:xfrm>
                <a:off x="7518549" y="3046043"/>
                <a:ext cx="1268168" cy="369332"/>
              </a:xfrm>
              <a:prstGeom prst="rect">
                <a:avLst/>
              </a:prstGeom>
              <a:noFill/>
            </p:spPr>
            <p:txBody>
              <a:bodyPr wrap="none" rtlCol="0">
                <a:spAutoFit/>
              </a:bodyPr>
              <a:lstStyle/>
              <a:p>
                <a:r>
                  <a:rPr lang="en-US" dirty="0" err="1"/>
                  <a:t>Endzustand</a:t>
                </a:r>
                <a:endParaRPr lang="en-US" dirty="0"/>
              </a:p>
            </p:txBody>
          </p:sp>
        </p:grpSp>
      </p:grpSp>
      <p:grpSp>
        <p:nvGrpSpPr>
          <p:cNvPr id="19" name="Group 18">
            <a:extLst>
              <a:ext uri="{FF2B5EF4-FFF2-40B4-BE49-F238E27FC236}">
                <a16:creationId xmlns:a16="http://schemas.microsoft.com/office/drawing/2014/main" id="{4049793E-829B-462C-B7C8-F1EF3F08345D}"/>
              </a:ext>
            </a:extLst>
          </p:cNvPr>
          <p:cNvGrpSpPr/>
          <p:nvPr/>
        </p:nvGrpSpPr>
        <p:grpSpPr>
          <a:xfrm>
            <a:off x="4199579" y="2870368"/>
            <a:ext cx="4552661" cy="2186134"/>
            <a:chOff x="4199579" y="1501796"/>
            <a:chExt cx="4552661" cy="2186134"/>
          </a:xfrm>
        </p:grpSpPr>
        <p:pic>
          <p:nvPicPr>
            <p:cNvPr id="7" name="Picture 6">
              <a:extLst>
                <a:ext uri="{FF2B5EF4-FFF2-40B4-BE49-F238E27FC236}">
                  <a16:creationId xmlns:a16="http://schemas.microsoft.com/office/drawing/2014/main" id="{8F264C13-8424-4CC8-8236-AEB83197C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9579" y="1501796"/>
              <a:ext cx="2203567" cy="2186134"/>
            </a:xfrm>
            <a:prstGeom prst="rect">
              <a:avLst/>
            </a:prstGeom>
          </p:spPr>
        </p:pic>
        <p:sp>
          <p:nvSpPr>
            <p:cNvPr id="18" name="TextBox 17">
              <a:extLst>
                <a:ext uri="{FF2B5EF4-FFF2-40B4-BE49-F238E27FC236}">
                  <a16:creationId xmlns:a16="http://schemas.microsoft.com/office/drawing/2014/main" id="{32B5A42F-8C79-4F4D-AA4C-789400148508}"/>
                </a:ext>
              </a:extLst>
            </p:cNvPr>
            <p:cNvSpPr txBox="1"/>
            <p:nvPr/>
          </p:nvSpPr>
          <p:spPr>
            <a:xfrm>
              <a:off x="6390568" y="2517211"/>
              <a:ext cx="2361672" cy="646331"/>
            </a:xfrm>
            <a:prstGeom prst="rect">
              <a:avLst/>
            </a:prstGeom>
            <a:noFill/>
          </p:spPr>
          <p:txBody>
            <a:bodyPr wrap="none" rtlCol="0">
              <a:spAutoFit/>
            </a:bodyPr>
            <a:lstStyle/>
            <a:p>
              <a:r>
                <a:rPr lang="en-US" dirty="0" err="1"/>
                <a:t>mit</a:t>
              </a:r>
              <a:r>
                <a:rPr lang="en-US" dirty="0"/>
                <a:t> </a:t>
              </a:r>
            </a:p>
            <a:p>
              <a:r>
                <a:rPr lang="en-US" dirty="0" err="1"/>
                <a:t>Verhaltensspezifikation</a:t>
              </a:r>
              <a:endParaRPr lang="en-US" dirty="0"/>
            </a:p>
          </p:txBody>
        </p:sp>
      </p:grpSp>
      <p:sp>
        <p:nvSpPr>
          <p:cNvPr id="20" name="TextBox 19">
            <a:extLst>
              <a:ext uri="{FF2B5EF4-FFF2-40B4-BE49-F238E27FC236}">
                <a16:creationId xmlns:a16="http://schemas.microsoft.com/office/drawing/2014/main" id="{BAD96EA5-D6E2-4326-9E81-A4EF7D56B02E}"/>
              </a:ext>
            </a:extLst>
          </p:cNvPr>
          <p:cNvSpPr txBox="1"/>
          <p:nvPr/>
        </p:nvSpPr>
        <p:spPr>
          <a:xfrm>
            <a:off x="823081" y="1541704"/>
            <a:ext cx="10652335"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Modelliert</a:t>
            </a:r>
            <a:r>
              <a:rPr lang="en-US" sz="2000" dirty="0"/>
              <a:t> </a:t>
            </a:r>
            <a:r>
              <a:rPr lang="en-US" sz="2000" dirty="0" err="1"/>
              <a:t>Zustände</a:t>
            </a:r>
            <a:r>
              <a:rPr lang="en-US" sz="2000" dirty="0"/>
              <a:t> und </a:t>
            </a:r>
            <a:r>
              <a:rPr lang="en-US" sz="2000" dirty="0" err="1"/>
              <a:t>Übergänge</a:t>
            </a:r>
            <a:r>
              <a:rPr lang="en-US" sz="2000" dirty="0"/>
              <a:t> </a:t>
            </a:r>
            <a:r>
              <a:rPr lang="en-US" sz="2000" dirty="0" err="1"/>
              <a:t>zwischen</a:t>
            </a:r>
            <a:r>
              <a:rPr lang="en-US" sz="2000" dirty="0"/>
              <a:t> </a:t>
            </a:r>
            <a:r>
              <a:rPr lang="en-US" sz="2000" dirty="0" err="1"/>
              <a:t>Zuständen</a:t>
            </a:r>
            <a:endParaRPr lang="en-US" sz="2000" dirty="0"/>
          </a:p>
          <a:p>
            <a:pPr marL="285750" indent="-285750">
              <a:buFont typeface="Arial" panose="020B0604020202020204" pitchFamily="34" charset="0"/>
              <a:buChar char="•"/>
            </a:pPr>
            <a:r>
              <a:rPr lang="en-US" sz="2000" dirty="0"/>
              <a:t>Oft </a:t>
            </a:r>
            <a:r>
              <a:rPr lang="en-US" sz="2000" dirty="0" err="1"/>
              <a:t>benutzt</a:t>
            </a:r>
            <a:r>
              <a:rPr lang="en-US" sz="2000" dirty="0"/>
              <a:t> um </a:t>
            </a:r>
            <a:r>
              <a:rPr lang="en-US" sz="2000" dirty="0" err="1"/>
              <a:t>Nutzerinteraktionen</a:t>
            </a:r>
            <a:r>
              <a:rPr lang="en-US" sz="2000" dirty="0"/>
              <a:t>/-</a:t>
            </a:r>
            <a:r>
              <a:rPr lang="en-US" sz="2000" dirty="0" err="1"/>
              <a:t>oberflächenlogik</a:t>
            </a:r>
            <a:r>
              <a:rPr lang="en-US" sz="2000" dirty="0"/>
              <a:t> </a:t>
            </a:r>
            <a:r>
              <a:rPr lang="en-US" sz="2000" dirty="0" err="1"/>
              <a:t>zu</a:t>
            </a:r>
            <a:r>
              <a:rPr lang="en-US" sz="2000" dirty="0"/>
              <a:t> </a:t>
            </a:r>
            <a:r>
              <a:rPr lang="en-US" sz="2000" dirty="0" err="1"/>
              <a:t>modellieren</a:t>
            </a:r>
            <a:endParaRPr lang="en-US" sz="2000" dirty="0"/>
          </a:p>
          <a:p>
            <a:pPr marL="285750" indent="-285750">
              <a:buFont typeface="Arial" panose="020B0604020202020204" pitchFamily="34" charset="0"/>
              <a:buChar char="•"/>
            </a:pPr>
            <a:r>
              <a:rPr lang="en-US" sz="2000" dirty="0" err="1"/>
              <a:t>Unterzustände</a:t>
            </a:r>
            <a:r>
              <a:rPr lang="en-US" sz="2000" dirty="0"/>
              <a:t> </a:t>
            </a:r>
            <a:r>
              <a:rPr lang="en-US" sz="2000" dirty="0" err="1"/>
              <a:t>modelliert</a:t>
            </a:r>
            <a:r>
              <a:rPr lang="en-US" sz="2000" dirty="0"/>
              <a:t> </a:t>
            </a:r>
            <a:r>
              <a:rPr lang="en-US" sz="2000" dirty="0" err="1"/>
              <a:t>als</a:t>
            </a:r>
            <a:r>
              <a:rPr lang="en-US" sz="2000" dirty="0"/>
              <a:t> </a:t>
            </a:r>
            <a:r>
              <a:rPr lang="en-US" sz="2000" dirty="0" err="1"/>
              <a:t>Unterzustand</a:t>
            </a:r>
            <a:r>
              <a:rPr lang="en-US" sz="2000" dirty="0"/>
              <a:t> </a:t>
            </a:r>
            <a:r>
              <a:rPr lang="en-US" sz="2000" dirty="0" err="1"/>
              <a:t>im</a:t>
            </a:r>
            <a:r>
              <a:rPr lang="en-US" sz="2000" dirty="0"/>
              <a:t> </a:t>
            </a:r>
            <a:r>
              <a:rPr lang="en-US" sz="2000" dirty="0" err="1"/>
              <a:t>Oberzustand</a:t>
            </a:r>
            <a:endParaRPr lang="en-US" sz="2000" dirty="0"/>
          </a:p>
        </p:txBody>
      </p:sp>
      <p:sp>
        <p:nvSpPr>
          <p:cNvPr id="21" name="Rectangle 20">
            <a:extLst>
              <a:ext uri="{FF2B5EF4-FFF2-40B4-BE49-F238E27FC236}">
                <a16:creationId xmlns:a16="http://schemas.microsoft.com/office/drawing/2014/main" id="{05D15FC1-9FAA-40C8-9F32-1E9D1C84758D}"/>
              </a:ext>
            </a:extLst>
          </p:cNvPr>
          <p:cNvSpPr/>
          <p:nvPr/>
        </p:nvSpPr>
        <p:spPr>
          <a:xfrm>
            <a:off x="0" y="6502097"/>
            <a:ext cx="12324214" cy="369332"/>
          </a:xfrm>
          <a:prstGeom prst="rect">
            <a:avLst/>
          </a:prstGeom>
        </p:spPr>
        <p:txBody>
          <a:bodyPr wrap="square">
            <a:spAutoFit/>
          </a:bodyPr>
          <a:lstStyle/>
          <a:p>
            <a:r>
              <a:rPr lang="en-US" dirty="0" err="1"/>
              <a:t>Gute</a:t>
            </a:r>
            <a:r>
              <a:rPr lang="en-US" dirty="0"/>
              <a:t> </a:t>
            </a:r>
            <a:r>
              <a:rPr lang="en-US" dirty="0" err="1"/>
              <a:t>Vorlesungsfolien</a:t>
            </a:r>
            <a:r>
              <a:rPr lang="en-US" dirty="0"/>
              <a:t> </a:t>
            </a:r>
            <a:r>
              <a:rPr lang="en-US" dirty="0" err="1"/>
              <a:t>unter</a:t>
            </a:r>
            <a:r>
              <a:rPr lang="en-US" dirty="0"/>
              <a:t>: </a:t>
            </a:r>
            <a:r>
              <a:rPr lang="en-US" dirty="0">
                <a:hlinkClick r:id="rId3"/>
              </a:rPr>
              <a:t>http://www.uml.ac.at/wp-content/uploads/teaching/05_Aktivitaetsdiagramm_Folien.pdf</a:t>
            </a:r>
            <a:endParaRPr lang="en-US" dirty="0"/>
          </a:p>
        </p:txBody>
      </p:sp>
    </p:spTree>
    <p:extLst>
      <p:ext uri="{BB962C8B-B14F-4D97-AF65-F5344CB8AC3E}">
        <p14:creationId xmlns:p14="http://schemas.microsoft.com/office/powerpoint/2010/main" val="329101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F85-7102-4C50-A076-53941FEECD92}"/>
              </a:ext>
            </a:extLst>
          </p:cNvPr>
          <p:cNvSpPr>
            <a:spLocks noGrp="1"/>
          </p:cNvSpPr>
          <p:nvPr>
            <p:ph type="title"/>
          </p:nvPr>
        </p:nvSpPr>
        <p:spPr/>
        <p:txBody>
          <a:bodyPr/>
          <a:lstStyle/>
          <a:p>
            <a:r>
              <a:rPr lang="de-DE"/>
              <a:t>Zustandsdiagramme: </a:t>
            </a:r>
            <a:r>
              <a:rPr lang="de-DE" dirty="0"/>
              <a:t>Beispiel</a:t>
            </a:r>
            <a:endParaRPr lang="en-US" dirty="0"/>
          </a:p>
        </p:txBody>
      </p:sp>
      <p:pic>
        <p:nvPicPr>
          <p:cNvPr id="5" name="Picture 4">
            <a:extLst>
              <a:ext uri="{FF2B5EF4-FFF2-40B4-BE49-F238E27FC236}">
                <a16:creationId xmlns:a16="http://schemas.microsoft.com/office/drawing/2014/main" id="{804E7058-EFA2-4A6E-8CDE-3BB32C300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167" y="1690688"/>
            <a:ext cx="7620000" cy="3905250"/>
          </a:xfrm>
          <a:prstGeom prst="rect">
            <a:avLst/>
          </a:prstGeom>
        </p:spPr>
      </p:pic>
      <p:sp>
        <p:nvSpPr>
          <p:cNvPr id="6" name="Rectangle 5">
            <a:extLst>
              <a:ext uri="{FF2B5EF4-FFF2-40B4-BE49-F238E27FC236}">
                <a16:creationId xmlns:a16="http://schemas.microsoft.com/office/drawing/2014/main" id="{91B27C8C-C77C-4404-A5F4-35973B554B56}"/>
              </a:ext>
            </a:extLst>
          </p:cNvPr>
          <p:cNvSpPr/>
          <p:nvPr/>
        </p:nvSpPr>
        <p:spPr>
          <a:xfrm>
            <a:off x="6012167" y="6308209"/>
            <a:ext cx="6179833" cy="369332"/>
          </a:xfrm>
          <a:prstGeom prst="rect">
            <a:avLst/>
          </a:prstGeom>
        </p:spPr>
        <p:txBody>
          <a:bodyPr wrap="none">
            <a:spAutoFit/>
          </a:bodyPr>
          <a:lstStyle/>
          <a:p>
            <a:r>
              <a:rPr lang="en-US" dirty="0"/>
              <a:t>Quelle: https://de.wikipedia.org/wiki/Zustandsdiagramm_(UML)</a:t>
            </a:r>
          </a:p>
        </p:txBody>
      </p:sp>
    </p:spTree>
    <p:extLst>
      <p:ext uri="{BB962C8B-B14F-4D97-AF65-F5344CB8AC3E}">
        <p14:creationId xmlns:p14="http://schemas.microsoft.com/office/powerpoint/2010/main" val="4281760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8074-952F-4E91-8317-A7549B3358FD}"/>
              </a:ext>
            </a:extLst>
          </p:cNvPr>
          <p:cNvSpPr>
            <a:spLocks noGrp="1"/>
          </p:cNvSpPr>
          <p:nvPr>
            <p:ph type="title"/>
          </p:nvPr>
        </p:nvSpPr>
        <p:spPr/>
        <p:txBody>
          <a:bodyPr/>
          <a:lstStyle/>
          <a:p>
            <a:r>
              <a:rPr lang="en-US" dirty="0"/>
              <a:t>Aufgabe: </a:t>
            </a:r>
            <a:r>
              <a:rPr lang="en-US" dirty="0" err="1"/>
              <a:t>Dialogmodell</a:t>
            </a:r>
            <a:r>
              <a:rPr lang="en-US" dirty="0"/>
              <a:t> </a:t>
            </a:r>
            <a:r>
              <a:rPr lang="en-US" dirty="0" err="1"/>
              <a:t>als</a:t>
            </a:r>
            <a:r>
              <a:rPr lang="en-US" dirty="0"/>
              <a:t> </a:t>
            </a:r>
            <a:r>
              <a:rPr lang="en-US" dirty="0" err="1"/>
              <a:t>Zustandsdiagramm</a:t>
            </a:r>
            <a:endParaRPr lang="en-US" dirty="0"/>
          </a:p>
        </p:txBody>
      </p:sp>
      <p:sp>
        <p:nvSpPr>
          <p:cNvPr id="3" name="Content Placeholder 2">
            <a:extLst>
              <a:ext uri="{FF2B5EF4-FFF2-40B4-BE49-F238E27FC236}">
                <a16:creationId xmlns:a16="http://schemas.microsoft.com/office/drawing/2014/main" id="{3A948653-9898-4DB0-80A2-5FCDE858AC3E}"/>
              </a:ext>
            </a:extLst>
          </p:cNvPr>
          <p:cNvSpPr>
            <a:spLocks noGrp="1"/>
          </p:cNvSpPr>
          <p:nvPr>
            <p:ph idx="1"/>
          </p:nvPr>
        </p:nvSpPr>
        <p:spPr>
          <a:xfrm>
            <a:off x="838200" y="1825625"/>
            <a:ext cx="10515600" cy="917575"/>
          </a:xfrm>
        </p:spPr>
        <p:txBody>
          <a:bodyPr/>
          <a:lstStyle/>
          <a:p>
            <a:pPr marL="0" indent="0">
              <a:buNone/>
            </a:pPr>
            <a:r>
              <a:rPr lang="en-US" dirty="0" err="1"/>
              <a:t>Erstellen</a:t>
            </a:r>
            <a:r>
              <a:rPr lang="en-US" dirty="0"/>
              <a:t> Sie </a:t>
            </a:r>
            <a:r>
              <a:rPr lang="en-US" dirty="0" err="1"/>
              <a:t>ein</a:t>
            </a:r>
            <a:r>
              <a:rPr lang="en-US" dirty="0"/>
              <a:t> </a:t>
            </a:r>
            <a:r>
              <a:rPr lang="en-US" dirty="0" err="1"/>
              <a:t>Dialogmodell</a:t>
            </a:r>
            <a:r>
              <a:rPr lang="en-US" dirty="0"/>
              <a:t> </a:t>
            </a:r>
            <a:r>
              <a:rPr lang="en-US" dirty="0" err="1"/>
              <a:t>zum</a:t>
            </a:r>
            <a:r>
              <a:rPr lang="en-US" dirty="0"/>
              <a:t> Login und </a:t>
            </a:r>
            <a:r>
              <a:rPr lang="en-US" dirty="0" err="1"/>
              <a:t>Auszahlen</a:t>
            </a:r>
            <a:r>
              <a:rPr lang="en-US" dirty="0"/>
              <a:t>. </a:t>
            </a:r>
            <a:r>
              <a:rPr lang="en-US" dirty="0" err="1"/>
              <a:t>Achten</a:t>
            </a:r>
            <a:r>
              <a:rPr lang="en-US" dirty="0"/>
              <a:t> Sie </a:t>
            </a:r>
            <a:r>
              <a:rPr lang="en-US" dirty="0" err="1"/>
              <a:t>weiterhin</a:t>
            </a:r>
            <a:r>
              <a:rPr lang="en-US" dirty="0"/>
              <a:t> </a:t>
            </a:r>
            <a:r>
              <a:rPr lang="en-US" dirty="0" err="1"/>
              <a:t>darauf</a:t>
            </a:r>
            <a:r>
              <a:rPr lang="en-US" dirty="0"/>
              <a:t>, </a:t>
            </a:r>
            <a:r>
              <a:rPr lang="en-US" dirty="0" err="1"/>
              <a:t>dass</a:t>
            </a:r>
            <a:r>
              <a:rPr lang="en-US" dirty="0"/>
              <a:t> die </a:t>
            </a:r>
            <a:r>
              <a:rPr lang="en-US" dirty="0" err="1"/>
              <a:t>Konsistenz</a:t>
            </a:r>
            <a:r>
              <a:rPr lang="en-US" dirty="0"/>
              <a:t> </a:t>
            </a:r>
            <a:r>
              <a:rPr lang="en-US" dirty="0" err="1"/>
              <a:t>gewahrt</a:t>
            </a:r>
            <a:r>
              <a:rPr lang="en-US" dirty="0"/>
              <a:t> </a:t>
            </a:r>
            <a:r>
              <a:rPr lang="en-US" dirty="0" err="1"/>
              <a:t>bleibt</a:t>
            </a:r>
            <a:r>
              <a:rPr lang="en-US" dirty="0"/>
              <a:t>.</a:t>
            </a:r>
          </a:p>
        </p:txBody>
      </p:sp>
    </p:spTree>
    <p:extLst>
      <p:ext uri="{BB962C8B-B14F-4D97-AF65-F5344CB8AC3E}">
        <p14:creationId xmlns:p14="http://schemas.microsoft.com/office/powerpoint/2010/main" val="3579095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07945-A3D3-4481-885C-A740F4049849}"/>
              </a:ext>
            </a:extLst>
          </p:cNvPr>
          <p:cNvSpPr>
            <a:spLocks noGrp="1"/>
          </p:cNvSpPr>
          <p:nvPr>
            <p:ph idx="1"/>
          </p:nvPr>
        </p:nvSpPr>
        <p:spPr>
          <a:xfrm>
            <a:off x="-1" y="293697"/>
            <a:ext cx="12192001" cy="3500154"/>
          </a:xfrm>
        </p:spPr>
        <p:txBody>
          <a:bodyPr>
            <a:normAutofit/>
          </a:bodyPr>
          <a:lstStyle/>
          <a:p>
            <a:pPr marL="0" indent="0">
              <a:buNone/>
            </a:pPr>
            <a:r>
              <a:rPr lang="de-DE" sz="2400" dirty="0"/>
              <a:t>Zeichnen Sie ein UML Zustandsdiagramm für ein Garagentor, bei dem mit Hilfe von drei Tastern das Tor gesteuert werden soll. Sobald die Anlage aktiv ist, wird ein Warnlicht leuchten. Beim Knopf „Tor auf“ bzw. „Tor zu“ soll es sich heben bzw. senken. Mit dem Knopf „Stopp“ soll das Tor in den Haltezustand gehen. Weiterhin gibt es drei Endschalter, welche automatisch ein Signal geben wenn das Tor oben bzw. unten ist und wenn das Tor mechanisch klemmt. Schließlich existieren noch zwei </a:t>
            </a:r>
            <a:r>
              <a:rPr lang="de-DE" sz="2400" dirty="0" err="1"/>
              <a:t>Timer</a:t>
            </a:r>
            <a:r>
              <a:rPr lang="de-DE" sz="2400" dirty="0"/>
              <a:t>. Der </a:t>
            </a:r>
            <a:r>
              <a:rPr lang="de-DE" sz="2400" dirty="0" err="1"/>
              <a:t>Timer</a:t>
            </a:r>
            <a:r>
              <a:rPr lang="de-DE" sz="2400" dirty="0"/>
              <a:t> „schließen“ wird ausgewertet, wenn das Tor im Zustand „oben“ ist. Er soll verhindern, dass das Tor zu lange offen bleibt. Der </a:t>
            </a:r>
            <a:r>
              <a:rPr lang="de-DE" sz="2400" dirty="0" err="1"/>
              <a:t>Timer</a:t>
            </a:r>
            <a:r>
              <a:rPr lang="de-DE" sz="2400" dirty="0"/>
              <a:t> „Warnlicht“ löst aus, wenn das Tor im Zustand „unten“ ist und soll die gesamte Anlage ausschalten (und somit auch das Warnlicht). [BS7 Augsburg, Maik Aicher, UML Zustandsdiagram]</a:t>
            </a:r>
            <a:endParaRPr lang="en-US" sz="2400" dirty="0"/>
          </a:p>
        </p:txBody>
      </p:sp>
      <p:pic>
        <p:nvPicPr>
          <p:cNvPr id="4" name="Picture 3">
            <a:extLst>
              <a:ext uri="{FF2B5EF4-FFF2-40B4-BE49-F238E27FC236}">
                <a16:creationId xmlns:a16="http://schemas.microsoft.com/office/drawing/2014/main" id="{0B91AE1D-E248-4B55-A5CB-D1538C0741E0}"/>
              </a:ext>
            </a:extLst>
          </p:cNvPr>
          <p:cNvPicPr>
            <a:picLocks noChangeAspect="1"/>
          </p:cNvPicPr>
          <p:nvPr/>
        </p:nvPicPr>
        <p:blipFill rotWithShape="1">
          <a:blip r:embed="rId2"/>
          <a:srcRect r="30988"/>
          <a:stretch/>
        </p:blipFill>
        <p:spPr>
          <a:xfrm>
            <a:off x="1309236" y="3911937"/>
            <a:ext cx="9573523" cy="2652366"/>
          </a:xfrm>
          <a:prstGeom prst="rect">
            <a:avLst/>
          </a:prstGeom>
        </p:spPr>
      </p:pic>
    </p:spTree>
    <p:extLst>
      <p:ext uri="{BB962C8B-B14F-4D97-AF65-F5344CB8AC3E}">
        <p14:creationId xmlns:p14="http://schemas.microsoft.com/office/powerpoint/2010/main" val="229848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07945-A3D3-4481-885C-A740F4049849}"/>
              </a:ext>
            </a:extLst>
          </p:cNvPr>
          <p:cNvSpPr>
            <a:spLocks noGrp="1"/>
          </p:cNvSpPr>
          <p:nvPr>
            <p:ph idx="1"/>
          </p:nvPr>
        </p:nvSpPr>
        <p:spPr>
          <a:xfrm>
            <a:off x="-1" y="0"/>
            <a:ext cx="6730114" cy="2101303"/>
          </a:xfrm>
        </p:spPr>
        <p:txBody>
          <a:bodyPr>
            <a:normAutofit/>
          </a:bodyPr>
          <a:lstStyle/>
          <a:p>
            <a:pPr marL="0" indent="0">
              <a:buNone/>
            </a:pPr>
            <a:r>
              <a:rPr lang="de-DE" sz="1400" dirty="0"/>
              <a:t>Zeichnen Sie ein UML Zustandsdiagramm für ein Garagentor, bei dem mit Hilfe von drei Tastern das Tor gesteuert werden soll. Sobald die Anlage aktiv ist, wird ein Warnlicht leuchten. Beim Knopf „Tor auf“ bzw. „Tor zu“ soll es sich heben bzw. senken. Mit dem Knopf „Stopp“ soll das Tor in den Haltezustand gehen. Weiterhin gibt es drei Endschalter, welche automatisch ein Signal geben wenn das Tor oben bzw. unten ist und wenn das Tor mechanisch klemmt. Schließlich existieren noch zwei </a:t>
            </a:r>
            <a:r>
              <a:rPr lang="de-DE" sz="1400" dirty="0" err="1"/>
              <a:t>Timer</a:t>
            </a:r>
            <a:r>
              <a:rPr lang="de-DE" sz="1400" dirty="0"/>
              <a:t>. Der </a:t>
            </a:r>
            <a:r>
              <a:rPr lang="de-DE" sz="1400" dirty="0" err="1"/>
              <a:t>Timer</a:t>
            </a:r>
            <a:r>
              <a:rPr lang="de-DE" sz="1400" dirty="0"/>
              <a:t> „schließen“ wird ausgewertet, wenn das Tor im Zustand „oben“ ist. Er soll verhindern, dass das Tor zu lange offen bleibt. Der </a:t>
            </a:r>
            <a:r>
              <a:rPr lang="de-DE" sz="1400" dirty="0" err="1"/>
              <a:t>Timer</a:t>
            </a:r>
            <a:r>
              <a:rPr lang="de-DE" sz="1400" dirty="0"/>
              <a:t> „Warnlicht“ löst aus, wenn das Tor im Zustand „unten“ ist und soll die gesamte Anlage ausschalten (und somit auch das Warnlicht). [BS7 Augsburg, Maik Aicher, UML Zustandsdiagram]</a:t>
            </a:r>
            <a:endParaRPr lang="en-US" sz="1400" dirty="0"/>
          </a:p>
        </p:txBody>
      </p:sp>
      <p:pic>
        <p:nvPicPr>
          <p:cNvPr id="4" name="Picture 3">
            <a:extLst>
              <a:ext uri="{FF2B5EF4-FFF2-40B4-BE49-F238E27FC236}">
                <a16:creationId xmlns:a16="http://schemas.microsoft.com/office/drawing/2014/main" id="{0B91AE1D-E248-4B55-A5CB-D1538C0741E0}"/>
              </a:ext>
            </a:extLst>
          </p:cNvPr>
          <p:cNvPicPr>
            <a:picLocks noChangeAspect="1"/>
          </p:cNvPicPr>
          <p:nvPr/>
        </p:nvPicPr>
        <p:blipFill rotWithShape="1">
          <a:blip r:embed="rId2"/>
          <a:srcRect r="30988"/>
          <a:stretch/>
        </p:blipFill>
        <p:spPr>
          <a:xfrm>
            <a:off x="6730113" y="0"/>
            <a:ext cx="5461887" cy="1513228"/>
          </a:xfrm>
          <a:prstGeom prst="rect">
            <a:avLst/>
          </a:prstGeom>
        </p:spPr>
      </p:pic>
    </p:spTree>
    <p:extLst>
      <p:ext uri="{BB962C8B-B14F-4D97-AF65-F5344CB8AC3E}">
        <p14:creationId xmlns:p14="http://schemas.microsoft.com/office/powerpoint/2010/main" val="110979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80617-B786-4030-BA71-12367BAF079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26CCD1F-112C-4AD3-936A-4698D0C41FCD}"/>
              </a:ext>
            </a:extLst>
          </p:cNvPr>
          <p:cNvSpPr>
            <a:spLocks noGrp="1"/>
          </p:cNvSpPr>
          <p:nvPr>
            <p:ph idx="1"/>
          </p:nvPr>
        </p:nvSpPr>
        <p:spPr/>
        <p:txBody>
          <a:bodyPr/>
          <a:lstStyle/>
          <a:p>
            <a:r>
              <a:rPr lang="en-US" dirty="0" err="1"/>
              <a:t>Diagramme</a:t>
            </a:r>
            <a:r>
              <a:rPr lang="en-US" dirty="0"/>
              <a:t>: </a:t>
            </a:r>
            <a:r>
              <a:rPr lang="en-US" dirty="0" err="1"/>
              <a:t>Übersicht</a:t>
            </a:r>
            <a:endParaRPr lang="en-US" dirty="0"/>
          </a:p>
          <a:p>
            <a:r>
              <a:rPr lang="en-US" dirty="0"/>
              <a:t>OOAD </a:t>
            </a:r>
          </a:p>
          <a:p>
            <a:r>
              <a:rPr lang="en-US" dirty="0" err="1"/>
              <a:t>Zustandsdiagramm</a:t>
            </a:r>
            <a:endParaRPr lang="en-US" dirty="0"/>
          </a:p>
        </p:txBody>
      </p:sp>
    </p:spTree>
    <p:extLst>
      <p:ext uri="{BB962C8B-B14F-4D97-AF65-F5344CB8AC3E}">
        <p14:creationId xmlns:p14="http://schemas.microsoft.com/office/powerpoint/2010/main" val="350516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8A70-4C59-4D9A-BCC5-42BA90A2C439}"/>
              </a:ext>
            </a:extLst>
          </p:cNvPr>
          <p:cNvSpPr>
            <a:spLocks noGrp="1"/>
          </p:cNvSpPr>
          <p:nvPr>
            <p:ph type="title"/>
          </p:nvPr>
        </p:nvSpPr>
        <p:spPr>
          <a:xfrm>
            <a:off x="838200" y="365125"/>
            <a:ext cx="10958166" cy="1325563"/>
          </a:xfrm>
        </p:spPr>
        <p:txBody>
          <a:bodyPr/>
          <a:lstStyle/>
          <a:p>
            <a:r>
              <a:rPr lang="en-US" dirty="0" err="1"/>
              <a:t>Domänendatendiagramm</a:t>
            </a:r>
            <a:r>
              <a:rPr lang="en-US" dirty="0"/>
              <a:t> &amp; UI-</a:t>
            </a:r>
            <a:r>
              <a:rPr lang="en-US" dirty="0" err="1"/>
              <a:t>Struktur</a:t>
            </a:r>
            <a:r>
              <a:rPr lang="en-US" dirty="0"/>
              <a:t> [TORE]</a:t>
            </a:r>
          </a:p>
        </p:txBody>
      </p:sp>
      <p:sp>
        <p:nvSpPr>
          <p:cNvPr id="3" name="Content Placeholder 2">
            <a:extLst>
              <a:ext uri="{FF2B5EF4-FFF2-40B4-BE49-F238E27FC236}">
                <a16:creationId xmlns:a16="http://schemas.microsoft.com/office/drawing/2014/main" id="{6560ED81-22C1-424A-909D-A5D667D44F65}"/>
              </a:ext>
            </a:extLst>
          </p:cNvPr>
          <p:cNvSpPr>
            <a:spLocks noGrp="1"/>
          </p:cNvSpPr>
          <p:nvPr>
            <p:ph idx="1"/>
          </p:nvPr>
        </p:nvSpPr>
        <p:spPr>
          <a:xfrm>
            <a:off x="838200" y="1825625"/>
            <a:ext cx="5257800" cy="4448007"/>
          </a:xfrm>
        </p:spPr>
        <p:txBody>
          <a:bodyPr/>
          <a:lstStyle/>
          <a:p>
            <a:r>
              <a:rPr lang="en-US" dirty="0"/>
              <a:t>DDD </a:t>
            </a:r>
            <a:r>
              <a:rPr lang="en-US" dirty="0" err="1"/>
              <a:t>als</a:t>
            </a:r>
            <a:r>
              <a:rPr lang="en-US" dirty="0"/>
              <a:t> </a:t>
            </a:r>
            <a:r>
              <a:rPr lang="en-US" dirty="0" err="1"/>
              <a:t>einfaches</a:t>
            </a:r>
            <a:r>
              <a:rPr lang="en-US" dirty="0"/>
              <a:t> </a:t>
            </a:r>
            <a:r>
              <a:rPr lang="en-US" dirty="0" err="1"/>
              <a:t>Klassendiagramme</a:t>
            </a:r>
            <a:r>
              <a:rPr lang="en-US" dirty="0"/>
              <a:t> </a:t>
            </a:r>
            <a:r>
              <a:rPr lang="en-US" dirty="0" err="1"/>
              <a:t>oder</a:t>
            </a:r>
            <a:r>
              <a:rPr lang="en-US" dirty="0"/>
              <a:t> ERD</a:t>
            </a:r>
          </a:p>
          <a:p>
            <a:r>
              <a:rPr lang="en-US" dirty="0"/>
              <a:t>UI-</a:t>
            </a:r>
            <a:r>
              <a:rPr lang="en-US" dirty="0" err="1"/>
              <a:t>Struktur</a:t>
            </a:r>
            <a:r>
              <a:rPr lang="en-US" dirty="0"/>
              <a:t>:</a:t>
            </a:r>
          </a:p>
          <a:p>
            <a:pPr lvl="1"/>
            <a:r>
              <a:rPr lang="en-US" dirty="0" err="1"/>
              <a:t>Sichten</a:t>
            </a:r>
            <a:r>
              <a:rPr lang="en-US" dirty="0"/>
              <a:t> </a:t>
            </a:r>
            <a:r>
              <a:rPr lang="en-US" dirty="0" err="1"/>
              <a:t>mit</a:t>
            </a:r>
            <a:r>
              <a:rPr lang="en-US" dirty="0"/>
              <a:t> </a:t>
            </a:r>
            <a:r>
              <a:rPr lang="en-US" dirty="0" err="1"/>
              <a:t>Daten</a:t>
            </a:r>
            <a:r>
              <a:rPr lang="en-US" dirty="0"/>
              <a:t>, </a:t>
            </a:r>
            <a:r>
              <a:rPr lang="en-US" dirty="0" err="1"/>
              <a:t>Funktionen</a:t>
            </a:r>
            <a:r>
              <a:rPr lang="en-US" dirty="0"/>
              <a:t> und Navigation</a:t>
            </a:r>
          </a:p>
          <a:p>
            <a:endParaRPr lang="en-US" dirty="0"/>
          </a:p>
          <a:p>
            <a:endParaRPr lang="en-US" dirty="0"/>
          </a:p>
        </p:txBody>
      </p:sp>
      <p:pic>
        <p:nvPicPr>
          <p:cNvPr id="5" name="Picture 4">
            <a:extLst>
              <a:ext uri="{FF2B5EF4-FFF2-40B4-BE49-F238E27FC236}">
                <a16:creationId xmlns:a16="http://schemas.microsoft.com/office/drawing/2014/main" id="{120851A1-2B42-4E58-A510-E81B9D3910D4}"/>
              </a:ext>
            </a:extLst>
          </p:cNvPr>
          <p:cNvPicPr>
            <a:picLocks noChangeAspect="1"/>
          </p:cNvPicPr>
          <p:nvPr/>
        </p:nvPicPr>
        <p:blipFill>
          <a:blip r:embed="rId2"/>
          <a:stretch>
            <a:fillRect/>
          </a:stretch>
        </p:blipFill>
        <p:spPr>
          <a:xfrm>
            <a:off x="7105619" y="1587464"/>
            <a:ext cx="4248181" cy="4905411"/>
          </a:xfrm>
          <a:prstGeom prst="rect">
            <a:avLst/>
          </a:prstGeom>
        </p:spPr>
      </p:pic>
    </p:spTree>
    <p:extLst>
      <p:ext uri="{BB962C8B-B14F-4D97-AF65-F5344CB8AC3E}">
        <p14:creationId xmlns:p14="http://schemas.microsoft.com/office/powerpoint/2010/main" val="207562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87AA-56B8-46B8-8444-E516691B8602}"/>
              </a:ext>
            </a:extLst>
          </p:cNvPr>
          <p:cNvSpPr>
            <a:spLocks noGrp="1"/>
          </p:cNvSpPr>
          <p:nvPr>
            <p:ph type="title"/>
          </p:nvPr>
        </p:nvSpPr>
        <p:spPr/>
        <p:txBody>
          <a:bodyPr/>
          <a:lstStyle/>
          <a:p>
            <a:r>
              <a:rPr lang="en-US" dirty="0" err="1"/>
              <a:t>Diagramme</a:t>
            </a:r>
            <a:r>
              <a:rPr lang="en-US" dirty="0"/>
              <a:t>: </a:t>
            </a:r>
            <a:r>
              <a:rPr lang="en-US" dirty="0" err="1"/>
              <a:t>Übersicht</a:t>
            </a:r>
            <a:r>
              <a:rPr lang="en-US" dirty="0"/>
              <a:t> 				[UML]</a:t>
            </a:r>
          </a:p>
        </p:txBody>
      </p:sp>
      <p:pic>
        <p:nvPicPr>
          <p:cNvPr id="5" name="Picture 4">
            <a:extLst>
              <a:ext uri="{FF2B5EF4-FFF2-40B4-BE49-F238E27FC236}">
                <a16:creationId xmlns:a16="http://schemas.microsoft.com/office/drawing/2014/main" id="{B8170128-923A-4CDB-81E9-A839F01BDB1C}"/>
              </a:ext>
            </a:extLst>
          </p:cNvPr>
          <p:cNvPicPr>
            <a:picLocks noChangeAspect="1"/>
          </p:cNvPicPr>
          <p:nvPr/>
        </p:nvPicPr>
        <p:blipFill rotWithShape="1">
          <a:blip r:embed="rId2">
            <a:extLst>
              <a:ext uri="{28A0092B-C50C-407E-A947-70E740481C1C}">
                <a14:useLocalDpi xmlns:a14="http://schemas.microsoft.com/office/drawing/2010/main" val="0"/>
              </a:ext>
            </a:extLst>
          </a:blip>
          <a:srcRect t="27227"/>
          <a:stretch/>
        </p:blipFill>
        <p:spPr>
          <a:xfrm>
            <a:off x="1713865" y="1502095"/>
            <a:ext cx="8170817" cy="4990780"/>
          </a:xfrm>
          <a:prstGeom prst="rect">
            <a:avLst/>
          </a:prstGeom>
        </p:spPr>
      </p:pic>
    </p:spTree>
    <p:extLst>
      <p:ext uri="{BB962C8B-B14F-4D97-AF65-F5344CB8AC3E}">
        <p14:creationId xmlns:p14="http://schemas.microsoft.com/office/powerpoint/2010/main" val="344022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6724-5B78-4E54-A453-0ED046C94E4E}"/>
              </a:ext>
            </a:extLst>
          </p:cNvPr>
          <p:cNvSpPr>
            <a:spLocks noGrp="1"/>
          </p:cNvSpPr>
          <p:nvPr>
            <p:ph type="title"/>
          </p:nvPr>
        </p:nvSpPr>
        <p:spPr/>
        <p:txBody>
          <a:bodyPr/>
          <a:lstStyle/>
          <a:p>
            <a:r>
              <a:rPr lang="en-US" dirty="0" err="1"/>
              <a:t>Diagramme</a:t>
            </a:r>
            <a:r>
              <a:rPr lang="en-US" dirty="0"/>
              <a:t>: </a:t>
            </a:r>
            <a:r>
              <a:rPr lang="en-US" dirty="0" err="1"/>
              <a:t>Übersicht</a:t>
            </a:r>
            <a:r>
              <a:rPr lang="en-US" dirty="0"/>
              <a:t> 				[UML]</a:t>
            </a:r>
          </a:p>
        </p:txBody>
      </p:sp>
      <p:sp>
        <p:nvSpPr>
          <p:cNvPr id="3" name="Content Placeholder 2">
            <a:extLst>
              <a:ext uri="{FF2B5EF4-FFF2-40B4-BE49-F238E27FC236}">
                <a16:creationId xmlns:a16="http://schemas.microsoft.com/office/drawing/2014/main" id="{DF8A0D26-6184-4B3C-B4E7-5A8650B07187}"/>
              </a:ext>
            </a:extLst>
          </p:cNvPr>
          <p:cNvSpPr>
            <a:spLocks noGrp="1"/>
          </p:cNvSpPr>
          <p:nvPr>
            <p:ph idx="1"/>
          </p:nvPr>
        </p:nvSpPr>
        <p:spPr/>
        <p:txBody>
          <a:bodyPr/>
          <a:lstStyle/>
          <a:p>
            <a:r>
              <a:rPr lang="en-US" dirty="0" err="1"/>
              <a:t>Struktur</a:t>
            </a:r>
            <a:r>
              <a:rPr lang="en-US" dirty="0"/>
              <a:t>: </a:t>
            </a:r>
          </a:p>
          <a:p>
            <a:pPr lvl="1"/>
            <a:r>
              <a:rPr lang="en-US" dirty="0" err="1"/>
              <a:t>Statische</a:t>
            </a:r>
            <a:r>
              <a:rPr lang="en-US" dirty="0"/>
              <a:t> </a:t>
            </a:r>
            <a:r>
              <a:rPr lang="en-US" dirty="0" err="1"/>
              <a:t>Sicht</a:t>
            </a:r>
            <a:endParaRPr lang="en-US" dirty="0"/>
          </a:p>
          <a:p>
            <a:r>
              <a:rPr lang="en-US" dirty="0" err="1"/>
              <a:t>Verhalten</a:t>
            </a:r>
            <a:r>
              <a:rPr lang="en-US" dirty="0"/>
              <a:t>:</a:t>
            </a:r>
          </a:p>
          <a:p>
            <a:pPr lvl="1"/>
            <a:r>
              <a:rPr lang="en-US" dirty="0"/>
              <a:t>(Inter)</a:t>
            </a:r>
            <a:r>
              <a:rPr lang="en-US" dirty="0" err="1"/>
              <a:t>Aktionen</a:t>
            </a:r>
            <a:r>
              <a:rPr lang="en-US" dirty="0"/>
              <a:t> </a:t>
            </a:r>
            <a:r>
              <a:rPr lang="en-US" dirty="0" err="1"/>
              <a:t>im</a:t>
            </a:r>
            <a:r>
              <a:rPr lang="en-US" dirty="0"/>
              <a:t> </a:t>
            </a:r>
            <a:r>
              <a:rPr lang="en-US" dirty="0" err="1"/>
              <a:t>Verlauf</a:t>
            </a:r>
            <a:r>
              <a:rPr lang="en-US" dirty="0"/>
              <a:t> der </a:t>
            </a:r>
            <a:r>
              <a:rPr lang="en-US" dirty="0" err="1"/>
              <a:t>Ausführung</a:t>
            </a:r>
            <a:r>
              <a:rPr lang="en-US" dirty="0"/>
              <a:t>/Zeit</a:t>
            </a:r>
          </a:p>
        </p:txBody>
      </p:sp>
    </p:spTree>
    <p:extLst>
      <p:ext uri="{BB962C8B-B14F-4D97-AF65-F5344CB8AC3E}">
        <p14:creationId xmlns:p14="http://schemas.microsoft.com/office/powerpoint/2010/main" val="238912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87AA-56B8-46B8-8444-E516691B8602}"/>
              </a:ext>
            </a:extLst>
          </p:cNvPr>
          <p:cNvSpPr>
            <a:spLocks noGrp="1"/>
          </p:cNvSpPr>
          <p:nvPr>
            <p:ph type="title"/>
          </p:nvPr>
        </p:nvSpPr>
        <p:spPr/>
        <p:txBody>
          <a:bodyPr/>
          <a:lstStyle/>
          <a:p>
            <a:r>
              <a:rPr lang="en-US" dirty="0" err="1"/>
              <a:t>Diagramme</a:t>
            </a:r>
            <a:r>
              <a:rPr lang="en-US" dirty="0"/>
              <a:t>: </a:t>
            </a:r>
            <a:r>
              <a:rPr lang="en-US" dirty="0" err="1"/>
              <a:t>Übersicht</a:t>
            </a:r>
            <a:r>
              <a:rPr lang="en-US" dirty="0"/>
              <a:t> 				[OOAD]</a:t>
            </a:r>
          </a:p>
        </p:txBody>
      </p:sp>
      <p:sp>
        <p:nvSpPr>
          <p:cNvPr id="3" name="Content Placeholder 2">
            <a:extLst>
              <a:ext uri="{FF2B5EF4-FFF2-40B4-BE49-F238E27FC236}">
                <a16:creationId xmlns:a16="http://schemas.microsoft.com/office/drawing/2014/main" id="{E8B72CAC-694C-4E34-9251-21A023D58907}"/>
              </a:ext>
            </a:extLst>
          </p:cNvPr>
          <p:cNvSpPr>
            <a:spLocks noGrp="1"/>
          </p:cNvSpPr>
          <p:nvPr>
            <p:ph idx="1"/>
          </p:nvPr>
        </p:nvSpPr>
        <p:spPr>
          <a:xfrm>
            <a:off x="838200" y="1825624"/>
            <a:ext cx="10515600" cy="38326351"/>
          </a:xfrm>
        </p:spPr>
        <p:txBody>
          <a:bodyPr/>
          <a:lstStyle/>
          <a:p>
            <a:r>
              <a:rPr lang="en-US" dirty="0" err="1"/>
              <a:t>Analyseklassendiagramm</a:t>
            </a:r>
            <a:r>
              <a:rPr lang="en-US" dirty="0"/>
              <a:t>:</a:t>
            </a:r>
          </a:p>
          <a:p>
            <a:pPr lvl="1"/>
            <a:r>
              <a:rPr lang="en-US" dirty="0"/>
              <a:t>Entity, Control, </a:t>
            </a:r>
            <a:r>
              <a:rPr lang="en-US" dirty="0" err="1"/>
              <a:t>oder</a:t>
            </a:r>
            <a:r>
              <a:rPr lang="en-US" dirty="0"/>
              <a:t> Boundary </a:t>
            </a:r>
            <a:r>
              <a:rPr lang="en-US" dirty="0" err="1"/>
              <a:t>mit</a:t>
            </a:r>
            <a:r>
              <a:rPr lang="en-US" dirty="0"/>
              <a:t> </a:t>
            </a:r>
            <a:r>
              <a:rPr lang="en-US" dirty="0" err="1"/>
              <a:t>Assoziationen</a:t>
            </a:r>
            <a:endParaRPr lang="en-US" dirty="0"/>
          </a:p>
          <a:p>
            <a:r>
              <a:rPr lang="en-US" dirty="0" err="1"/>
              <a:t>Verfeinert</a:t>
            </a:r>
            <a:r>
              <a:rPr lang="en-US" dirty="0"/>
              <a:t>:</a:t>
            </a:r>
          </a:p>
          <a:p>
            <a:pPr lvl="1"/>
            <a:r>
              <a:rPr lang="en-US" dirty="0" err="1"/>
              <a:t>Aufteilen</a:t>
            </a:r>
            <a:r>
              <a:rPr lang="en-US" dirty="0"/>
              <a:t> der Control-Klassen</a:t>
            </a:r>
          </a:p>
          <a:p>
            <a:pPr lvl="1"/>
            <a:r>
              <a:rPr lang="en-US" dirty="0" err="1"/>
              <a:t>Multipliztäten</a:t>
            </a:r>
            <a:endParaRPr lang="en-US" dirty="0"/>
          </a:p>
          <a:p>
            <a:pPr lvl="1"/>
            <a:r>
              <a:rPr lang="en-US" dirty="0" err="1"/>
              <a:t>Verebung</a:t>
            </a:r>
            <a:endParaRPr lang="en-US" dirty="0"/>
          </a:p>
          <a:p>
            <a:r>
              <a:rPr lang="en-US" dirty="0" err="1"/>
              <a:t>Entwurfsklassendiagramm</a:t>
            </a:r>
            <a:r>
              <a:rPr lang="en-US" dirty="0"/>
              <a:t>:</a:t>
            </a:r>
          </a:p>
          <a:p>
            <a:pPr lvl="1"/>
            <a:r>
              <a:rPr lang="en-US" dirty="0"/>
              <a:t>Wie UML </a:t>
            </a:r>
            <a:r>
              <a:rPr lang="en-US" dirty="0" err="1"/>
              <a:t>Klassendiagramm</a:t>
            </a:r>
            <a:r>
              <a:rPr lang="en-US" dirty="0"/>
              <a:t> = </a:t>
            </a:r>
            <a:r>
              <a:rPr lang="en-US" dirty="0" err="1"/>
              <a:t>sehr</a:t>
            </a:r>
            <a:r>
              <a:rPr lang="en-US" dirty="0"/>
              <a:t> </a:t>
            </a:r>
            <a:r>
              <a:rPr lang="en-US" dirty="0" err="1"/>
              <a:t>Codenah</a:t>
            </a:r>
            <a:endParaRPr lang="en-US" dirty="0"/>
          </a:p>
          <a:p>
            <a:pPr lvl="1"/>
            <a:endParaRPr lang="en-US" dirty="0"/>
          </a:p>
          <a:p>
            <a:pPr lvl="1"/>
            <a:endParaRPr lang="en-US" dirty="0"/>
          </a:p>
        </p:txBody>
      </p:sp>
    </p:spTree>
    <p:extLst>
      <p:ext uri="{BB962C8B-B14F-4D97-AF65-F5344CB8AC3E}">
        <p14:creationId xmlns:p14="http://schemas.microsoft.com/office/powerpoint/2010/main" val="311330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87AA-56B8-46B8-8444-E516691B8602}"/>
              </a:ext>
            </a:extLst>
          </p:cNvPr>
          <p:cNvSpPr>
            <a:spLocks noGrp="1"/>
          </p:cNvSpPr>
          <p:nvPr>
            <p:ph type="title"/>
          </p:nvPr>
        </p:nvSpPr>
        <p:spPr/>
        <p:txBody>
          <a:bodyPr/>
          <a:lstStyle/>
          <a:p>
            <a:r>
              <a:rPr lang="en-US" dirty="0" err="1"/>
              <a:t>Diagramme</a:t>
            </a:r>
            <a:r>
              <a:rPr lang="en-US" dirty="0"/>
              <a:t>: </a:t>
            </a:r>
            <a:r>
              <a:rPr lang="en-US" dirty="0" err="1"/>
              <a:t>Übersicht</a:t>
            </a:r>
            <a:r>
              <a:rPr lang="en-US" dirty="0"/>
              <a:t> 				[OOAD]</a:t>
            </a:r>
          </a:p>
        </p:txBody>
      </p:sp>
      <p:sp>
        <p:nvSpPr>
          <p:cNvPr id="3" name="Content Placeholder 2">
            <a:extLst>
              <a:ext uri="{FF2B5EF4-FFF2-40B4-BE49-F238E27FC236}">
                <a16:creationId xmlns:a16="http://schemas.microsoft.com/office/drawing/2014/main" id="{E8B72CAC-694C-4E34-9251-21A023D58907}"/>
              </a:ext>
            </a:extLst>
          </p:cNvPr>
          <p:cNvSpPr>
            <a:spLocks noGrp="1"/>
          </p:cNvSpPr>
          <p:nvPr>
            <p:ph idx="1"/>
          </p:nvPr>
        </p:nvSpPr>
        <p:spPr>
          <a:xfrm>
            <a:off x="838200" y="1825625"/>
            <a:ext cx="10515600" cy="4667250"/>
          </a:xfrm>
        </p:spPr>
        <p:txBody>
          <a:bodyPr/>
          <a:lstStyle/>
          <a:p>
            <a:r>
              <a:rPr lang="en-US" dirty="0"/>
              <a:t>Entity: Dinge</a:t>
            </a:r>
          </a:p>
          <a:p>
            <a:r>
              <a:rPr lang="en-US" dirty="0"/>
              <a:t>Control: </a:t>
            </a:r>
            <a:r>
              <a:rPr lang="en-US" dirty="0" err="1"/>
              <a:t>Funtionen</a:t>
            </a:r>
            <a:endParaRPr lang="en-US" dirty="0"/>
          </a:p>
          <a:p>
            <a:r>
              <a:rPr lang="en-US" dirty="0"/>
              <a:t>Boundary: </a:t>
            </a:r>
            <a:r>
              <a:rPr lang="en-US" dirty="0" err="1"/>
              <a:t>Oberflächen</a:t>
            </a:r>
            <a:endParaRPr lang="en-US" dirty="0"/>
          </a:p>
          <a:p>
            <a:r>
              <a:rPr lang="en-US" dirty="0" err="1"/>
              <a:t>Durchführung</a:t>
            </a:r>
            <a:r>
              <a:rPr lang="en-US" dirty="0"/>
              <a:t> AKD:</a:t>
            </a:r>
          </a:p>
          <a:p>
            <a:pPr lvl="1"/>
            <a:r>
              <a:rPr lang="de-DE" dirty="0"/>
              <a:t>Teilschritt 1: Klassen, Attribute und Assoziationen bestimmen </a:t>
            </a:r>
            <a:endParaRPr lang="en-US" dirty="0"/>
          </a:p>
          <a:p>
            <a:pPr lvl="1"/>
            <a:r>
              <a:rPr lang="de-DE" dirty="0"/>
              <a:t>Teilschritt 2: Operationen der Klassen bestimmen </a:t>
            </a:r>
          </a:p>
          <a:p>
            <a:pPr lvl="2"/>
            <a:r>
              <a:rPr lang="de-DE" dirty="0"/>
              <a:t>Verteile Steuerungsklassen auf  Entitäts- und Dialogklassen </a:t>
            </a:r>
          </a:p>
          <a:p>
            <a:pPr lvl="2"/>
            <a:r>
              <a:rPr lang="de-DE" dirty="0"/>
              <a:t>Fasse evtl. Operationen zusammen oder teile sie weiter auf </a:t>
            </a:r>
          </a:p>
          <a:p>
            <a:pPr lvl="1"/>
            <a:r>
              <a:rPr lang="de-DE" i="1" dirty="0"/>
              <a:t>Teilschritt 3: Vererbung nutzen und komplexe Assoziationen beschreiben</a:t>
            </a:r>
          </a:p>
          <a:p>
            <a:pPr lvl="1"/>
            <a:r>
              <a:rPr lang="en-US" i="1" dirty="0" err="1"/>
              <a:t>Teilschritt</a:t>
            </a:r>
            <a:r>
              <a:rPr lang="en-US" i="1" dirty="0"/>
              <a:t> 4: </a:t>
            </a:r>
            <a:r>
              <a:rPr lang="en-US" i="1" dirty="0" err="1"/>
              <a:t>Klassendiagramm</a:t>
            </a:r>
            <a:r>
              <a:rPr lang="en-US" i="1" dirty="0"/>
              <a:t> </a:t>
            </a:r>
            <a:r>
              <a:rPr lang="en-US" i="1" dirty="0" err="1"/>
              <a:t>konsolidieren</a:t>
            </a:r>
            <a:endParaRPr lang="en-US" i="1" dirty="0"/>
          </a:p>
        </p:txBody>
      </p:sp>
    </p:spTree>
    <p:extLst>
      <p:ext uri="{BB962C8B-B14F-4D97-AF65-F5344CB8AC3E}">
        <p14:creationId xmlns:p14="http://schemas.microsoft.com/office/powerpoint/2010/main" val="143307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1768-B612-46D9-A884-8DA5005D2864}"/>
              </a:ext>
            </a:extLst>
          </p:cNvPr>
          <p:cNvSpPr>
            <a:spLocks noGrp="1"/>
          </p:cNvSpPr>
          <p:nvPr>
            <p:ph type="title"/>
          </p:nvPr>
        </p:nvSpPr>
        <p:spPr/>
        <p:txBody>
          <a:bodyPr/>
          <a:lstStyle/>
          <a:p>
            <a:r>
              <a:rPr lang="en-US" dirty="0" err="1"/>
              <a:t>Diagramme</a:t>
            </a:r>
            <a:r>
              <a:rPr lang="en-US" dirty="0"/>
              <a:t>: </a:t>
            </a:r>
            <a:r>
              <a:rPr lang="en-US" dirty="0" err="1"/>
              <a:t>Übersicht</a:t>
            </a:r>
            <a:endParaRPr lang="en-US" dirty="0"/>
          </a:p>
        </p:txBody>
      </p:sp>
      <p:sp>
        <p:nvSpPr>
          <p:cNvPr id="3" name="Content Placeholder 2">
            <a:extLst>
              <a:ext uri="{FF2B5EF4-FFF2-40B4-BE49-F238E27FC236}">
                <a16:creationId xmlns:a16="http://schemas.microsoft.com/office/drawing/2014/main" id="{42C19EB1-FE59-4DF5-86E7-F06305BB0092}"/>
              </a:ext>
            </a:extLst>
          </p:cNvPr>
          <p:cNvSpPr>
            <a:spLocks noGrp="1"/>
          </p:cNvSpPr>
          <p:nvPr>
            <p:ph idx="1"/>
          </p:nvPr>
        </p:nvSpPr>
        <p:spPr/>
        <p:txBody>
          <a:bodyPr/>
          <a:lstStyle/>
          <a:p>
            <a:r>
              <a:rPr lang="en-US" dirty="0"/>
              <a:t>WICHTIG!</a:t>
            </a:r>
          </a:p>
          <a:p>
            <a:r>
              <a:rPr lang="en-US" dirty="0" err="1"/>
              <a:t>Elemente</a:t>
            </a:r>
            <a:r>
              <a:rPr lang="en-US" dirty="0"/>
              <a:t> und Syntax verstehen und </a:t>
            </a:r>
            <a:r>
              <a:rPr lang="en-US" dirty="0" err="1"/>
              <a:t>anwenden</a:t>
            </a:r>
            <a:r>
              <a:rPr lang="en-US" dirty="0"/>
              <a:t> </a:t>
            </a:r>
            <a:r>
              <a:rPr lang="en-US" dirty="0" err="1"/>
              <a:t>können</a:t>
            </a:r>
            <a:r>
              <a:rPr lang="en-US" dirty="0"/>
              <a:t>.</a:t>
            </a:r>
          </a:p>
        </p:txBody>
      </p:sp>
    </p:spTree>
    <p:extLst>
      <p:ext uri="{BB962C8B-B14F-4D97-AF65-F5344CB8AC3E}">
        <p14:creationId xmlns:p14="http://schemas.microsoft.com/office/powerpoint/2010/main" val="68029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A8B1-95F2-4B21-B9E1-E2DFA483108F}"/>
              </a:ext>
            </a:extLst>
          </p:cNvPr>
          <p:cNvSpPr>
            <a:spLocks noGrp="1"/>
          </p:cNvSpPr>
          <p:nvPr>
            <p:ph type="title"/>
          </p:nvPr>
        </p:nvSpPr>
        <p:spPr/>
        <p:txBody>
          <a:bodyPr/>
          <a:lstStyle/>
          <a:p>
            <a:r>
              <a:rPr lang="en-US" dirty="0"/>
              <a:t>OOAD: Klassen- &amp; </a:t>
            </a:r>
            <a:r>
              <a:rPr lang="en-US" dirty="0" err="1"/>
              <a:t>Sequenzdiagramme</a:t>
            </a:r>
            <a:endParaRPr lang="en-US" dirty="0"/>
          </a:p>
        </p:txBody>
      </p:sp>
      <p:sp>
        <p:nvSpPr>
          <p:cNvPr id="3" name="Content Placeholder 2">
            <a:extLst>
              <a:ext uri="{FF2B5EF4-FFF2-40B4-BE49-F238E27FC236}">
                <a16:creationId xmlns:a16="http://schemas.microsoft.com/office/drawing/2014/main" id="{7481507D-1B6A-4E99-9212-CE3A2C87773A}"/>
              </a:ext>
            </a:extLst>
          </p:cNvPr>
          <p:cNvSpPr>
            <a:spLocks noGrp="1"/>
          </p:cNvSpPr>
          <p:nvPr>
            <p:ph idx="1"/>
          </p:nvPr>
        </p:nvSpPr>
        <p:spPr>
          <a:xfrm>
            <a:off x="838200" y="1825624"/>
            <a:ext cx="10515600" cy="5032375"/>
          </a:xfrm>
        </p:spPr>
        <p:txBody>
          <a:bodyPr>
            <a:normAutofit/>
          </a:bodyPr>
          <a:lstStyle/>
          <a:p>
            <a:r>
              <a:rPr lang="en-US" dirty="0"/>
              <a:t>Sie </a:t>
            </a:r>
            <a:r>
              <a:rPr lang="en-US" dirty="0" err="1"/>
              <a:t>entwerfen</a:t>
            </a:r>
            <a:r>
              <a:rPr lang="en-US" dirty="0"/>
              <a:t> die </a:t>
            </a:r>
            <a:r>
              <a:rPr lang="en-US" dirty="0" err="1"/>
              <a:t>Auszahlung</a:t>
            </a:r>
            <a:r>
              <a:rPr lang="en-US" dirty="0"/>
              <a:t> an </a:t>
            </a:r>
            <a:r>
              <a:rPr lang="en-US" dirty="0" err="1"/>
              <a:t>einem</a:t>
            </a:r>
            <a:r>
              <a:rPr lang="en-US" dirty="0"/>
              <a:t> </a:t>
            </a:r>
            <a:r>
              <a:rPr lang="en-US" dirty="0" err="1"/>
              <a:t>Bankautomaten</a:t>
            </a:r>
            <a:r>
              <a:rPr lang="en-US" dirty="0"/>
              <a:t>.</a:t>
            </a:r>
          </a:p>
          <a:p>
            <a:r>
              <a:rPr lang="en-US" dirty="0"/>
              <a:t>Der Kunde </a:t>
            </a:r>
            <a:r>
              <a:rPr lang="en-US" dirty="0" err="1"/>
              <a:t>geht</a:t>
            </a:r>
            <a:r>
              <a:rPr lang="en-US" dirty="0"/>
              <a:t> an </a:t>
            </a:r>
            <a:r>
              <a:rPr lang="en-US" dirty="0" err="1"/>
              <a:t>einen</a:t>
            </a:r>
            <a:r>
              <a:rPr lang="en-US" dirty="0"/>
              <a:t> </a:t>
            </a:r>
            <a:r>
              <a:rPr lang="en-US" dirty="0" err="1"/>
              <a:t>Bankautomaten</a:t>
            </a:r>
            <a:r>
              <a:rPr lang="en-US" dirty="0"/>
              <a:t> und </a:t>
            </a:r>
            <a:r>
              <a:rPr lang="en-US" dirty="0" err="1"/>
              <a:t>steckt</a:t>
            </a:r>
            <a:r>
              <a:rPr lang="en-US" dirty="0"/>
              <a:t> seine </a:t>
            </a:r>
            <a:r>
              <a:rPr lang="en-US" dirty="0" err="1"/>
              <a:t>Karte</a:t>
            </a:r>
            <a:r>
              <a:rPr lang="en-US" dirty="0"/>
              <a:t> </a:t>
            </a:r>
            <a:r>
              <a:rPr lang="en-US" dirty="0" err="1"/>
              <a:t>ein</a:t>
            </a:r>
            <a:r>
              <a:rPr lang="en-US" dirty="0"/>
              <a:t>. </a:t>
            </a:r>
            <a:r>
              <a:rPr lang="en-US" dirty="0" err="1"/>
              <a:t>Wenn</a:t>
            </a:r>
            <a:r>
              <a:rPr lang="en-US" dirty="0"/>
              <a:t> die </a:t>
            </a:r>
            <a:r>
              <a:rPr lang="en-US" dirty="0" err="1"/>
              <a:t>Karte</a:t>
            </a:r>
            <a:r>
              <a:rPr lang="en-US" dirty="0"/>
              <a:t> </a:t>
            </a:r>
            <a:r>
              <a:rPr lang="en-US" dirty="0" err="1"/>
              <a:t>nicht</a:t>
            </a:r>
            <a:r>
              <a:rPr lang="en-US" dirty="0"/>
              <a:t> </a:t>
            </a:r>
            <a:r>
              <a:rPr lang="en-US" dirty="0" err="1"/>
              <a:t>gesperrt</a:t>
            </a:r>
            <a:r>
              <a:rPr lang="en-US" dirty="0"/>
              <a:t> </a:t>
            </a:r>
            <a:r>
              <a:rPr lang="en-US" dirty="0" err="1"/>
              <a:t>ist</a:t>
            </a:r>
            <a:r>
              <a:rPr lang="en-US" dirty="0"/>
              <a:t> </a:t>
            </a:r>
            <a:r>
              <a:rPr lang="en-US" dirty="0" err="1"/>
              <a:t>kann</a:t>
            </a:r>
            <a:r>
              <a:rPr lang="en-US" dirty="0"/>
              <a:t> </a:t>
            </a:r>
            <a:r>
              <a:rPr lang="en-US" dirty="0" err="1"/>
              <a:t>er</a:t>
            </a:r>
            <a:r>
              <a:rPr lang="en-US" dirty="0"/>
              <a:t> </a:t>
            </a:r>
            <a:r>
              <a:rPr lang="en-US" dirty="0" err="1"/>
              <a:t>seinen</a:t>
            </a:r>
            <a:r>
              <a:rPr lang="en-US" dirty="0"/>
              <a:t> PIN </a:t>
            </a:r>
            <a:r>
              <a:rPr lang="en-US" dirty="0" err="1"/>
              <a:t>eingeben</a:t>
            </a:r>
            <a:r>
              <a:rPr lang="en-US" dirty="0"/>
              <a:t>. </a:t>
            </a:r>
            <a:r>
              <a:rPr lang="en-US" dirty="0" err="1"/>
              <a:t>Wenn</a:t>
            </a:r>
            <a:r>
              <a:rPr lang="en-US" dirty="0"/>
              <a:t> </a:t>
            </a:r>
            <a:r>
              <a:rPr lang="en-US" dirty="0" err="1"/>
              <a:t>dieser</a:t>
            </a:r>
            <a:r>
              <a:rPr lang="en-US" dirty="0"/>
              <a:t> </a:t>
            </a:r>
            <a:r>
              <a:rPr lang="en-US" dirty="0" err="1"/>
              <a:t>falsch</a:t>
            </a:r>
            <a:r>
              <a:rPr lang="en-US" dirty="0"/>
              <a:t> </a:t>
            </a:r>
            <a:r>
              <a:rPr lang="en-US" dirty="0" err="1"/>
              <a:t>ist</a:t>
            </a:r>
            <a:r>
              <a:rPr lang="en-US" dirty="0"/>
              <a:t>, </a:t>
            </a:r>
            <a:r>
              <a:rPr lang="en-US" dirty="0" err="1"/>
              <a:t>wird</a:t>
            </a:r>
            <a:r>
              <a:rPr lang="en-US" dirty="0"/>
              <a:t> die </a:t>
            </a:r>
            <a:r>
              <a:rPr lang="en-US" dirty="0" err="1"/>
              <a:t>Karte</a:t>
            </a:r>
            <a:r>
              <a:rPr lang="en-US" dirty="0"/>
              <a:t> </a:t>
            </a:r>
            <a:r>
              <a:rPr lang="en-US" dirty="0" err="1"/>
              <a:t>ausgeworfen</a:t>
            </a:r>
            <a:r>
              <a:rPr lang="en-US" dirty="0"/>
              <a:t>. </a:t>
            </a:r>
            <a:r>
              <a:rPr lang="en-US" dirty="0" err="1"/>
              <a:t>Wenn</a:t>
            </a:r>
            <a:r>
              <a:rPr lang="en-US" dirty="0"/>
              <a:t> </a:t>
            </a:r>
            <a:r>
              <a:rPr lang="en-US" dirty="0" err="1"/>
              <a:t>er</a:t>
            </a:r>
            <a:r>
              <a:rPr lang="en-US" dirty="0"/>
              <a:t> </a:t>
            </a:r>
            <a:r>
              <a:rPr lang="en-US" dirty="0" err="1"/>
              <a:t>erfolgreich</a:t>
            </a:r>
            <a:r>
              <a:rPr lang="en-US" dirty="0"/>
              <a:t> </a:t>
            </a:r>
            <a:r>
              <a:rPr lang="en-US" dirty="0" err="1"/>
              <a:t>angemeldet</a:t>
            </a:r>
            <a:r>
              <a:rPr lang="en-US" dirty="0"/>
              <a:t> </a:t>
            </a:r>
            <a:r>
              <a:rPr lang="en-US" dirty="0" err="1"/>
              <a:t>ist</a:t>
            </a:r>
            <a:r>
              <a:rPr lang="en-US" dirty="0"/>
              <a:t>, </a:t>
            </a:r>
            <a:r>
              <a:rPr lang="en-US" dirty="0" err="1"/>
              <a:t>kann</a:t>
            </a:r>
            <a:r>
              <a:rPr lang="en-US" dirty="0"/>
              <a:t> der Kunde </a:t>
            </a:r>
            <a:r>
              <a:rPr lang="en-US" dirty="0" err="1"/>
              <a:t>soviel</a:t>
            </a:r>
            <a:r>
              <a:rPr lang="en-US" dirty="0"/>
              <a:t> Geld </a:t>
            </a:r>
            <a:r>
              <a:rPr lang="en-US" dirty="0" err="1"/>
              <a:t>abheben</a:t>
            </a:r>
            <a:r>
              <a:rPr lang="en-US" dirty="0"/>
              <a:t> </a:t>
            </a:r>
            <a:r>
              <a:rPr lang="en-US" dirty="0" err="1"/>
              <a:t>wie</a:t>
            </a:r>
            <a:r>
              <a:rPr lang="en-US" dirty="0"/>
              <a:t> auf </a:t>
            </a:r>
            <a:r>
              <a:rPr lang="en-US" dirty="0" err="1"/>
              <a:t>seinem</a:t>
            </a:r>
            <a:r>
              <a:rPr lang="en-US" dirty="0"/>
              <a:t> </a:t>
            </a:r>
            <a:r>
              <a:rPr lang="en-US" dirty="0" err="1"/>
              <a:t>Konto</a:t>
            </a:r>
            <a:r>
              <a:rPr lang="en-US" dirty="0"/>
              <a:t> </a:t>
            </a:r>
            <a:r>
              <a:rPr lang="en-US" dirty="0" err="1"/>
              <a:t>ist</a:t>
            </a:r>
            <a:r>
              <a:rPr lang="en-US" dirty="0"/>
              <a:t>. </a:t>
            </a:r>
            <a:r>
              <a:rPr lang="en-US" dirty="0" err="1"/>
              <a:t>Wenn</a:t>
            </a:r>
            <a:r>
              <a:rPr lang="en-US" dirty="0"/>
              <a:t> der Kunde </a:t>
            </a:r>
            <a:r>
              <a:rPr lang="en-US" dirty="0" err="1"/>
              <a:t>kein</a:t>
            </a:r>
            <a:r>
              <a:rPr lang="en-US" dirty="0"/>
              <a:t> Geld </a:t>
            </a:r>
            <a:r>
              <a:rPr lang="en-US" dirty="0" err="1"/>
              <a:t>mehr</a:t>
            </a:r>
            <a:r>
              <a:rPr lang="en-US" dirty="0"/>
              <a:t> </a:t>
            </a:r>
            <a:r>
              <a:rPr lang="en-US" dirty="0" err="1"/>
              <a:t>abheben</a:t>
            </a:r>
            <a:r>
              <a:rPr lang="en-US" dirty="0"/>
              <a:t> will </a:t>
            </a:r>
            <a:r>
              <a:rPr lang="en-US" dirty="0" err="1"/>
              <a:t>loggt</a:t>
            </a:r>
            <a:r>
              <a:rPr lang="en-US" dirty="0"/>
              <a:t> </a:t>
            </a:r>
            <a:r>
              <a:rPr lang="en-US" dirty="0" err="1"/>
              <a:t>er</a:t>
            </a:r>
            <a:r>
              <a:rPr lang="en-US" dirty="0"/>
              <a:t> </a:t>
            </a:r>
            <a:r>
              <a:rPr lang="en-US" dirty="0" err="1"/>
              <a:t>sich</a:t>
            </a:r>
            <a:r>
              <a:rPr lang="en-US" dirty="0"/>
              <a:t> </a:t>
            </a:r>
            <a:r>
              <a:rPr lang="en-US" dirty="0" err="1"/>
              <a:t>aus.</a:t>
            </a:r>
            <a:endParaRPr lang="en-US" dirty="0"/>
          </a:p>
          <a:p>
            <a:pPr marL="514350" indent="-514350">
              <a:buFont typeface="+mj-lt"/>
              <a:buAutoNum type="arabicPeriod"/>
            </a:pPr>
            <a:r>
              <a:rPr lang="en-US" dirty="0"/>
              <a:t>OOAD </a:t>
            </a:r>
            <a:r>
              <a:rPr lang="en-US" dirty="0" err="1"/>
              <a:t>Analysediagramm</a:t>
            </a:r>
            <a:endParaRPr lang="en-US" dirty="0"/>
          </a:p>
          <a:p>
            <a:pPr marL="514350" indent="-514350">
              <a:buFont typeface="+mj-lt"/>
              <a:buAutoNum type="arabicPeriod"/>
            </a:pPr>
            <a:r>
              <a:rPr lang="en-US" dirty="0"/>
              <a:t>OOAD </a:t>
            </a:r>
            <a:r>
              <a:rPr lang="en-US" dirty="0" err="1"/>
              <a:t>Entwurfsdiagramm</a:t>
            </a:r>
            <a:endParaRPr lang="en-US" dirty="0"/>
          </a:p>
          <a:p>
            <a:pPr marL="514350" indent="-514350">
              <a:buFont typeface="+mj-lt"/>
              <a:buAutoNum type="arabicPeriod"/>
            </a:pPr>
            <a:r>
              <a:rPr lang="en-US" dirty="0"/>
              <a:t>UML </a:t>
            </a:r>
            <a:r>
              <a:rPr lang="en-US" dirty="0" err="1"/>
              <a:t>Sequenzdiagramm</a:t>
            </a:r>
            <a:endParaRPr lang="en-US" dirty="0"/>
          </a:p>
          <a:p>
            <a:endParaRPr lang="en-US" dirty="0"/>
          </a:p>
        </p:txBody>
      </p:sp>
    </p:spTree>
    <p:extLst>
      <p:ext uri="{BB962C8B-B14F-4D97-AF65-F5344CB8AC3E}">
        <p14:creationId xmlns:p14="http://schemas.microsoft.com/office/powerpoint/2010/main" val="1675593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688</Words>
  <Application>Microsoft Office PowerPoint</Application>
  <PresentationFormat>Widescreen</PresentationFormat>
  <Paragraphs>68</Paragraphs>
  <Slides>15</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Wiederholung</vt:lpstr>
      <vt:lpstr>Agenda</vt:lpstr>
      <vt:lpstr>Domänendatendiagramm &amp; UI-Struktur [TORE]</vt:lpstr>
      <vt:lpstr>Diagramme: Übersicht     [UML]</vt:lpstr>
      <vt:lpstr>Diagramme: Übersicht     [UML]</vt:lpstr>
      <vt:lpstr>Diagramme: Übersicht     [OOAD]</vt:lpstr>
      <vt:lpstr>Diagramme: Übersicht     [OOAD]</vt:lpstr>
      <vt:lpstr>Diagramme: Übersicht</vt:lpstr>
      <vt:lpstr>OOAD: Klassen- &amp; Sequenzdiagramme</vt:lpstr>
      <vt:lpstr>Äquivalenzklassen</vt:lpstr>
      <vt:lpstr>Zustandsdiagramme</vt:lpstr>
      <vt:lpstr>Zustandsdiagramme: Beispiel</vt:lpstr>
      <vt:lpstr>Aufgabe: Dialogmodell als Zustandsdiagramm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Wiederholung</dc:title>
  <dc:creator>Philipp de_Sombre</dc:creator>
  <cp:lastModifiedBy>Philipp de_Sombre</cp:lastModifiedBy>
  <cp:revision>64</cp:revision>
  <dcterms:created xsi:type="dcterms:W3CDTF">2020-01-07T13:34:18Z</dcterms:created>
  <dcterms:modified xsi:type="dcterms:W3CDTF">2020-01-21T16:01:19Z</dcterms:modified>
</cp:coreProperties>
</file>