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3" r:id="rId13"/>
    <p:sldId id="267" r:id="rId14"/>
    <p:sldId id="269" r:id="rId15"/>
    <p:sldId id="270" r:id="rId16"/>
    <p:sldId id="271" r:id="rId17"/>
    <p:sldId id="274" r:id="rId18"/>
    <p:sldId id="273" r:id="rId19"/>
    <p:sldId id="275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72103" autoAdjust="0"/>
  </p:normalViewPr>
  <p:slideViewPr>
    <p:cSldViewPr snapToGrid="0">
      <p:cViewPr>
        <p:scale>
          <a:sx n="39" d="100"/>
          <a:sy n="39" d="100"/>
        </p:scale>
        <p:origin x="84" y="684"/>
      </p:cViewPr>
      <p:guideLst/>
    </p:cSldViewPr>
  </p:slideViewPr>
  <p:outlineViewPr>
    <p:cViewPr>
      <p:scale>
        <a:sx n="33" d="100"/>
        <a:sy n="33" d="100"/>
      </p:scale>
      <p:origin x="0" y="-173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A357-14C5-43BA-86A6-201507854E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FBD19-15F7-4B90-BA33-B529F5B5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1 Entry graded &amp; N Entries graded: in ML </a:t>
            </a:r>
            <a:r>
              <a:rPr lang="en-US" dirty="0" err="1"/>
              <a:t>zusammengefasst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FBD19-15F7-4B90-BA33-B529F5B5B5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1E35-59AE-4A7B-B588-F3291C77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89D8-24B2-490A-B7D5-632A0032F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6CF6-6C7D-4D98-AACB-89007D3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7017-94C7-4566-AE27-C3181527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4AE7-58D7-43AF-9E57-E271B8D2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099-0303-44A8-8B51-EDB13976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12A39-7326-48D7-B65E-213F41A9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C2AF-6673-4A81-A849-464E3300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D949-8A50-460D-AD01-6A41F6CD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E668-1B2E-4D4A-8242-AD4513F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085A-FFC1-43C8-BA80-BF5E8EB44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6458-19D0-41CE-848A-3D31973F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6BAA-B998-4D90-B23A-C5BA2D81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2C55-E01D-4F99-87A5-ACAAA9F5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DF67-2C67-44D1-9D6F-854D39F2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D859-70C6-4178-8F64-8AA28B40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A193-C26E-43E6-86AB-1C987C2B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D160-30C7-439C-9286-3FB90063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2E2D-D9E6-4F7C-BE6B-70F9D51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1BDF-B020-417B-A3E5-07B8B3E8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7DA8-438D-43F6-9452-D48210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67FB-482F-48E1-892F-E4B7DB1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37BF-7726-4414-B97E-C5E6700A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4665-8FE1-475F-93FD-77E138C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DE5A-9BB8-4615-BF82-01C595F8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8244-7B4B-405F-B3F7-35866876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5662-A2D4-40EB-8B57-73C20324B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1CC2-E9CC-48CD-9D2C-4C57E70E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E1FF-B00F-4DFE-B2F4-839C663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297D-FFA0-4469-B035-0F6E261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FA53-B7B9-4A64-B4B4-971BCA3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EE-0E69-47F0-8B96-B42DF1FD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52F5-1E90-4C0C-A8C6-7D7FC233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C35C-8B0F-41B1-BEF8-0E3E1328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1D2C8-2F99-4A30-B18B-2494EF8C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D3DD3-C087-4ED0-9F83-883AB8ED5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9C03-B941-4585-B18F-0122FD18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D139D-BC31-48F5-9242-EAFE9030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82D8F-CF2A-49FD-BD1D-DAC543F4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385-E56D-4E3F-9F6F-9C97EEAE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AC882-ABAB-4F90-95E2-AE13A43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5E73E-970E-4B6D-A783-3B7EFED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E42BD-3ACE-4584-A7E2-A2A49D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DFCB3-ACA9-463D-AFE1-52E0E41F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6CD98-3A15-4781-B6F1-A623826B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D81FA-BD50-4052-A298-08D9459F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CA29-C9D5-47FD-929D-D2557060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5626-BA28-479C-8CF2-EF867FF3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8100-FEC5-4AF4-8FD4-163A1F7F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EF43-3818-4341-B11B-CA4DB4A3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5338-1593-4207-A3FF-A538D7A5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7E5B-A3B2-4CEE-93C8-8CC58E8B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034-F51B-4F5F-AD2A-AAA773D0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C2B1-EA64-4B2F-9D81-E3AEE39EF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11DAE-156F-4F3F-91B0-03F583AB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D448-3388-40A8-AD05-F4C524BC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C4DEB-40CE-46D9-B6CD-D6560E13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D135-A104-4E91-A702-2FF445E5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E4B9F-733B-48C8-8C69-33915931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6B10-20A2-4EC3-8E85-DCF7EA30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E9E-CDB3-43FB-AB9E-A9B2FB875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883D-69E1-4B51-BB06-8B413AC3900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D9B0-D178-49A2-80FA-CFA99E1F6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ADAB-48F2-47F4-A421-535CEA09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6405-FBD3-4325-8FC4-2BE654EC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B4B5-8A99-4BA0-A058-145D5D49E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FA9EF-9C9A-4071-BDBA-EF7C2C8E9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4CD-9AF3-4665-BA04-F194E293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Äquivalenzklassen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: </a:t>
            </a:r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162A-BF5B-46A7-B7FD-F09F00D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 err="1"/>
              <a:t>Dokumentation</a:t>
            </a:r>
            <a:r>
              <a:rPr lang="en-US" dirty="0"/>
              <a:t>: </a:t>
            </a:r>
          </a:p>
          <a:p>
            <a:r>
              <a:rPr lang="en-US" dirty="0"/>
              <a:t>Name: </a:t>
            </a:r>
            <a:r>
              <a:rPr lang="en-US" dirty="0" err="1"/>
              <a:t>calculateGrade</a:t>
            </a:r>
            <a:endParaRPr lang="en-US" dirty="0"/>
          </a:p>
          <a:p>
            <a:r>
              <a:rPr lang="en-US" dirty="0"/>
              <a:t>Input: List of visited courses</a:t>
            </a:r>
          </a:p>
          <a:p>
            <a:r>
              <a:rPr lang="en-US" dirty="0"/>
              <a:t>Output: weighted average of grades</a:t>
            </a:r>
          </a:p>
          <a:p>
            <a:r>
              <a:rPr lang="en-US" dirty="0"/>
              <a:t>Rules: </a:t>
            </a:r>
          </a:p>
          <a:p>
            <a:pPr lvl="1"/>
            <a:r>
              <a:rPr lang="en-US" dirty="0"/>
              <a:t>(R1): The individual grades are weighted by the credit points of the course.</a:t>
            </a:r>
          </a:p>
          <a:p>
            <a:pPr lvl="1"/>
            <a:r>
              <a:rPr lang="en-US" dirty="0"/>
              <a:t>(R2): If a course is ungraded it is not included in the calculations.</a:t>
            </a:r>
          </a:p>
          <a:p>
            <a:r>
              <a:rPr lang="en-US" i="1" dirty="0" err="1"/>
              <a:t>Finden</a:t>
            </a:r>
            <a:r>
              <a:rPr lang="en-US" i="1" dirty="0"/>
              <a:t> Sie </a:t>
            </a:r>
            <a:r>
              <a:rPr lang="en-US" i="1" dirty="0" err="1"/>
              <a:t>alle</a:t>
            </a:r>
            <a:r>
              <a:rPr lang="en-US" i="1" dirty="0"/>
              <a:t> </a:t>
            </a:r>
            <a:r>
              <a:rPr lang="en-US" i="1" dirty="0" err="1"/>
              <a:t>gültigenund</a:t>
            </a:r>
            <a:r>
              <a:rPr lang="en-US" i="1" dirty="0"/>
              <a:t> </a:t>
            </a:r>
            <a:r>
              <a:rPr lang="en-US" i="1" dirty="0" err="1"/>
              <a:t>ungültigen</a:t>
            </a:r>
            <a:r>
              <a:rPr lang="en-US" i="1" dirty="0"/>
              <a:t> </a:t>
            </a:r>
            <a:r>
              <a:rPr lang="en-US" i="1" dirty="0" err="1"/>
              <a:t>Eingabeäquivalenzklassen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97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944-65AC-44AD-AA13-B51FB3B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Äquivalenzklassen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: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64E-6470-4AE8-9397-5D006D51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List = null</a:t>
            </a:r>
          </a:p>
          <a:p>
            <a:r>
              <a:rPr lang="en-US" dirty="0"/>
              <a:t>List &lt;&gt; null</a:t>
            </a:r>
          </a:p>
          <a:p>
            <a:pPr lvl="1"/>
            <a:r>
              <a:rPr lang="en-US" dirty="0"/>
              <a:t>Size: 0</a:t>
            </a:r>
          </a:p>
          <a:p>
            <a:pPr lvl="1"/>
            <a:r>
              <a:rPr lang="en-US" dirty="0"/>
              <a:t>Size: 1</a:t>
            </a:r>
          </a:p>
          <a:p>
            <a:pPr lvl="2"/>
            <a:r>
              <a:rPr lang="en-US" dirty="0"/>
              <a:t>Entry: graded</a:t>
            </a:r>
          </a:p>
          <a:p>
            <a:pPr lvl="2"/>
            <a:r>
              <a:rPr lang="en-US" dirty="0"/>
              <a:t>Entry: ungraded</a:t>
            </a:r>
          </a:p>
          <a:p>
            <a:pPr lvl="1"/>
            <a:r>
              <a:rPr lang="en-US" dirty="0"/>
              <a:t>Size: n</a:t>
            </a:r>
          </a:p>
          <a:p>
            <a:pPr lvl="2"/>
            <a:r>
              <a:rPr lang="en-US" dirty="0"/>
              <a:t>0 Entry graded</a:t>
            </a:r>
          </a:p>
          <a:p>
            <a:pPr lvl="2"/>
            <a:r>
              <a:rPr lang="en-US" dirty="0"/>
              <a:t>N Entries graded</a:t>
            </a:r>
          </a:p>
          <a:p>
            <a:pPr lvl="3"/>
            <a:r>
              <a:rPr lang="en-US" dirty="0"/>
              <a:t>1 Entry graded</a:t>
            </a:r>
          </a:p>
          <a:p>
            <a:pPr lvl="3"/>
            <a:r>
              <a:rPr lang="en-US" dirty="0"/>
              <a:t>All Entries graded</a:t>
            </a:r>
          </a:p>
        </p:txBody>
      </p:sp>
    </p:spTree>
    <p:extLst>
      <p:ext uri="{BB962C8B-B14F-4D97-AF65-F5344CB8AC3E}">
        <p14:creationId xmlns:p14="http://schemas.microsoft.com/office/powerpoint/2010/main" val="351216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3C8E-23D5-4D88-9F2D-C8020477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Testfälle</a:t>
            </a:r>
            <a:r>
              <a:rPr lang="en-US" dirty="0"/>
              <a:t> </a:t>
            </a:r>
            <a:r>
              <a:rPr lang="en-US" dirty="0" err="1"/>
              <a:t>ableiten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F8CD-37B4-48C4-91C7-1BEEF5E6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Minimal:  Jede (gültige) Äquivalenzklasse kommt in einem Testfall vor.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3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879-3741-4B62-ACEA-FDBA281C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Arbeitsblatt 9 Black-Box-Tests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F3BF-4F53-4C81-A738-B2165619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Aufgabe 1: Ein-, Ausgabe- und Ausnahmeüberdeckung und Grenzwerte:</a:t>
            </a:r>
          </a:p>
          <a:p>
            <a:r>
              <a:rPr lang="de-DE" i="1" dirty="0"/>
              <a:t>Empfohlenen Notation: </a:t>
            </a:r>
            <a:r>
              <a:rPr lang="de-DE" dirty="0"/>
              <a:t>Methode: Parameter: ÄK – Gültig/Ungültig</a:t>
            </a:r>
          </a:p>
          <a:p>
            <a:r>
              <a:rPr lang="de-DE" b="1" dirty="0"/>
              <a:t>Aufgabe 2: Testfälle:</a:t>
            </a:r>
          </a:p>
          <a:p>
            <a:r>
              <a:rPr lang="en-US" dirty="0" err="1"/>
              <a:t>No|Operation|Eingabe-Äquiv.Kl</a:t>
            </a:r>
            <a:r>
              <a:rPr lang="en-US" dirty="0"/>
              <a:t>. 1|Zustands-Äquiv. Kl. 2|Ergebnis </a:t>
            </a:r>
          </a:p>
          <a:p>
            <a:pPr lvl="1"/>
            <a:r>
              <a:rPr lang="en-US" dirty="0" err="1"/>
              <a:t>Zustands-Äquiv</a:t>
            </a:r>
            <a:r>
              <a:rPr lang="en-US" dirty="0"/>
              <a:t>. </a:t>
            </a:r>
            <a:r>
              <a:rPr lang="en-US" dirty="0" err="1"/>
              <a:t>Klasse</a:t>
            </a:r>
            <a:r>
              <a:rPr lang="en-US" dirty="0"/>
              <a:t> = </a:t>
            </a:r>
            <a:r>
              <a:rPr lang="en-US" dirty="0" err="1"/>
              <a:t>Ausgabe-Äquiv</a:t>
            </a:r>
            <a:r>
              <a:rPr lang="en-US" dirty="0"/>
              <a:t>. </a:t>
            </a:r>
            <a:r>
              <a:rPr lang="en-US" dirty="0" err="1"/>
              <a:t>Klasse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9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7DE-BE90-460A-A976-F67A8A8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05B-D790-4712-B62A-DFD67628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Äquivalenzklassen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Parameter / </a:t>
            </a:r>
            <a:r>
              <a:rPr lang="en-US" dirty="0" err="1"/>
              <a:t>Zusände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Kombinationen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Menge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70D5-E610-4CF6-B92E-A3F686A2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0AAC-58C2-4407-8415-091256BF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Code!</a:t>
            </a:r>
          </a:p>
          <a:p>
            <a:r>
              <a:rPr lang="en-US" dirty="0" err="1"/>
              <a:t>Ziel</a:t>
            </a:r>
            <a:r>
              <a:rPr lang="en-US" dirty="0"/>
              <a:t>: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Testabdeckung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möglichst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Tests (</a:t>
            </a:r>
            <a:r>
              <a:rPr lang="en-US" dirty="0" err="1"/>
              <a:t>Aufwand</a:t>
            </a:r>
            <a:r>
              <a:rPr lang="en-US" dirty="0"/>
              <a:t>)</a:t>
            </a:r>
          </a:p>
          <a:p>
            <a:r>
              <a:rPr lang="en-US" dirty="0"/>
              <a:t>Code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betrachten</a:t>
            </a:r>
            <a:endParaRPr lang="en-US" dirty="0"/>
          </a:p>
          <a:p>
            <a:r>
              <a:rPr lang="en-US" dirty="0" err="1"/>
              <a:t>Metriken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Anweisungsüberdeckung </a:t>
            </a:r>
          </a:p>
          <a:p>
            <a:pPr lvl="1"/>
            <a:r>
              <a:rPr lang="de-DE" dirty="0"/>
              <a:t>Zweigüberdeckung </a:t>
            </a:r>
          </a:p>
          <a:p>
            <a:pPr lvl="1"/>
            <a:r>
              <a:rPr lang="de-DE" dirty="0"/>
              <a:t>Pfadüberdeckung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5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8F51-0627-4CD4-80C0-04B8A18B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erstellen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38B7-7186-443E-AD43-B0450729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de-DE" dirty="0"/>
              <a:t>Aufeinanderfolgende Zuweisungen werden zusammengefasst, bis zum Ende eines Blockes</a:t>
            </a:r>
          </a:p>
          <a:p>
            <a:r>
              <a:rPr lang="de-DE" dirty="0"/>
              <a:t>Jede schließende Klammer ist ein eigener Knoten.</a:t>
            </a:r>
          </a:p>
          <a:p>
            <a:pPr lvl="1"/>
            <a:r>
              <a:rPr lang="de-DE" dirty="0"/>
              <a:t>Ist die Klammer keine eigene Zeile (z.B. } </a:t>
            </a:r>
            <a:r>
              <a:rPr lang="de-DE" dirty="0" err="1"/>
              <a:t>else</a:t>
            </a:r>
            <a:r>
              <a:rPr lang="de-DE" dirty="0"/>
              <a:t> { ), so ist die Zeile aufzuspalten </a:t>
            </a:r>
          </a:p>
          <a:p>
            <a:r>
              <a:rPr lang="de-DE" dirty="0"/>
              <a:t>Der Knoten für den Nein-Fall einer Verzweigung enthält das </a:t>
            </a:r>
            <a:r>
              <a:rPr lang="de-DE" dirty="0" err="1"/>
              <a:t>else</a:t>
            </a:r>
            <a:r>
              <a:rPr lang="de-DE" dirty="0"/>
              <a:t> und ggf. folgenden Anweisungen wie unter 1.</a:t>
            </a:r>
          </a:p>
          <a:p>
            <a:r>
              <a:rPr lang="de-DE" dirty="0"/>
              <a:t>Für die Bedingung einer Schleife (</a:t>
            </a:r>
            <a:r>
              <a:rPr lang="de-DE" dirty="0" err="1"/>
              <a:t>for</a:t>
            </a:r>
            <a:r>
              <a:rPr lang="de-DE" dirty="0"/>
              <a:t> oder </a:t>
            </a:r>
            <a:r>
              <a:rPr lang="de-DE" dirty="0" err="1"/>
              <a:t>while</a:t>
            </a:r>
            <a:r>
              <a:rPr lang="de-DE" dirty="0"/>
              <a:t>) ist ein eigener Knoten nötig (wg. Rücksprung) </a:t>
            </a:r>
          </a:p>
          <a:p>
            <a:r>
              <a:rPr lang="de-DE" dirty="0"/>
              <a:t>Achtung: vorzeitiges </a:t>
            </a:r>
            <a:r>
              <a:rPr lang="de-DE" dirty="0" err="1"/>
              <a:t>return</a:t>
            </a:r>
            <a:r>
              <a:rPr lang="de-DE" dirty="0"/>
              <a:t>! Das Programmende muss dann ein eigener Knoten sein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41E9-75FB-4701-84FE-F0CBDF0F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A837CD-DD8E-4813-B610-6A987CBEE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152" y="1057276"/>
            <a:ext cx="9548874" cy="54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C53A-2FB9-45B1-99DB-8AD99F77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Zwischenfragen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83AC-B235-4317-A161-CB0A413C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Woran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Kontrollflussgraph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“return” </a:t>
            </a:r>
            <a:r>
              <a:rPr lang="en-US" dirty="0" err="1"/>
              <a:t>Knoten</a:t>
            </a:r>
            <a:r>
              <a:rPr lang="en-US" dirty="0"/>
              <a:t> </a:t>
            </a:r>
            <a:r>
              <a:rPr lang="en-US" dirty="0" err="1"/>
              <a:t>erkennen</a:t>
            </a:r>
            <a:r>
              <a:rPr lang="en-US" dirty="0"/>
              <a:t>?</a:t>
            </a:r>
          </a:p>
          <a:p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/>
              <a:t>Kontrollflussgraph</a:t>
            </a:r>
            <a:r>
              <a:rPr lang="en-US" dirty="0"/>
              <a:t> </a:t>
            </a:r>
            <a:r>
              <a:rPr lang="en-US" dirty="0" err="1"/>
              <a:t>ungerichtet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gerichtet</a:t>
            </a:r>
            <a:r>
              <a:rPr lang="en-US" dirty="0"/>
              <a:t>?</a:t>
            </a:r>
          </a:p>
          <a:p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Statements in Java </a:t>
            </a:r>
            <a:r>
              <a:rPr lang="en-US" dirty="0" err="1"/>
              <a:t>entstehen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Kanten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6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0E6C-BDDE-4945-AF99-F61B728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Arbeitsblatt</a:t>
            </a:r>
            <a:r>
              <a:rPr lang="en-US" dirty="0"/>
              <a:t> 10: Whitebox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FBD2-C92A-4710-81C0-D5BE3DBA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0617-B786-4030-BA71-12367BA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CD1F-112C-4AD3-936A-4698D0C4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Umfrage</a:t>
            </a:r>
            <a:endParaRPr lang="en-US" dirty="0"/>
          </a:p>
          <a:p>
            <a:r>
              <a:rPr lang="en-US" dirty="0"/>
              <a:t>Blackbox</a:t>
            </a:r>
          </a:p>
          <a:p>
            <a:r>
              <a:rPr lang="en-US" dirty="0"/>
              <a:t>Whitebox</a:t>
            </a:r>
          </a:p>
        </p:txBody>
      </p:sp>
    </p:spTree>
    <p:extLst>
      <p:ext uri="{BB962C8B-B14F-4D97-AF65-F5344CB8AC3E}">
        <p14:creationId xmlns:p14="http://schemas.microsoft.com/office/powerpoint/2010/main" val="350516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99FB-3B6B-47E6-ACE4-36D6C16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Metriken</a:t>
            </a:r>
            <a:r>
              <a:rPr lang="en-US" dirty="0"/>
              <a:t> </a:t>
            </a:r>
            <a:r>
              <a:rPr lang="en-US" dirty="0" err="1"/>
              <a:t>messen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E57B-C4A3-4581-9973-8FCFC7B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Anweisungsüberdeckung: Knoten im Kontrollflussgraph </a:t>
            </a:r>
          </a:p>
          <a:p>
            <a:r>
              <a:rPr lang="de-DE" dirty="0"/>
              <a:t>Zweigüberdeckung: Kanten im Kontrollflussgraph </a:t>
            </a:r>
          </a:p>
          <a:p>
            <a:r>
              <a:rPr lang="de-DE" dirty="0"/>
              <a:t>Pfadüberdeckung: Pfade im Kontrollflussgraph </a:t>
            </a:r>
          </a:p>
          <a:p>
            <a:r>
              <a:rPr lang="de-DE" dirty="0"/>
              <a:t>Jeweils relativ gemessen: Abgedeckt/Gesamt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1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C53A-2FB9-45B1-99DB-8AD99F77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Zwischenfragen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83AC-B235-4317-A161-CB0A413C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der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Abdeckungsmetriken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am </a:t>
            </a:r>
            <a:r>
              <a:rPr lang="en-US" dirty="0" err="1"/>
              <a:t>schwersten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am </a:t>
            </a:r>
            <a:r>
              <a:rPr lang="en-US" dirty="0" err="1"/>
              <a:t>einfachsten</a:t>
            </a:r>
            <a:r>
              <a:rPr lang="en-US" dirty="0"/>
              <a:t> </a:t>
            </a:r>
            <a:r>
              <a:rPr lang="en-US" dirty="0" err="1"/>
              <a:t>abzudecken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Forms response chart. Question title: Von welcher Art sollte das Tutorium sein?. Number of responses: 10 responses.">
            <a:extLst>
              <a:ext uri="{FF2B5EF4-FFF2-40B4-BE49-F238E27FC236}">
                <a16:creationId xmlns:a16="http://schemas.microsoft.com/office/drawing/2014/main" id="{A4DC9E40-0C07-4DD2-B951-B5C9934B25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5"/>
          <a:stretch/>
        </p:blipFill>
        <p:spPr bwMode="auto">
          <a:xfrm>
            <a:off x="0" y="262327"/>
            <a:ext cx="12223525" cy="63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61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Forms response chart. Question title: Welche Inhalte sollten besprochen werden?. Number of responses: 10 responses.">
            <a:extLst>
              <a:ext uri="{FF2B5EF4-FFF2-40B4-BE49-F238E27FC236}">
                <a16:creationId xmlns:a16="http://schemas.microsoft.com/office/drawing/2014/main" id="{77237227-A2AB-4CF2-B2DC-6A1C506AE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5"/>
          <a:stretch/>
        </p:blipFill>
        <p:spPr bwMode="auto">
          <a:xfrm>
            <a:off x="0" y="142875"/>
            <a:ext cx="12192000" cy="63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2A36-86E8-4FE3-B19D-7563239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1EBA-4BE1-4EF7-B9C3-C54C293A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Vortrag</a:t>
            </a:r>
            <a:endParaRPr lang="en-US" sz="3200" dirty="0"/>
          </a:p>
          <a:p>
            <a:r>
              <a:rPr lang="en-US" sz="3200" dirty="0" err="1"/>
              <a:t>Mit</a:t>
            </a:r>
            <a:r>
              <a:rPr lang="en-US" sz="3200" dirty="0"/>
              <a:t> </a:t>
            </a:r>
            <a:r>
              <a:rPr lang="en-US" sz="3200" dirty="0" err="1"/>
              <a:t>Aufgaben</a:t>
            </a:r>
            <a:r>
              <a:rPr lang="en-US" sz="3200" dirty="0"/>
              <a:t> </a:t>
            </a:r>
            <a:r>
              <a:rPr lang="en-US" sz="3200" dirty="0" err="1"/>
              <a:t>zum</a:t>
            </a:r>
            <a:r>
              <a:rPr lang="en-US" sz="3200" dirty="0"/>
              <a:t> </a:t>
            </a:r>
            <a:r>
              <a:rPr lang="en-US" sz="3200" dirty="0" err="1"/>
              <a:t>zusammen</a:t>
            </a:r>
            <a:r>
              <a:rPr lang="en-US" sz="3200" dirty="0"/>
              <a:t> </a:t>
            </a:r>
            <a:r>
              <a:rPr lang="en-US" sz="3200" dirty="0" err="1"/>
              <a:t>lösen</a:t>
            </a:r>
            <a:endParaRPr lang="en-US" sz="3200" dirty="0"/>
          </a:p>
          <a:p>
            <a:r>
              <a:rPr lang="en-US" sz="3200" dirty="0"/>
              <a:t>Nur </a:t>
            </a:r>
            <a:r>
              <a:rPr lang="en-US" sz="3200" dirty="0" err="1"/>
              <a:t>Themen</a:t>
            </a:r>
            <a:r>
              <a:rPr lang="en-US" sz="3200" dirty="0"/>
              <a:t> </a:t>
            </a:r>
            <a:r>
              <a:rPr lang="en-US" sz="3200" dirty="0" err="1"/>
              <a:t>besprechen</a:t>
            </a:r>
            <a:r>
              <a:rPr lang="en-US" sz="3200" dirty="0"/>
              <a:t>, die </a:t>
            </a:r>
            <a:r>
              <a:rPr lang="en-US" sz="3200" dirty="0" err="1"/>
              <a:t>Klausurrelevant</a:t>
            </a:r>
            <a:r>
              <a:rPr lang="en-US" sz="3200" dirty="0"/>
              <a:t> </a:t>
            </a:r>
            <a:r>
              <a:rPr lang="en-US" sz="3200" dirty="0" err="1"/>
              <a:t>sind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(</a:t>
            </a:r>
            <a:r>
              <a:rPr lang="en-US" sz="2800" dirty="0" err="1"/>
              <a:t>kann</a:t>
            </a:r>
            <a:r>
              <a:rPr lang="en-US" sz="2800" dirty="0"/>
              <a:t> ich </a:t>
            </a:r>
            <a:r>
              <a:rPr lang="en-US" sz="2800" dirty="0" err="1"/>
              <a:t>nihct</a:t>
            </a:r>
            <a:r>
              <a:rPr lang="en-US" sz="2800" dirty="0"/>
              <a:t> </a:t>
            </a:r>
            <a:r>
              <a:rPr lang="en-US" sz="2800" dirty="0" err="1"/>
              <a:t>garantieren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4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CFB8-DA8B-4532-948C-961B81E7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5B78-E6BC-4C7A-889E-FD48E7A9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pPr lvl="1"/>
            <a:r>
              <a:rPr lang="en-US" dirty="0" err="1"/>
              <a:t>Aufwändig</a:t>
            </a:r>
            <a:endParaRPr lang="en-US" dirty="0"/>
          </a:p>
          <a:p>
            <a:pPr lvl="1"/>
            <a:r>
              <a:rPr lang="en-US" dirty="0" err="1"/>
              <a:t>Teuer</a:t>
            </a:r>
            <a:endParaRPr lang="en-US" dirty="0"/>
          </a:p>
          <a:p>
            <a:pPr lvl="1"/>
            <a:r>
              <a:rPr lang="en-US" dirty="0" err="1"/>
              <a:t>Unbeliebt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Testen</a:t>
            </a:r>
            <a:r>
              <a:rPr lang="en-US" dirty="0"/>
              <a:t> muss </a:t>
            </a:r>
            <a:r>
              <a:rPr lang="en-US" dirty="0" err="1"/>
              <a:t>effektiv</a:t>
            </a:r>
            <a:r>
              <a:rPr lang="en-US" dirty="0"/>
              <a:t> und </a:t>
            </a:r>
            <a:r>
              <a:rPr lang="en-US" dirty="0" err="1"/>
              <a:t>effizient</a:t>
            </a:r>
            <a:r>
              <a:rPr lang="en-US" dirty="0"/>
              <a:t> sein sein!</a:t>
            </a:r>
          </a:p>
          <a:p>
            <a:r>
              <a:rPr lang="en-US" dirty="0" err="1"/>
              <a:t>Effektiv</a:t>
            </a:r>
            <a:r>
              <a:rPr lang="en-US" dirty="0"/>
              <a:t>: </a:t>
            </a:r>
            <a:r>
              <a:rPr lang="en-US" dirty="0" err="1"/>
              <a:t>Verhalten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.</a:t>
            </a:r>
          </a:p>
          <a:p>
            <a:r>
              <a:rPr lang="en-US" dirty="0" err="1"/>
              <a:t>Effizient</a:t>
            </a:r>
            <a:r>
              <a:rPr lang="en-US" dirty="0"/>
              <a:t>: Tests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aufwändig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-&gt; </a:t>
            </a:r>
            <a:r>
              <a:rPr lang="en-US" dirty="0" err="1"/>
              <a:t>Testfälle</a:t>
            </a:r>
            <a:r>
              <a:rPr lang="en-US" dirty="0"/>
              <a:t> </a:t>
            </a:r>
            <a:r>
              <a:rPr lang="en-US" dirty="0" err="1"/>
              <a:t>gezielt</a:t>
            </a:r>
            <a:r>
              <a:rPr lang="en-US" dirty="0"/>
              <a:t> </a:t>
            </a:r>
            <a:r>
              <a:rPr lang="en-US" dirty="0" err="1"/>
              <a:t>auswählen</a:t>
            </a:r>
            <a:endParaRPr lang="en-US" dirty="0"/>
          </a:p>
        </p:txBody>
      </p:sp>
      <p:pic>
        <p:nvPicPr>
          <p:cNvPr id="3073" name="Picture 1" descr="Forms response chart. Question title: Welche Inhalte sollten besprochen werden?. Number of responses: 10 responses.">
            <a:extLst>
              <a:ext uri="{FF2B5EF4-FFF2-40B4-BE49-F238E27FC236}">
                <a16:creationId xmlns:a16="http://schemas.microsoft.com/office/drawing/2014/main" id="{4DD801EB-D710-45A1-89D6-1CD77B6D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16900" cy="99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0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650-5F6D-4E43-BEEE-83DA411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C5A3-A10D-49F1-BE8E-957B870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den </a:t>
            </a:r>
            <a:r>
              <a:rPr lang="en-US" dirty="0" err="1"/>
              <a:t>Quellcode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Was </a:t>
            </a:r>
            <a:r>
              <a:rPr lang="en-US" dirty="0" err="1"/>
              <a:t>könnten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stattdessen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?</a:t>
            </a:r>
          </a:p>
          <a:p>
            <a:r>
              <a:rPr lang="en-US" dirty="0"/>
              <a:t>Wie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Tests </a:t>
            </a:r>
            <a:r>
              <a:rPr lang="en-US" dirty="0" err="1"/>
              <a:t>entwerfen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Ein-/</a:t>
            </a:r>
            <a:r>
              <a:rPr lang="en-US" dirty="0" err="1"/>
              <a:t>Ausgabeparameter</a:t>
            </a:r>
            <a:endParaRPr lang="en-US" dirty="0"/>
          </a:p>
          <a:p>
            <a:pPr lvl="1"/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Objektzustände</a:t>
            </a:r>
            <a:endParaRPr lang="en-US" dirty="0"/>
          </a:p>
          <a:p>
            <a:pPr lvl="1"/>
            <a:r>
              <a:rPr lang="en-US" dirty="0" err="1"/>
              <a:t>Berechnungsregeln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möglichen</a:t>
            </a:r>
            <a:r>
              <a:rPr lang="en-US" dirty="0"/>
              <a:t> Ein-/</a:t>
            </a:r>
            <a:r>
              <a:rPr lang="en-US" dirty="0" err="1"/>
              <a:t>Ausgaben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praktisch</a:t>
            </a:r>
            <a:r>
              <a:rPr lang="en-US" dirty="0"/>
              <a:t> </a:t>
            </a:r>
            <a:r>
              <a:rPr lang="en-US" dirty="0" err="1"/>
              <a:t>unmöglich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866A-DB12-4FFC-A4E3-15A59059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Äquivalenzklassen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5D9C-3485-486C-830E-41E3E2DE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</a:t>
            </a:r>
            <a:r>
              <a:rPr lang="en-US" i="1" dirty="0"/>
              <a:t>you identify groups of inputs that have common characteristics and should be processed in the same way. </a:t>
            </a:r>
          </a:p>
          <a:p>
            <a:pPr marL="0" indent="0">
              <a:buNone/>
            </a:pPr>
            <a:r>
              <a:rPr lang="en-US" dirty="0"/>
              <a:t>[Software Engineering, 9</a:t>
            </a:r>
            <a:r>
              <a:rPr lang="en-US" baseline="30000" dirty="0"/>
              <a:t>th</a:t>
            </a:r>
            <a:r>
              <a:rPr lang="en-US" dirty="0"/>
              <a:t> Edition, Sommerville]</a:t>
            </a:r>
          </a:p>
          <a:p>
            <a:r>
              <a:rPr lang="de-DE" dirty="0"/>
              <a:t>Annahme: </a:t>
            </a:r>
          </a:p>
          <a:p>
            <a:pPr lvl="1"/>
            <a:r>
              <a:rPr lang="de-DE" dirty="0"/>
              <a:t>Operation reagiert für alle Werte aus der Äquivalenzklasse gleich </a:t>
            </a:r>
          </a:p>
          <a:p>
            <a:r>
              <a:rPr lang="de-DE" dirty="0" err="1"/>
              <a:t>Repräsentaten</a:t>
            </a:r>
            <a:r>
              <a:rPr lang="de-DE" dirty="0"/>
              <a:t> der ÄK zur werden dann zur Test-Implementierung genommen.</a:t>
            </a:r>
          </a:p>
          <a:p>
            <a:r>
              <a:rPr lang="de-DE" dirty="0" err="1"/>
              <a:t>Für‘s</a:t>
            </a:r>
            <a:r>
              <a:rPr lang="de-DE" dirty="0"/>
              <a:t> Selbststudium: </a:t>
            </a:r>
          </a:p>
          <a:p>
            <a:pPr lvl="1"/>
            <a:r>
              <a:rPr lang="de-DE" i="1" dirty="0"/>
              <a:t>engl.</a:t>
            </a:r>
            <a:r>
              <a:rPr lang="de-DE" dirty="0"/>
              <a:t> </a:t>
            </a:r>
            <a:r>
              <a:rPr lang="en-US" b="1" dirty="0"/>
              <a:t>Equivalence Partitioning Testing / Equivalence partitioning</a:t>
            </a:r>
          </a:p>
          <a:p>
            <a:endParaRPr lang="en-US" b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8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482-AC53-4FDD-9F02-A147FF1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Äquivalenzklassen</a:t>
            </a:r>
            <a:r>
              <a:rPr lang="en-US" dirty="0"/>
              <a:t> </a:t>
            </a:r>
            <a:r>
              <a:rPr lang="en-US" dirty="0" err="1"/>
              <a:t>bilden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09E5-8E5B-4EDA-8AFC-38B29D63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 zur Bildung:</a:t>
            </a:r>
          </a:p>
          <a:p>
            <a:pPr lvl="1"/>
            <a:r>
              <a:rPr lang="de-DE" dirty="0"/>
              <a:t>Zulässige/unzulässige Datenbereiche </a:t>
            </a:r>
          </a:p>
          <a:p>
            <a:pPr lvl="1"/>
            <a:r>
              <a:rPr lang="de-DE" dirty="0"/>
              <a:t>Grenzwerte </a:t>
            </a:r>
          </a:p>
          <a:p>
            <a:pPr lvl="1"/>
            <a:r>
              <a:rPr lang="de-DE" dirty="0"/>
              <a:t>Unterteilung sodass die unterschiedlichen Ausgaben abgedeckt sind </a:t>
            </a:r>
          </a:p>
          <a:p>
            <a:r>
              <a:rPr lang="en-US" dirty="0" err="1"/>
              <a:t>Beispiele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Listen: 0, n &gt; 0 </a:t>
            </a:r>
            <a:r>
              <a:rPr lang="en-US" dirty="0" err="1"/>
              <a:t>Elemente</a:t>
            </a:r>
            <a:r>
              <a:rPr lang="en-US" dirty="0"/>
              <a:t> (1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Grenzwert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Enums</a:t>
            </a:r>
            <a:r>
              <a:rPr lang="en-US" dirty="0"/>
              <a:t>: </a:t>
            </a:r>
            <a:r>
              <a:rPr lang="en-US" dirty="0" err="1"/>
              <a:t>jedes</a:t>
            </a:r>
            <a:r>
              <a:rPr lang="en-US" dirty="0"/>
              <a:t> Element </a:t>
            </a:r>
            <a:r>
              <a:rPr lang="en-US" dirty="0" err="1"/>
              <a:t>einzeln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8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587</Words>
  <Application>Microsoft Office PowerPoint</Application>
  <PresentationFormat>Widescreen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Wiederholung</vt:lpstr>
      <vt:lpstr>Agenda</vt:lpstr>
      <vt:lpstr>PowerPoint Presentation</vt:lpstr>
      <vt:lpstr>PowerPoint Presentation</vt:lpstr>
      <vt:lpstr>Fazit</vt:lpstr>
      <vt:lpstr>Komponententests</vt:lpstr>
      <vt:lpstr>Blackbox</vt:lpstr>
      <vt:lpstr>Äquivalenzklassen</vt:lpstr>
      <vt:lpstr>Äquivalenzklassen bilden</vt:lpstr>
      <vt:lpstr>Äquivalenzklassen bilden: Übung</vt:lpstr>
      <vt:lpstr>Äquivalenzklassen bilden: Lösung</vt:lpstr>
      <vt:lpstr>Testfälle ableiten</vt:lpstr>
      <vt:lpstr>Arbeitsblatt 9 Black-Box-Tests </vt:lpstr>
      <vt:lpstr>Übungsblatt 9</vt:lpstr>
      <vt:lpstr>Whitebox</vt:lpstr>
      <vt:lpstr>Graph erstellen</vt:lpstr>
      <vt:lpstr>Beispiel aus der Vorlesung</vt:lpstr>
      <vt:lpstr>Zwischenfragen</vt:lpstr>
      <vt:lpstr>Arbeitsblatt 10: Whitebox</vt:lpstr>
      <vt:lpstr>Metriken messen</vt:lpstr>
      <vt:lpstr>Zwischenfragen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</dc:title>
  <dc:creator>Philipp de_Sombre</dc:creator>
  <cp:lastModifiedBy>Philipp de_Sombre</cp:lastModifiedBy>
  <cp:revision>15</cp:revision>
  <dcterms:created xsi:type="dcterms:W3CDTF">2020-01-07T13:34:18Z</dcterms:created>
  <dcterms:modified xsi:type="dcterms:W3CDTF">2020-01-08T09:45:39Z</dcterms:modified>
</cp:coreProperties>
</file>