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6" r:id="rId3"/>
    <p:sldId id="263" r:id="rId4"/>
    <p:sldId id="264" r:id="rId5"/>
    <p:sldId id="259" r:id="rId6"/>
    <p:sldId id="260" r:id="rId7"/>
    <p:sldId id="265" r:id="rId8"/>
    <p:sldId id="268" r:id="rId9"/>
    <p:sldId id="270" r:id="rId10"/>
    <p:sldId id="272" r:id="rId11"/>
    <p:sldId id="271" r:id="rId12"/>
    <p:sldId id="269" r:id="rId13"/>
    <p:sldId id="273" r:id="rId14"/>
    <p:sldId id="267" r:id="rId15"/>
  </p:sldIdLst>
  <p:sldSz cx="12192000" cy="6858000"/>
  <p:notesSz cx="6735763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1ACA4-903F-42FF-B9AE-CB49341DA9EE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39F5B-58EE-4052-976E-783D181C98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253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CAE94-D552-4726-B586-879F5422C2AC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93BE-6315-48F4-A99C-4E1B9395C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625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ADD1-2208-4178-97FA-1EA0F4702674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21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CF64-4413-4F3E-92B0-40DF4F3309FA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90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920A-8714-475E-A6D8-D66701DCF1C8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83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C493F-755D-4CF9-B9C9-53C03705A202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39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0176-AE32-49EE-A5DE-A9A26700F9D1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6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8836-1C47-4103-926F-B356CBDA6676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09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057B-256A-4374-A2DF-2ED704A66703}" type="datetime1">
              <a:rPr lang="ru-RU" smtClean="0"/>
              <a:t>03.06.2019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50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B45B3-42B4-4601-83E9-539A2B5BEBD8}" type="datetime1">
              <a:rPr lang="ru-RU" smtClean="0"/>
              <a:t>03.06.2019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25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8894-EAE3-46A2-8730-6071641FA96F}" type="datetime1">
              <a:rPr lang="ru-RU" smtClean="0"/>
              <a:t>03.06.2019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0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02C1-176F-4E14-BA5E-9C51749C408A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43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3460-B135-4309-B286-C987C1A38A38}" type="datetime1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5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768ED-9495-4D22-9CC8-B9FE95CD58C7}" type="datetime1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13CF5-DF56-493D-B7DE-590ED68A52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76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8.png"/><Relationship Id="rId4" Type="http://schemas.openxmlformats.org/officeDocument/2006/relationships/image" Target="../media/image14.wmf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image" Target="../media/image28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7.png"/><Relationship Id="rId4" Type="http://schemas.openxmlformats.org/officeDocument/2006/relationships/image" Target="../media/image23.wmf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1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0.wmf"/><Relationship Id="rId5" Type="http://schemas.openxmlformats.org/officeDocument/2006/relationships/image" Target="../media/image13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2.png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графов для классификации финансовых транзакций	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47995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  Выполнил:</a:t>
            </a:r>
          </a:p>
          <a:p>
            <a:pPr algn="r"/>
            <a:r>
              <a:rPr lang="ru-RU" dirty="0" smtClean="0"/>
              <a:t>студент группы М80-404 Сорокин Д.М.</a:t>
            </a:r>
          </a:p>
          <a:p>
            <a:pPr algn="r"/>
            <a:r>
              <a:rPr lang="ru-RU" dirty="0" smtClean="0"/>
              <a:t> Руководитель:</a:t>
            </a:r>
          </a:p>
          <a:p>
            <a:pPr algn="r"/>
            <a:r>
              <a:rPr lang="ru-RU" dirty="0" smtClean="0"/>
              <a:t>доцент </a:t>
            </a:r>
            <a:r>
              <a:rPr lang="ru-RU" dirty="0"/>
              <a:t>каф. 804 </a:t>
            </a:r>
            <a:r>
              <a:rPr lang="ru-RU" dirty="0" smtClean="0"/>
              <a:t>Соболь В.Р.</a:t>
            </a:r>
          </a:p>
        </p:txBody>
      </p:sp>
    </p:spTree>
    <p:extLst>
      <p:ext uri="{BB962C8B-B14F-4D97-AF65-F5344CB8AC3E}">
        <p14:creationId xmlns:p14="http://schemas.microsoft.com/office/powerpoint/2010/main" val="4947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727075"/>
          </a:xfrm>
        </p:spPr>
        <p:txBody>
          <a:bodyPr/>
          <a:lstStyle/>
          <a:p>
            <a:r>
              <a:rPr lang="ru-RU" dirty="0" smtClean="0"/>
              <a:t>Результат после отбора признаков</a:t>
            </a:r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10600" y="84936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10</a:t>
            </a:fld>
            <a:endParaRPr lang="ru-RU" sz="1600" dirty="0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142720"/>
              </p:ext>
            </p:extLst>
          </p:nvPr>
        </p:nvGraphicFramePr>
        <p:xfrm>
          <a:off x="1835150" y="5518150"/>
          <a:ext cx="1846263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1295280" imgH="761760" progId="Equation.DSMT4">
                  <p:embed/>
                </p:oleObj>
              </mc:Choice>
              <mc:Fallback>
                <p:oleObj name="Equation" r:id="rId3" imgW="1295280" imgH="761760" progId="Equation.DSMT4">
                  <p:embed/>
                  <p:pic>
                    <p:nvPicPr>
                      <p:cNvPr id="24" name="Объект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5518150"/>
                        <a:ext cx="1846263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317798"/>
              </p:ext>
            </p:extLst>
          </p:nvPr>
        </p:nvGraphicFramePr>
        <p:xfrm>
          <a:off x="5178425" y="5518150"/>
          <a:ext cx="184785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1295280" imgH="761760" progId="Equation.DSMT4">
                  <p:embed/>
                </p:oleObj>
              </mc:Choice>
              <mc:Fallback>
                <p:oleObj name="Equation" r:id="rId5" imgW="1295280" imgH="761760" progId="Equation.DSMT4">
                  <p:embed/>
                  <p:pic>
                    <p:nvPicPr>
                      <p:cNvPr id="25" name="Объект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78425" y="5518150"/>
                        <a:ext cx="1847850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151116"/>
              </p:ext>
            </p:extLst>
          </p:nvPr>
        </p:nvGraphicFramePr>
        <p:xfrm>
          <a:off x="8847138" y="5453063"/>
          <a:ext cx="19796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7" imgW="1307880" imgH="761760" progId="Equation.DSMT4">
                  <p:embed/>
                </p:oleObj>
              </mc:Choice>
              <mc:Fallback>
                <p:oleObj name="Equation" r:id="rId7" imgW="1307880" imgH="761760" progId="Equation.DSMT4">
                  <p:embed/>
                  <p:pic>
                    <p:nvPicPr>
                      <p:cNvPr id="28" name="Объект 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47138" y="5453063"/>
                        <a:ext cx="1979612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0" r="21125"/>
          <a:stretch/>
        </p:blipFill>
        <p:spPr>
          <a:xfrm>
            <a:off x="377430" y="1026264"/>
            <a:ext cx="4075890" cy="44265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3" r="20331"/>
          <a:stretch/>
        </p:blipFill>
        <p:spPr>
          <a:xfrm>
            <a:off x="4787288" y="993101"/>
            <a:ext cx="3143127" cy="4459689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5" r="20363"/>
          <a:stretch/>
        </p:blipFill>
        <p:spPr>
          <a:xfrm>
            <a:off x="8446219" y="993101"/>
            <a:ext cx="3071962" cy="4459689"/>
          </a:xfrm>
        </p:spPr>
      </p:pic>
    </p:spTree>
    <p:extLst>
      <p:ext uri="{BB962C8B-B14F-4D97-AF65-F5344CB8AC3E}">
        <p14:creationId xmlns:p14="http://schemas.microsoft.com/office/powerpoint/2010/main" val="259626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ru-RU" dirty="0" smtClean="0"/>
              <a:t>Нормализация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182562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11</a:t>
            </a:fld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925291"/>
              </p:ext>
            </p:extLst>
          </p:nvPr>
        </p:nvGraphicFramePr>
        <p:xfrm>
          <a:off x="4068762" y="1507331"/>
          <a:ext cx="4046538" cy="183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1091880" imgH="495000" progId="Equation.DSMT4">
                  <p:embed/>
                </p:oleObj>
              </mc:Choice>
              <mc:Fallback>
                <p:oleObj name="Equation" r:id="rId3" imgW="10918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8762" y="1507331"/>
                        <a:ext cx="4046538" cy="1833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857" y="3867150"/>
            <a:ext cx="3277899" cy="2152650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4692125" y="4629721"/>
            <a:ext cx="2312448" cy="6275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3942" y="3867149"/>
            <a:ext cx="414222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727075"/>
          </a:xfrm>
        </p:spPr>
        <p:txBody>
          <a:bodyPr/>
          <a:lstStyle/>
          <a:p>
            <a:r>
              <a:rPr lang="ru-RU" dirty="0" smtClean="0"/>
              <a:t>Результаты после нормализации</a:t>
            </a:r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10600" y="200025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12</a:t>
            </a:fld>
            <a:endParaRPr lang="ru-RU" sz="1600" dirty="0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914440"/>
              </p:ext>
            </p:extLst>
          </p:nvPr>
        </p:nvGraphicFramePr>
        <p:xfrm>
          <a:off x="2003339" y="5518150"/>
          <a:ext cx="1576387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1104840" imgH="761760" progId="Equation.DSMT4">
                  <p:embed/>
                </p:oleObj>
              </mc:Choice>
              <mc:Fallback>
                <p:oleObj name="Equation" r:id="rId3" imgW="1104840" imgH="761760" progId="Equation.DSMT4">
                  <p:embed/>
                  <p:pic>
                    <p:nvPicPr>
                      <p:cNvPr id="24" name="Объект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3339" y="5518150"/>
                        <a:ext cx="1576387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615879"/>
              </p:ext>
            </p:extLst>
          </p:nvPr>
        </p:nvGraphicFramePr>
        <p:xfrm>
          <a:off x="5495475" y="5518791"/>
          <a:ext cx="1864751" cy="1086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5" imgW="1307880" imgH="761760" progId="Equation.DSMT4">
                  <p:embed/>
                </p:oleObj>
              </mc:Choice>
              <mc:Fallback>
                <p:oleObj name="Equation" r:id="rId5" imgW="1307880" imgH="761760" progId="Equation.DSMT4">
                  <p:embed/>
                  <p:pic>
                    <p:nvPicPr>
                      <p:cNvPr id="25" name="Объект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5475" y="5518791"/>
                        <a:ext cx="1864751" cy="1086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593873"/>
              </p:ext>
            </p:extLst>
          </p:nvPr>
        </p:nvGraphicFramePr>
        <p:xfrm>
          <a:off x="9001463" y="5452298"/>
          <a:ext cx="1961471" cy="1153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7" imgW="1295280" imgH="761760" progId="Equation.DSMT4">
                  <p:embed/>
                </p:oleObj>
              </mc:Choice>
              <mc:Fallback>
                <p:oleObj name="Equation" r:id="rId7" imgW="1295280" imgH="761760" progId="Equation.DSMT4">
                  <p:embed/>
                  <p:pic>
                    <p:nvPicPr>
                      <p:cNvPr id="28" name="Объект 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463" y="5452298"/>
                        <a:ext cx="1961471" cy="1153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1" r="19792"/>
          <a:stretch/>
        </p:blipFill>
        <p:spPr>
          <a:xfrm>
            <a:off x="186922" y="992460"/>
            <a:ext cx="4266398" cy="45256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6" r="20139"/>
          <a:stretch/>
        </p:blipFill>
        <p:spPr>
          <a:xfrm>
            <a:off x="4834077" y="953707"/>
            <a:ext cx="3187548" cy="4533410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1" r="19596"/>
          <a:stretch/>
        </p:blipFill>
        <p:spPr>
          <a:xfrm>
            <a:off x="8402382" y="953707"/>
            <a:ext cx="3159635" cy="4455904"/>
          </a:xfrm>
        </p:spPr>
      </p:pic>
    </p:spTree>
    <p:extLst>
      <p:ext uri="{BB962C8B-B14F-4D97-AF65-F5344CB8AC3E}">
        <p14:creationId xmlns:p14="http://schemas.microsoft.com/office/powerpoint/2010/main" val="340436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Анализ финансовых транзакций с целью предотвращения мошеннических операций</a:t>
            </a:r>
          </a:p>
          <a:p>
            <a:r>
              <a:rPr lang="ru-RU" dirty="0" smtClean="0"/>
              <a:t>Прикладная программа, визуализирующая графы переводов</a:t>
            </a:r>
          </a:p>
          <a:p>
            <a:r>
              <a:rPr lang="ru-RU" dirty="0" smtClean="0"/>
              <a:t>Модель, способная классифицировать финансовые транзакции</a:t>
            </a:r>
          </a:p>
          <a:p>
            <a:r>
              <a:rPr lang="ru-RU" dirty="0" smtClean="0"/>
              <a:t>Процедуры по улучшению качества предсказаний, принесшие результат</a:t>
            </a:r>
          </a:p>
          <a:p>
            <a:r>
              <a:rPr lang="ru-RU" dirty="0" smtClean="0"/>
              <a:t>Сравнительный анализ эффективности разных моделей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257666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4200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463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Спасибо за внимание!</a:t>
            </a:r>
            <a:endParaRPr lang="ru-RU" sz="6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10600" y="221557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04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262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Проанализировать финансовые транзакции с целью предотвращения мошеннических операций. Разбивается на две подзадачи:</a:t>
            </a: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Реализовать классификатор способный отличить мошеннические транзакции от не мошеннических</a:t>
            </a:r>
          </a:p>
          <a:p>
            <a:endParaRPr lang="ru-RU" dirty="0" smtClean="0"/>
          </a:p>
          <a:p>
            <a:r>
              <a:rPr lang="ru-RU" dirty="0" smtClean="0"/>
              <a:t>Построить графы на основе финансовых переводов. На графах посчитать новые признаки (расстояние до ближайшего мошенника, количество мошенников в круге радиуса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ru-RU" dirty="0" smtClean="0"/>
              <a:t>, добавить их в модель и проверить значимость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230188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2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6211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516312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ru-RU" sz="2300" dirty="0" smtClean="0"/>
          </a:p>
          <a:p>
            <a:endParaRPr lang="ru-RU" sz="1800" dirty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/>
          </a:p>
          <a:p>
            <a:endParaRPr lang="ru-RU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fontAlgn="base"/>
            <a:r>
              <a:rPr lang="en-US" b="1" dirty="0" smtClean="0"/>
              <a:t>step</a:t>
            </a:r>
            <a:r>
              <a:rPr lang="en-US" dirty="0" smtClean="0"/>
              <a:t> </a:t>
            </a:r>
            <a:r>
              <a:rPr lang="ru-RU" dirty="0" smtClean="0"/>
              <a:t>			аналог времени. 1 </a:t>
            </a:r>
            <a:r>
              <a:rPr lang="en-US" dirty="0" smtClean="0"/>
              <a:t>step = </a:t>
            </a:r>
            <a:r>
              <a:rPr lang="ru-RU" dirty="0" smtClean="0"/>
              <a:t>1 час (всего 744 </a:t>
            </a:r>
            <a:r>
              <a:rPr lang="en-US" dirty="0" smtClean="0"/>
              <a:t>= 30 </a:t>
            </a:r>
            <a:r>
              <a:rPr lang="ru-RU" dirty="0" smtClean="0"/>
              <a:t>дней)</a:t>
            </a:r>
            <a:endParaRPr lang="en-US" dirty="0"/>
          </a:p>
          <a:p>
            <a:pPr fontAlgn="base"/>
            <a:r>
              <a:rPr lang="en-US" b="1" dirty="0" smtClean="0"/>
              <a:t>type</a:t>
            </a:r>
            <a:r>
              <a:rPr lang="ru-RU" dirty="0" smtClean="0"/>
              <a:t> 			тип транзакции (</a:t>
            </a:r>
            <a:r>
              <a:rPr lang="en-US" dirty="0" smtClean="0"/>
              <a:t>CASH-IN, </a:t>
            </a:r>
            <a:r>
              <a:rPr lang="en-US" dirty="0"/>
              <a:t>CASH-OUT, DEBIT, </a:t>
            </a:r>
            <a:r>
              <a:rPr lang="en-US" dirty="0" smtClean="0"/>
              <a:t>PAYMENT</a:t>
            </a:r>
            <a:r>
              <a:rPr lang="ru-RU" dirty="0" smtClean="0"/>
              <a:t>, </a:t>
            </a:r>
            <a:r>
              <a:rPr lang="en-US" dirty="0" smtClean="0"/>
              <a:t>TRANSFER</a:t>
            </a:r>
            <a:r>
              <a:rPr lang="ru-RU" dirty="0" smtClean="0"/>
              <a:t>)</a:t>
            </a:r>
            <a:endParaRPr lang="en-US" dirty="0"/>
          </a:p>
          <a:p>
            <a:pPr fontAlgn="base"/>
            <a:r>
              <a:rPr lang="en-US" b="1" dirty="0" smtClean="0"/>
              <a:t>amount</a:t>
            </a:r>
            <a:r>
              <a:rPr lang="ru-RU" dirty="0"/>
              <a:t>	</a:t>
            </a:r>
            <a:r>
              <a:rPr lang="ru-RU" dirty="0" smtClean="0"/>
              <a:t>	сумма перевода</a:t>
            </a:r>
            <a:endParaRPr lang="en-US" dirty="0"/>
          </a:p>
          <a:p>
            <a:pPr fontAlgn="base"/>
            <a:r>
              <a:rPr lang="en-US" b="1" dirty="0" err="1" smtClean="0"/>
              <a:t>nameOrig</a:t>
            </a:r>
            <a:r>
              <a:rPr lang="ru-RU" b="1" dirty="0" smtClean="0"/>
              <a:t>		</a:t>
            </a:r>
            <a:r>
              <a:rPr lang="en-US" dirty="0" smtClean="0"/>
              <a:t>ID </a:t>
            </a:r>
            <a:r>
              <a:rPr lang="ru-RU" dirty="0" smtClean="0"/>
              <a:t>пользователя-отправителя</a:t>
            </a:r>
            <a:endParaRPr lang="en-US" dirty="0" smtClean="0"/>
          </a:p>
          <a:p>
            <a:pPr fontAlgn="base"/>
            <a:r>
              <a:rPr lang="en-US" b="1" dirty="0" err="1" smtClean="0"/>
              <a:t>oldbalanceOrg</a:t>
            </a:r>
            <a:r>
              <a:rPr lang="en-US" dirty="0" smtClean="0"/>
              <a:t> </a:t>
            </a:r>
            <a:r>
              <a:rPr lang="ru-RU" dirty="0"/>
              <a:t>	</a:t>
            </a:r>
            <a:r>
              <a:rPr lang="ru-RU" dirty="0" smtClean="0"/>
              <a:t>	баланс отправителя до транзакции</a:t>
            </a:r>
            <a:endParaRPr lang="en-US" dirty="0"/>
          </a:p>
          <a:p>
            <a:pPr fontAlgn="base"/>
            <a:r>
              <a:rPr lang="en-US" b="1" dirty="0" err="1" smtClean="0"/>
              <a:t>newbalanceOrig</a:t>
            </a:r>
            <a:r>
              <a:rPr lang="ru-RU" b="1" dirty="0" smtClean="0"/>
              <a:t>		</a:t>
            </a:r>
            <a:r>
              <a:rPr lang="ru-RU" dirty="0" smtClean="0"/>
              <a:t>баланс отправителя после транзакции</a:t>
            </a:r>
            <a:endParaRPr lang="en-US" dirty="0"/>
          </a:p>
          <a:p>
            <a:pPr fontAlgn="base"/>
            <a:r>
              <a:rPr lang="en-US" b="1" dirty="0" err="1" smtClean="0"/>
              <a:t>nameDest</a:t>
            </a: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ID </a:t>
            </a:r>
            <a:r>
              <a:rPr lang="ru-RU" dirty="0" smtClean="0"/>
              <a:t>пользователя-получателя</a:t>
            </a:r>
            <a:endParaRPr lang="en-US" dirty="0"/>
          </a:p>
          <a:p>
            <a:pPr fontAlgn="base"/>
            <a:r>
              <a:rPr lang="en-US" b="1" dirty="0" err="1" smtClean="0"/>
              <a:t>oldbalanceDest</a:t>
            </a:r>
            <a:r>
              <a:rPr lang="ru-RU" dirty="0"/>
              <a:t>	</a:t>
            </a:r>
            <a:r>
              <a:rPr lang="ru-RU" dirty="0" smtClean="0"/>
              <a:t>	баланс получателя </a:t>
            </a:r>
            <a:r>
              <a:rPr lang="ru-RU" dirty="0"/>
              <a:t>до </a:t>
            </a:r>
            <a:r>
              <a:rPr lang="ru-RU" dirty="0" smtClean="0"/>
              <a:t>транзакции. </a:t>
            </a:r>
            <a:r>
              <a:rPr lang="en-US" dirty="0" smtClean="0"/>
              <a:t>ID</a:t>
            </a:r>
            <a:r>
              <a:rPr lang="ru-RU" dirty="0" smtClean="0"/>
              <a:t>, начинающийся с буквы </a:t>
            </a:r>
            <a:r>
              <a:rPr lang="ru-RU" b="1" dirty="0" smtClean="0"/>
              <a:t>М</a:t>
            </a:r>
            <a:r>
              <a:rPr lang="ru-RU" dirty="0" smtClean="0"/>
              <a:t> - </a:t>
            </a:r>
            <a:r>
              <a:rPr lang="en-US" dirty="0" smtClean="0"/>
              <a:t>Merchant </a:t>
            </a:r>
            <a:r>
              <a:rPr lang="ru-RU" dirty="0" smtClean="0"/>
              <a:t>			</a:t>
            </a:r>
            <a:r>
              <a:rPr lang="en-US" dirty="0" smtClean="0"/>
              <a:t>(</a:t>
            </a:r>
            <a:r>
              <a:rPr lang="ru-RU" dirty="0" smtClean="0"/>
              <a:t>магазин). В этом случае информация отсутствует</a:t>
            </a:r>
            <a:endParaRPr lang="en-US" dirty="0"/>
          </a:p>
          <a:p>
            <a:pPr fontAlgn="base"/>
            <a:r>
              <a:rPr lang="en-US" b="1" dirty="0" err="1" smtClean="0"/>
              <a:t>newbalanceDest</a:t>
            </a:r>
            <a:r>
              <a:rPr lang="en-US" dirty="0" smtClean="0"/>
              <a:t> </a:t>
            </a:r>
            <a:r>
              <a:rPr lang="ru-RU" dirty="0" smtClean="0"/>
              <a:t>	баланс получателя после транзакции</a:t>
            </a:r>
            <a:endParaRPr lang="en-US" dirty="0" smtClean="0"/>
          </a:p>
          <a:p>
            <a:pPr fontAlgn="base"/>
            <a:r>
              <a:rPr lang="en-US" b="1" dirty="0" err="1" smtClean="0"/>
              <a:t>isFraud</a:t>
            </a:r>
            <a:r>
              <a:rPr lang="ru-RU" dirty="0"/>
              <a:t>	</a:t>
            </a:r>
            <a:r>
              <a:rPr lang="ru-RU" dirty="0" smtClean="0"/>
              <a:t>		пометка о мошеннической транзакции</a:t>
            </a:r>
            <a:endParaRPr lang="en-US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186006"/>
            <a:ext cx="10001250" cy="173355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38199" y="6085549"/>
            <a:ext cx="6733675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182562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476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0421"/>
            <a:ext cx="10515600" cy="784309"/>
          </a:xfrm>
        </p:spPr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Визуализация с помощью графов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31" y="874293"/>
            <a:ext cx="9541042" cy="576522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187450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4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194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12738"/>
            <a:ext cx="10515600" cy="793541"/>
          </a:xfrm>
        </p:spPr>
        <p:txBody>
          <a:bodyPr/>
          <a:lstStyle/>
          <a:p>
            <a:r>
              <a:rPr lang="ru-RU" dirty="0" smtClean="0"/>
              <a:t>Предварительный анализ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29030"/>
              </p:ext>
            </p:extLst>
          </p:nvPr>
        </p:nvGraphicFramePr>
        <p:xfrm>
          <a:off x="831890" y="1106279"/>
          <a:ext cx="3311106" cy="4937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06925">
                  <a:extLst>
                    <a:ext uri="{9D8B030D-6E8A-4147-A177-3AD203B41FA5}">
                      <a16:colId xmlns:a16="http://schemas.microsoft.com/office/drawing/2014/main" val="1645233730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val="4294539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smtClean="0"/>
                        <a:t>Название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151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Всего</a:t>
                      </a:r>
                      <a:r>
                        <a:rPr lang="ru-RU" sz="1400" baseline="0" dirty="0" smtClean="0"/>
                        <a:t> транзакций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6362620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58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Мошеннических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8213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53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Ср. сумма перевода</a:t>
                      </a:r>
                      <a:r>
                        <a:rPr lang="ru-RU" sz="1400" baseline="0" dirty="0" smtClean="0"/>
                        <a:t> мошеннической транзакции</a:t>
                      </a:r>
                      <a:endParaRPr lang="ru-RU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1467967.29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62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Ср.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dirty="0" smtClean="0"/>
                        <a:t>сумма перевода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ru-RU" sz="1400" baseline="0" dirty="0" err="1" smtClean="0"/>
                        <a:t>немошеннической</a:t>
                      </a:r>
                      <a:r>
                        <a:rPr lang="ru-RU" sz="1400" baseline="0" dirty="0" smtClean="0"/>
                        <a:t> транзакции</a:t>
                      </a:r>
                      <a:endParaRPr lang="ru-RU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178197.04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380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Уникальных</a:t>
                      </a:r>
                      <a:r>
                        <a:rPr lang="ru-RU" sz="1400" baseline="0" dirty="0" smtClean="0"/>
                        <a:t> клиентов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effectLst/>
                        </a:rPr>
                        <a:t>4777844</a:t>
                      </a:r>
                      <a:endParaRPr lang="ru-RU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54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Количество магазинов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2151495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52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Уникальных магазинов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2150401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19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Мошеннических транзакций</a:t>
                      </a:r>
                      <a:r>
                        <a:rPr lang="ru-RU" sz="1400" baseline="0" dirty="0" smtClean="0"/>
                        <a:t> с магазинами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48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Клиенты,</a:t>
                      </a:r>
                      <a:r>
                        <a:rPr lang="ru-RU" sz="1400" baseline="0" dirty="0" smtClean="0"/>
                        <a:t> взаимодействующие друг с другом более 1 раза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921561"/>
                  </a:ext>
                </a:extLst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991533"/>
              </p:ext>
            </p:extLst>
          </p:nvPr>
        </p:nvGraphicFramePr>
        <p:xfrm>
          <a:off x="4266322" y="1106279"/>
          <a:ext cx="3411187" cy="493775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43104">
                  <a:extLst>
                    <a:ext uri="{9D8B030D-6E8A-4147-A177-3AD203B41FA5}">
                      <a16:colId xmlns:a16="http://schemas.microsoft.com/office/drawing/2014/main" val="1645233730"/>
                    </a:ext>
                  </a:extLst>
                </a:gridCol>
                <a:gridCol w="1268083">
                  <a:extLst>
                    <a:ext uri="{9D8B030D-6E8A-4147-A177-3AD203B41FA5}">
                      <a16:colId xmlns:a16="http://schemas.microsoft.com/office/drawing/2014/main" val="4294539704"/>
                    </a:ext>
                  </a:extLst>
                </a:gridCol>
              </a:tblGrid>
              <a:tr h="365009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Название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Значение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151918"/>
                  </a:ext>
                </a:extLst>
              </a:tr>
              <a:tr h="425779"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CASH</a:t>
                      </a:r>
                      <a:r>
                        <a:rPr lang="en-US" sz="1400" i="0" baseline="0" dirty="0" smtClean="0"/>
                        <a:t>-IN (frauds</a:t>
                      </a:r>
                      <a:r>
                        <a:rPr lang="ru-RU" sz="1400" i="0" baseline="0" dirty="0" smtClean="0"/>
                        <a:t>)</a:t>
                      </a:r>
                      <a:endParaRPr lang="ru-RU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1399284 (0)</a:t>
                      </a:r>
                      <a:endParaRPr lang="ru-RU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587544"/>
                  </a:ext>
                </a:extLst>
              </a:tr>
              <a:tr h="59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/>
                        <a:t>CASH</a:t>
                      </a:r>
                      <a:r>
                        <a:rPr lang="en-US" sz="1400" i="0" baseline="0" dirty="0" smtClean="0"/>
                        <a:t>-OUT</a:t>
                      </a:r>
                      <a:endParaRPr lang="ru-RU" sz="14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2237500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(4116)</a:t>
                      </a:r>
                      <a:endParaRPr lang="ru-RU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534538"/>
                  </a:ext>
                </a:extLst>
              </a:tr>
              <a:tr h="425779"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DEBIT</a:t>
                      </a:r>
                      <a:endParaRPr lang="ru-RU" sz="14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41432 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</a:t>
                      </a:r>
                      <a:endParaRPr lang="ru-RU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626194"/>
                  </a:ext>
                </a:extLst>
              </a:tr>
              <a:tr h="4257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/>
                        <a:t>PAYMENT</a:t>
                      </a:r>
                      <a:r>
                        <a:rPr lang="ru-RU" sz="1400" i="0" dirty="0" smtClean="0"/>
                        <a:t> </a:t>
                      </a:r>
                      <a:r>
                        <a:rPr lang="ru-RU" sz="1100" i="1" dirty="0" smtClean="0"/>
                        <a:t>(=кол-во</a:t>
                      </a:r>
                      <a:r>
                        <a:rPr lang="ru-RU" sz="1100" i="1" baseline="0" dirty="0" smtClean="0"/>
                        <a:t> магазинов)</a:t>
                      </a:r>
                      <a:endParaRPr lang="ru-RU" sz="11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2151495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(0)</a:t>
                      </a:r>
                      <a:endParaRPr lang="ru-RU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380445"/>
                  </a:ext>
                </a:extLst>
              </a:tr>
              <a:tr h="425779"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TRANSFER</a:t>
                      </a:r>
                      <a:endParaRPr lang="ru-RU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532909</a:t>
                      </a:r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(4097)</a:t>
                      </a:r>
                      <a:endParaRPr lang="ru-RU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543620"/>
                  </a:ext>
                </a:extLst>
              </a:tr>
              <a:tr h="59492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Максимальная цепочка транзакций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6336067"/>
                  </a:ext>
                </a:extLst>
              </a:tr>
              <a:tr h="839893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Максимальное</a:t>
                      </a:r>
                      <a:r>
                        <a:rPr lang="ru-RU" sz="1400" baseline="0" dirty="0" smtClean="0"/>
                        <a:t> количество приема одним клиентов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118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721644"/>
                  </a:ext>
                </a:extLst>
              </a:tr>
              <a:tr h="8398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Максимальное</a:t>
                      </a:r>
                      <a:r>
                        <a:rPr lang="ru-RU" sz="1400" baseline="0" dirty="0" smtClean="0"/>
                        <a:t> количество отправлений одним клиентов</a:t>
                      </a:r>
                      <a:endParaRPr lang="ru-RU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31</a:t>
                      </a:r>
                      <a:endParaRPr lang="ru-RU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572849"/>
                  </a:ext>
                </a:extLst>
              </a:tr>
            </a:tbl>
          </a:graphicData>
        </a:graphic>
      </p:graphicFrame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7700754" y="968257"/>
            <a:ext cx="4110488" cy="747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 smtClean="0">
                <a:latin typeface="+mn-lt"/>
              </a:rPr>
              <a:t>Типичная ситуация для мошеннических транзакций</a:t>
            </a:r>
            <a:endParaRPr lang="ru-RU" sz="2000" b="1" dirty="0">
              <a:latin typeface="+mn-lt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841" y="1865304"/>
            <a:ext cx="3963059" cy="4178735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10600" y="176087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5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313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517"/>
            <a:ext cx="10515600" cy="759035"/>
          </a:xfrm>
        </p:spPr>
        <p:txBody>
          <a:bodyPr/>
          <a:lstStyle/>
          <a:p>
            <a:r>
              <a:rPr lang="ru-RU" dirty="0" smtClean="0"/>
              <a:t>Проектирование </a:t>
            </a:r>
            <a:r>
              <a:rPr lang="ru-RU" dirty="0" smtClean="0"/>
              <a:t>признаков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893098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Выборка сокращена до </a:t>
            </a:r>
            <a:r>
              <a:rPr lang="ru-RU" b="1" dirty="0" smtClean="0"/>
              <a:t>461382</a:t>
            </a:r>
            <a:r>
              <a:rPr lang="ru-RU" dirty="0" smtClean="0"/>
              <a:t> </a:t>
            </a:r>
            <a:r>
              <a:rPr lang="ru-RU" dirty="0" smtClean="0"/>
              <a:t>транзакций. Мошеннические сохранены в исходном объеме.</a:t>
            </a:r>
          </a:p>
          <a:p>
            <a:endParaRPr lang="ru-RU" dirty="0" smtClean="0"/>
          </a:p>
          <a:p>
            <a:r>
              <a:rPr lang="ru-RU" dirty="0" smtClean="0"/>
              <a:t>Убранные признаки: </a:t>
            </a:r>
            <a:r>
              <a:rPr lang="en-US" dirty="0" smtClean="0"/>
              <a:t>step, ID </a:t>
            </a:r>
            <a:r>
              <a:rPr lang="ru-RU" dirty="0" smtClean="0"/>
              <a:t>клиентов, новый баланс отправителя, старый и новый баланс получателя</a:t>
            </a:r>
          </a:p>
          <a:p>
            <a:r>
              <a:rPr lang="ru-RU" dirty="0" smtClean="0"/>
              <a:t>Добавленные признаки: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hour 		</a:t>
            </a:r>
            <a:r>
              <a:rPr lang="ru-RU" dirty="0" smtClean="0"/>
              <a:t>шаг был конвертирован в 24 часов формат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newSender</a:t>
            </a:r>
            <a:r>
              <a:rPr lang="ru-RU" b="1" dirty="0" smtClean="0"/>
              <a:t>	</a:t>
            </a:r>
            <a:r>
              <a:rPr lang="ru-RU" dirty="0" smtClean="0"/>
              <a:t>первое ли появление отправителя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newReciver</a:t>
            </a:r>
            <a:r>
              <a:rPr lang="ru-RU" b="1" dirty="0" smtClean="0"/>
              <a:t>	</a:t>
            </a:r>
            <a:r>
              <a:rPr lang="ru-RU" dirty="0"/>
              <a:t>первое ли появление </a:t>
            </a:r>
            <a:r>
              <a:rPr lang="ru-RU" dirty="0" smtClean="0"/>
              <a:t>получателя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</a:t>
            </a:r>
            <a:r>
              <a:rPr lang="en-US" b="1" dirty="0" smtClean="0"/>
              <a:t>erchant	</a:t>
            </a:r>
            <a:r>
              <a:rPr lang="ru-RU" dirty="0" smtClean="0"/>
              <a:t>является ли получатель магазином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fraudEarly</a:t>
            </a:r>
            <a:r>
              <a:rPr lang="ru-RU" b="1" dirty="0" smtClean="0"/>
              <a:t>	</a:t>
            </a:r>
            <a:r>
              <a:rPr lang="ru-RU" dirty="0" smtClean="0"/>
              <a:t>были ли раньше клиенты текущей транзакции замечены в мошеннических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LTS</a:t>
            </a:r>
            <a:r>
              <a:rPr lang="ru-RU" b="1" dirty="0" smtClean="0"/>
              <a:t>		</a:t>
            </a:r>
            <a:r>
              <a:rPr lang="ru-RU" dirty="0" smtClean="0"/>
              <a:t>время с момента предыдущей транзакции в качестве отправителя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LTR</a:t>
            </a:r>
            <a:r>
              <a:rPr lang="ru-RU" b="1" dirty="0" smtClean="0"/>
              <a:t>		</a:t>
            </a:r>
            <a:r>
              <a:rPr lang="ru-RU" dirty="0" smtClean="0"/>
              <a:t>время </a:t>
            </a:r>
            <a:r>
              <a:rPr lang="ru-RU" dirty="0"/>
              <a:t>с момента предыдущей транзакции в качестве </a:t>
            </a:r>
            <a:r>
              <a:rPr lang="ru-RU" dirty="0" smtClean="0"/>
              <a:t>получателя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IZoB</a:t>
            </a:r>
            <a:r>
              <a:rPr lang="ru-RU" b="1" dirty="0" smtClean="0"/>
              <a:t>		</a:t>
            </a:r>
            <a:r>
              <a:rPr lang="ru-RU" dirty="0" smtClean="0"/>
              <a:t>остается ли 0 на балансе у </a:t>
            </a:r>
            <a:r>
              <a:rPr lang="ru-RU" dirty="0" smtClean="0"/>
              <a:t>отправителя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610600" y="103517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6</a:t>
            </a:fld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18" y="909484"/>
            <a:ext cx="8765875" cy="17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5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методы классификации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Случайный лес </a:t>
            </a:r>
            <a:r>
              <a:rPr lang="en-US" dirty="0" smtClean="0"/>
              <a:t>(Random forest)</a:t>
            </a:r>
          </a:p>
          <a:p>
            <a:r>
              <a:rPr lang="ru-RU" dirty="0" smtClean="0"/>
              <a:t>Наивный байесовский классификатор</a:t>
            </a:r>
            <a:endParaRPr lang="ru-RU" dirty="0"/>
          </a:p>
          <a:p>
            <a:r>
              <a:rPr lang="ru-RU" dirty="0"/>
              <a:t>М</a:t>
            </a:r>
            <a:r>
              <a:rPr lang="ru-RU" dirty="0" smtClean="0"/>
              <a:t>етод </a:t>
            </a:r>
            <a:r>
              <a:rPr lang="en-US" dirty="0" smtClean="0"/>
              <a:t>k-</a:t>
            </a:r>
            <a:r>
              <a:rPr lang="ru-RU" dirty="0" smtClean="0"/>
              <a:t>ближайших соседей (</a:t>
            </a:r>
            <a:r>
              <a:rPr lang="en-US" dirty="0" smtClean="0"/>
              <a:t>K</a:t>
            </a:r>
            <a:r>
              <a:rPr lang="ru-RU" dirty="0"/>
              <a:t>-</a:t>
            </a:r>
            <a:r>
              <a:rPr lang="en-US" dirty="0" smtClean="0"/>
              <a:t>neighbors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182562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07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727075"/>
          </a:xfrm>
        </p:spPr>
        <p:txBody>
          <a:bodyPr/>
          <a:lstStyle/>
          <a:p>
            <a:r>
              <a:rPr lang="ru-RU" dirty="0" smtClean="0"/>
              <a:t>Результаты на «сырых» данных</a:t>
            </a:r>
            <a:endParaRPr lang="ru-RU" dirty="0"/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3" r="19445"/>
          <a:stretch/>
        </p:blipFill>
        <p:spPr>
          <a:xfrm>
            <a:off x="8264384" y="927100"/>
            <a:ext cx="3184666" cy="4525690"/>
          </a:xfr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9" r="18982" b="279"/>
          <a:stretch/>
        </p:blipFill>
        <p:spPr>
          <a:xfrm>
            <a:off x="4743451" y="927100"/>
            <a:ext cx="3230802" cy="452569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8" t="-80" r="18973"/>
          <a:stretch/>
        </p:blipFill>
        <p:spPr>
          <a:xfrm>
            <a:off x="235464" y="927100"/>
            <a:ext cx="4410356" cy="4525690"/>
          </a:xfrm>
          <a:prstGeom prst="rect">
            <a:avLst/>
          </a:prstGeom>
        </p:spPr>
      </p:pic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10600" y="200025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8</a:t>
            </a:fld>
            <a:endParaRPr lang="ru-RU" sz="1600" dirty="0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367604"/>
              </p:ext>
            </p:extLst>
          </p:nvPr>
        </p:nvGraphicFramePr>
        <p:xfrm>
          <a:off x="1825904" y="5518791"/>
          <a:ext cx="1865312" cy="1086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6" imgW="1307880" imgH="761760" progId="Equation.DSMT4">
                  <p:embed/>
                </p:oleObj>
              </mc:Choice>
              <mc:Fallback>
                <p:oleObj name="Equation" r:id="rId6" imgW="13078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5904" y="5518791"/>
                        <a:ext cx="1865312" cy="1086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51766"/>
              </p:ext>
            </p:extLst>
          </p:nvPr>
        </p:nvGraphicFramePr>
        <p:xfrm>
          <a:off x="5170611" y="5518791"/>
          <a:ext cx="1864751" cy="1086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8" imgW="1307880" imgH="761760" progId="Equation.DSMT4">
                  <p:embed/>
                </p:oleObj>
              </mc:Choice>
              <mc:Fallback>
                <p:oleObj name="Equation" r:id="rId8" imgW="13078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70611" y="5518791"/>
                        <a:ext cx="1864751" cy="1086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60679"/>
              </p:ext>
            </p:extLst>
          </p:nvPr>
        </p:nvGraphicFramePr>
        <p:xfrm>
          <a:off x="8875981" y="5452790"/>
          <a:ext cx="1961471" cy="1153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10" imgW="1295280" imgH="761760" progId="Equation.DSMT4">
                  <p:embed/>
                </p:oleObj>
              </mc:Choice>
              <mc:Fallback>
                <p:oleObj name="Equation" r:id="rId10" imgW="129528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75981" y="5452790"/>
                        <a:ext cx="1961471" cy="1153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244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3852"/>
            <a:ext cx="10515600" cy="877079"/>
          </a:xfrm>
        </p:spPr>
        <p:txBody>
          <a:bodyPr/>
          <a:lstStyle/>
          <a:p>
            <a:r>
              <a:rPr lang="ru-RU" dirty="0" smtClean="0"/>
              <a:t>Отбор признаков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167908"/>
            <a:ext cx="2743200" cy="365125"/>
          </a:xfrm>
        </p:spPr>
        <p:txBody>
          <a:bodyPr/>
          <a:lstStyle/>
          <a:p>
            <a:fld id="{A8413CF5-DF56-493D-B7DE-590ED68A52D4}" type="slidenum">
              <a:rPr lang="ru-RU" sz="1600" smtClean="0"/>
              <a:t>9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204"/>
            <a:ext cx="10764328" cy="2112186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1174293" y="1146028"/>
            <a:ext cx="552090" cy="2208362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681389" y="1146028"/>
            <a:ext cx="1077950" cy="2208362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819346" y="1146028"/>
            <a:ext cx="1108518" cy="2208362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7987872" y="1146028"/>
            <a:ext cx="903209" cy="2208362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8951089" y="1146028"/>
            <a:ext cx="1048945" cy="2208362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0060042" y="1146028"/>
            <a:ext cx="416647" cy="2208362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0536697" y="1146028"/>
            <a:ext cx="475014" cy="2208362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838200" y="5547190"/>
            <a:ext cx="1076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RFE (recursive feature elimination) – </a:t>
            </a:r>
            <a:r>
              <a:rPr lang="ru-RU" sz="2800" dirty="0" smtClean="0"/>
              <a:t>рекурсивное отсечение признаков</a:t>
            </a:r>
            <a:endParaRPr lang="ru-RU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838195" y="4601425"/>
            <a:ext cx="1076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Значимость признаков</a:t>
            </a:r>
            <a:endParaRPr lang="ru-RU" sz="2800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705166"/>
              </p:ext>
            </p:extLst>
          </p:nvPr>
        </p:nvGraphicFramePr>
        <p:xfrm>
          <a:off x="739306" y="4315485"/>
          <a:ext cx="11206263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33139">
                  <a:extLst>
                    <a:ext uri="{9D8B030D-6E8A-4147-A177-3AD203B41FA5}">
                      <a16:colId xmlns:a16="http://schemas.microsoft.com/office/drawing/2014/main" val="3830720176"/>
                    </a:ext>
                  </a:extLst>
                </a:gridCol>
                <a:gridCol w="717744">
                  <a:extLst>
                    <a:ext uri="{9D8B030D-6E8A-4147-A177-3AD203B41FA5}">
                      <a16:colId xmlns:a16="http://schemas.microsoft.com/office/drawing/2014/main" val="2376036807"/>
                    </a:ext>
                  </a:extLst>
                </a:gridCol>
                <a:gridCol w="971613">
                  <a:extLst>
                    <a:ext uri="{9D8B030D-6E8A-4147-A177-3AD203B41FA5}">
                      <a16:colId xmlns:a16="http://schemas.microsoft.com/office/drawing/2014/main" val="4011764178"/>
                    </a:ext>
                  </a:extLst>
                </a:gridCol>
                <a:gridCol w="1526930">
                  <a:extLst>
                    <a:ext uri="{9D8B030D-6E8A-4147-A177-3AD203B41FA5}">
                      <a16:colId xmlns:a16="http://schemas.microsoft.com/office/drawing/2014/main" val="3155052075"/>
                    </a:ext>
                  </a:extLst>
                </a:gridCol>
                <a:gridCol w="466928">
                  <a:extLst>
                    <a:ext uri="{9D8B030D-6E8A-4147-A177-3AD203B41FA5}">
                      <a16:colId xmlns:a16="http://schemas.microsoft.com/office/drawing/2014/main" val="3348642856"/>
                    </a:ext>
                  </a:extLst>
                </a:gridCol>
                <a:gridCol w="739302">
                  <a:extLst>
                    <a:ext uri="{9D8B030D-6E8A-4147-A177-3AD203B41FA5}">
                      <a16:colId xmlns:a16="http://schemas.microsoft.com/office/drawing/2014/main" val="3745943746"/>
                    </a:ext>
                  </a:extLst>
                </a:gridCol>
                <a:gridCol w="1011676">
                  <a:extLst>
                    <a:ext uri="{9D8B030D-6E8A-4147-A177-3AD203B41FA5}">
                      <a16:colId xmlns:a16="http://schemas.microsoft.com/office/drawing/2014/main" val="3878891297"/>
                    </a:ext>
                  </a:extLst>
                </a:gridCol>
                <a:gridCol w="1060315">
                  <a:extLst>
                    <a:ext uri="{9D8B030D-6E8A-4147-A177-3AD203B41FA5}">
                      <a16:colId xmlns:a16="http://schemas.microsoft.com/office/drawing/2014/main" val="1086671074"/>
                    </a:ext>
                  </a:extLst>
                </a:gridCol>
                <a:gridCol w="933856">
                  <a:extLst>
                    <a:ext uri="{9D8B030D-6E8A-4147-A177-3AD203B41FA5}">
                      <a16:colId xmlns:a16="http://schemas.microsoft.com/office/drawing/2014/main" val="1288109272"/>
                    </a:ext>
                  </a:extLst>
                </a:gridCol>
                <a:gridCol w="933855">
                  <a:extLst>
                    <a:ext uri="{9D8B030D-6E8A-4147-A177-3AD203B41FA5}">
                      <a16:colId xmlns:a16="http://schemas.microsoft.com/office/drawing/2014/main" val="2178576617"/>
                    </a:ext>
                  </a:extLst>
                </a:gridCol>
                <a:gridCol w="642025">
                  <a:extLst>
                    <a:ext uri="{9D8B030D-6E8A-4147-A177-3AD203B41FA5}">
                      <a16:colId xmlns:a16="http://schemas.microsoft.com/office/drawing/2014/main" val="384792182"/>
                    </a:ext>
                  </a:extLst>
                </a:gridCol>
                <a:gridCol w="758758">
                  <a:extLst>
                    <a:ext uri="{9D8B030D-6E8A-4147-A177-3AD203B41FA5}">
                      <a16:colId xmlns:a16="http://schemas.microsoft.com/office/drawing/2014/main" val="3082072603"/>
                    </a:ext>
                  </a:extLst>
                </a:gridCol>
                <a:gridCol w="710122">
                  <a:extLst>
                    <a:ext uri="{9D8B030D-6E8A-4147-A177-3AD203B41FA5}">
                      <a16:colId xmlns:a16="http://schemas.microsoft.com/office/drawing/2014/main" val="4276693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r>
                        <a:rPr lang="en-US" b="0" dirty="0" smtClean="0"/>
                        <a:t>.</a:t>
                      </a:r>
                      <a:r>
                        <a:rPr lang="ru-RU" b="0" dirty="0" smtClean="0"/>
                        <a:t>08</a:t>
                      </a:r>
                      <a:r>
                        <a:rPr lang="en-US" b="0" dirty="0" smtClean="0"/>
                        <a:t>*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r>
                        <a:rPr lang="en-US" b="0" dirty="0" smtClean="0"/>
                        <a:t>.</a:t>
                      </a:r>
                      <a:r>
                        <a:rPr lang="ru-RU" b="0" dirty="0" smtClean="0"/>
                        <a:t>06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/>
                        <a:t>0</a:t>
                      </a:r>
                      <a:r>
                        <a:rPr lang="en-US" b="0" dirty="0" smtClean="0"/>
                        <a:t>.24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0.38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0.11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1.25e-5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0.012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0.007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0.0004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2e-7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0.015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0.063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9666"/>
                  </a:ext>
                </a:extLst>
              </a:tr>
            </a:tbl>
          </a:graphicData>
        </a:graphic>
      </p:graphicFrame>
      <p:cxnSp>
        <p:nvCxnSpPr>
          <p:cNvPr id="29" name="Прямая соединительная линия 28"/>
          <p:cNvCxnSpPr/>
          <p:nvPr/>
        </p:nvCxnSpPr>
        <p:spPr>
          <a:xfrm flipV="1">
            <a:off x="1174293" y="3450566"/>
            <a:ext cx="207035" cy="78090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1835497" y="3368438"/>
            <a:ext cx="176613" cy="8627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2644408" y="3339437"/>
            <a:ext cx="0" cy="89177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3947914" y="3339437"/>
            <a:ext cx="0" cy="89177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5562706" y="3339438"/>
            <a:ext cx="0" cy="94796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27" idx="0"/>
          </p:cNvCxnSpPr>
          <p:nvPr/>
        </p:nvCxnSpPr>
        <p:spPr>
          <a:xfrm flipH="1" flipV="1">
            <a:off x="6332712" y="3311342"/>
            <a:ext cx="9725" cy="100414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V="1">
            <a:off x="7373605" y="3311340"/>
            <a:ext cx="0" cy="100414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V="1">
            <a:off x="8439476" y="3311339"/>
            <a:ext cx="0" cy="94796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V="1">
            <a:off x="9475561" y="3311339"/>
            <a:ext cx="0" cy="947971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10268365" y="3382485"/>
            <a:ext cx="0" cy="8768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10799343" y="3382486"/>
            <a:ext cx="0" cy="848727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 flipV="1">
            <a:off x="11353800" y="3368438"/>
            <a:ext cx="248723" cy="8627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3756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346</Words>
  <Application>Microsoft Office PowerPoint</Application>
  <PresentationFormat>Широкоэкранный</PresentationFormat>
  <Paragraphs>126</Paragraphs>
  <Slides>14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MathType 7.0 Equation</vt:lpstr>
      <vt:lpstr>Применение графов для классификации финансовых транзакций </vt:lpstr>
      <vt:lpstr>Постановка задачи</vt:lpstr>
      <vt:lpstr>Данные</vt:lpstr>
      <vt:lpstr> Визуализация с помощью графов</vt:lpstr>
      <vt:lpstr>Предварительный анализ</vt:lpstr>
      <vt:lpstr>Проектирование признаков</vt:lpstr>
      <vt:lpstr>Используемые методы классификации</vt:lpstr>
      <vt:lpstr>Результаты на «сырых» данных</vt:lpstr>
      <vt:lpstr>Отбор признаков</vt:lpstr>
      <vt:lpstr>Результат после отбора признаков</vt:lpstr>
      <vt:lpstr>Нормализация данных</vt:lpstr>
      <vt:lpstr>Результаты после нормализации</vt:lpstr>
      <vt:lpstr>Результаты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теории графов для классификации финансовых транзакций</dc:title>
  <dc:creator>DeSoo</dc:creator>
  <cp:lastModifiedBy>Денис Сорокин</cp:lastModifiedBy>
  <cp:revision>41</cp:revision>
  <cp:lastPrinted>2019-06-03T03:49:12Z</cp:lastPrinted>
  <dcterms:created xsi:type="dcterms:W3CDTF">2019-05-21T10:50:41Z</dcterms:created>
  <dcterms:modified xsi:type="dcterms:W3CDTF">2019-06-03T03:52:50Z</dcterms:modified>
</cp:coreProperties>
</file>