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66" r:id="rId3"/>
    <p:sldId id="274" r:id="rId4"/>
    <p:sldId id="263" r:id="rId5"/>
    <p:sldId id="259" r:id="rId6"/>
    <p:sldId id="265" r:id="rId7"/>
    <p:sldId id="268" r:id="rId8"/>
    <p:sldId id="260" r:id="rId9"/>
    <p:sldId id="270" r:id="rId10"/>
    <p:sldId id="272" r:id="rId11"/>
    <p:sldId id="271" r:id="rId12"/>
    <p:sldId id="269" r:id="rId13"/>
    <p:sldId id="264" r:id="rId14"/>
    <p:sldId id="273" r:id="rId15"/>
    <p:sldId id="267" r:id="rId16"/>
  </p:sldIdLst>
  <p:sldSz cx="12192000" cy="6858000"/>
  <p:notesSz cx="6735763" cy="986631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C083E6E3-FA7D-4D7B-A595-EF9225AFEA82}" styleName="Светлый стиль 1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93D81CF-94F2-401A-BA57-92F5A7B2D0C5}" styleName="Средний стиль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799B23B-EC83-4686-B30A-512413B5E67A}" styleName="Светлый стиль 3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Светлый стиль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94660"/>
  </p:normalViewPr>
  <p:slideViewPr>
    <p:cSldViewPr snapToGrid="0">
      <p:cViewPr>
        <p:scale>
          <a:sx n="66" d="100"/>
          <a:sy n="66" d="100"/>
        </p:scale>
        <p:origin x="-24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A1ACA4-903F-42FF-B9AE-CB49341DA9EE}" type="datetimeFigureOut">
              <a:rPr lang="ru-RU" smtClean="0"/>
              <a:t>11.06.2019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539F5B-58EE-4052-976E-783D181C98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225323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7CAE94-D552-4726-B586-879F5422C2AC}" type="datetimeFigureOut">
              <a:rPr lang="ru-RU" smtClean="0"/>
              <a:t>11.06.2019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1233488"/>
            <a:ext cx="5916613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9F93BE-6315-48F4-A99C-4E1B9395C0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716255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257148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274660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15933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CADD1-2208-4178-97FA-1EA0F4702674}" type="datetime1">
              <a:rPr lang="ru-RU" smtClean="0"/>
              <a:t>11.06.2019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13CF5-DF56-493D-B7DE-590ED68A52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5219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2CF64-4413-4F3E-92B0-40DF4F3309FA}" type="datetime1">
              <a:rPr lang="ru-RU" smtClean="0"/>
              <a:t>11.06.2019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13CF5-DF56-493D-B7DE-590ED68A52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5909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9920A-8714-475E-A6D8-D66701DCF1C8}" type="datetime1">
              <a:rPr lang="ru-RU" smtClean="0"/>
              <a:t>11.06.2019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13CF5-DF56-493D-B7DE-590ED68A52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1833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C493F-755D-4CF9-B9C9-53C03705A202}" type="datetime1">
              <a:rPr lang="ru-RU" smtClean="0"/>
              <a:t>11.06.2019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13CF5-DF56-493D-B7DE-590ED68A52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1391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00176-AE32-49EE-A5DE-A9A26700F9D1}" type="datetime1">
              <a:rPr lang="ru-RU" smtClean="0"/>
              <a:t>11.06.2019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13CF5-DF56-493D-B7DE-590ED68A52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4162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E8836-1C47-4103-926F-B356CBDA6676}" type="datetime1">
              <a:rPr lang="ru-RU" smtClean="0"/>
              <a:t>11.06.2019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13CF5-DF56-493D-B7DE-590ED68A52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4096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C057B-256A-4374-A2DF-2ED704A66703}" type="datetime1">
              <a:rPr lang="ru-RU" smtClean="0"/>
              <a:t>11.06.2019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13CF5-DF56-493D-B7DE-590ED68A52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2500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B45B3-42B4-4601-83E9-539A2B5BEBD8}" type="datetime1">
              <a:rPr lang="ru-RU" smtClean="0"/>
              <a:t>11.06.2019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13CF5-DF56-493D-B7DE-590ED68A52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0256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48894-EAE3-46A2-8730-6071641FA96F}" type="datetime1">
              <a:rPr lang="ru-RU" smtClean="0"/>
              <a:t>11.06.2019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13CF5-DF56-493D-B7DE-590ED68A52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106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E02C1-176F-4E14-BA5E-9C51749C408A}" type="datetime1">
              <a:rPr lang="ru-RU" smtClean="0"/>
              <a:t>11.06.2019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13CF5-DF56-493D-B7DE-590ED68A52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4436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C3460-B135-4309-B286-C987C1A38A38}" type="datetime1">
              <a:rPr lang="ru-RU" smtClean="0"/>
              <a:t>11.06.2019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13CF5-DF56-493D-B7DE-590ED68A52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150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7768ED-9495-4D22-9CC8-B9FE95CD58C7}" type="datetime1">
              <a:rPr lang="ru-RU" smtClean="0"/>
              <a:t>11.06.2019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413CF5-DF56-493D-B7DE-590ED68A52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7765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2.wmf"/><Relationship Id="rId11" Type="http://schemas.openxmlformats.org/officeDocument/2006/relationships/image" Target="../media/image16.png"/><Relationship Id="rId5" Type="http://schemas.openxmlformats.org/officeDocument/2006/relationships/oleObject" Target="../embeddings/oleObject5.bin"/><Relationship Id="rId10" Type="http://schemas.openxmlformats.org/officeDocument/2006/relationships/image" Target="../media/image15.png"/><Relationship Id="rId4" Type="http://schemas.openxmlformats.org/officeDocument/2006/relationships/image" Target="../media/image11.wmf"/><Relationship Id="rId9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12" Type="http://schemas.openxmlformats.org/officeDocument/2006/relationships/image" Target="../media/image2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1.wmf"/><Relationship Id="rId11" Type="http://schemas.openxmlformats.org/officeDocument/2006/relationships/image" Target="../media/image25.png"/><Relationship Id="rId5" Type="http://schemas.openxmlformats.org/officeDocument/2006/relationships/oleObject" Target="../embeddings/oleObject9.bin"/><Relationship Id="rId10" Type="http://schemas.openxmlformats.org/officeDocument/2006/relationships/image" Target="../media/image24.png"/><Relationship Id="rId4" Type="http://schemas.openxmlformats.org/officeDocument/2006/relationships/image" Target="../media/image20.wmf"/><Relationship Id="rId9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image" Target="../media/image6.png"/><Relationship Id="rId7" Type="http://schemas.openxmlformats.org/officeDocument/2006/relationships/image" Target="../media/image4.wmf"/><Relationship Id="rId12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8.png"/><Relationship Id="rId5" Type="http://schemas.openxmlformats.org/officeDocument/2006/relationships/image" Target="../media/image3.wmf"/><Relationship Id="rId10" Type="http://schemas.openxmlformats.org/officeDocument/2006/relationships/image" Target="../media/image7.png"/><Relationship Id="rId4" Type="http://schemas.openxmlformats.org/officeDocument/2006/relationships/oleObject" Target="../embeddings/oleObject1.bin"/><Relationship Id="rId9" Type="http://schemas.openxmlformats.org/officeDocument/2006/relationships/image" Target="../media/image5.w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Применение графов для классификации финансовых транзакций	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4347995"/>
            <a:ext cx="9144000" cy="1655762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lang="ru-RU" dirty="0" smtClean="0"/>
              <a:t>  Выполнил:</a:t>
            </a:r>
          </a:p>
          <a:p>
            <a:pPr algn="r"/>
            <a:r>
              <a:rPr lang="ru-RU" dirty="0" smtClean="0"/>
              <a:t>студент группы М80-404 Сорокин Д.М.</a:t>
            </a:r>
          </a:p>
          <a:p>
            <a:pPr algn="r"/>
            <a:r>
              <a:rPr lang="ru-RU" dirty="0" smtClean="0"/>
              <a:t> Руководитель:</a:t>
            </a:r>
          </a:p>
          <a:p>
            <a:pPr algn="r"/>
            <a:r>
              <a:rPr lang="ru-RU" dirty="0" smtClean="0"/>
              <a:t>доцент </a:t>
            </a:r>
            <a:r>
              <a:rPr lang="ru-RU" dirty="0"/>
              <a:t>каф. 804 </a:t>
            </a:r>
            <a:r>
              <a:rPr lang="ru-RU" dirty="0" smtClean="0"/>
              <a:t>Соболь В.Р.</a:t>
            </a:r>
          </a:p>
        </p:txBody>
      </p:sp>
    </p:spTree>
    <p:extLst>
      <p:ext uri="{BB962C8B-B14F-4D97-AF65-F5344CB8AC3E}">
        <p14:creationId xmlns:p14="http://schemas.microsoft.com/office/powerpoint/2010/main" val="494702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00025"/>
            <a:ext cx="10515600" cy="727075"/>
          </a:xfrm>
        </p:spPr>
        <p:txBody>
          <a:bodyPr/>
          <a:lstStyle/>
          <a:p>
            <a:r>
              <a:rPr lang="ru-RU" dirty="0" smtClean="0"/>
              <a:t>Результат после отбора признаков</a:t>
            </a:r>
            <a:endParaRPr lang="ru-RU" dirty="0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12"/>
          </p:nvPr>
        </p:nvSpPr>
        <p:spPr>
          <a:xfrm>
            <a:off x="8610600" y="84936"/>
            <a:ext cx="2743200" cy="365125"/>
          </a:xfrm>
        </p:spPr>
        <p:txBody>
          <a:bodyPr/>
          <a:lstStyle/>
          <a:p>
            <a:fld id="{A8413CF5-DF56-493D-B7DE-590ED68A52D4}" type="slidenum">
              <a:rPr lang="ru-RU" sz="1600" smtClean="0"/>
              <a:t>10</a:t>
            </a:fld>
            <a:endParaRPr lang="ru-RU" sz="1600" dirty="0"/>
          </a:p>
        </p:txBody>
      </p:sp>
      <p:graphicFrame>
        <p:nvGraphicFramePr>
          <p:cNvPr id="24" name="Объект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7375279"/>
              </p:ext>
            </p:extLst>
          </p:nvPr>
        </p:nvGraphicFramePr>
        <p:xfrm>
          <a:off x="1825625" y="5518150"/>
          <a:ext cx="1865313" cy="1087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0" name="Equation" r:id="rId3" imgW="1307880" imgH="761760" progId="Equation.DSMT4">
                  <p:embed/>
                </p:oleObj>
              </mc:Choice>
              <mc:Fallback>
                <p:oleObj name="Equation" r:id="rId3" imgW="1307880" imgH="761760" progId="Equation.DSMT4">
                  <p:embed/>
                  <p:pic>
                    <p:nvPicPr>
                      <p:cNvPr id="24" name="Объект 2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25625" y="5518150"/>
                        <a:ext cx="1865313" cy="1087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Объект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7676414"/>
              </p:ext>
            </p:extLst>
          </p:nvPr>
        </p:nvGraphicFramePr>
        <p:xfrm>
          <a:off x="5502634" y="5518150"/>
          <a:ext cx="1847850" cy="1087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1" name="Equation" r:id="rId5" imgW="1295280" imgH="761760" progId="Equation.DSMT4">
                  <p:embed/>
                </p:oleObj>
              </mc:Choice>
              <mc:Fallback>
                <p:oleObj name="Equation" r:id="rId5" imgW="1295280" imgH="761760" progId="Equation.DSMT4">
                  <p:embed/>
                  <p:pic>
                    <p:nvPicPr>
                      <p:cNvPr id="25" name="Объект 2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502634" y="5518150"/>
                        <a:ext cx="1847850" cy="1087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Объект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7151116"/>
              </p:ext>
            </p:extLst>
          </p:nvPr>
        </p:nvGraphicFramePr>
        <p:xfrm>
          <a:off x="8847138" y="5453063"/>
          <a:ext cx="1979612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2" name="Equation" r:id="rId7" imgW="1307880" imgH="761760" progId="Equation.DSMT4">
                  <p:embed/>
                </p:oleObj>
              </mc:Choice>
              <mc:Fallback>
                <p:oleObj name="Equation" r:id="rId7" imgW="1307880" imgH="761760" progId="Equation.DSMT4">
                  <p:embed/>
                  <p:pic>
                    <p:nvPicPr>
                      <p:cNvPr id="28" name="Объект 2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847138" y="5453063"/>
                        <a:ext cx="1979612" cy="1152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63" t="-452" r="20730"/>
          <a:stretch/>
        </p:blipFill>
        <p:spPr>
          <a:xfrm>
            <a:off x="254000" y="927100"/>
            <a:ext cx="4152900" cy="4485187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00" r="19228"/>
          <a:stretch/>
        </p:blipFill>
        <p:spPr>
          <a:xfrm>
            <a:off x="4788259" y="896393"/>
            <a:ext cx="3276600" cy="4515894"/>
          </a:xfrm>
          <a:prstGeom prst="rect">
            <a:avLst/>
          </a:prstGeom>
        </p:spPr>
      </p:pic>
      <p:pic>
        <p:nvPicPr>
          <p:cNvPr id="9" name="Объект 8"/>
          <p:cNvPicPr>
            <a:picLocks noGrp="1" noChangeAspect="1"/>
          </p:cNvPicPr>
          <p:nvPr>
            <p:ph idx="1"/>
          </p:nvPr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56" r="19372"/>
          <a:stretch/>
        </p:blipFill>
        <p:spPr>
          <a:xfrm>
            <a:off x="8173244" y="896393"/>
            <a:ext cx="3327400" cy="4483898"/>
          </a:xfrm>
        </p:spPr>
      </p:pic>
    </p:spTree>
    <p:extLst>
      <p:ext uri="{BB962C8B-B14F-4D97-AF65-F5344CB8AC3E}">
        <p14:creationId xmlns:p14="http://schemas.microsoft.com/office/powerpoint/2010/main" val="25962688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5975"/>
          </a:xfrm>
        </p:spPr>
        <p:txBody>
          <a:bodyPr/>
          <a:lstStyle/>
          <a:p>
            <a:r>
              <a:rPr lang="ru-RU" dirty="0" smtClean="0"/>
              <a:t>Нормализация данных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610600" y="182562"/>
            <a:ext cx="2743200" cy="365125"/>
          </a:xfrm>
        </p:spPr>
        <p:txBody>
          <a:bodyPr/>
          <a:lstStyle/>
          <a:p>
            <a:fld id="{A8413CF5-DF56-493D-B7DE-590ED68A52D4}" type="slidenum">
              <a:rPr lang="ru-RU" sz="1600" smtClean="0"/>
              <a:t>11</a:t>
            </a:fld>
            <a:endParaRPr lang="ru-RU" dirty="0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0925291"/>
              </p:ext>
            </p:extLst>
          </p:nvPr>
        </p:nvGraphicFramePr>
        <p:xfrm>
          <a:off x="4068762" y="1507331"/>
          <a:ext cx="4046538" cy="18338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7" name="Equation" r:id="rId3" imgW="1091880" imgH="495000" progId="Equation.DSMT4">
                  <p:embed/>
                </p:oleObj>
              </mc:Choice>
              <mc:Fallback>
                <p:oleObj name="Equation" r:id="rId3" imgW="1091880" imgH="495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068762" y="1507331"/>
                        <a:ext cx="4046538" cy="18338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Рисунок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4857" y="3867150"/>
            <a:ext cx="3277899" cy="2152650"/>
          </a:xfrm>
          <a:prstGeom prst="rect">
            <a:avLst/>
          </a:prstGeom>
        </p:spPr>
      </p:pic>
      <p:sp>
        <p:nvSpPr>
          <p:cNvPr id="7" name="Стрелка вправо 6"/>
          <p:cNvSpPr/>
          <p:nvPr/>
        </p:nvSpPr>
        <p:spPr>
          <a:xfrm>
            <a:off x="4692125" y="4629721"/>
            <a:ext cx="2312448" cy="6275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23942" y="3867149"/>
            <a:ext cx="4142220" cy="215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491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00025"/>
            <a:ext cx="10515600" cy="727075"/>
          </a:xfrm>
        </p:spPr>
        <p:txBody>
          <a:bodyPr/>
          <a:lstStyle/>
          <a:p>
            <a:r>
              <a:rPr lang="ru-RU" dirty="0" smtClean="0"/>
              <a:t>Результаты после нормализации</a:t>
            </a:r>
            <a:endParaRPr lang="ru-RU" dirty="0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12"/>
          </p:nvPr>
        </p:nvSpPr>
        <p:spPr>
          <a:xfrm>
            <a:off x="8610600" y="200025"/>
            <a:ext cx="2743200" cy="365125"/>
          </a:xfrm>
        </p:spPr>
        <p:txBody>
          <a:bodyPr/>
          <a:lstStyle/>
          <a:p>
            <a:fld id="{A8413CF5-DF56-493D-B7DE-590ED68A52D4}" type="slidenum">
              <a:rPr lang="ru-RU" sz="1600" smtClean="0"/>
              <a:t>12</a:t>
            </a:fld>
            <a:endParaRPr lang="ru-RU" sz="1600" dirty="0"/>
          </a:p>
        </p:txBody>
      </p:sp>
      <p:graphicFrame>
        <p:nvGraphicFramePr>
          <p:cNvPr id="24" name="Объект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8154447"/>
              </p:ext>
            </p:extLst>
          </p:nvPr>
        </p:nvGraphicFramePr>
        <p:xfrm>
          <a:off x="1858963" y="5518150"/>
          <a:ext cx="1866900" cy="1087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6" name="Equation" r:id="rId3" imgW="1307880" imgH="761760" progId="Equation.DSMT4">
                  <p:embed/>
                </p:oleObj>
              </mc:Choice>
              <mc:Fallback>
                <p:oleObj name="Equation" r:id="rId3" imgW="1307880" imgH="761760" progId="Equation.DSMT4">
                  <p:embed/>
                  <p:pic>
                    <p:nvPicPr>
                      <p:cNvPr id="24" name="Объект 2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58963" y="5518150"/>
                        <a:ext cx="1866900" cy="1087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Объект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4615879"/>
              </p:ext>
            </p:extLst>
          </p:nvPr>
        </p:nvGraphicFramePr>
        <p:xfrm>
          <a:off x="5495475" y="5518791"/>
          <a:ext cx="1864751" cy="10866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7" name="Equation" r:id="rId5" imgW="1307880" imgH="761760" progId="Equation.DSMT4">
                  <p:embed/>
                </p:oleObj>
              </mc:Choice>
              <mc:Fallback>
                <p:oleObj name="Equation" r:id="rId5" imgW="1307880" imgH="761760" progId="Equation.DSMT4">
                  <p:embed/>
                  <p:pic>
                    <p:nvPicPr>
                      <p:cNvPr id="25" name="Объект 2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495475" y="5518791"/>
                        <a:ext cx="1864751" cy="10866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Объект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9593873"/>
              </p:ext>
            </p:extLst>
          </p:nvPr>
        </p:nvGraphicFramePr>
        <p:xfrm>
          <a:off x="9001463" y="5452298"/>
          <a:ext cx="1961471" cy="11531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8" name="Equation" r:id="rId7" imgW="1295280" imgH="761760" progId="Equation.DSMT4">
                  <p:embed/>
                </p:oleObj>
              </mc:Choice>
              <mc:Fallback>
                <p:oleObj name="Equation" r:id="rId7" imgW="1295280" imgH="761760" progId="Equation.DSMT4">
                  <p:embed/>
                  <p:pic>
                    <p:nvPicPr>
                      <p:cNvPr id="28" name="Объект 2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001463" y="5452298"/>
                        <a:ext cx="1961471" cy="11531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61" r="19792"/>
          <a:stretch/>
        </p:blipFill>
        <p:spPr>
          <a:xfrm>
            <a:off x="186922" y="992460"/>
            <a:ext cx="4266398" cy="452569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69" r="19991"/>
          <a:stretch/>
        </p:blipFill>
        <p:spPr>
          <a:xfrm>
            <a:off x="249768" y="947333"/>
            <a:ext cx="4243614" cy="4538137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94" r="18785"/>
          <a:stretch/>
        </p:blipFill>
        <p:spPr>
          <a:xfrm>
            <a:off x="4893347" y="953707"/>
            <a:ext cx="3287498" cy="4535697"/>
          </a:xfrm>
          <a:prstGeom prst="rect">
            <a:avLst/>
          </a:prstGeom>
        </p:spPr>
      </p:pic>
      <p:pic>
        <p:nvPicPr>
          <p:cNvPr id="9" name="Объект 8"/>
          <p:cNvPicPr>
            <a:picLocks noGrp="1" noChangeAspect="1"/>
          </p:cNvPicPr>
          <p:nvPr>
            <p:ph idx="1"/>
          </p:nvPr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59" r="19193"/>
          <a:stretch/>
        </p:blipFill>
        <p:spPr>
          <a:xfrm>
            <a:off x="8290416" y="927100"/>
            <a:ext cx="3383564" cy="4525198"/>
          </a:xfrm>
        </p:spPr>
      </p:pic>
    </p:spTree>
    <p:extLst>
      <p:ext uri="{BB962C8B-B14F-4D97-AF65-F5344CB8AC3E}">
        <p14:creationId xmlns:p14="http://schemas.microsoft.com/office/powerpoint/2010/main" val="34043622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60421"/>
            <a:ext cx="10515600" cy="784309"/>
          </a:xfrm>
        </p:spPr>
        <p:txBody>
          <a:bodyPr/>
          <a:lstStyle/>
          <a:p>
            <a:r>
              <a:rPr lang="en-US" dirty="0"/>
              <a:t> </a:t>
            </a:r>
            <a:r>
              <a:rPr lang="ru-RU" dirty="0" smtClean="0"/>
              <a:t>Визуализация с помощью графов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831" y="874293"/>
            <a:ext cx="9541042" cy="5765226"/>
          </a:xfrm>
          <a:prstGeom prst="rect">
            <a:avLst/>
          </a:prstGeo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610600" y="187450"/>
            <a:ext cx="2743200" cy="365125"/>
          </a:xfrm>
        </p:spPr>
        <p:txBody>
          <a:bodyPr/>
          <a:lstStyle/>
          <a:p>
            <a:fld id="{A8413CF5-DF56-493D-B7DE-590ED68A52D4}" type="slidenum">
              <a:rPr lang="ru-RU" sz="1600" smtClean="0"/>
              <a:t>13</a:t>
            </a:fld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319407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Произведен анализ </a:t>
            </a:r>
            <a:r>
              <a:rPr lang="ru-RU" dirty="0" smtClean="0"/>
              <a:t>финансовых транзакций с целью предотвращения мошеннических операций</a:t>
            </a:r>
          </a:p>
          <a:p>
            <a:r>
              <a:rPr lang="ru-RU" dirty="0" smtClean="0"/>
              <a:t>Реализована прикладная </a:t>
            </a:r>
            <a:r>
              <a:rPr lang="ru-RU" dirty="0" smtClean="0"/>
              <a:t>программа, визуализирующая графы переводов</a:t>
            </a:r>
          </a:p>
          <a:p>
            <a:r>
              <a:rPr lang="ru-RU" dirty="0" smtClean="0"/>
              <a:t>Спроектирована модель</a:t>
            </a:r>
            <a:r>
              <a:rPr lang="ru-RU" dirty="0" smtClean="0"/>
              <a:t>, способная классифицировать финансовые транзакции</a:t>
            </a:r>
          </a:p>
          <a:p>
            <a:r>
              <a:rPr lang="ru-RU" dirty="0" smtClean="0"/>
              <a:t>Произведены процедуры </a:t>
            </a:r>
            <a:r>
              <a:rPr lang="ru-RU" dirty="0" smtClean="0"/>
              <a:t>по улучшению качества предсказаний, принесшие </a:t>
            </a:r>
            <a:r>
              <a:rPr lang="ru-RU" dirty="0" smtClean="0"/>
              <a:t>результат</a:t>
            </a: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610600" y="257666"/>
            <a:ext cx="2743200" cy="365125"/>
          </a:xfrm>
        </p:spPr>
        <p:txBody>
          <a:bodyPr/>
          <a:lstStyle/>
          <a:p>
            <a:fld id="{A8413CF5-DF56-493D-B7DE-590ED68A52D4}" type="slidenum">
              <a:rPr lang="ru-RU" sz="1600" smtClean="0"/>
              <a:t>14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942004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54635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6600" dirty="0" smtClean="0"/>
              <a:t>Спасибо за внимание!</a:t>
            </a:r>
            <a:endParaRPr lang="ru-RU" sz="66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610600" y="221557"/>
            <a:ext cx="2743200" cy="365125"/>
          </a:xfrm>
        </p:spPr>
        <p:txBody>
          <a:bodyPr/>
          <a:lstStyle/>
          <a:p>
            <a:fld id="{A8413CF5-DF56-493D-B7DE-590ED68A52D4}" type="slidenum">
              <a:rPr lang="ru-RU" sz="1600" smtClean="0"/>
              <a:t>15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44041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Постановка 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932622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Проанализировать финансовые транзакции с целью предотвращения мошеннических операций. Разбивается на две подзадачи:</a:t>
            </a:r>
          </a:p>
          <a:p>
            <a:pPr marL="0" indent="0">
              <a:buNone/>
            </a:pPr>
            <a:endParaRPr lang="ru-RU" dirty="0" smtClean="0"/>
          </a:p>
          <a:p>
            <a:r>
              <a:rPr lang="ru-RU" dirty="0" smtClean="0"/>
              <a:t>Реализовать </a:t>
            </a:r>
            <a:r>
              <a:rPr lang="ru-RU" dirty="0" smtClean="0"/>
              <a:t>классификатор, способный </a:t>
            </a:r>
            <a:r>
              <a:rPr lang="ru-RU" dirty="0" smtClean="0"/>
              <a:t>отличить мошеннические транзакции от не мошеннических</a:t>
            </a:r>
          </a:p>
          <a:p>
            <a:endParaRPr lang="ru-RU" dirty="0" smtClean="0"/>
          </a:p>
          <a:p>
            <a:r>
              <a:rPr lang="ru-RU" dirty="0" smtClean="0"/>
              <a:t>Построить графы на основе финансовых переводов. На графах посчитать новые признаки (расстояние до ближайшего мошенника, количество мошенников в круге радиуса </a:t>
            </a:r>
            <a:r>
              <a:rPr lang="en-US" i="1" dirty="0" smtClean="0"/>
              <a:t>n</a:t>
            </a:r>
            <a:r>
              <a:rPr lang="en-US" dirty="0" smtClean="0"/>
              <a:t>)</a:t>
            </a:r>
            <a:r>
              <a:rPr lang="ru-RU" dirty="0" smtClean="0"/>
              <a:t>, добавить их в модель и проверить значимость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610600" y="230188"/>
            <a:ext cx="2743200" cy="365125"/>
          </a:xfrm>
        </p:spPr>
        <p:txBody>
          <a:bodyPr/>
          <a:lstStyle/>
          <a:p>
            <a:fld id="{A8413CF5-DF56-493D-B7DE-590ED68A52D4}" type="slidenum">
              <a:rPr lang="ru-RU" sz="1600" smtClean="0"/>
              <a:t>2</a:t>
            </a:fld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362114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Источник данных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Взяты с онлайн-сообщества специалистов по анализу данных и машинному обучению </a:t>
            </a:r>
            <a:r>
              <a:rPr lang="en-US" i="1" dirty="0" smtClean="0"/>
              <a:t>kaggle.com</a:t>
            </a:r>
          </a:p>
          <a:p>
            <a:r>
              <a:rPr lang="ru-RU" dirty="0" smtClean="0"/>
              <a:t>Созданы синтетически симулятором </a:t>
            </a:r>
            <a:r>
              <a:rPr lang="en-US" i="1" dirty="0" err="1" smtClean="0"/>
              <a:t>PaySim</a:t>
            </a:r>
            <a:endParaRPr lang="ru-RU" i="1" dirty="0" smtClean="0"/>
          </a:p>
          <a:p>
            <a:r>
              <a:rPr lang="ru-RU" dirty="0" smtClean="0"/>
              <a:t>Выборка моделируется на основе реальных транзакций сервиса мобильных переводов компании, работающей в 14 африканских странах</a:t>
            </a:r>
          </a:p>
          <a:p>
            <a:r>
              <a:rPr lang="ru-RU" dirty="0" smtClean="0"/>
              <a:t>При создании симулируется злонамеренное поведение</a:t>
            </a:r>
          </a:p>
          <a:p>
            <a:r>
              <a:rPr lang="ru-RU" dirty="0" smtClean="0"/>
              <a:t>Временное окно – 1 месяц. Количество транзакций - </a:t>
            </a:r>
            <a:r>
              <a:rPr lang="ru-RU" dirty="0"/>
              <a:t> 6362620 </a:t>
            </a:r>
            <a:r>
              <a:rPr lang="ru-RU" dirty="0" smtClean="0"/>
              <a:t>, 8213 из которых мошеннические</a:t>
            </a:r>
          </a:p>
          <a:p>
            <a:endParaRPr lang="en-US" dirty="0" smtClean="0"/>
          </a:p>
          <a:p>
            <a:endParaRPr lang="en-US" i="1" dirty="0" smtClean="0"/>
          </a:p>
          <a:p>
            <a:endParaRPr lang="ru-RU" i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13CF5-DF56-493D-B7DE-590ED68A52D4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0795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55675"/>
          </a:xfrm>
        </p:spPr>
        <p:txBody>
          <a:bodyPr/>
          <a:lstStyle/>
          <a:p>
            <a:r>
              <a:rPr lang="ru-RU" dirty="0" smtClean="0"/>
              <a:t>Данные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320800"/>
            <a:ext cx="10515600" cy="5163127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endParaRPr lang="ru-RU" sz="2300" dirty="0" smtClean="0"/>
          </a:p>
          <a:p>
            <a:endParaRPr lang="ru-RU" sz="1800" dirty="0"/>
          </a:p>
          <a:p>
            <a:pPr marL="0" indent="0">
              <a:buNone/>
            </a:pPr>
            <a:endParaRPr lang="en-US" sz="1800" dirty="0" smtClean="0"/>
          </a:p>
          <a:p>
            <a:endParaRPr lang="en-US" sz="1800" dirty="0"/>
          </a:p>
          <a:p>
            <a:endParaRPr lang="ru-RU" sz="1800" dirty="0" smtClean="0"/>
          </a:p>
          <a:p>
            <a:pPr marL="0" indent="0">
              <a:buNone/>
            </a:pPr>
            <a:endParaRPr lang="ru-RU" sz="1800" dirty="0" smtClean="0"/>
          </a:p>
          <a:p>
            <a:pPr marL="0" indent="0">
              <a:buNone/>
            </a:pPr>
            <a:endParaRPr lang="ru-RU" sz="1800" dirty="0"/>
          </a:p>
          <a:p>
            <a:pPr fontAlgn="base"/>
            <a:r>
              <a:rPr lang="en-US" b="1" dirty="0" smtClean="0"/>
              <a:t>step</a:t>
            </a:r>
            <a:r>
              <a:rPr lang="en-US" dirty="0" smtClean="0"/>
              <a:t> </a:t>
            </a:r>
            <a:r>
              <a:rPr lang="ru-RU" dirty="0" smtClean="0"/>
              <a:t>			аналог времени. 1 </a:t>
            </a:r>
            <a:r>
              <a:rPr lang="en-US" dirty="0" smtClean="0"/>
              <a:t>step = </a:t>
            </a:r>
            <a:r>
              <a:rPr lang="ru-RU" dirty="0" smtClean="0"/>
              <a:t>1 час (всего 744 </a:t>
            </a:r>
            <a:r>
              <a:rPr lang="en-US" dirty="0" smtClean="0"/>
              <a:t>= 30 </a:t>
            </a:r>
            <a:r>
              <a:rPr lang="ru-RU" dirty="0" smtClean="0"/>
              <a:t>дней)</a:t>
            </a:r>
            <a:endParaRPr lang="en-US" dirty="0"/>
          </a:p>
          <a:p>
            <a:pPr fontAlgn="base"/>
            <a:r>
              <a:rPr lang="en-US" b="1" dirty="0" smtClean="0"/>
              <a:t>type</a:t>
            </a:r>
            <a:r>
              <a:rPr lang="ru-RU" dirty="0" smtClean="0"/>
              <a:t> 			тип транзакции (</a:t>
            </a:r>
            <a:r>
              <a:rPr lang="en-US" dirty="0" smtClean="0"/>
              <a:t>CASH-IN, </a:t>
            </a:r>
            <a:r>
              <a:rPr lang="en-US" dirty="0"/>
              <a:t>CASH-OUT, DEBIT, </a:t>
            </a:r>
            <a:r>
              <a:rPr lang="en-US" dirty="0" smtClean="0"/>
              <a:t>PAYMENT</a:t>
            </a:r>
            <a:r>
              <a:rPr lang="ru-RU" dirty="0" smtClean="0"/>
              <a:t>, </a:t>
            </a:r>
            <a:r>
              <a:rPr lang="en-US" dirty="0" smtClean="0"/>
              <a:t>TRANSFER</a:t>
            </a:r>
            <a:r>
              <a:rPr lang="ru-RU" dirty="0" smtClean="0"/>
              <a:t>)</a:t>
            </a:r>
            <a:endParaRPr lang="en-US" dirty="0"/>
          </a:p>
          <a:p>
            <a:pPr fontAlgn="base"/>
            <a:r>
              <a:rPr lang="en-US" b="1" dirty="0" smtClean="0"/>
              <a:t>amount</a:t>
            </a:r>
            <a:r>
              <a:rPr lang="ru-RU" dirty="0"/>
              <a:t>	</a:t>
            </a:r>
            <a:r>
              <a:rPr lang="ru-RU" dirty="0" smtClean="0"/>
              <a:t>	сумма перевода</a:t>
            </a:r>
            <a:endParaRPr lang="en-US" dirty="0"/>
          </a:p>
          <a:p>
            <a:pPr fontAlgn="base"/>
            <a:r>
              <a:rPr lang="en-US" b="1" dirty="0" err="1" smtClean="0"/>
              <a:t>nameOrig</a:t>
            </a:r>
            <a:r>
              <a:rPr lang="ru-RU" b="1" dirty="0" smtClean="0"/>
              <a:t>		</a:t>
            </a:r>
            <a:r>
              <a:rPr lang="en-US" dirty="0" smtClean="0"/>
              <a:t>ID </a:t>
            </a:r>
            <a:r>
              <a:rPr lang="ru-RU" dirty="0" smtClean="0"/>
              <a:t>пользователя-отправителя</a:t>
            </a:r>
            <a:endParaRPr lang="en-US" dirty="0" smtClean="0"/>
          </a:p>
          <a:p>
            <a:pPr fontAlgn="base"/>
            <a:r>
              <a:rPr lang="en-US" b="1" dirty="0" err="1" smtClean="0"/>
              <a:t>oldbalanceOrg</a:t>
            </a:r>
            <a:r>
              <a:rPr lang="en-US" dirty="0" smtClean="0"/>
              <a:t> </a:t>
            </a:r>
            <a:r>
              <a:rPr lang="ru-RU" dirty="0"/>
              <a:t>	</a:t>
            </a:r>
            <a:r>
              <a:rPr lang="ru-RU" dirty="0" smtClean="0"/>
              <a:t>	баланс отправителя до транзакции</a:t>
            </a:r>
            <a:endParaRPr lang="en-US" dirty="0"/>
          </a:p>
          <a:p>
            <a:pPr fontAlgn="base"/>
            <a:r>
              <a:rPr lang="en-US" b="1" dirty="0" err="1" smtClean="0"/>
              <a:t>newbalanceOrig</a:t>
            </a:r>
            <a:r>
              <a:rPr lang="ru-RU" b="1" dirty="0" smtClean="0"/>
              <a:t>		</a:t>
            </a:r>
            <a:r>
              <a:rPr lang="ru-RU" dirty="0" smtClean="0"/>
              <a:t>баланс отправителя после транзакции</a:t>
            </a:r>
            <a:endParaRPr lang="en-US" dirty="0"/>
          </a:p>
          <a:p>
            <a:pPr fontAlgn="base"/>
            <a:r>
              <a:rPr lang="en-US" b="1" dirty="0" err="1" smtClean="0"/>
              <a:t>nameDest</a:t>
            </a:r>
            <a:r>
              <a:rPr lang="ru-RU" dirty="0"/>
              <a:t>	</a:t>
            </a:r>
            <a:r>
              <a:rPr lang="ru-RU" dirty="0" smtClean="0"/>
              <a:t>	</a:t>
            </a:r>
            <a:r>
              <a:rPr lang="en-US" dirty="0" smtClean="0"/>
              <a:t>ID </a:t>
            </a:r>
            <a:r>
              <a:rPr lang="ru-RU" dirty="0" smtClean="0"/>
              <a:t>пользователя-получателя</a:t>
            </a:r>
            <a:endParaRPr lang="en-US" dirty="0"/>
          </a:p>
          <a:p>
            <a:pPr fontAlgn="base"/>
            <a:r>
              <a:rPr lang="en-US" b="1" dirty="0" err="1" smtClean="0"/>
              <a:t>oldbalanceDest</a:t>
            </a:r>
            <a:r>
              <a:rPr lang="ru-RU" dirty="0"/>
              <a:t>	</a:t>
            </a:r>
            <a:r>
              <a:rPr lang="ru-RU" dirty="0" smtClean="0"/>
              <a:t>	баланс получателя </a:t>
            </a:r>
            <a:r>
              <a:rPr lang="ru-RU" dirty="0"/>
              <a:t>до </a:t>
            </a:r>
            <a:r>
              <a:rPr lang="ru-RU" dirty="0" smtClean="0"/>
              <a:t>транзакции. </a:t>
            </a:r>
            <a:r>
              <a:rPr lang="en-US" dirty="0" smtClean="0"/>
              <a:t>ID</a:t>
            </a:r>
            <a:r>
              <a:rPr lang="ru-RU" dirty="0" smtClean="0"/>
              <a:t>, начинающийся с буквы </a:t>
            </a:r>
            <a:r>
              <a:rPr lang="ru-RU" b="1" dirty="0" smtClean="0"/>
              <a:t>М</a:t>
            </a:r>
            <a:r>
              <a:rPr lang="ru-RU" dirty="0" smtClean="0"/>
              <a:t> - </a:t>
            </a:r>
            <a:r>
              <a:rPr lang="en-US" dirty="0" smtClean="0"/>
              <a:t>Merchant </a:t>
            </a:r>
            <a:r>
              <a:rPr lang="ru-RU" dirty="0" smtClean="0"/>
              <a:t>			</a:t>
            </a:r>
            <a:r>
              <a:rPr lang="en-US" dirty="0" smtClean="0"/>
              <a:t>(</a:t>
            </a:r>
            <a:r>
              <a:rPr lang="ru-RU" dirty="0" smtClean="0"/>
              <a:t>магазин). В этом случае информация отсутствует</a:t>
            </a:r>
            <a:endParaRPr lang="en-US" dirty="0"/>
          </a:p>
          <a:p>
            <a:pPr fontAlgn="base"/>
            <a:r>
              <a:rPr lang="en-US" b="1" dirty="0" err="1" smtClean="0"/>
              <a:t>newbalanceDest</a:t>
            </a:r>
            <a:r>
              <a:rPr lang="en-US" dirty="0" smtClean="0"/>
              <a:t> </a:t>
            </a:r>
            <a:r>
              <a:rPr lang="ru-RU" dirty="0" smtClean="0"/>
              <a:t>	баланс получателя после транзакции</a:t>
            </a:r>
            <a:endParaRPr lang="en-US" dirty="0" smtClean="0"/>
          </a:p>
          <a:p>
            <a:pPr fontAlgn="base"/>
            <a:r>
              <a:rPr lang="en-US" b="1" dirty="0" err="1" smtClean="0"/>
              <a:t>isFraud</a:t>
            </a:r>
            <a:r>
              <a:rPr lang="ru-RU" dirty="0"/>
              <a:t>	</a:t>
            </a:r>
            <a:r>
              <a:rPr lang="ru-RU" dirty="0" smtClean="0"/>
              <a:t>		пометка о мошеннической транзакции</a:t>
            </a:r>
            <a:endParaRPr lang="en-US" dirty="0" smtClean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375" y="1186006"/>
            <a:ext cx="10001250" cy="1733550"/>
          </a:xfrm>
          <a:prstGeom prst="rect">
            <a:avLst/>
          </a:prstGeom>
        </p:spPr>
      </p:pic>
      <p:sp>
        <p:nvSpPr>
          <p:cNvPr id="12" name="Прямоугольник 11"/>
          <p:cNvSpPr/>
          <p:nvPr/>
        </p:nvSpPr>
        <p:spPr>
          <a:xfrm>
            <a:off x="838199" y="6085549"/>
            <a:ext cx="6733675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610600" y="182562"/>
            <a:ext cx="2743200" cy="365125"/>
          </a:xfrm>
        </p:spPr>
        <p:txBody>
          <a:bodyPr/>
          <a:lstStyle/>
          <a:p>
            <a:fld id="{A8413CF5-DF56-493D-B7DE-590ED68A52D4}" type="slidenum">
              <a:rPr lang="ru-RU" sz="1600" smtClean="0"/>
              <a:t>4</a:t>
            </a:fld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4247691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12738"/>
            <a:ext cx="10515600" cy="793541"/>
          </a:xfrm>
        </p:spPr>
        <p:txBody>
          <a:bodyPr/>
          <a:lstStyle/>
          <a:p>
            <a:r>
              <a:rPr lang="ru-RU" dirty="0" smtClean="0"/>
              <a:t>Предварительный анализ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8008696"/>
              </p:ext>
            </p:extLst>
          </p:nvPr>
        </p:nvGraphicFramePr>
        <p:xfrm>
          <a:off x="831890" y="1106279"/>
          <a:ext cx="3311106" cy="49377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206925">
                  <a:extLst>
                    <a:ext uri="{9D8B030D-6E8A-4147-A177-3AD203B41FA5}">
                      <a16:colId xmlns:a16="http://schemas.microsoft.com/office/drawing/2014/main" val="1645233730"/>
                    </a:ext>
                  </a:extLst>
                </a:gridCol>
                <a:gridCol w="1104181">
                  <a:extLst>
                    <a:ext uri="{9D8B030D-6E8A-4147-A177-3AD203B41FA5}">
                      <a16:colId xmlns:a16="http://schemas.microsoft.com/office/drawing/2014/main" val="42945397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400" smtClean="0"/>
                        <a:t>Название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Значение</a:t>
                      </a:r>
                      <a:endParaRPr lang="ru-RU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8151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Всего</a:t>
                      </a:r>
                      <a:r>
                        <a:rPr lang="ru-RU" sz="1400" baseline="0" dirty="0" smtClean="0"/>
                        <a:t> транзакций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6362620</a:t>
                      </a:r>
                      <a:endParaRPr lang="ru-RU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4587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Мошеннических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8213</a:t>
                      </a:r>
                      <a:endParaRPr lang="ru-RU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5534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Ср. сумма перевода</a:t>
                      </a:r>
                      <a:r>
                        <a:rPr lang="ru-RU" sz="1400" baseline="0" dirty="0" smtClean="0"/>
                        <a:t> мошеннической транзакции</a:t>
                      </a:r>
                      <a:endParaRPr lang="ru-RU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1467967.29</a:t>
                      </a:r>
                      <a:endParaRPr lang="ru-RU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5626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/>
                        <a:t>Ср.</a:t>
                      </a:r>
                      <a:r>
                        <a:rPr lang="ru-RU" sz="1400" baseline="0" dirty="0" smtClean="0"/>
                        <a:t> </a:t>
                      </a:r>
                      <a:r>
                        <a:rPr lang="ru-RU" sz="1400" dirty="0" smtClean="0"/>
                        <a:t>сумма перевода</a:t>
                      </a:r>
                      <a:r>
                        <a:rPr lang="ru-RU" sz="1400" baseline="0" dirty="0" smtClean="0"/>
                        <a:t> </a:t>
                      </a:r>
                      <a:r>
                        <a:rPr lang="ru-RU" sz="1400" baseline="0" dirty="0" smtClean="0"/>
                        <a:t>не мошеннической </a:t>
                      </a:r>
                      <a:r>
                        <a:rPr lang="ru-RU" sz="1400" baseline="0" dirty="0" smtClean="0"/>
                        <a:t>транзакции</a:t>
                      </a:r>
                      <a:endParaRPr lang="ru-RU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178197.04</a:t>
                      </a:r>
                      <a:endParaRPr lang="ru-RU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5380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Уникальных</a:t>
                      </a:r>
                      <a:r>
                        <a:rPr lang="ru-RU" sz="1400" baseline="0" dirty="0" smtClean="0"/>
                        <a:t> клиентов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kern="1200" dirty="0" smtClean="0">
                          <a:effectLst/>
                        </a:rPr>
                        <a:t>4777844</a:t>
                      </a:r>
                      <a:endParaRPr lang="ru-RU" sz="1400" i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0543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Количество магазинов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2151495</a:t>
                      </a:r>
                      <a:endParaRPr lang="ru-R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1527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Уникальных магазинов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2150401</a:t>
                      </a:r>
                      <a:endParaRPr lang="ru-R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7198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Мошеннических транзакций</a:t>
                      </a:r>
                      <a:r>
                        <a:rPr lang="ru-RU" sz="1400" baseline="0" dirty="0" smtClean="0"/>
                        <a:t> с магазинами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0</a:t>
                      </a:r>
                      <a:endParaRPr lang="ru-RU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7488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Клиенты,</a:t>
                      </a:r>
                      <a:r>
                        <a:rPr lang="ru-RU" sz="1400" baseline="0" dirty="0" smtClean="0"/>
                        <a:t> взаимодействующие друг с другом более 1 раза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0</a:t>
                      </a:r>
                      <a:endParaRPr lang="ru-RU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5921561"/>
                  </a:ext>
                </a:extLst>
              </a:tr>
            </a:tbl>
          </a:graphicData>
        </a:graphic>
      </p:graphicFrame>
      <p:graphicFrame>
        <p:nvGraphicFramePr>
          <p:cNvPr id="5" name="Объект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52991533"/>
              </p:ext>
            </p:extLst>
          </p:nvPr>
        </p:nvGraphicFramePr>
        <p:xfrm>
          <a:off x="4266322" y="1106279"/>
          <a:ext cx="3411187" cy="4937759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143104">
                  <a:extLst>
                    <a:ext uri="{9D8B030D-6E8A-4147-A177-3AD203B41FA5}">
                      <a16:colId xmlns:a16="http://schemas.microsoft.com/office/drawing/2014/main" val="1645233730"/>
                    </a:ext>
                  </a:extLst>
                </a:gridCol>
                <a:gridCol w="1268083">
                  <a:extLst>
                    <a:ext uri="{9D8B030D-6E8A-4147-A177-3AD203B41FA5}">
                      <a16:colId xmlns:a16="http://schemas.microsoft.com/office/drawing/2014/main" val="4294539704"/>
                    </a:ext>
                  </a:extLst>
                </a:gridCol>
              </a:tblGrid>
              <a:tr h="365009"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Название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Значение</a:t>
                      </a:r>
                      <a:endParaRPr lang="ru-RU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8151918"/>
                  </a:ext>
                </a:extLst>
              </a:tr>
              <a:tr h="425779">
                <a:tc>
                  <a:txBody>
                    <a:bodyPr/>
                    <a:lstStyle/>
                    <a:p>
                      <a:r>
                        <a:rPr lang="en-US" sz="1400" i="0" dirty="0" smtClean="0"/>
                        <a:t>CASH</a:t>
                      </a:r>
                      <a:r>
                        <a:rPr lang="en-US" sz="1400" i="0" baseline="0" dirty="0" smtClean="0"/>
                        <a:t>-IN (frauds</a:t>
                      </a:r>
                      <a:r>
                        <a:rPr lang="ru-RU" sz="1400" i="0" baseline="0" dirty="0" smtClean="0"/>
                        <a:t>)</a:t>
                      </a:r>
                      <a:endParaRPr lang="ru-RU" sz="1400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1399284 (0)</a:t>
                      </a:r>
                      <a:endParaRPr lang="ru-RU" sz="1400" i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4587544"/>
                  </a:ext>
                </a:extLst>
              </a:tr>
              <a:tr h="59492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0" dirty="0" smtClean="0"/>
                        <a:t>CASH</a:t>
                      </a:r>
                      <a:r>
                        <a:rPr lang="en-US" sz="1400" i="0" baseline="0" dirty="0" smtClean="0"/>
                        <a:t>-OUT</a:t>
                      </a:r>
                      <a:endParaRPr lang="ru-RU" sz="1400" i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2237500</a:t>
                      </a:r>
                      <a:r>
                        <a:rPr lang="en-US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(4116)</a:t>
                      </a:r>
                      <a:endParaRPr lang="ru-RU" sz="1400" i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5534538"/>
                  </a:ext>
                </a:extLst>
              </a:tr>
              <a:tr h="425779">
                <a:tc>
                  <a:txBody>
                    <a:bodyPr/>
                    <a:lstStyle/>
                    <a:p>
                      <a:r>
                        <a:rPr lang="en-US" sz="1400" i="0" dirty="0" smtClean="0"/>
                        <a:t>DEBIT</a:t>
                      </a:r>
                      <a:endParaRPr lang="ru-RU" sz="1400" i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41432 </a:t>
                      </a:r>
                      <a:r>
                        <a:rPr lang="en-US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(0)</a:t>
                      </a:r>
                      <a:endParaRPr lang="ru-RU" sz="1400" i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5626194"/>
                  </a:ext>
                </a:extLst>
              </a:tr>
              <a:tr h="4257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0" dirty="0" smtClean="0"/>
                        <a:t>PAYMENT</a:t>
                      </a:r>
                      <a:r>
                        <a:rPr lang="ru-RU" sz="1400" i="0" dirty="0" smtClean="0"/>
                        <a:t> </a:t>
                      </a:r>
                      <a:r>
                        <a:rPr lang="ru-RU" sz="1100" i="1" dirty="0" smtClean="0"/>
                        <a:t>(=кол-во</a:t>
                      </a:r>
                      <a:r>
                        <a:rPr lang="ru-RU" sz="1100" i="1" baseline="0" dirty="0" smtClean="0"/>
                        <a:t> магазинов)</a:t>
                      </a:r>
                      <a:endParaRPr lang="ru-RU" sz="1100" i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2151495</a:t>
                      </a:r>
                      <a:r>
                        <a:rPr lang="en-US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(0)</a:t>
                      </a:r>
                      <a:endParaRPr lang="ru-RU" sz="1400" i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5380445"/>
                  </a:ext>
                </a:extLst>
              </a:tr>
              <a:tr h="425779">
                <a:tc>
                  <a:txBody>
                    <a:bodyPr/>
                    <a:lstStyle/>
                    <a:p>
                      <a:r>
                        <a:rPr lang="en-US" sz="1400" i="0" dirty="0" smtClean="0"/>
                        <a:t>TRANSFER</a:t>
                      </a:r>
                      <a:endParaRPr lang="ru-RU" sz="1400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532909</a:t>
                      </a:r>
                      <a:r>
                        <a:rPr lang="en-US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(4097)</a:t>
                      </a:r>
                      <a:endParaRPr lang="ru-RU" sz="1400" i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0543620"/>
                  </a:ext>
                </a:extLst>
              </a:tr>
              <a:tr h="594924"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Максимальная цепочка транзакций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  <a:endParaRPr lang="ru-R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6336067"/>
                  </a:ext>
                </a:extLst>
              </a:tr>
              <a:tr h="839893"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Максимальное</a:t>
                      </a:r>
                      <a:r>
                        <a:rPr lang="ru-RU" sz="1400" baseline="0" dirty="0" smtClean="0"/>
                        <a:t> количество приема одним клиентов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118</a:t>
                      </a:r>
                      <a:endParaRPr lang="ru-RU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6721644"/>
                  </a:ext>
                </a:extLst>
              </a:tr>
              <a:tr h="8398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/>
                        <a:t>Максимальное</a:t>
                      </a:r>
                      <a:r>
                        <a:rPr lang="ru-RU" sz="1400" baseline="0" dirty="0" smtClean="0"/>
                        <a:t> количество отправлений одним клиентов</a:t>
                      </a:r>
                      <a:endParaRPr lang="ru-RU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31</a:t>
                      </a:r>
                      <a:endParaRPr lang="ru-RU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0572849"/>
                  </a:ext>
                </a:extLst>
              </a:tr>
            </a:tbl>
          </a:graphicData>
        </a:graphic>
      </p:graphicFrame>
      <p:sp>
        <p:nvSpPr>
          <p:cNvPr id="7" name="AutoShape 4" descr="image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1" name="Заголовок 1"/>
          <p:cNvSpPr txBox="1">
            <a:spLocks/>
          </p:cNvSpPr>
          <p:nvPr/>
        </p:nvSpPr>
        <p:spPr>
          <a:xfrm>
            <a:off x="7700754" y="968257"/>
            <a:ext cx="4110488" cy="7476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000" b="1" dirty="0" smtClean="0">
                <a:latin typeface="+mn-lt"/>
              </a:rPr>
              <a:t>Типичная ситуация для мошеннических транзакций</a:t>
            </a:r>
            <a:endParaRPr lang="ru-RU" sz="2000" b="1" dirty="0">
              <a:latin typeface="+mn-lt"/>
            </a:endParaRP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5841" y="1865304"/>
            <a:ext cx="3963059" cy="4178735"/>
          </a:xfrm>
          <a:prstGeom prst="rect">
            <a:avLst/>
          </a:prstGeo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610600" y="176087"/>
            <a:ext cx="2743200" cy="365125"/>
          </a:xfrm>
        </p:spPr>
        <p:txBody>
          <a:bodyPr/>
          <a:lstStyle/>
          <a:p>
            <a:fld id="{A8413CF5-DF56-493D-B7DE-590ED68A52D4}" type="slidenum">
              <a:rPr lang="ru-RU" sz="1600" smtClean="0"/>
              <a:t>5</a:t>
            </a:fld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831346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Используемые методы классификации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Случайный лес </a:t>
            </a:r>
            <a:r>
              <a:rPr lang="en-US" dirty="0" smtClean="0"/>
              <a:t>(Random forest</a:t>
            </a:r>
            <a:r>
              <a:rPr lang="en-US" dirty="0" smtClean="0"/>
              <a:t>)</a:t>
            </a:r>
            <a:endParaRPr lang="ru-RU" dirty="0" smtClean="0"/>
          </a:p>
          <a:p>
            <a:r>
              <a:rPr lang="ru-RU" dirty="0"/>
              <a:t>Метод </a:t>
            </a:r>
            <a:r>
              <a:rPr lang="en-US" dirty="0"/>
              <a:t>k-</a:t>
            </a:r>
            <a:r>
              <a:rPr lang="ru-RU" dirty="0"/>
              <a:t>ближайших соседей (</a:t>
            </a:r>
            <a:r>
              <a:rPr lang="en-US" dirty="0"/>
              <a:t>K</a:t>
            </a:r>
            <a:r>
              <a:rPr lang="ru-RU" dirty="0"/>
              <a:t>-</a:t>
            </a:r>
            <a:r>
              <a:rPr lang="en-US" dirty="0"/>
              <a:t>neighbors</a:t>
            </a:r>
            <a:r>
              <a:rPr lang="ru-RU" dirty="0" smtClean="0"/>
              <a:t>)</a:t>
            </a:r>
            <a:endParaRPr lang="en-US" dirty="0" smtClean="0"/>
          </a:p>
          <a:p>
            <a:r>
              <a:rPr lang="ru-RU" dirty="0" smtClean="0"/>
              <a:t>Наивный байесовский </a:t>
            </a:r>
            <a:r>
              <a:rPr lang="ru-RU" dirty="0" smtClean="0"/>
              <a:t>классификатор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610600" y="182562"/>
            <a:ext cx="2743200" cy="365125"/>
          </a:xfrm>
        </p:spPr>
        <p:txBody>
          <a:bodyPr/>
          <a:lstStyle/>
          <a:p>
            <a:fld id="{A8413CF5-DF56-493D-B7DE-590ED68A52D4}" type="slidenum">
              <a:rPr lang="ru-RU" sz="1600" smtClean="0"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9079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00025"/>
            <a:ext cx="10515600" cy="727075"/>
          </a:xfrm>
        </p:spPr>
        <p:txBody>
          <a:bodyPr/>
          <a:lstStyle/>
          <a:p>
            <a:r>
              <a:rPr lang="ru-RU" dirty="0" smtClean="0"/>
              <a:t>Результаты на «сырых» данных</a:t>
            </a:r>
            <a:endParaRPr lang="ru-RU" dirty="0"/>
          </a:p>
        </p:txBody>
      </p:sp>
      <p:pic>
        <p:nvPicPr>
          <p:cNvPr id="21" name="Рисунок 2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08" t="-80" r="18973"/>
          <a:stretch/>
        </p:blipFill>
        <p:spPr>
          <a:xfrm>
            <a:off x="235464" y="927100"/>
            <a:ext cx="4410356" cy="4525690"/>
          </a:xfrm>
          <a:prstGeom prst="rect">
            <a:avLst/>
          </a:prstGeom>
        </p:spPr>
      </p:pic>
      <p:sp>
        <p:nvSpPr>
          <p:cNvPr id="22" name="Номер слайда 21"/>
          <p:cNvSpPr>
            <a:spLocks noGrp="1"/>
          </p:cNvSpPr>
          <p:nvPr>
            <p:ph type="sldNum" sz="quarter" idx="12"/>
          </p:nvPr>
        </p:nvSpPr>
        <p:spPr>
          <a:xfrm>
            <a:off x="8610600" y="200025"/>
            <a:ext cx="2743200" cy="365125"/>
          </a:xfrm>
        </p:spPr>
        <p:txBody>
          <a:bodyPr/>
          <a:lstStyle/>
          <a:p>
            <a:fld id="{A8413CF5-DF56-493D-B7DE-590ED68A52D4}" type="slidenum">
              <a:rPr lang="ru-RU" sz="1600" smtClean="0"/>
              <a:t>7</a:t>
            </a:fld>
            <a:endParaRPr lang="ru-RU" sz="1600" dirty="0"/>
          </a:p>
        </p:txBody>
      </p:sp>
      <p:graphicFrame>
        <p:nvGraphicFramePr>
          <p:cNvPr id="24" name="Объект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1869467"/>
              </p:ext>
            </p:extLst>
          </p:nvPr>
        </p:nvGraphicFramePr>
        <p:xfrm>
          <a:off x="2011255" y="5518791"/>
          <a:ext cx="1865312" cy="10866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1" name="Equation" r:id="rId4" imgW="1307880" imgH="761760" progId="Equation.DSMT4">
                  <p:embed/>
                </p:oleObj>
              </mc:Choice>
              <mc:Fallback>
                <p:oleObj name="Equation" r:id="rId4" imgW="1307880" imgH="7617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11255" y="5518791"/>
                        <a:ext cx="1865312" cy="10866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Объект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7709574"/>
              </p:ext>
            </p:extLst>
          </p:nvPr>
        </p:nvGraphicFramePr>
        <p:xfrm>
          <a:off x="5351223" y="5486036"/>
          <a:ext cx="1864751" cy="10866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2" name="Equation" r:id="rId6" imgW="1307880" imgH="761760" progId="Equation.DSMT4">
                  <p:embed/>
                </p:oleObj>
              </mc:Choice>
              <mc:Fallback>
                <p:oleObj name="Equation" r:id="rId6" imgW="1307880" imgH="7617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351223" y="5486036"/>
                        <a:ext cx="1864751" cy="10866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Объект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7616375"/>
              </p:ext>
            </p:extLst>
          </p:nvPr>
        </p:nvGraphicFramePr>
        <p:xfrm>
          <a:off x="8842400" y="5452789"/>
          <a:ext cx="1961471" cy="11531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3" name="Equation" r:id="rId8" imgW="1295280" imgH="761760" progId="Equation.DSMT4">
                  <p:embed/>
                </p:oleObj>
              </mc:Choice>
              <mc:Fallback>
                <p:oleObj name="Equation" r:id="rId8" imgW="1295280" imgH="7617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8842400" y="5452789"/>
                        <a:ext cx="1961471" cy="11531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27" t="764" r="20199"/>
          <a:stretch/>
        </p:blipFill>
        <p:spPr>
          <a:xfrm>
            <a:off x="275340" y="1000896"/>
            <a:ext cx="4385716" cy="4451893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01" r="19702"/>
          <a:stretch/>
        </p:blipFill>
        <p:spPr>
          <a:xfrm>
            <a:off x="4768090" y="1000895"/>
            <a:ext cx="3188044" cy="4437452"/>
          </a:xfrm>
          <a:prstGeom prst="rect">
            <a:avLst/>
          </a:prstGeom>
        </p:spPr>
      </p:pic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32" t="-1351" r="18767" b="1351"/>
          <a:stretch/>
        </p:blipFill>
        <p:spPr>
          <a:xfrm>
            <a:off x="8170203" y="927100"/>
            <a:ext cx="3305867" cy="4407831"/>
          </a:xfrm>
        </p:spPr>
      </p:pic>
    </p:spTree>
    <p:extLst>
      <p:ext uri="{BB962C8B-B14F-4D97-AF65-F5344CB8AC3E}">
        <p14:creationId xmlns:p14="http://schemas.microsoft.com/office/powerpoint/2010/main" val="13224446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03517"/>
            <a:ext cx="10515600" cy="759035"/>
          </a:xfrm>
        </p:spPr>
        <p:txBody>
          <a:bodyPr/>
          <a:lstStyle/>
          <a:p>
            <a:r>
              <a:rPr lang="ru-RU" dirty="0" smtClean="0"/>
              <a:t>Проектирование признаков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838200" y="2893098"/>
            <a:ext cx="10515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Выборка сокращена до </a:t>
            </a:r>
            <a:r>
              <a:rPr lang="ru-RU" b="1" dirty="0" smtClean="0"/>
              <a:t>461382</a:t>
            </a:r>
            <a:r>
              <a:rPr lang="ru-RU" dirty="0" smtClean="0"/>
              <a:t> транзакций. Мошеннические сохранены в исходном объеме.</a:t>
            </a:r>
          </a:p>
          <a:p>
            <a:endParaRPr lang="ru-RU" dirty="0" smtClean="0"/>
          </a:p>
          <a:p>
            <a:r>
              <a:rPr lang="ru-RU" dirty="0" smtClean="0"/>
              <a:t>Убранные признаки: </a:t>
            </a:r>
            <a:r>
              <a:rPr lang="en-US" dirty="0" smtClean="0"/>
              <a:t>step, ID </a:t>
            </a:r>
            <a:r>
              <a:rPr lang="ru-RU" dirty="0" smtClean="0"/>
              <a:t>клиентов, новый баланс отправителя, старый и новый баланс получателя</a:t>
            </a:r>
          </a:p>
          <a:p>
            <a:r>
              <a:rPr lang="ru-RU" dirty="0" smtClean="0"/>
              <a:t>Добавленные признаки: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hour 		</a:t>
            </a:r>
            <a:r>
              <a:rPr lang="ru-RU" dirty="0" smtClean="0"/>
              <a:t>шаг был конвертирован в 24 часов формат</a:t>
            </a:r>
            <a:endParaRPr lang="en-US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 smtClean="0"/>
              <a:t>newSender</a:t>
            </a:r>
            <a:r>
              <a:rPr lang="ru-RU" b="1" dirty="0" smtClean="0"/>
              <a:t>	</a:t>
            </a:r>
            <a:r>
              <a:rPr lang="ru-RU" dirty="0" smtClean="0"/>
              <a:t>первое ли появление отправителя</a:t>
            </a:r>
            <a:endParaRPr lang="en-US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 smtClean="0"/>
              <a:t>newReciver</a:t>
            </a:r>
            <a:r>
              <a:rPr lang="ru-RU" b="1" dirty="0" smtClean="0"/>
              <a:t>	</a:t>
            </a:r>
            <a:r>
              <a:rPr lang="ru-RU" dirty="0"/>
              <a:t>первое ли появление </a:t>
            </a:r>
            <a:r>
              <a:rPr lang="ru-RU" dirty="0" smtClean="0"/>
              <a:t>получателя</a:t>
            </a:r>
            <a:endParaRPr lang="en-US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m</a:t>
            </a:r>
            <a:r>
              <a:rPr lang="en-US" b="1" dirty="0" smtClean="0"/>
              <a:t>erchant	</a:t>
            </a:r>
            <a:r>
              <a:rPr lang="ru-RU" dirty="0" smtClean="0"/>
              <a:t>является ли получатель магазином</a:t>
            </a:r>
            <a:endParaRPr lang="en-US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 smtClean="0"/>
              <a:t>fraudEarly</a:t>
            </a:r>
            <a:r>
              <a:rPr lang="ru-RU" b="1" dirty="0" smtClean="0"/>
              <a:t>	</a:t>
            </a:r>
            <a:r>
              <a:rPr lang="ru-RU" dirty="0" smtClean="0"/>
              <a:t>были ли раньше клиенты текущей транзакции замечены в мошеннических</a:t>
            </a:r>
            <a:endParaRPr lang="en-US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LTS</a:t>
            </a:r>
            <a:r>
              <a:rPr lang="ru-RU" b="1" dirty="0" smtClean="0"/>
              <a:t>		</a:t>
            </a:r>
            <a:r>
              <a:rPr lang="ru-RU" dirty="0" smtClean="0"/>
              <a:t>время с момента предыдущей транзакции в качестве отправителя</a:t>
            </a:r>
            <a:endParaRPr lang="en-US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LTR</a:t>
            </a:r>
            <a:r>
              <a:rPr lang="ru-RU" b="1" dirty="0" smtClean="0"/>
              <a:t>		</a:t>
            </a:r>
            <a:r>
              <a:rPr lang="ru-RU" dirty="0" smtClean="0"/>
              <a:t>время </a:t>
            </a:r>
            <a:r>
              <a:rPr lang="ru-RU" dirty="0"/>
              <a:t>с момента предыдущей транзакции в качестве </a:t>
            </a:r>
            <a:r>
              <a:rPr lang="ru-RU" dirty="0" smtClean="0"/>
              <a:t>получателя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 smtClean="0"/>
              <a:t>IZoB</a:t>
            </a:r>
            <a:r>
              <a:rPr lang="ru-RU" b="1" dirty="0" smtClean="0"/>
              <a:t>		</a:t>
            </a:r>
            <a:r>
              <a:rPr lang="ru-RU" dirty="0" smtClean="0"/>
              <a:t>остается ли 0 на балансе у отправителя</a:t>
            </a:r>
            <a:endParaRPr lang="en-US" dirty="0" smtClean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610600" y="103517"/>
            <a:ext cx="2743200" cy="365125"/>
          </a:xfrm>
        </p:spPr>
        <p:txBody>
          <a:bodyPr/>
          <a:lstStyle/>
          <a:p>
            <a:fld id="{A8413CF5-DF56-493D-B7DE-590ED68A52D4}" type="slidenum">
              <a:rPr lang="ru-RU" sz="1600" smtClean="0"/>
              <a:t>8</a:t>
            </a:fld>
            <a:endParaRPr lang="ru-RU" sz="16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5218" y="909484"/>
            <a:ext cx="8765875" cy="1720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650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53852"/>
            <a:ext cx="10515600" cy="877079"/>
          </a:xfrm>
        </p:spPr>
        <p:txBody>
          <a:bodyPr/>
          <a:lstStyle/>
          <a:p>
            <a:r>
              <a:rPr lang="ru-RU" dirty="0" smtClean="0"/>
              <a:t>Отбор признаков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610600" y="167908"/>
            <a:ext cx="2743200" cy="365125"/>
          </a:xfrm>
        </p:spPr>
        <p:txBody>
          <a:bodyPr/>
          <a:lstStyle/>
          <a:p>
            <a:fld id="{A8413CF5-DF56-493D-B7DE-590ED68A52D4}" type="slidenum">
              <a:rPr lang="ru-RU" sz="1600" smtClean="0"/>
              <a:t>9</a:t>
            </a:fld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42204"/>
            <a:ext cx="10764328" cy="2112186"/>
          </a:xfrm>
          <a:prstGeom prst="rect">
            <a:avLst/>
          </a:prstGeom>
        </p:spPr>
      </p:pic>
      <p:sp>
        <p:nvSpPr>
          <p:cNvPr id="16" name="Прямоугольник 15"/>
          <p:cNvSpPr/>
          <p:nvPr/>
        </p:nvSpPr>
        <p:spPr>
          <a:xfrm>
            <a:off x="1174293" y="1146028"/>
            <a:ext cx="552090" cy="2208362"/>
          </a:xfrm>
          <a:prstGeom prst="rect">
            <a:avLst/>
          </a:prstGeom>
          <a:solidFill>
            <a:schemeClr val="dk1">
              <a:alpha val="71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/>
          <p:cNvSpPr/>
          <p:nvPr/>
        </p:nvSpPr>
        <p:spPr>
          <a:xfrm>
            <a:off x="5681389" y="1146028"/>
            <a:ext cx="1077950" cy="2208362"/>
          </a:xfrm>
          <a:prstGeom prst="rect">
            <a:avLst/>
          </a:prstGeom>
          <a:solidFill>
            <a:schemeClr val="dk1">
              <a:alpha val="71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/>
          <p:cNvSpPr/>
          <p:nvPr/>
        </p:nvSpPr>
        <p:spPr>
          <a:xfrm>
            <a:off x="6819346" y="1146028"/>
            <a:ext cx="1108518" cy="2208362"/>
          </a:xfrm>
          <a:prstGeom prst="rect">
            <a:avLst/>
          </a:prstGeom>
          <a:solidFill>
            <a:schemeClr val="dk1">
              <a:alpha val="71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/>
          <p:cNvSpPr/>
          <p:nvPr/>
        </p:nvSpPr>
        <p:spPr>
          <a:xfrm>
            <a:off x="7987872" y="1146028"/>
            <a:ext cx="903209" cy="2208362"/>
          </a:xfrm>
          <a:prstGeom prst="rect">
            <a:avLst/>
          </a:prstGeom>
          <a:solidFill>
            <a:schemeClr val="dk1">
              <a:alpha val="71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/>
          <p:cNvSpPr/>
          <p:nvPr/>
        </p:nvSpPr>
        <p:spPr>
          <a:xfrm>
            <a:off x="8951089" y="1146028"/>
            <a:ext cx="1048945" cy="2208362"/>
          </a:xfrm>
          <a:prstGeom prst="rect">
            <a:avLst/>
          </a:prstGeom>
          <a:solidFill>
            <a:schemeClr val="dk1">
              <a:alpha val="71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>
            <a:off x="10060042" y="1146028"/>
            <a:ext cx="416647" cy="2208362"/>
          </a:xfrm>
          <a:prstGeom prst="rect">
            <a:avLst/>
          </a:prstGeom>
          <a:solidFill>
            <a:schemeClr val="dk1">
              <a:alpha val="71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/>
          <p:cNvSpPr/>
          <p:nvPr/>
        </p:nvSpPr>
        <p:spPr>
          <a:xfrm>
            <a:off x="10536697" y="1146028"/>
            <a:ext cx="475014" cy="2208362"/>
          </a:xfrm>
          <a:prstGeom prst="rect">
            <a:avLst/>
          </a:prstGeom>
          <a:solidFill>
            <a:schemeClr val="dk1">
              <a:alpha val="71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TextBox 22"/>
          <p:cNvSpPr txBox="1"/>
          <p:nvPr/>
        </p:nvSpPr>
        <p:spPr>
          <a:xfrm>
            <a:off x="838200" y="5547190"/>
            <a:ext cx="10764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RFE (recursive feature elimination) – </a:t>
            </a:r>
            <a:r>
              <a:rPr lang="ru-RU" sz="2800" dirty="0" smtClean="0"/>
              <a:t>рекурсивное отсечение признаков</a:t>
            </a:r>
            <a:endParaRPr lang="ru-RU" sz="2800" dirty="0"/>
          </a:p>
        </p:txBody>
      </p:sp>
      <p:sp>
        <p:nvSpPr>
          <p:cNvPr id="26" name="TextBox 25"/>
          <p:cNvSpPr txBox="1"/>
          <p:nvPr/>
        </p:nvSpPr>
        <p:spPr>
          <a:xfrm>
            <a:off x="838195" y="4601425"/>
            <a:ext cx="10764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Значимость признаков</a:t>
            </a:r>
            <a:endParaRPr lang="ru-RU" sz="2800" dirty="0"/>
          </a:p>
        </p:txBody>
      </p:sp>
      <p:graphicFrame>
        <p:nvGraphicFramePr>
          <p:cNvPr id="27" name="Таблица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8705166"/>
              </p:ext>
            </p:extLst>
          </p:nvPr>
        </p:nvGraphicFramePr>
        <p:xfrm>
          <a:off x="739306" y="4315485"/>
          <a:ext cx="11206263" cy="3708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733139">
                  <a:extLst>
                    <a:ext uri="{9D8B030D-6E8A-4147-A177-3AD203B41FA5}">
                      <a16:colId xmlns:a16="http://schemas.microsoft.com/office/drawing/2014/main" val="3830720176"/>
                    </a:ext>
                  </a:extLst>
                </a:gridCol>
                <a:gridCol w="717744">
                  <a:extLst>
                    <a:ext uri="{9D8B030D-6E8A-4147-A177-3AD203B41FA5}">
                      <a16:colId xmlns:a16="http://schemas.microsoft.com/office/drawing/2014/main" val="2376036807"/>
                    </a:ext>
                  </a:extLst>
                </a:gridCol>
                <a:gridCol w="971613">
                  <a:extLst>
                    <a:ext uri="{9D8B030D-6E8A-4147-A177-3AD203B41FA5}">
                      <a16:colId xmlns:a16="http://schemas.microsoft.com/office/drawing/2014/main" val="4011764178"/>
                    </a:ext>
                  </a:extLst>
                </a:gridCol>
                <a:gridCol w="1526930">
                  <a:extLst>
                    <a:ext uri="{9D8B030D-6E8A-4147-A177-3AD203B41FA5}">
                      <a16:colId xmlns:a16="http://schemas.microsoft.com/office/drawing/2014/main" val="3155052075"/>
                    </a:ext>
                  </a:extLst>
                </a:gridCol>
                <a:gridCol w="466928">
                  <a:extLst>
                    <a:ext uri="{9D8B030D-6E8A-4147-A177-3AD203B41FA5}">
                      <a16:colId xmlns:a16="http://schemas.microsoft.com/office/drawing/2014/main" val="3348642856"/>
                    </a:ext>
                  </a:extLst>
                </a:gridCol>
                <a:gridCol w="739302">
                  <a:extLst>
                    <a:ext uri="{9D8B030D-6E8A-4147-A177-3AD203B41FA5}">
                      <a16:colId xmlns:a16="http://schemas.microsoft.com/office/drawing/2014/main" val="3745943746"/>
                    </a:ext>
                  </a:extLst>
                </a:gridCol>
                <a:gridCol w="1011676">
                  <a:extLst>
                    <a:ext uri="{9D8B030D-6E8A-4147-A177-3AD203B41FA5}">
                      <a16:colId xmlns:a16="http://schemas.microsoft.com/office/drawing/2014/main" val="3878891297"/>
                    </a:ext>
                  </a:extLst>
                </a:gridCol>
                <a:gridCol w="1060315">
                  <a:extLst>
                    <a:ext uri="{9D8B030D-6E8A-4147-A177-3AD203B41FA5}">
                      <a16:colId xmlns:a16="http://schemas.microsoft.com/office/drawing/2014/main" val="1086671074"/>
                    </a:ext>
                  </a:extLst>
                </a:gridCol>
                <a:gridCol w="933856">
                  <a:extLst>
                    <a:ext uri="{9D8B030D-6E8A-4147-A177-3AD203B41FA5}">
                      <a16:colId xmlns:a16="http://schemas.microsoft.com/office/drawing/2014/main" val="1288109272"/>
                    </a:ext>
                  </a:extLst>
                </a:gridCol>
                <a:gridCol w="933855">
                  <a:extLst>
                    <a:ext uri="{9D8B030D-6E8A-4147-A177-3AD203B41FA5}">
                      <a16:colId xmlns:a16="http://schemas.microsoft.com/office/drawing/2014/main" val="2178576617"/>
                    </a:ext>
                  </a:extLst>
                </a:gridCol>
                <a:gridCol w="642025">
                  <a:extLst>
                    <a:ext uri="{9D8B030D-6E8A-4147-A177-3AD203B41FA5}">
                      <a16:colId xmlns:a16="http://schemas.microsoft.com/office/drawing/2014/main" val="384792182"/>
                    </a:ext>
                  </a:extLst>
                </a:gridCol>
                <a:gridCol w="758758">
                  <a:extLst>
                    <a:ext uri="{9D8B030D-6E8A-4147-A177-3AD203B41FA5}">
                      <a16:colId xmlns:a16="http://schemas.microsoft.com/office/drawing/2014/main" val="3082072603"/>
                    </a:ext>
                  </a:extLst>
                </a:gridCol>
                <a:gridCol w="710122">
                  <a:extLst>
                    <a:ext uri="{9D8B030D-6E8A-4147-A177-3AD203B41FA5}">
                      <a16:colId xmlns:a16="http://schemas.microsoft.com/office/drawing/2014/main" val="42766930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b="0" dirty="0" smtClean="0"/>
                        <a:t>0</a:t>
                      </a:r>
                      <a:r>
                        <a:rPr lang="en-US" b="0" dirty="0" smtClean="0"/>
                        <a:t>.</a:t>
                      </a:r>
                      <a:r>
                        <a:rPr lang="ru-RU" b="0" dirty="0" smtClean="0"/>
                        <a:t>08</a:t>
                      </a:r>
                      <a:r>
                        <a:rPr lang="en-US" b="0" dirty="0" smtClean="0"/>
                        <a:t>*</a:t>
                      </a:r>
                      <a:endParaRPr lang="ru-R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 smtClean="0"/>
                        <a:t>0</a:t>
                      </a:r>
                      <a:r>
                        <a:rPr lang="en-US" b="0" dirty="0" smtClean="0"/>
                        <a:t>.</a:t>
                      </a:r>
                      <a:r>
                        <a:rPr lang="ru-RU" b="0" dirty="0" smtClean="0"/>
                        <a:t>06</a:t>
                      </a:r>
                      <a:endParaRPr lang="ru-R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 smtClean="0"/>
                        <a:t>0</a:t>
                      </a:r>
                      <a:r>
                        <a:rPr lang="en-US" b="0" dirty="0" smtClean="0"/>
                        <a:t>.24</a:t>
                      </a:r>
                      <a:endParaRPr lang="ru-R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0.38</a:t>
                      </a:r>
                      <a:endParaRPr lang="ru-R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0.11</a:t>
                      </a:r>
                      <a:endParaRPr lang="ru-R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1.25e-5</a:t>
                      </a:r>
                      <a:endParaRPr lang="ru-R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0.012</a:t>
                      </a:r>
                      <a:endParaRPr lang="ru-R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0.007</a:t>
                      </a:r>
                      <a:endParaRPr lang="ru-R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0.0004</a:t>
                      </a:r>
                      <a:endParaRPr lang="ru-R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2e-7</a:t>
                      </a:r>
                      <a:endParaRPr lang="ru-R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0.015</a:t>
                      </a:r>
                      <a:endParaRPr lang="ru-R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0.063</a:t>
                      </a:r>
                      <a:endParaRPr lang="ru-RU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729666"/>
                  </a:ext>
                </a:extLst>
              </a:tr>
            </a:tbl>
          </a:graphicData>
        </a:graphic>
      </p:graphicFrame>
      <p:cxnSp>
        <p:nvCxnSpPr>
          <p:cNvPr id="29" name="Прямая соединительная линия 28"/>
          <p:cNvCxnSpPr/>
          <p:nvPr/>
        </p:nvCxnSpPr>
        <p:spPr>
          <a:xfrm flipV="1">
            <a:off x="1174293" y="3450566"/>
            <a:ext cx="207035" cy="780903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 flipV="1">
            <a:off x="1835497" y="3368438"/>
            <a:ext cx="176613" cy="862775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 flipV="1">
            <a:off x="2644408" y="3339437"/>
            <a:ext cx="0" cy="891776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 flipV="1">
            <a:off x="3947914" y="3339437"/>
            <a:ext cx="0" cy="891776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/>
          <p:nvPr/>
        </p:nvCxnSpPr>
        <p:spPr>
          <a:xfrm flipV="1">
            <a:off x="5562706" y="3339438"/>
            <a:ext cx="0" cy="947968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Прямая соединительная линия 36"/>
          <p:cNvCxnSpPr>
            <a:stCxn id="27" idx="0"/>
          </p:cNvCxnSpPr>
          <p:nvPr/>
        </p:nvCxnSpPr>
        <p:spPr>
          <a:xfrm flipH="1" flipV="1">
            <a:off x="6332712" y="3311342"/>
            <a:ext cx="9725" cy="1004143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V="1">
            <a:off x="7373605" y="3311340"/>
            <a:ext cx="0" cy="1004145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39"/>
          <p:cNvCxnSpPr/>
          <p:nvPr/>
        </p:nvCxnSpPr>
        <p:spPr>
          <a:xfrm flipV="1">
            <a:off x="8439476" y="3311339"/>
            <a:ext cx="0" cy="947969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0"/>
          <p:cNvCxnSpPr/>
          <p:nvPr/>
        </p:nvCxnSpPr>
        <p:spPr>
          <a:xfrm flipV="1">
            <a:off x="9475561" y="3311339"/>
            <a:ext cx="0" cy="947971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43"/>
          <p:cNvCxnSpPr/>
          <p:nvPr/>
        </p:nvCxnSpPr>
        <p:spPr>
          <a:xfrm flipV="1">
            <a:off x="10268365" y="3382485"/>
            <a:ext cx="0" cy="876825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 flipV="1">
            <a:off x="10799343" y="3382486"/>
            <a:ext cx="0" cy="848727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7"/>
          <p:cNvCxnSpPr/>
          <p:nvPr/>
        </p:nvCxnSpPr>
        <p:spPr>
          <a:xfrm flipH="1" flipV="1">
            <a:off x="11353800" y="3368438"/>
            <a:ext cx="248723" cy="862775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937564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1318</TotalTime>
  <Words>401</Words>
  <Application>Microsoft Office PowerPoint</Application>
  <PresentationFormat>Широкоэкранный</PresentationFormat>
  <Paragraphs>133</Paragraphs>
  <Slides>15</Slides>
  <Notes>3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2</vt:i4>
      </vt:variant>
      <vt:variant>
        <vt:lpstr>Заголовки слайдов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Тема Office</vt:lpstr>
      <vt:lpstr>MathType 7.0 Equation</vt:lpstr>
      <vt:lpstr>Equation</vt:lpstr>
      <vt:lpstr>Применение графов для классификации финансовых транзакций </vt:lpstr>
      <vt:lpstr>Постановка задачи</vt:lpstr>
      <vt:lpstr>Источник данных</vt:lpstr>
      <vt:lpstr>Данные</vt:lpstr>
      <vt:lpstr>Предварительный анализ</vt:lpstr>
      <vt:lpstr>Используемые методы классификации</vt:lpstr>
      <vt:lpstr>Результаты на «сырых» данных</vt:lpstr>
      <vt:lpstr>Проектирование признаков</vt:lpstr>
      <vt:lpstr>Отбор признаков</vt:lpstr>
      <vt:lpstr>Результат после отбора признаков</vt:lpstr>
      <vt:lpstr>Нормализация данных</vt:lpstr>
      <vt:lpstr>Результаты после нормализации</vt:lpstr>
      <vt:lpstr> Визуализация с помощью графов</vt:lpstr>
      <vt:lpstr>Результаты</vt:lpstr>
      <vt:lpstr>Спасибо за внимание!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Применение теории графов для классификации финансовых транзакций</dc:title>
  <dc:creator>DeSoo</dc:creator>
  <cp:lastModifiedBy>Денис Сорокин</cp:lastModifiedBy>
  <cp:revision>53</cp:revision>
  <cp:lastPrinted>2019-06-03T03:49:12Z</cp:lastPrinted>
  <dcterms:created xsi:type="dcterms:W3CDTF">2019-05-21T10:50:41Z</dcterms:created>
  <dcterms:modified xsi:type="dcterms:W3CDTF">2019-06-11T20:48:25Z</dcterms:modified>
</cp:coreProperties>
</file>