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0" r:id="rId5"/>
    <p:sldId id="262" r:id="rId6"/>
    <p:sldId id="264" r:id="rId7"/>
    <p:sldId id="266" r:id="rId8"/>
    <p:sldId id="261" r:id="rId9"/>
    <p:sldId id="265" r:id="rId10"/>
    <p:sldId id="263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Zannin" initials="MZ" lastIdx="1" clrIdx="0">
    <p:extLst>
      <p:ext uri="{19B8F6BF-5375-455C-9EA6-DF929625EA0E}">
        <p15:presenceInfo xmlns:p15="http://schemas.microsoft.com/office/powerpoint/2012/main" userId="Mattia Zann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92" autoAdjust="0"/>
  </p:normalViewPr>
  <p:slideViewPr>
    <p:cSldViewPr snapToGrid="0">
      <p:cViewPr varScale="1">
        <p:scale>
          <a:sx n="39" d="100"/>
          <a:sy n="39" d="100"/>
        </p:scale>
        <p:origin x="18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87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Easy to use – no </a:t>
            </a:r>
            <a:r>
              <a:rPr lang="it-IT" dirty="0" err="1" smtClean="0"/>
              <a:t>maps</a:t>
            </a:r>
            <a:r>
              <a:rPr lang="it-IT" dirty="0" smtClean="0"/>
              <a:t> </a:t>
            </a:r>
            <a:r>
              <a:rPr lang="it-IT" dirty="0" err="1" smtClean="0"/>
              <a:t>involved</a:t>
            </a:r>
            <a:endParaRPr lang="it-IT" sz="1600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Geographically</a:t>
            </a:r>
            <a:r>
              <a:rPr lang="it-IT" dirty="0" smtClean="0"/>
              <a:t> </a:t>
            </a:r>
            <a:r>
              <a:rPr lang="it-IT" dirty="0" err="1" smtClean="0"/>
              <a:t>indipendent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Can </a:t>
            </a:r>
            <a:r>
              <a:rPr lang="it-IT" dirty="0" err="1" smtClean="0"/>
              <a:t>recognize</a:t>
            </a:r>
            <a:r>
              <a:rPr lang="it-IT" dirty="0" smtClean="0"/>
              <a:t> over 2 mln </a:t>
            </a:r>
            <a:r>
              <a:rPr lang="it-IT" dirty="0" err="1" smtClean="0"/>
              <a:t>touristic</a:t>
            </a:r>
            <a:r>
              <a:rPr lang="it-IT" dirty="0" smtClean="0"/>
              <a:t> </a:t>
            </a:r>
            <a:r>
              <a:rPr lang="it-IT" dirty="0" err="1" smtClean="0"/>
              <a:t>places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over the world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Continuously</a:t>
            </a:r>
            <a:r>
              <a:rPr lang="it-IT" dirty="0" smtClean="0"/>
              <a:t> </a:t>
            </a:r>
            <a:r>
              <a:rPr lang="it-IT" dirty="0" err="1" smtClean="0"/>
              <a:t>growing</a:t>
            </a:r>
            <a:r>
              <a:rPr lang="it-IT" dirty="0" smtClean="0"/>
              <a:t> database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185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Corpo livello uno</a:t>
            </a:r>
          </a:p>
          <a:p>
            <a:pPr lvl="1">
              <a:defRPr sz="1800"/>
            </a:pPr>
            <a:r>
              <a:rPr sz="3200"/>
              <a:t>Corpo livello due</a:t>
            </a:r>
          </a:p>
          <a:p>
            <a:pPr lvl="2">
              <a:defRPr sz="1800"/>
            </a:pPr>
            <a:r>
              <a:rPr sz="3200"/>
              <a:t>Corpo livello tre</a:t>
            </a:r>
          </a:p>
          <a:p>
            <a:pPr lvl="3">
              <a:defRPr sz="1800"/>
            </a:pPr>
            <a:r>
              <a:rPr sz="3200"/>
              <a:t>Corpo livello quattro</a:t>
            </a:r>
          </a:p>
          <a:p>
            <a:pPr lvl="4">
              <a:defRPr sz="1800"/>
            </a:pPr>
            <a:r>
              <a:rPr sz="3200"/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latin typeface="Minion Pro"/>
                <a:ea typeface="Minion Pro"/>
                <a:cs typeface="Minion Pro"/>
                <a:sym typeface="Minion Pro"/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latin typeface="Minion Pro"/>
                <a:ea typeface="Minion Pro"/>
                <a:cs typeface="Minion Pro"/>
                <a:sym typeface="Minion Pro"/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latin typeface="Minion Pro"/>
                <a:ea typeface="Minion Pro"/>
                <a:cs typeface="Minion Pro"/>
                <a:sym typeface="Minion Pro"/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latin typeface="Minion Pro"/>
                <a:ea typeface="Minion Pro"/>
                <a:cs typeface="Minion Pro"/>
                <a:sym typeface="Minion Pro"/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latin typeface="Minion Pro"/>
                <a:ea typeface="Minion Pro"/>
                <a:cs typeface="Minion Pro"/>
                <a:sym typeface="Minion Pro"/>
              </a:defRPr>
            </a:lvl5pPr>
          </a:lstStyle>
          <a:p>
            <a:pPr lvl="0">
              <a:defRPr sz="1800"/>
            </a:pPr>
            <a:r>
              <a:rPr sz="3200"/>
              <a:t>Corpo livello uno</a:t>
            </a:r>
          </a:p>
          <a:p>
            <a:pPr lvl="1">
              <a:defRPr sz="1800"/>
            </a:pPr>
            <a:r>
              <a:rPr sz="3200"/>
              <a:t>Corpo livello due</a:t>
            </a:r>
          </a:p>
          <a:p>
            <a:pPr lvl="2">
              <a:defRPr sz="1800"/>
            </a:pPr>
            <a:r>
              <a:rPr sz="3200"/>
              <a:t>Corpo livello tre</a:t>
            </a:r>
          </a:p>
          <a:p>
            <a:pPr lvl="3">
              <a:defRPr sz="1800"/>
            </a:pPr>
            <a:r>
              <a:rPr sz="3200"/>
              <a:t>Corpo livello quattro</a:t>
            </a:r>
          </a:p>
          <a:p>
            <a:pPr lvl="4">
              <a:defRPr sz="1800"/>
            </a:pPr>
            <a:r>
              <a:rPr sz="3200"/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Titolo Testo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Corpo livello uno</a:t>
            </a:r>
          </a:p>
          <a:p>
            <a:pPr lvl="1">
              <a:defRPr sz="1800"/>
            </a:pPr>
            <a:r>
              <a:rPr sz="3200"/>
              <a:t>Corpo livello due</a:t>
            </a:r>
          </a:p>
          <a:p>
            <a:pPr lvl="2">
              <a:defRPr sz="1800"/>
            </a:pPr>
            <a:r>
              <a:rPr sz="3200"/>
              <a:t>Corpo livello tre</a:t>
            </a:r>
          </a:p>
          <a:p>
            <a:pPr lvl="3">
              <a:defRPr sz="1800"/>
            </a:pPr>
            <a:r>
              <a:rPr sz="3200"/>
              <a:t>Corpo livello quattro</a:t>
            </a:r>
          </a:p>
          <a:p>
            <a:pPr lvl="4">
              <a:defRPr sz="1800"/>
            </a:pPr>
            <a:r>
              <a:rPr sz="3200"/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Corpo livello uno</a:t>
            </a:r>
          </a:p>
          <a:p>
            <a:pPr lvl="1">
              <a:defRPr sz="1800"/>
            </a:pPr>
            <a:r>
              <a:rPr sz="3600"/>
              <a:t>Corpo livello due</a:t>
            </a:r>
          </a:p>
          <a:p>
            <a:pPr lvl="2">
              <a:defRPr sz="1800"/>
            </a:pPr>
            <a:r>
              <a:rPr sz="3600"/>
              <a:t>Corpo livello tre</a:t>
            </a:r>
          </a:p>
          <a:p>
            <a:pPr lvl="3">
              <a:defRPr sz="1800"/>
            </a:pPr>
            <a:r>
              <a:rPr sz="3600"/>
              <a:t>Corpo livello quattro</a:t>
            </a:r>
          </a:p>
          <a:p>
            <a:pPr lvl="4">
              <a:defRPr sz="1800"/>
            </a:pPr>
            <a:r>
              <a:rPr sz="3600"/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Corpo livello uno</a:t>
            </a:r>
          </a:p>
          <a:p>
            <a:pPr lvl="1">
              <a:defRPr sz="1800"/>
            </a:pPr>
            <a:r>
              <a:rPr sz="2800"/>
              <a:t>Corpo livello due</a:t>
            </a:r>
          </a:p>
          <a:p>
            <a:pPr lvl="2">
              <a:defRPr sz="1800"/>
            </a:pPr>
            <a:r>
              <a:rPr sz="2800"/>
              <a:t>Corpo livello tre</a:t>
            </a:r>
          </a:p>
          <a:p>
            <a:pPr lvl="3">
              <a:defRPr sz="1800"/>
            </a:pPr>
            <a:r>
              <a:rPr sz="2800"/>
              <a:t>Corpo livello quattro</a:t>
            </a:r>
          </a:p>
          <a:p>
            <a:pPr lvl="4">
              <a:defRPr sz="1800"/>
            </a:pPr>
            <a:r>
              <a:rPr sz="2800"/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Corpo livello uno</a:t>
            </a:r>
          </a:p>
          <a:p>
            <a:pPr lvl="1">
              <a:defRPr sz="1800"/>
            </a:pPr>
            <a:r>
              <a:rPr sz="3600"/>
              <a:t>Corpo livello due</a:t>
            </a:r>
          </a:p>
          <a:p>
            <a:pPr lvl="2">
              <a:defRPr sz="1800"/>
            </a:pPr>
            <a:r>
              <a:rPr sz="3600"/>
              <a:t>Corpo livello tre</a:t>
            </a:r>
          </a:p>
          <a:p>
            <a:pPr lvl="3">
              <a:defRPr sz="1800"/>
            </a:pPr>
            <a:r>
              <a:rPr sz="3600"/>
              <a:t>Corpo livello quattro</a:t>
            </a:r>
          </a:p>
          <a:p>
            <a:pPr lvl="4">
              <a:defRPr sz="1800"/>
            </a:pPr>
            <a:r>
              <a:rPr sz="3600"/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Corpo livello uno</a:t>
            </a:r>
          </a:p>
          <a:p>
            <a:pPr lvl="1">
              <a:defRPr sz="1800"/>
            </a:pPr>
            <a:r>
              <a:rPr sz="3600"/>
              <a:t>Corpo livello due</a:t>
            </a:r>
          </a:p>
          <a:p>
            <a:pPr lvl="2">
              <a:defRPr sz="1800"/>
            </a:pPr>
            <a:r>
              <a:rPr sz="3600"/>
              <a:t>Corpo livello tre</a:t>
            </a:r>
          </a:p>
          <a:p>
            <a:pPr lvl="3">
              <a:defRPr sz="1800"/>
            </a:pPr>
            <a:r>
              <a:rPr sz="3600"/>
              <a:t>Corpo livello quattro</a:t>
            </a:r>
          </a:p>
          <a:p>
            <a:pPr lvl="4">
              <a:defRPr sz="1800"/>
            </a:pPr>
            <a:r>
              <a:rPr sz="3600"/>
              <a:t>Livello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36" name="Shape 36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41" name="Shape 41"/>
          <p:cNvSpPr/>
          <p:nvPr/>
        </p:nvSpPr>
        <p:spPr>
          <a:xfrm>
            <a:off x="86402" y="8605837"/>
            <a:ext cx="45081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42" name="Shape 4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43" name="Shape 43"/>
          <p:cNvSpPr/>
          <p:nvPr/>
        </p:nvSpPr>
        <p:spPr>
          <a:xfrm>
            <a:off x="1574270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pic>
        <p:nvPicPr>
          <p:cNvPr id="44" name="polimi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3567281"/>
            <a:ext cx="13004801" cy="463838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4827264" y="2028019"/>
            <a:ext cx="3350276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006CC6"/>
                </a:solidFill>
                <a:latin typeface="Minion Pro Semibold"/>
                <a:ea typeface="Minion Pro Semibold"/>
                <a:cs typeface="Minion Pro Semibold"/>
                <a:sym typeface="Minion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4300" dirty="0" smtClean="0">
                <a:solidFill>
                  <a:srgbClr val="006CC6"/>
                </a:solidFill>
              </a:rPr>
              <a:t>DIMA Project</a:t>
            </a:r>
            <a:endParaRPr sz="4300" dirty="0">
              <a:solidFill>
                <a:srgbClr val="006CC6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>
            <a:off x="5843762" y="2611756"/>
            <a:ext cx="94897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it-IT" sz="3600" b="1" dirty="0" smtClean="0"/>
              <a:t>WIT</a:t>
            </a:r>
            <a:endParaRPr sz="3600" b="1" dirty="0"/>
          </a:p>
        </p:txBody>
      </p:sp>
      <p:sp>
        <p:nvSpPr>
          <p:cNvPr id="47" name="Shape 47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49" name="Shape 49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-25400" y="2990850"/>
            <a:ext cx="13029258" cy="471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Gamification</a:t>
            </a:r>
            <a:r>
              <a:rPr lang="en-US" sz="3200" dirty="0" smtClean="0"/>
              <a:t>:</a:t>
            </a:r>
            <a:endParaRPr lang="en-US" sz="32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/>
              <a:t>Encourage users to collect POIs of various type to achieve trophies.</a:t>
            </a:r>
            <a:endParaRPr lang="it-IT" sz="3200" dirty="0"/>
          </a:p>
          <a:p>
            <a:pPr marL="10287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3200" dirty="0" smtClean="0"/>
              <a:t>Offline mode:</a:t>
            </a:r>
            <a:endParaRPr lang="it-IT" sz="3200" dirty="0"/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 smtClean="0"/>
              <a:t>Let </a:t>
            </a:r>
            <a:r>
              <a:rPr lang="en-US" sz="3200" dirty="0"/>
              <a:t>the user to previous download from home a package with all the info of a particular city, so he can visit it without an internet </a:t>
            </a:r>
            <a:r>
              <a:rPr lang="en-US" sz="3200" dirty="0" smtClean="0"/>
              <a:t>connections.</a:t>
            </a:r>
            <a:endParaRPr lang="it-IT" sz="3200" dirty="0"/>
          </a:p>
          <a:p>
            <a:pPr marL="10287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Push </a:t>
            </a:r>
            <a:r>
              <a:rPr lang="en-US" sz="3200" dirty="0"/>
              <a:t>notifications between two users when a user’s friends scan a monument that the other has recently scanned. </a:t>
            </a:r>
            <a:endParaRPr lang="it-IT" sz="3200" dirty="0"/>
          </a:p>
        </p:txBody>
      </p:sp>
      <p:sp>
        <p:nvSpPr>
          <p:cNvPr id="23" name="Rettangolo 22"/>
          <p:cNvSpPr/>
          <p:nvPr/>
        </p:nvSpPr>
        <p:spPr>
          <a:xfrm>
            <a:off x="3127122" y="1696135"/>
            <a:ext cx="6750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>
                <a:solidFill>
                  <a:srgbClr val="0070C0"/>
                </a:solidFill>
              </a:rPr>
              <a:t>Requirement</a:t>
            </a:r>
            <a:r>
              <a:rPr lang="it-IT" dirty="0" smtClean="0">
                <a:solidFill>
                  <a:srgbClr val="0070C0"/>
                </a:solidFill>
              </a:rPr>
              <a:t> to be </a:t>
            </a:r>
            <a:r>
              <a:rPr lang="it-IT" dirty="0" err="1" smtClean="0">
                <a:solidFill>
                  <a:srgbClr val="0070C0"/>
                </a:solidFill>
              </a:rPr>
              <a:t>implemented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86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-8468" y="3280146"/>
            <a:ext cx="130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focus on </a:t>
            </a:r>
            <a:r>
              <a:rPr lang="it-IT" dirty="0" err="1"/>
              <a:t>helping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smtClean="0"/>
              <a:t>information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turistic</a:t>
            </a:r>
            <a:r>
              <a:rPr lang="it-IT" dirty="0" smtClean="0"/>
              <a:t>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in the </a:t>
            </a:r>
            <a:r>
              <a:rPr lang="it-IT" dirty="0" err="1"/>
              <a:t>simplest</a:t>
            </a:r>
            <a:r>
              <a:rPr lang="it-IT" dirty="0"/>
              <a:t> way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 user that wants to discover information about a place in front of him only needs to point the device to its direction and the app will automatically retrieve all relevant information.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203088" y="1598064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>
                <a:solidFill>
                  <a:srgbClr val="0070C0"/>
                </a:solidFill>
              </a:rPr>
              <a:t>Concept</a:t>
            </a:r>
            <a:endParaRPr lang="it-IT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750" y="1253067"/>
            <a:ext cx="12147108" cy="68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9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3" y="1921172"/>
            <a:ext cx="12664216" cy="54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3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419" y="2031869"/>
            <a:ext cx="10843356" cy="52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35" y="1483022"/>
            <a:ext cx="12223083" cy="62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3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54" y="1503453"/>
            <a:ext cx="9170094" cy="680199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4656328" y="1586796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2009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83" y="1752600"/>
            <a:ext cx="11771512" cy="59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5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400" y="-16934"/>
            <a:ext cx="13055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 MILANO</a:t>
            </a:r>
          </a:p>
        </p:txBody>
      </p:sp>
      <p:sp>
        <p:nvSpPr>
          <p:cNvPr id="52" name="Shape 52"/>
          <p:cNvSpPr/>
          <p:nvPr/>
        </p:nvSpPr>
        <p:spPr>
          <a:xfrm>
            <a:off x="2795190" y="-16934"/>
            <a:ext cx="924758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543300" y="-16934"/>
            <a:ext cx="1270000" cy="1270001"/>
          </a:xfrm>
          <a:prstGeom prst="rect">
            <a:avLst/>
          </a:prstGeom>
          <a:solidFill>
            <a:srgbClr val="0365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6200" y="-1693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95800" y="-16934"/>
            <a:ext cx="1270000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975919" y="-16934"/>
            <a:ext cx="8027939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r">
              <a:defRPr sz="1800"/>
            </a:pPr>
            <a:r>
              <a:rPr sz="2400">
                <a:solidFill>
                  <a:srgbClr val="FFFFFF"/>
                </a:solidFill>
                <a:latin typeface="Opel Sans"/>
                <a:ea typeface="Opel Sans"/>
                <a:cs typeface="Opel Sans"/>
                <a:sym typeface="Opel Sans"/>
              </a:rPr>
              <a:t>POLITECNICO DI MILANO</a:t>
            </a:r>
          </a:p>
        </p:txBody>
      </p:sp>
      <p:sp>
        <p:nvSpPr>
          <p:cNvPr id="57" name="Shape 57"/>
          <p:cNvSpPr/>
          <p:nvPr/>
        </p:nvSpPr>
        <p:spPr>
          <a:xfrm>
            <a:off x="-269198" y="8869130"/>
            <a:ext cx="45081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58" name="Shape 58"/>
          <p:cNvSpPr/>
          <p:nvPr/>
        </p:nvSpPr>
        <p:spPr>
          <a:xfrm>
            <a:off x="8562197" y="8869130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574271" y="9326738"/>
            <a:ext cx="1026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2" name="Shape 62"/>
          <p:cNvSpPr/>
          <p:nvPr/>
        </p:nvSpPr>
        <p:spPr>
          <a:xfrm>
            <a:off x="8562197" y="8796337"/>
            <a:ext cx="41884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63" name="Shape 63"/>
          <p:cNvSpPr/>
          <p:nvPr/>
        </p:nvSpPr>
        <p:spPr>
          <a:xfrm>
            <a:off x="-8468" y="8639175"/>
            <a:ext cx="13021735" cy="73342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6402" y="8796337"/>
            <a:ext cx="61327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© </a:t>
            </a:r>
            <a:r>
              <a:rPr sz="2500">
                <a:solidFill>
                  <a:srgbClr val="FFFFFF"/>
                </a:solidFill>
                <a:latin typeface="Minion Pro Semibold"/>
                <a:ea typeface="Minion Pro Semibold"/>
                <a:cs typeface="Minion Pro Semibold"/>
                <a:sym typeface="Minion Pro Semibold"/>
              </a:rPr>
              <a:t>Jacopo Rigoli  Mattia Zannin  </a:t>
            </a:r>
            <a:r>
              <a: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rPr>
              <a:t>2014-2015</a:t>
            </a:r>
          </a:p>
        </p:txBody>
      </p:sp>
      <p:sp>
        <p:nvSpPr>
          <p:cNvPr id="65" name="Shape 65"/>
          <p:cNvSpPr/>
          <p:nvPr/>
        </p:nvSpPr>
        <p:spPr>
          <a:xfrm>
            <a:off x="8562197" y="8762231"/>
            <a:ext cx="418842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Minion Pro"/>
                <a:ea typeface="Minion Pro"/>
                <a:cs typeface="Minion Pro"/>
                <a:sym typeface="Minion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500" dirty="0" smtClean="0">
                <a:solidFill>
                  <a:srgbClr val="FFFFFF"/>
                </a:solidFill>
              </a:rPr>
              <a:t>DIMA</a:t>
            </a: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04" y="1618559"/>
            <a:ext cx="11417766" cy="6327843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82" y="3290943"/>
            <a:ext cx="3831102" cy="31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49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404</Words>
  <Application>Microsoft Office PowerPoint</Application>
  <PresentationFormat>Personalizzato</PresentationFormat>
  <Paragraphs>95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Arial</vt:lpstr>
      <vt:lpstr>Calibri</vt:lpstr>
      <vt:lpstr>Helvetica</vt:lpstr>
      <vt:lpstr>Helvetica Light</vt:lpstr>
      <vt:lpstr>Helvetica Neue</vt:lpstr>
      <vt:lpstr>Minion Pro</vt:lpstr>
      <vt:lpstr>Minion Pro Semibold</vt:lpstr>
      <vt:lpstr>Opel Sans</vt:lpstr>
      <vt:lpstr>Verdana</vt:lpstr>
      <vt:lpstr>White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Mattia Zannin</cp:lastModifiedBy>
  <cp:revision>15</cp:revision>
  <dcterms:modified xsi:type="dcterms:W3CDTF">2015-09-03T06:15:30Z</dcterms:modified>
</cp:coreProperties>
</file>