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18_548B76F9.xml" ContentType="application/vnd.ms-powerpoint.comments+xml"/>
  <Override PartName="/ppt/comments/modernComment_10E_7167ADE8.xml" ContentType="application/vnd.ms-powerpoint.comments+xml"/>
  <Override PartName="/ppt/comments/modernComment_110_EE15FEA0.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omments/modernComment_11A_DE813982.xml" ContentType="application/vnd.ms-powerpoint.comments+xml"/>
  <Override PartName="/ppt/comments/modernComment_12C_C265B0F8.xml" ContentType="application/vnd.ms-powerpoint.comments+xml"/>
  <Override PartName="/ppt/comments/modernComment_11E_6AB3B491.xml" ContentType="application/vnd.ms-powerpoint.comments+xml"/>
  <Override PartName="/ppt/comments/modernComment_112_900BCC26.xml" ContentType="application/vnd.ms-powerpoint.comments+xml"/>
  <Override PartName="/ppt/comments/modernComment_11C_869CAF9C.xml" ContentType="application/vnd.ms-powerpoint.comments+xml"/>
  <Override PartName="/ppt/comments/modernComment_11F_CA648039.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79" r:id="rId5"/>
    <p:sldId id="265" r:id="rId6"/>
    <p:sldId id="275" r:id="rId7"/>
    <p:sldId id="298" r:id="rId8"/>
    <p:sldId id="299" r:id="rId9"/>
    <p:sldId id="278" r:id="rId10"/>
    <p:sldId id="294" r:id="rId11"/>
    <p:sldId id="295" r:id="rId12"/>
    <p:sldId id="280" r:id="rId13"/>
    <p:sldId id="281" r:id="rId14"/>
    <p:sldId id="270" r:id="rId15"/>
    <p:sldId id="272" r:id="rId16"/>
    <p:sldId id="282" r:id="rId17"/>
    <p:sldId id="300" r:id="rId18"/>
    <p:sldId id="286" r:id="rId19"/>
    <p:sldId id="271" r:id="rId20"/>
    <p:sldId id="274" r:id="rId21"/>
    <p:sldId id="303" r:id="rId22"/>
    <p:sldId id="302" r:id="rId23"/>
    <p:sldId id="304" r:id="rId24"/>
    <p:sldId id="273" r:id="rId25"/>
    <p:sldId id="284" r:id="rId26"/>
    <p:sldId id="296" r:id="rId27"/>
    <p:sldId id="283" r:id="rId28"/>
    <p:sldId id="287" r:id="rId29"/>
    <p:sldId id="288" r:id="rId30"/>
    <p:sldId id="291" r:id="rId31"/>
    <p:sldId id="292" r:id="rId32"/>
    <p:sldId id="289" r:id="rId3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F6BA502-0B7B-4600-A674-216AA0791FDB}" name="Obispa, G.S. (Gabriella)" initials="O(" userId="S::obigs@hr.nl::1daf9629-0d13-4691-a4c9-056a911ec261" providerId="AD"/>
  <p188:author id="{DB75FA08-E2FC-6574-D774-941EC97CA5BA}" name="Bruijn, G.M.M. de (Gerard)" initials="B(" userId="S::gmbru@hr.nl::a9ebc899-9c6c-41a8-86bd-61d8516a67a9" providerId="AD"/>
  <p188:author id="{EFF4D123-F8CA-B7EE-E9FF-4DDC8B26B530}" name="Obispa, G.S. (Gabriella)" initials="GO" userId="S::ObiGS@hr.nl::1daf9629-0d13-4691-a4c9-056a911ec261" providerId="AD"/>
  <p188:author id="{8D441F26-F969-911C-B34D-6989074F2B28}" name="Boek, P. (Patrick)" initials="" userId="S::BoePa@hr.nl::5901cd90-9ed5-402b-a7c0-2100d5cb6ced" providerId="AD"/>
  <p188:author id="{0BD1AB26-0283-31F9-8353-B39739B8A2BE}" name="Graaf, P.J.A.M. de (Petra)" initials="" userId="S::GraPJ@hr.nl::f940fd2d-9624-44f1-9606-f3d4e14c99a5" providerId="AD"/>
  <p188:author id="{9E7C1A2F-013B-6D65-D212-F8AE0DF60A33}" name="Ubert, T. (Tanja)" initials="U(" userId="S::ubert@hr.nl::8533e8b0-cb19-4b14-9fa3-35aee2d557ca" providerId="AD"/>
  <p188:author id="{81A41257-74A3-3184-7507-01637DB5E8D2}" name="Keurentjes, N. (Nathalie)" initials="" userId="S::KeurN@hr.nl::e5811499-9beb-4588-95e7-bce9e395675a" providerId="AD"/>
  <p188:author id="{518F27AD-D69F-FEAA-8141-5ED1F0DE22D0}" name="Desot, T.V.J. (Thierry)" initials="" userId="S::DesTV@hr.nl::f0158f6f-554a-4e8a-b0ab-e5f346d56ece" providerId="AD"/>
  <p188:author id="{93D3D2FD-AE8A-37FF-F7D3-377695D2F827}" name="Eijndhoven, L.M.A. van (Titia)" initials="" userId="S::EijLM@hr.nl::d75c4d26-6716-4111-bae9-234457e6a0b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2"/>
    <p:restoredTop sz="94648"/>
  </p:normalViewPr>
  <p:slideViewPr>
    <p:cSldViewPr snapToGrid="0">
      <p:cViewPr varScale="1">
        <p:scale>
          <a:sx n="91" d="100"/>
          <a:sy n="91" d="100"/>
        </p:scale>
        <p:origin x="48"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ot, T.V.J. (Thierry)" userId="f0158f6f-554a-4e8a-b0ab-e5f346d56ece" providerId="ADAL" clId="{68496954-15AF-46C5-B013-E6FFB060EB59}"/>
    <pc:docChg chg="undo custSel addSld delSld modSld sldOrd">
      <pc:chgData name="Desot, T.V.J. (Thierry)" userId="f0158f6f-554a-4e8a-b0ab-e5f346d56ece" providerId="ADAL" clId="{68496954-15AF-46C5-B013-E6FFB060EB59}" dt="2024-05-15T09:41:55.127" v="2144"/>
      <pc:docMkLst>
        <pc:docMk/>
      </pc:docMkLst>
      <pc:sldChg chg="modCm">
        <pc:chgData name="Desot, T.V.J. (Thierry)" userId="f0158f6f-554a-4e8a-b0ab-e5f346d56ece" providerId="ADAL" clId="{68496954-15AF-46C5-B013-E6FFB060EB59}" dt="2024-05-15T09:41:55.127" v="2144"/>
        <pc:sldMkLst>
          <pc:docMk/>
          <pc:sldMk cId="2416692262" sldId="274"/>
        </pc:sldMkLst>
        <pc:extLst>
          <p:ext xmlns:p="http://schemas.openxmlformats.org/presentationml/2006/main" uri="{D6D511B9-2390-475A-947B-AFAB55BFBCF1}">
            <pc226:cmChg xmlns:pc226="http://schemas.microsoft.com/office/powerpoint/2022/06/main/command" chg="">
              <pc226:chgData name="Desot, T.V.J. (Thierry)" userId="f0158f6f-554a-4e8a-b0ab-e5f346d56ece" providerId="ADAL" clId="{68496954-15AF-46C5-B013-E6FFB060EB59}" dt="2024-05-15T09:41:55.127" v="2144"/>
              <pc2:cmMkLst xmlns:pc2="http://schemas.microsoft.com/office/powerpoint/2019/9/main/command">
                <pc:docMk/>
                <pc:sldMk cId="2416692262" sldId="274"/>
                <pc2:cmMk id="{9B62AE9F-566A-3C48-AFDF-8F3E2A33C73D}"/>
              </pc2:cmMkLst>
              <pc226:cmRplyChg chg="add">
                <pc226:chgData name="Desot, T.V.J. (Thierry)" userId="f0158f6f-554a-4e8a-b0ab-e5f346d56ece" providerId="ADAL" clId="{68496954-15AF-46C5-B013-E6FFB060EB59}" dt="2024-05-15T09:41:55.127" v="2144"/>
                <pc2:cmRplyMkLst xmlns:pc2="http://schemas.microsoft.com/office/powerpoint/2019/9/main/command">
                  <pc:docMk/>
                  <pc:sldMk cId="2416692262" sldId="274"/>
                  <pc2:cmMk id="{9B62AE9F-566A-3C48-AFDF-8F3E2A33C73D}"/>
                  <pc2:cmRplyMk id="{5E1ADE61-C711-45AB-9EBA-CC6633FC8DB3}"/>
                </pc2:cmRplyMkLst>
              </pc226:cmRplyChg>
            </pc226:cmChg>
          </p:ext>
        </pc:extLst>
      </pc:sldChg>
      <pc:sldChg chg="modSp add del mod">
        <pc:chgData name="Desot, T.V.J. (Thierry)" userId="f0158f6f-554a-4e8a-b0ab-e5f346d56ece" providerId="ADAL" clId="{68496954-15AF-46C5-B013-E6FFB060EB59}" dt="2024-05-15T09:08:20.023" v="1170" actId="47"/>
        <pc:sldMkLst>
          <pc:docMk/>
          <pc:sldMk cId="378094613" sldId="301"/>
        </pc:sldMkLst>
        <pc:spChg chg="mod">
          <ac:chgData name="Desot, T.V.J. (Thierry)" userId="f0158f6f-554a-4e8a-b0ab-e5f346d56ece" providerId="ADAL" clId="{68496954-15AF-46C5-B013-E6FFB060EB59}" dt="2024-05-15T08:54:48.522" v="38" actId="20577"/>
          <ac:spMkLst>
            <pc:docMk/>
            <pc:sldMk cId="378094613" sldId="301"/>
            <ac:spMk id="2" creationId="{D515CA1A-C96B-D1B3-1210-2485CA367205}"/>
          </ac:spMkLst>
        </pc:spChg>
        <pc:spChg chg="mod">
          <ac:chgData name="Desot, T.V.J. (Thierry)" userId="f0158f6f-554a-4e8a-b0ab-e5f346d56ece" providerId="ADAL" clId="{68496954-15AF-46C5-B013-E6FFB060EB59}" dt="2024-05-15T09:04:24.151" v="885" actId="20577"/>
          <ac:spMkLst>
            <pc:docMk/>
            <pc:sldMk cId="378094613" sldId="301"/>
            <ac:spMk id="3" creationId="{DCC7A8DE-AF40-99A4-F0C4-FAF5690F9AE8}"/>
          </ac:spMkLst>
        </pc:spChg>
      </pc:sldChg>
      <pc:sldChg chg="modSp add mod">
        <pc:chgData name="Desot, T.V.J. (Thierry)" userId="f0158f6f-554a-4e8a-b0ab-e5f346d56ece" providerId="ADAL" clId="{68496954-15AF-46C5-B013-E6FFB060EB59}" dt="2024-05-15T09:20:07.252" v="1746" actId="255"/>
        <pc:sldMkLst>
          <pc:docMk/>
          <pc:sldMk cId="554785586" sldId="302"/>
        </pc:sldMkLst>
        <pc:spChg chg="mod">
          <ac:chgData name="Desot, T.V.J. (Thierry)" userId="f0158f6f-554a-4e8a-b0ab-e5f346d56ece" providerId="ADAL" clId="{68496954-15AF-46C5-B013-E6FFB060EB59}" dt="2024-05-15T09:20:07.252" v="1746" actId="255"/>
          <ac:spMkLst>
            <pc:docMk/>
            <pc:sldMk cId="554785586" sldId="302"/>
            <ac:spMk id="3" creationId="{DCC7A8DE-AF40-99A4-F0C4-FAF5690F9AE8}"/>
          </ac:spMkLst>
        </pc:spChg>
      </pc:sldChg>
      <pc:sldChg chg="modSp add mod ord">
        <pc:chgData name="Desot, T.V.J. (Thierry)" userId="f0158f6f-554a-4e8a-b0ab-e5f346d56ece" providerId="ADAL" clId="{68496954-15AF-46C5-B013-E6FFB060EB59}" dt="2024-05-15T09:32:28.600" v="1926" actId="6549"/>
        <pc:sldMkLst>
          <pc:docMk/>
          <pc:sldMk cId="3195552799" sldId="303"/>
        </pc:sldMkLst>
        <pc:spChg chg="mod">
          <ac:chgData name="Desot, T.V.J. (Thierry)" userId="f0158f6f-554a-4e8a-b0ab-e5f346d56ece" providerId="ADAL" clId="{68496954-15AF-46C5-B013-E6FFB060EB59}" dt="2024-05-15T09:32:28.600" v="1926" actId="6549"/>
          <ac:spMkLst>
            <pc:docMk/>
            <pc:sldMk cId="3195552799" sldId="303"/>
            <ac:spMk id="3" creationId="{DCC7A8DE-AF40-99A4-F0C4-FAF5690F9AE8}"/>
          </ac:spMkLst>
        </pc:spChg>
      </pc:sldChg>
      <pc:sldChg chg="modSp add mod">
        <pc:chgData name="Desot, T.V.J. (Thierry)" userId="f0158f6f-554a-4e8a-b0ab-e5f346d56ece" providerId="ADAL" clId="{68496954-15AF-46C5-B013-E6FFB060EB59}" dt="2024-05-15T09:37:44.839" v="2143" actId="20577"/>
        <pc:sldMkLst>
          <pc:docMk/>
          <pc:sldMk cId="1504354948" sldId="304"/>
        </pc:sldMkLst>
        <pc:spChg chg="mod">
          <ac:chgData name="Desot, T.V.J. (Thierry)" userId="f0158f6f-554a-4e8a-b0ab-e5f346d56ece" providerId="ADAL" clId="{68496954-15AF-46C5-B013-E6FFB060EB59}" dt="2024-05-15T09:37:44.839" v="2143" actId="20577"/>
          <ac:spMkLst>
            <pc:docMk/>
            <pc:sldMk cId="1504354948" sldId="304"/>
            <ac:spMk id="3" creationId="{DCC7A8DE-AF40-99A4-F0C4-FAF5690F9AE8}"/>
          </ac:spMkLst>
        </pc:spChg>
      </pc:sldChg>
    </pc:docChg>
  </pc:docChgLst>
  <pc:docChgLst>
    <pc:chgData name="Desot, T.V.J. (Thierry)" userId="f0158f6f-554a-4e8a-b0ab-e5f346d56ece" providerId="ADAL" clId="{82013B89-A578-4364-971D-CF6ACF6BD6FC}"/>
    <pc:docChg chg="undo custSel modSld">
      <pc:chgData name="Desot, T.V.J. (Thierry)" userId="f0158f6f-554a-4e8a-b0ab-e5f346d56ece" providerId="ADAL" clId="{82013B89-A578-4364-971D-CF6ACF6BD6FC}" dt="2024-05-29T09:38:10.900" v="1463" actId="6549"/>
      <pc:docMkLst>
        <pc:docMk/>
      </pc:docMkLst>
      <pc:sldChg chg="modSp mod">
        <pc:chgData name="Desot, T.V.J. (Thierry)" userId="f0158f6f-554a-4e8a-b0ab-e5f346d56ece" providerId="ADAL" clId="{82013B89-A578-4364-971D-CF6ACF6BD6FC}" dt="2024-05-29T09:38:10.900" v="1463" actId="6549"/>
        <pc:sldMkLst>
          <pc:docMk/>
          <pc:sldMk cId="554785586" sldId="302"/>
        </pc:sldMkLst>
        <pc:spChg chg="mod">
          <ac:chgData name="Desot, T.V.J. (Thierry)" userId="f0158f6f-554a-4e8a-b0ab-e5f346d56ece" providerId="ADAL" clId="{82013B89-A578-4364-971D-CF6ACF6BD6FC}" dt="2024-05-29T09:38:10.900" v="1463" actId="6549"/>
          <ac:spMkLst>
            <pc:docMk/>
            <pc:sldMk cId="554785586" sldId="302"/>
            <ac:spMk id="3" creationId="{DCC7A8DE-AF40-99A4-F0C4-FAF5690F9AE8}"/>
          </ac:spMkLst>
        </pc:spChg>
      </pc:sldChg>
      <pc:sldChg chg="modSp mod">
        <pc:chgData name="Desot, T.V.J. (Thierry)" userId="f0158f6f-554a-4e8a-b0ab-e5f346d56ece" providerId="ADAL" clId="{82013B89-A578-4364-971D-CF6ACF6BD6FC}" dt="2024-05-29T09:37:49.017" v="1460" actId="20577"/>
        <pc:sldMkLst>
          <pc:docMk/>
          <pc:sldMk cId="3195552799" sldId="303"/>
        </pc:sldMkLst>
        <pc:spChg chg="mod">
          <ac:chgData name="Desot, T.V.J. (Thierry)" userId="f0158f6f-554a-4e8a-b0ab-e5f346d56ece" providerId="ADAL" clId="{82013B89-A578-4364-971D-CF6ACF6BD6FC}" dt="2024-05-29T09:37:49.017" v="1460" actId="20577"/>
          <ac:spMkLst>
            <pc:docMk/>
            <pc:sldMk cId="3195552799" sldId="303"/>
            <ac:spMk id="3" creationId="{DCC7A8DE-AF40-99A4-F0C4-FAF5690F9AE8}"/>
          </ac:spMkLst>
        </pc:spChg>
      </pc:sldChg>
      <pc:sldChg chg="modSp mod">
        <pc:chgData name="Desot, T.V.J. (Thierry)" userId="f0158f6f-554a-4e8a-b0ab-e5f346d56ece" providerId="ADAL" clId="{82013B89-A578-4364-971D-CF6ACF6BD6FC}" dt="2024-05-29T09:34:31.129" v="1365" actId="20577"/>
        <pc:sldMkLst>
          <pc:docMk/>
          <pc:sldMk cId="1504354948" sldId="304"/>
        </pc:sldMkLst>
        <pc:spChg chg="mod">
          <ac:chgData name="Desot, T.V.J. (Thierry)" userId="f0158f6f-554a-4e8a-b0ab-e5f346d56ece" providerId="ADAL" clId="{82013B89-A578-4364-971D-CF6ACF6BD6FC}" dt="2024-05-29T09:34:31.129" v="1365" actId="20577"/>
          <ac:spMkLst>
            <pc:docMk/>
            <pc:sldMk cId="1504354948" sldId="304"/>
            <ac:spMk id="3" creationId="{DCC7A8DE-AF40-99A4-F0C4-FAF5690F9AE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9A3-4B28-8035-82F21195CEF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9A3-4B28-8035-82F21195CEF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9A3-4B28-8035-82F21195CEFB}"/>
              </c:ext>
            </c:extLst>
          </c:dPt>
          <c:cat>
            <c:strRef>
              <c:f>Sheet1!$A$2:$A$5</c:f>
              <c:strCache>
                <c:ptCount val="3"/>
                <c:pt idx="0">
                  <c:v>TC</c:v>
                </c:pt>
                <c:pt idx="1">
                  <c:v>PO</c:v>
                </c:pt>
                <c:pt idx="2">
                  <c:v>RT</c:v>
                </c:pt>
              </c:strCache>
              <c:extLst/>
            </c:strRef>
          </c:cat>
          <c:val>
            <c:numRef>
              <c:f>Sheet1!$B$2:$B$5</c:f>
              <c:numCache>
                <c:formatCode>General</c:formatCode>
                <c:ptCount val="3"/>
                <c:pt idx="0">
                  <c:v>10</c:v>
                </c:pt>
                <c:pt idx="1">
                  <c:v>3</c:v>
                </c:pt>
                <c:pt idx="2">
                  <c:v>4</c:v>
                </c:pt>
              </c:numCache>
              <c:extLst/>
            </c:numRef>
          </c:val>
          <c:extLst>
            <c:ext xmlns:c16="http://schemas.microsoft.com/office/drawing/2014/chart" uri="{C3380CC4-5D6E-409C-BE32-E72D297353CC}">
              <c16:uniqueId val="{00000000-9C5D-4627-8D77-912E16A7C29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NL"/>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0E_7167ADE8.xml><?xml version="1.0" encoding="utf-8"?>
<p188:cmLst xmlns:a="http://schemas.openxmlformats.org/drawingml/2006/main" xmlns:r="http://schemas.openxmlformats.org/officeDocument/2006/relationships" xmlns:p188="http://schemas.microsoft.com/office/powerpoint/2018/8/main">
  <p188:cm id="{FA354EDB-FC89-854C-AE34-D16872ABEFAF}" authorId="{EFF4D123-F8CA-B7EE-E9FF-4DDC8B26B530}" created="2024-04-22T12:54:32.489">
    <ac:deMkLst xmlns:ac="http://schemas.microsoft.com/office/drawing/2013/main/command">
      <pc:docMk xmlns:pc="http://schemas.microsoft.com/office/powerpoint/2013/main/command"/>
      <pc:sldMk xmlns:pc="http://schemas.microsoft.com/office/powerpoint/2013/main/command" cId="1902620136" sldId="270"/>
      <ac:spMk id="2" creationId="{AB346764-FBFA-A3A6-DC51-D8CDF3AC83C4}"/>
    </ac:deMkLst>
    <p188:txBody>
      <a:bodyPr/>
      <a:lstStyle/>
      <a:p>
        <a:r>
          <a:rPr lang="en-NL"/>
          <a:t>Hoe leidt het studio-onderwijs met casuïstiek en data tot de integratie van de drie verschillende competenties? Dit kan een vraag zijn van de bezoekers dus wellicht een idee om dit punt concreter toe te lichten.</a:t>
        </a:r>
      </a:p>
    </p188:txBody>
  </p188:cm>
  <p188:cm id="{AB6410FE-B507-434A-B1A6-D929118891D6}" authorId="{EFF4D123-F8CA-B7EE-E9FF-4DDC8B26B530}" created="2024-04-22T12:57:03.605">
    <ac:deMkLst xmlns:ac="http://schemas.microsoft.com/office/drawing/2013/main/command">
      <pc:docMk xmlns:pc="http://schemas.microsoft.com/office/powerpoint/2013/main/command"/>
      <pc:sldMk xmlns:pc="http://schemas.microsoft.com/office/powerpoint/2013/main/command" cId="1902620136" sldId="270"/>
      <ac:spMk id="4" creationId="{52234513-4304-CB23-6621-77DB329A4F1F}"/>
    </ac:deMkLst>
    <p188:replyLst>
      <p188:reply id="{35D99E4C-45A3-4B8C-9354-8437DE68ABA3}" authorId="{DB75FA08-E2FC-6574-D774-941EC97CA5BA}" created="2024-04-22T16:48:49.556">
        <p188:txBody>
          <a:bodyPr/>
          <a:lstStyle/>
          <a:p>
            <a:r>
              <a:rPr lang="en-US"/>
              <a:t>zie technische beroepsproducten en datapunten zoals van het weekend en vanmorgen verstuurd</a:t>
            </a:r>
          </a:p>
        </p188:txBody>
      </p188:reply>
    </p188:replyLst>
    <p188:txBody>
      <a:bodyPr/>
      <a:lstStyle/>
      <a:p>
        <a:r>
          <a:rPr lang="en-NL"/>
          <a:t>Ook belangrijk om hier toe te lichten wat wij verstaan onder datapunten en beroepsproducten. </a:t>
        </a:r>
      </a:p>
    </p188:txBody>
  </p188:cm>
</p188:cmLst>
</file>

<file path=ppt/comments/modernComment_110_EE15FEA0.xml><?xml version="1.0" encoding="utf-8"?>
<p188:cmLst xmlns:a="http://schemas.openxmlformats.org/drawingml/2006/main" xmlns:r="http://schemas.openxmlformats.org/officeDocument/2006/relationships" xmlns:p188="http://schemas.microsoft.com/office/powerpoint/2018/8/main">
  <p188:cm id="{48470B01-3F1C-3440-8494-E1FBCDE8BDFD}" authorId="{81A41257-74A3-3184-7507-01637DB5E8D2}" created="2024-04-26T11:30:20.287">
    <pc:sldMkLst xmlns:pc="http://schemas.microsoft.com/office/powerpoint/2013/main/command">
      <pc:docMk/>
      <pc:sldMk cId="3994418848" sldId="272"/>
    </pc:sldMkLst>
    <p188:replyLst>
      <p188:reply id="{E475810D-7616-2B47-AA1F-932D34C09EB4}" authorId="{81A41257-74A3-3184-7507-01637DB5E8D2}" created="2024-04-26T11:31:32.850">
        <p188:txBody>
          <a:bodyPr/>
          <a:lstStyle/>
          <a:p>
            <a:r>
              <a:rPr lang="en-001"/>
              <a:t>Let op: in die uren zit ook zelfstandig werken onder begeleiding, slc, etc</a:t>
            </a:r>
          </a:p>
        </p188:txBody>
      </p188:reply>
      <p188:reply id="{DA8DD380-15BB-D149-98AD-1E45A6C2CE62}" authorId="{81A41257-74A3-3184-7507-01637DB5E8D2}" created="2024-04-26T11:35:10.333">
        <p188:txBody>
          <a:bodyPr/>
          <a:lstStyle/>
          <a:p>
            <a:r>
              <a:rPr lang="en-001"/>
              <a:t>Hoe kunnen jullie TC, RT en PO meer integreren? Verdeling is 50% technisch, 50% niet technisch</a:t>
            </a:r>
          </a:p>
        </p188:txBody>
      </p188:reply>
    </p188:replyLst>
    <p188:txBody>
      <a:bodyPr/>
      <a:lstStyle/>
      <a:p>
        <a:r>
          <a:rPr lang="en-001"/>
          <a:t>Max 14 contacturen</a:t>
        </a:r>
      </a:p>
    </p188:txBody>
  </p188:cm>
</p188:cmLst>
</file>

<file path=ppt/comments/modernComment_112_900BCC26.xml><?xml version="1.0" encoding="utf-8"?>
<p188:cmLst xmlns:a="http://schemas.openxmlformats.org/drawingml/2006/main" xmlns:r="http://schemas.openxmlformats.org/officeDocument/2006/relationships" xmlns:p188="http://schemas.microsoft.com/office/powerpoint/2018/8/main">
  <p188:cm id="{9B62AE9F-566A-3C48-AFDF-8F3E2A33C73D}" authorId="{81A41257-74A3-3184-7507-01637DB5E8D2}" created="2024-04-26T13:52:13.274" startDate="2024-04-26T13:52:13.274" dueDate="2024-04-26T13:52:13.274" assignedTo="{93D3D2FD-AE8A-37FF-F7D3-377695D2F827}" title="Wat verstaan we onder datapunten? @Eijndhoven, L.M.A. van (Titia)">
    <pc:sldMkLst xmlns:pc="http://schemas.microsoft.com/office/powerpoint/2013/main/command">
      <pc:docMk/>
      <pc:sldMk cId="2416692262" sldId="274"/>
    </pc:sldMkLst>
    <p188:replyLst>
      <p188:reply id="{5E1ADE61-C711-45AB-9EBA-CC6633FC8DB3}" authorId="{518F27AD-D69F-FEAA-8141-5ED1F0DE22D0}" created="2024-05-15T09:41:55.063">
        <p188:txBody>
          <a:bodyPr/>
          <a:lstStyle/>
          <a:p>
            <a:r>
              <a:rPr lang="nl-NL"/>
              <a:t>Wordt aangepast</a:t>
            </a:r>
          </a:p>
        </p188:txBody>
      </p188:reply>
    </p188:replyLst>
    <p188:txBody>
      <a:bodyPr/>
      <a:lstStyle/>
      <a:p>
        <a:r>
          <a:rPr lang="en-001"/>
          <a:t>Wat verstaan we onder datapunten? [@Eijndhoven, L.M.A. van (Titia)]</a:t>
        </a:r>
      </a:p>
    </p188:txBody>
    <p188:extLst>
      <p:ext xmlns:p="http://schemas.openxmlformats.org/presentationml/2006/main" uri="{5BB2D875-25FF-4072-B9AC-8F64D62656EB}">
        <p228:taskDetails xmlns="" xmlns:p228="http://schemas.microsoft.com/office/powerpoint/2022/08/main">
          <p228:history>
            <p228:event time="2024-04-26T13:52:13.274" id="{52E1D7C2-0E81-5A49-A15A-A24988ED0A4D}">
              <p228:atrbtn authorId="{81A41257-74A3-3184-7507-01637DB5E8D2}"/>
              <p228:anchr>
                <p228:comment id="{9B62AE9F-566A-3C48-AFDF-8F3E2A33C73D}"/>
              </p228:anchr>
              <p228:add/>
            </p228:event>
            <p228:event time="2024-04-26T13:52:13.274" id="{41B998E6-9DB0-A74C-86D6-F7D42EA43390}">
              <p228:atrbtn authorId="{81A41257-74A3-3184-7507-01637DB5E8D2}"/>
              <p228:anchr>
                <p228:comment id="{9B62AE9F-566A-3C48-AFDF-8F3E2A33C73D}"/>
              </p228:anchr>
              <p228:asgn authorId="{93D3D2FD-AE8A-37FF-F7D3-377695D2F827}"/>
            </p228:event>
            <p228:event time="2024-04-26T13:52:13.274" id="{3BA0C0C2-266F-6549-834A-384C100C2C65}">
              <p228:atrbtn authorId="{81A41257-74A3-3184-7507-01637DB5E8D2}"/>
              <p228:anchr>
                <p228:comment id="{9B62AE9F-566A-3C48-AFDF-8F3E2A33C73D}"/>
              </p228:anchr>
              <p228:title val="Wat verstaan we onder datapunten? @Eijndhoven, L.M.A. van (Titia)"/>
            </p228:event>
            <p228:event time="2024-04-26T13:52:13.274" id="{6AF4073C-B8C6-CB41-9075-E6FC774ED336}">
              <p228:atrbtn authorId="{81A41257-74A3-3184-7507-01637DB5E8D2}"/>
              <p228:anchr>
                <p228:comment id="{9B62AE9F-566A-3C48-AFDF-8F3E2A33C73D}"/>
              </p228:anchr>
              <p228:date stDt="2024-04-26T13:52:13.274" endDt="2024-04-26T13:52:13.274"/>
            </p228:event>
          </p228:history>
        </p228:taskDetails>
      </p:ext>
    </p188:extLst>
  </p188:cm>
</p188:cmLst>
</file>

<file path=ppt/comments/modernComment_118_548B76F9.xml><?xml version="1.0" encoding="utf-8"?>
<p188:cmLst xmlns:a="http://schemas.openxmlformats.org/drawingml/2006/main" xmlns:r="http://schemas.openxmlformats.org/officeDocument/2006/relationships" xmlns:p188="http://schemas.microsoft.com/office/powerpoint/2018/8/main">
  <p188:cm id="{C59CED9D-2FA4-E349-B996-2B6DDD0A3117}" authorId="{EFF4D123-F8CA-B7EE-E9FF-4DDC8B26B530}" created="2024-04-22T13:14:13.865">
    <pc:sldMkLst xmlns:pc="http://schemas.microsoft.com/office/powerpoint/2013/main/command">
      <pc:docMk/>
      <pc:sldMk cId="1418426105" sldId="280"/>
    </pc:sldMkLst>
    <p188:txBody>
      <a:bodyPr/>
      <a:lstStyle/>
      <a:p>
        <a:r>
          <a:rPr lang="en-NL"/>
          <a:t>Nathalie en Titia hebben vorige week het verhaal van semester 5 ontvangen. Ik heb daarom gekozen om de belangrijkste punten uit het verhaal van semester 5 te benoemen in deze slide.</a:t>
        </a:r>
      </a:p>
    </p188:txBody>
  </p188:cm>
</p188:cmLst>
</file>

<file path=ppt/comments/modernComment_11A_DE813982.xml><?xml version="1.0" encoding="utf-8"?>
<p188:cmLst xmlns:a="http://schemas.openxmlformats.org/drawingml/2006/main" xmlns:r="http://schemas.openxmlformats.org/officeDocument/2006/relationships" xmlns:p188="http://schemas.microsoft.com/office/powerpoint/2018/8/main">
  <p188:cm id="{3B33EBFC-0C74-43D1-AE86-AA5A08845300}" authorId="{9E7C1A2F-013B-6D65-D212-F8AE0DF60A33}" created="2024-04-24T07:44:49.376">
    <ac:deMkLst xmlns:ac="http://schemas.microsoft.com/office/drawing/2013/main/command">
      <pc:docMk xmlns:pc="http://schemas.microsoft.com/office/powerpoint/2013/main/command"/>
      <pc:sldMk xmlns:pc="http://schemas.microsoft.com/office/powerpoint/2013/main/command" cId="3733010818" sldId="282"/>
      <ac:spMk id="3" creationId="{DCC7A8DE-AF40-99A4-F0C4-FAF5690F9AE8}"/>
    </ac:deMkLst>
    <p188:txBody>
      <a:bodyPr/>
      <a:lstStyle/>
      <a:p>
        <a:r>
          <a:rPr lang="en-US"/>
          <a:t>van het lesschip ab initio kunnen alle data die zij verzamelen gekregen worden? Neem contact met Frank Waszink f.h.waszink@hr.nl</a:t>
        </a:r>
      </a:p>
    </p188:txBody>
  </p188:cm>
</p188:cmLst>
</file>

<file path=ppt/comments/modernComment_11C_869CAF9C.xml><?xml version="1.0" encoding="utf-8"?>
<p188:cmLst xmlns:a="http://schemas.openxmlformats.org/drawingml/2006/main" xmlns:r="http://schemas.openxmlformats.org/officeDocument/2006/relationships" xmlns:p188="http://schemas.microsoft.com/office/powerpoint/2018/8/main">
  <p188:cm id="{67DB780D-FF36-0045-8355-4C3B92200B72}" authorId="{EFF4D123-F8CA-B7EE-E9FF-4DDC8B26B530}" created="2024-04-22T13:23:48.466" startDate="2024-04-22T15:46:19.097" dueDate="2024-04-22T15:46:19.097" assignedTo="{0BD1AB26-0283-31F9-8353-B39739B8A2BE}" title="@Graaf, P.J.A.M. de (Petra) Dag Petra zou je woensdag kunnen kijken naar de leeruitkomsten en datapunten? Kan je ook het weekoverzicht op een van deze slides zetten?">
    <pc:sldMkLst xmlns:pc="http://schemas.microsoft.com/office/powerpoint/2013/main/command">
      <pc:docMk/>
      <pc:sldMk cId="2258415516" sldId="284"/>
    </pc:sldMkLst>
    <p188:replyLst>
      <p188:reply id="{5673485C-8B4F-45FD-8948-632A95B6ACD7}" authorId="{4F6BA502-0B7B-4600-A674-216AA0791FDB}" created="2024-04-22T15:46:19.097">
        <p188:txBody>
          <a:bodyPr/>
          <a:lstStyle/>
          <a:p>
            <a:r>
              <a:rPr lang="en-US"/>
              <a:t>[@Graaf, P.J.A.M. de (Petra)] Dag Petra zou je woensdag kunnen kijken naar de leeruitkomsten en datapunten? Kan je ook het weekoverzicht op een van deze slides zetten? </a:t>
            </a:r>
          </a:p>
        </p188:txBody>
      </p188:reply>
    </p188:replyLst>
    <p188:txBody>
      <a:bodyPr/>
      <a:lstStyle/>
      <a:p>
        <a:r>
          <a:rPr lang="en-NL"/>
          <a:t>Beste RT - graag op deze slides de gevraagde producten (voor zover dat kan) zetten. </a:t>
        </a:r>
      </a:p>
    </p188:txBody>
    <p188:extLst>
      <p:ext xmlns:p="http://schemas.openxmlformats.org/presentationml/2006/main" uri="{5BB2D875-25FF-4072-B9AC-8F64D62656EB}">
        <p228:taskDetails xmlns="" xmlns:p228="http://schemas.microsoft.com/office/powerpoint/2022/08/main">
          <p228:history>
            <p228:event time="2024-04-22T15:46:19.097" id="{65B0E92F-FF3F-420A-97E0-F313B43EBBC1}">
              <p228:atrbtn authorId="{4F6BA502-0B7B-4600-A674-216AA0791FDB}"/>
              <p228:anchr>
                <p228:comment id="{5673485C-8B4F-45FD-8948-632A95B6ACD7}"/>
              </p228:anchr>
              <p228:add/>
            </p228:event>
            <p228:event time="2024-04-22T15:46:19.097" id="{A1FA0B1F-C390-4F91-A971-2463B846E665}">
              <p228:atrbtn authorId="{4F6BA502-0B7B-4600-A674-216AA0791FDB}"/>
              <p228:anchr>
                <p228:comment id="{5673485C-8B4F-45FD-8948-632A95B6ACD7}"/>
              </p228:anchr>
              <p228:asgn authorId="{0BD1AB26-0283-31F9-8353-B39739B8A2BE}"/>
            </p228:event>
            <p228:event time="2024-04-22T15:46:19.097" id="{252278B6-D8BC-44EB-A37E-D29E5FE1B69A}">
              <p228:atrbtn authorId="{4F6BA502-0B7B-4600-A674-216AA0791FDB}"/>
              <p228:anchr>
                <p228:comment id="{5673485C-8B4F-45FD-8948-632A95B6ACD7}"/>
              </p228:anchr>
              <p228:date stDt="2024-04-22T15:46:19.097" endDt="2024-04-22T15:46:19.097"/>
            </p228:event>
            <p228:event time="2024-04-22T15:46:19.097" id="{F9BE7442-2503-4AC5-BABE-0A4F40ACA19B}">
              <p228:atrbtn authorId="{4F6BA502-0B7B-4600-A674-216AA0791FDB}"/>
              <p228:anchr>
                <p228:comment id="{5673485C-8B4F-45FD-8948-632A95B6ACD7}"/>
              </p228:anchr>
              <p228:title val="@Graaf, P.J.A.M. de (Petra) Dag Petra zou je woensdag kunnen kijken naar de leeruitkomsten en datapunten? Kan je ook het weekoverzicht op een van deze slides zetten?"/>
            </p228:event>
          </p228:history>
        </p228:taskDetails>
      </p:ext>
    </p188:extLst>
  </p188:cm>
</p188:cmLst>
</file>

<file path=ppt/comments/modernComment_11E_6AB3B491.xml><?xml version="1.0" encoding="utf-8"?>
<p188:cmLst xmlns:a="http://schemas.openxmlformats.org/drawingml/2006/main" xmlns:r="http://schemas.openxmlformats.org/officeDocument/2006/relationships" xmlns:p188="http://schemas.microsoft.com/office/powerpoint/2018/8/main">
  <p188:cm id="{5F045B30-4847-5042-AB6C-734B89FD4DE4}" authorId="{EFF4D123-F8CA-B7EE-E9FF-4DDC8B26B530}" created="2024-04-22T13:23:37.847" startDate="2024-04-22T14:25:36.563" dueDate="2024-04-22T14:25:36.563" assignedTo="{518F27AD-D69F-FEAA-8141-5ED1F0DE22D0}" title="@Desot, T.V.J. (Thierry) @Busker, A.L.J. (Tony) @Bruijn, G.M.M. de (Gerard)">
    <pc:sldMkLst xmlns:pc="http://schemas.microsoft.com/office/powerpoint/2013/main/command">
      <pc:docMk/>
      <pc:sldMk cId="1790162065" sldId="286"/>
    </pc:sldMkLst>
    <p188:replyLst>
      <p188:reply id="{003D229A-1FCE-4398-9B8E-7647419AFC45}" authorId="{4F6BA502-0B7B-4600-A674-216AA0791FDB}" created="2024-04-22T14:25:36.563">
        <p188:txBody>
          <a:bodyPr/>
          <a:lstStyle/>
          <a:p>
            <a:r>
              <a:rPr lang="en-US"/>
              <a:t>[@Desot, T.V.J. (Thierry)] [@Busker, A.L.J. (Tony)] [@Bruijn, G.M.M. de (Gerard)] </a:t>
            </a:r>
          </a:p>
        </p188:txBody>
      </p188:reply>
      <p188:reply id="{9D988B4C-7FEA-4C13-920A-E4FD92B203A3}" authorId="{DB75FA08-E2FC-6574-D774-941EC97CA5BA}" created="2024-04-22T16:50:37.263">
        <p188:txBody>
          <a:bodyPr/>
          <a:lstStyle/>
          <a:p>
            <a:r>
              <a:rPr lang="en-US"/>
              <a:t>[@Obispa, G.S. (Gabriella)] zie de slides zoals vanmorgen geupdate verstuurd in de email</a:t>
            </a:r>
          </a:p>
        </p188:txBody>
      </p188:reply>
      <p188:reply id="{4DC32BE7-C954-4385-BA39-4159B615382E}" authorId="{4F6BA502-0B7B-4600-A674-216AA0791FDB}" created="2024-04-23T11:32:02.329">
        <p188:txBody>
          <a:bodyPr/>
          <a:lstStyle/>
          <a:p>
            <a:r>
              <a:rPr lang="en-US"/>
              <a:t>Dankjewel voor je bericht. Graag die slides in dit document plaatsen :)</a:t>
            </a:r>
          </a:p>
        </p188:txBody>
      </p188:reply>
    </p188:replyLst>
    <p188:txBody>
      <a:bodyPr/>
      <a:lstStyle/>
      <a:p>
        <a:r>
          <a:rPr lang="en-NL"/>
          <a:t>Beste TC - graag op deze slides de gevraagde producten (voor zover dat kan) zetten. </a:t>
        </a:r>
      </a:p>
    </p188:txBody>
    <p188:extLst>
      <p:ext xmlns:p="http://schemas.openxmlformats.org/presentationml/2006/main" uri="{5BB2D875-25FF-4072-B9AC-8F64D62656EB}">
        <p228:taskDetails xmlns="" xmlns:p228="http://schemas.microsoft.com/office/powerpoint/2022/08/main">
          <p228:history>
            <p228:event time="2024-04-22T14:25:36.563" id="{08EEB04B-1E41-4CCF-A697-52E7E8CC0C1F}">
              <p228:atrbtn authorId="{4F6BA502-0B7B-4600-A674-216AA0791FDB}"/>
              <p228:anchr>
                <p228:comment id="{003D229A-1FCE-4398-9B8E-7647419AFC45}"/>
              </p228:anchr>
              <p228:add/>
            </p228:event>
            <p228:event time="2024-04-22T14:25:36.563" id="{8432245B-2FB4-48DD-984C-4FCE29510877}">
              <p228:atrbtn authorId="{4F6BA502-0B7B-4600-A674-216AA0791FDB}"/>
              <p228:anchr>
                <p228:comment id="{003D229A-1FCE-4398-9B8E-7647419AFC45}"/>
              </p228:anchr>
              <p228:asgn authorId="{518F27AD-D69F-FEAA-8141-5ED1F0DE22D0}"/>
            </p228:event>
            <p228:event time="2024-04-22T14:25:36.563" id="{E3B59CA2-B9A3-4D84-8A15-5CB73232781A}">
              <p228:atrbtn authorId="{4F6BA502-0B7B-4600-A674-216AA0791FDB}"/>
              <p228:anchr>
                <p228:comment id="{003D229A-1FCE-4398-9B8E-7647419AFC45}"/>
              </p228:anchr>
              <p228:date stDt="2024-04-22T14:25:36.563" endDt="2024-04-22T14:25:36.563"/>
            </p228:event>
            <p228:event time="2024-04-22T14:25:36.563" id="{DE75F0C2-E0DD-4AEA-A771-8D5356A23E1F}">
              <p228:atrbtn authorId="{4F6BA502-0B7B-4600-A674-216AA0791FDB}"/>
              <p228:anchr>
                <p228:comment id="{003D229A-1FCE-4398-9B8E-7647419AFC45}"/>
              </p228:anchr>
              <p228:title val="@Desot, T.V.J. (Thierry) @Busker, A.L.J. (Tony) @Bruijn, G.M.M. de (Gerard)"/>
            </p228:event>
          </p228:history>
        </p228:taskDetails>
      </p:ext>
    </p188:extLst>
  </p188:cm>
</p188:cmLst>
</file>

<file path=ppt/comments/modernComment_11F_CA648039.xml><?xml version="1.0" encoding="utf-8"?>
<p188:cmLst xmlns:a="http://schemas.openxmlformats.org/drawingml/2006/main" xmlns:r="http://schemas.openxmlformats.org/officeDocument/2006/relationships" xmlns:p188="http://schemas.microsoft.com/office/powerpoint/2018/8/main">
  <p188:cm id="{2310ED11-7AE1-8A43-951A-663EB02325A4}" authorId="{EFF4D123-F8CA-B7EE-E9FF-4DDC8B26B530}" created="2024-04-22T13:24:03.799" startDate="2024-04-22T15:22:03.012" dueDate="2024-04-22T15:22:03.012" assignedTo="{8D441F26-F969-911C-B34D-6989074F2B28}" title="@Boek, P. (Patrick)">
    <pc:sldMkLst xmlns:pc="http://schemas.microsoft.com/office/powerpoint/2013/main/command">
      <pc:docMk/>
      <pc:sldMk cId="3395584057" sldId="287"/>
    </pc:sldMkLst>
    <p188:replyLst>
      <p188:reply id="{B1868BB2-9C82-4030-B40C-276565AE44ED}" authorId="{4F6BA502-0B7B-4600-A674-216AA0791FDB}" created="2024-04-22T15:22:03.012">
        <p188:txBody>
          <a:bodyPr/>
          <a:lstStyle/>
          <a:p>
            <a:r>
              <a:rPr lang="en-US"/>
              <a:t>[@Boek, P. (Patrick)] </a:t>
            </a:r>
          </a:p>
        </p188:txBody>
      </p188:reply>
    </p188:replyLst>
    <p188:txBody>
      <a:bodyPr/>
      <a:lstStyle/>
      <a:p>
        <a:r>
          <a:rPr lang="en-NL"/>
          <a:t>Beste PO - graag op deze slides de gevraagde producten (voor zover dat kan) zetten. </a:t>
        </a:r>
      </a:p>
    </p188:txBody>
    <p188:extLst>
      <p:ext xmlns:p="http://schemas.openxmlformats.org/presentationml/2006/main" uri="{5BB2D875-25FF-4072-B9AC-8F64D62656EB}">
        <p228:taskDetails xmlns="" xmlns:p228="http://schemas.microsoft.com/office/powerpoint/2022/08/main">
          <p228:history>
            <p228:event time="2024-04-22T15:22:03.012" id="{1FE507C8-6D45-4B10-B513-DF76BF4CD2F1}">
              <p228:atrbtn authorId="{4F6BA502-0B7B-4600-A674-216AA0791FDB}"/>
              <p228:anchr>
                <p228:comment id="{B1868BB2-9C82-4030-B40C-276565AE44ED}"/>
              </p228:anchr>
              <p228:add/>
            </p228:event>
            <p228:event time="2024-04-22T15:22:03.012" id="{3D9337A6-4CF5-4D12-A098-08C0A107DD62}">
              <p228:atrbtn authorId="{4F6BA502-0B7B-4600-A674-216AA0791FDB}"/>
              <p228:anchr>
                <p228:comment id="{B1868BB2-9C82-4030-B40C-276565AE44ED}"/>
              </p228:anchr>
              <p228:asgn authorId="{8D441F26-F969-911C-B34D-6989074F2B28}"/>
            </p228:event>
            <p228:event time="2024-04-22T15:22:03.012" id="{82150C4C-873D-4627-BDF7-A55ABA7C9C46}">
              <p228:atrbtn authorId="{4F6BA502-0B7B-4600-A674-216AA0791FDB}"/>
              <p228:anchr>
                <p228:comment id="{B1868BB2-9C82-4030-B40C-276565AE44ED}"/>
              </p228:anchr>
              <p228:date stDt="2024-04-22T15:22:03.012" endDt="2024-04-22T15:22:03.012"/>
            </p228:event>
            <p228:event time="2024-04-22T15:22:03.012" id="{2B54773C-8F44-43E9-AC9F-3B0B978D9BB4}">
              <p228:atrbtn authorId="{4F6BA502-0B7B-4600-A674-216AA0791FDB}"/>
              <p228:anchr>
                <p228:comment id="{B1868BB2-9C82-4030-B40C-276565AE44ED}"/>
              </p228:anchr>
              <p228:title val="@Boek, P. (Patrick)"/>
            </p228:event>
          </p228:history>
        </p228:taskDetails>
      </p:ext>
    </p188:extLst>
  </p188:cm>
</p188:cmLst>
</file>

<file path=ppt/comments/modernComment_12C_C265B0F8.xml><?xml version="1.0" encoding="utf-8"?>
<p188:cmLst xmlns:a="http://schemas.openxmlformats.org/drawingml/2006/main" xmlns:r="http://schemas.openxmlformats.org/officeDocument/2006/relationships" xmlns:p188="http://schemas.microsoft.com/office/powerpoint/2018/8/main">
  <p188:cm id="{075A2DF2-A2BA-8D46-8576-670D64739B04}" authorId="{81A41257-74A3-3184-7507-01637DB5E8D2}" created="2024-04-26T13:51:37.809" startDate="2024-04-26T13:51:37.809" dueDate="2024-04-26T13:51:37.809" assignedTo="{93D3D2FD-AE8A-37FF-F7D3-377695D2F827}" title="@Eijndhoven, L.M.A. van (Titia) definitie beroepsproduct delen met OT">
    <pc:sldMkLst xmlns:pc="http://schemas.microsoft.com/office/powerpoint/2013/main/command">
      <pc:docMk/>
      <pc:sldMk cId="3261444344" sldId="300"/>
    </pc:sldMkLst>
    <p188:txBody>
      <a:bodyPr/>
      <a:lstStyle/>
      <a:p>
        <a:r>
          <a:rPr lang="en-001"/>
          <a:t>[@Eijndhoven, L.M.A. van (Titia)] definitie beroepsproduct delen met OT</a:t>
        </a:r>
      </a:p>
    </p188:txBody>
    <p188:extLst>
      <p:ext xmlns:p="http://schemas.openxmlformats.org/presentationml/2006/main" uri="{5BB2D875-25FF-4072-B9AC-8F64D62656EB}">
        <p228:taskDetails xmlns="" xmlns:p228="http://schemas.microsoft.com/office/powerpoint/2022/08/main">
          <p228:history>
            <p228:event time="2024-04-26T13:51:37.809" id="{52A738CA-6BAB-FB48-8442-E095063D77D8}">
              <p228:atrbtn authorId="{81A41257-74A3-3184-7507-01637DB5E8D2}"/>
              <p228:anchr>
                <p228:comment id="{075A2DF2-A2BA-8D46-8576-670D64739B04}"/>
              </p228:anchr>
              <p228:add/>
            </p228:event>
            <p228:event time="2024-04-26T13:51:37.809" id="{15E45913-9CA5-3B4C-8B60-816988CFADD7}">
              <p228:atrbtn authorId="{81A41257-74A3-3184-7507-01637DB5E8D2}"/>
              <p228:anchr>
                <p228:comment id="{075A2DF2-A2BA-8D46-8576-670D64739B04}"/>
              </p228:anchr>
              <p228:asgn authorId="{93D3D2FD-AE8A-37FF-F7D3-377695D2F827}"/>
            </p228:event>
            <p228:event time="2024-04-26T13:51:37.809" id="{7A2408C0-7C9F-6243-AC62-708585009760}">
              <p228:atrbtn authorId="{81A41257-74A3-3184-7507-01637DB5E8D2}"/>
              <p228:anchr>
                <p228:comment id="{075A2DF2-A2BA-8D46-8576-670D64739B04}"/>
              </p228:anchr>
              <p228:title val="@Eijndhoven, L.M.A. van (Titia) definitie beroepsproduct delen met OT"/>
            </p228:event>
            <p228:event time="2024-04-26T13:51:37.809" id="{3BCC6105-862D-7E4E-BF10-3330687CF347}">
              <p228:atrbtn authorId="{81A41257-74A3-3184-7507-01637DB5E8D2}"/>
              <p228:anchr>
                <p228:comment id="{075A2DF2-A2BA-8D46-8576-670D64739B04}"/>
              </p228:anchr>
              <p228:date stDt="2024-04-26T13:51:37.809" endDt="2024-04-26T13:51:37.809"/>
            </p228:event>
          </p228:history>
        </p228:taskDetails>
      </p:ext>
    </p188:extLst>
  </p188:cm>
</p188:cmLst>
</file>

<file path=ppt/drawings/drawing1.xml><?xml version="1.0" encoding="utf-8"?>
<c:userShapes xmlns:c="http://schemas.openxmlformats.org/drawingml/2006/chart">
  <cdr:relSizeAnchor xmlns:cdr="http://schemas.openxmlformats.org/drawingml/2006/chartDrawing">
    <cdr:from>
      <cdr:x>0.27951</cdr:x>
      <cdr:y>0.3026</cdr:y>
    </cdr:from>
    <cdr:to>
      <cdr:x>0.39201</cdr:x>
      <cdr:y>0.47135</cdr:y>
    </cdr:to>
    <cdr:sp macro="" textlink="">
      <cdr:nvSpPr>
        <cdr:cNvPr id="2" name="TextBox 1">
          <a:extLst xmlns:a="http://schemas.openxmlformats.org/drawingml/2006/main">
            <a:ext uri="{FF2B5EF4-FFF2-40B4-BE49-F238E27FC236}">
              <a16:creationId xmlns:a16="http://schemas.microsoft.com/office/drawing/2014/main" id="{586618CB-1561-5524-653C-144DE766E8E7}"/>
            </a:ext>
          </a:extLst>
        </cdr:cNvPr>
        <cdr:cNvSpPr txBox="1"/>
      </cdr:nvSpPr>
      <cdr:spPr>
        <a:xfrm xmlns:a="http://schemas.openxmlformats.org/drawingml/2006/main">
          <a:off x="2271868" y="1639666"/>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NL" sz="1100" dirty="0"/>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1146-E679-2E56-20F2-FC328A65A2C4}"/>
              </a:ext>
            </a:extLst>
          </p:cNvPr>
          <p:cNvSpPr>
            <a:spLocks noGrp="1"/>
          </p:cNvSpPr>
          <p:nvPr>
            <p:ph type="ctrTitle"/>
          </p:nvPr>
        </p:nvSpPr>
        <p:spPr>
          <a:xfrm>
            <a:off x="1524000" y="1122363"/>
            <a:ext cx="70866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9CE64333-380E-691C-3804-5E99BFFB301B}"/>
              </a:ext>
            </a:extLst>
          </p:cNvPr>
          <p:cNvSpPr>
            <a:spLocks noGrp="1"/>
          </p:cNvSpPr>
          <p:nvPr>
            <p:ph type="subTitle" idx="1"/>
          </p:nvPr>
        </p:nvSpPr>
        <p:spPr>
          <a:xfrm>
            <a:off x="1524000" y="3602038"/>
            <a:ext cx="70866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E8C5399F-7F1E-EDF7-300C-6AF429C6B784}"/>
              </a:ext>
            </a:extLst>
          </p:cNvPr>
          <p:cNvSpPr>
            <a:spLocks noGrp="1"/>
          </p:cNvSpPr>
          <p:nvPr>
            <p:ph type="dt" sz="half" idx="10"/>
          </p:nvPr>
        </p:nvSpPr>
        <p:spPr/>
        <p:txBody>
          <a:bodyPr/>
          <a:lstStyle/>
          <a:p>
            <a:fld id="{195988A4-7CCE-8247-B99D-D798CFE39D7F}" type="datetimeFigureOut">
              <a:rPr lang="en-NL" smtClean="0"/>
              <a:t>29/05/2024</a:t>
            </a:fld>
            <a:endParaRPr lang="en-NL"/>
          </a:p>
        </p:txBody>
      </p:sp>
      <p:sp>
        <p:nvSpPr>
          <p:cNvPr id="5" name="Footer Placeholder 4">
            <a:extLst>
              <a:ext uri="{FF2B5EF4-FFF2-40B4-BE49-F238E27FC236}">
                <a16:creationId xmlns:a16="http://schemas.microsoft.com/office/drawing/2014/main" id="{FE87B698-37B9-EABD-122B-5D61549EC3BA}"/>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0D293CD-E845-AB92-55AC-102D4B78B610}"/>
              </a:ext>
            </a:extLst>
          </p:cNvPr>
          <p:cNvSpPr>
            <a:spLocks noGrp="1"/>
          </p:cNvSpPr>
          <p:nvPr>
            <p:ph type="sldNum" sz="quarter" idx="12"/>
          </p:nvPr>
        </p:nvSpPr>
        <p:spPr/>
        <p:txBody>
          <a:bodyPr/>
          <a:lstStyle/>
          <a:p>
            <a:fld id="{8E043804-F2DC-2A4F-8CF0-4853027FFD37}" type="slidenum">
              <a:rPr lang="en-NL" smtClean="0"/>
              <a:t>‹#›</a:t>
            </a:fld>
            <a:endParaRPr lang="en-NL"/>
          </a:p>
        </p:txBody>
      </p:sp>
      <p:pic>
        <p:nvPicPr>
          <p:cNvPr id="7" name="Picture 6" descr="Graphical user interface, application&#10;&#10;Description automatically generated">
            <a:extLst>
              <a:ext uri="{FF2B5EF4-FFF2-40B4-BE49-F238E27FC236}">
                <a16:creationId xmlns:a16="http://schemas.microsoft.com/office/drawing/2014/main" id="{EAFF39E5-4C0E-6137-FFE3-492F187F8369}"/>
              </a:ext>
            </a:extLst>
          </p:cNvPr>
          <p:cNvPicPr>
            <a:picLocks noChangeAspect="1"/>
          </p:cNvPicPr>
          <p:nvPr userDrawn="1"/>
        </p:nvPicPr>
        <p:blipFill>
          <a:blip r:embed="rId2"/>
          <a:stretch>
            <a:fillRect/>
          </a:stretch>
        </p:blipFill>
        <p:spPr>
          <a:xfrm>
            <a:off x="8726215" y="62957"/>
            <a:ext cx="3204342" cy="3094321"/>
          </a:xfrm>
          <a:prstGeom prst="rect">
            <a:avLst/>
          </a:prstGeom>
        </p:spPr>
      </p:pic>
    </p:spTree>
    <p:extLst>
      <p:ext uri="{BB962C8B-B14F-4D97-AF65-F5344CB8AC3E}">
        <p14:creationId xmlns:p14="http://schemas.microsoft.com/office/powerpoint/2010/main" val="159816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D4DB-46BC-77D9-200F-ECCCB0C01EBB}"/>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7AC2FC28-7ABA-9C4A-10E6-A191DE5668A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FCD8C7C3-48CB-AAB9-3C20-50D974065434}"/>
              </a:ext>
            </a:extLst>
          </p:cNvPr>
          <p:cNvSpPr>
            <a:spLocks noGrp="1"/>
          </p:cNvSpPr>
          <p:nvPr>
            <p:ph type="dt" sz="half" idx="10"/>
          </p:nvPr>
        </p:nvSpPr>
        <p:spPr/>
        <p:txBody>
          <a:bodyPr/>
          <a:lstStyle/>
          <a:p>
            <a:fld id="{195988A4-7CCE-8247-B99D-D798CFE39D7F}" type="datetimeFigureOut">
              <a:rPr lang="en-NL" smtClean="0"/>
              <a:t>29/05/2024</a:t>
            </a:fld>
            <a:endParaRPr lang="en-NL"/>
          </a:p>
        </p:txBody>
      </p:sp>
      <p:sp>
        <p:nvSpPr>
          <p:cNvPr id="5" name="Footer Placeholder 4">
            <a:extLst>
              <a:ext uri="{FF2B5EF4-FFF2-40B4-BE49-F238E27FC236}">
                <a16:creationId xmlns:a16="http://schemas.microsoft.com/office/drawing/2014/main" id="{2D38E6A1-7266-25C6-DD01-E29E66B89371}"/>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7DA61D32-57C2-E18E-68C7-184033BC0FD4}"/>
              </a:ext>
            </a:extLst>
          </p:cNvPr>
          <p:cNvSpPr>
            <a:spLocks noGrp="1"/>
          </p:cNvSpPr>
          <p:nvPr>
            <p:ph type="sldNum" sz="quarter" idx="12"/>
          </p:nvPr>
        </p:nvSpPr>
        <p:spPr/>
        <p:txBody>
          <a:bodyPr/>
          <a:lstStyle/>
          <a:p>
            <a:fld id="{8E043804-F2DC-2A4F-8CF0-4853027FFD37}" type="slidenum">
              <a:rPr lang="en-NL" smtClean="0"/>
              <a:t>‹#›</a:t>
            </a:fld>
            <a:endParaRPr lang="en-NL"/>
          </a:p>
        </p:txBody>
      </p:sp>
      <p:pic>
        <p:nvPicPr>
          <p:cNvPr id="7" name="Picture 6" descr="Graphical user interface, application&#10;&#10;Description automatically generated">
            <a:extLst>
              <a:ext uri="{FF2B5EF4-FFF2-40B4-BE49-F238E27FC236}">
                <a16:creationId xmlns:a16="http://schemas.microsoft.com/office/drawing/2014/main" id="{A8A0A82C-99B9-8743-0A62-EA16DE3E58F6}"/>
              </a:ext>
            </a:extLst>
          </p:cNvPr>
          <p:cNvPicPr>
            <a:picLocks noChangeAspect="1"/>
          </p:cNvPicPr>
          <p:nvPr userDrawn="1"/>
        </p:nvPicPr>
        <p:blipFill>
          <a:blip r:embed="rId2"/>
          <a:stretch>
            <a:fillRect/>
          </a:stretch>
        </p:blipFill>
        <p:spPr>
          <a:xfrm>
            <a:off x="10889251" y="5868166"/>
            <a:ext cx="883649" cy="853309"/>
          </a:xfrm>
          <a:prstGeom prst="rect">
            <a:avLst/>
          </a:prstGeom>
        </p:spPr>
      </p:pic>
    </p:spTree>
    <p:extLst>
      <p:ext uri="{BB962C8B-B14F-4D97-AF65-F5344CB8AC3E}">
        <p14:creationId xmlns:p14="http://schemas.microsoft.com/office/powerpoint/2010/main" val="112848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826CF-5600-888B-0809-A4635C93327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9CFC3066-69D1-1250-A58F-B521E54C87C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FBA5241F-116E-737F-DEE3-29419E4C2243}"/>
              </a:ext>
            </a:extLst>
          </p:cNvPr>
          <p:cNvSpPr>
            <a:spLocks noGrp="1"/>
          </p:cNvSpPr>
          <p:nvPr>
            <p:ph type="dt" sz="half" idx="10"/>
          </p:nvPr>
        </p:nvSpPr>
        <p:spPr/>
        <p:txBody>
          <a:bodyPr/>
          <a:lstStyle/>
          <a:p>
            <a:fld id="{195988A4-7CCE-8247-B99D-D798CFE39D7F}" type="datetimeFigureOut">
              <a:rPr lang="en-NL" smtClean="0"/>
              <a:t>29/05/2024</a:t>
            </a:fld>
            <a:endParaRPr lang="en-NL"/>
          </a:p>
        </p:txBody>
      </p:sp>
      <p:sp>
        <p:nvSpPr>
          <p:cNvPr id="5" name="Footer Placeholder 4">
            <a:extLst>
              <a:ext uri="{FF2B5EF4-FFF2-40B4-BE49-F238E27FC236}">
                <a16:creationId xmlns:a16="http://schemas.microsoft.com/office/drawing/2014/main" id="{DF8A2995-11FC-CDB7-07C0-40B3D647349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71A49E7-AD8B-4417-4D9E-70C891C7D6D6}"/>
              </a:ext>
            </a:extLst>
          </p:cNvPr>
          <p:cNvSpPr>
            <a:spLocks noGrp="1"/>
          </p:cNvSpPr>
          <p:nvPr>
            <p:ph type="sldNum" sz="quarter" idx="12"/>
          </p:nvPr>
        </p:nvSpPr>
        <p:spPr/>
        <p:txBody>
          <a:bodyPr/>
          <a:lstStyle/>
          <a:p>
            <a:fld id="{8E043804-F2DC-2A4F-8CF0-4853027FFD37}" type="slidenum">
              <a:rPr lang="en-NL" smtClean="0"/>
              <a:t>‹#›</a:t>
            </a:fld>
            <a:endParaRPr lang="en-NL"/>
          </a:p>
        </p:txBody>
      </p:sp>
      <p:pic>
        <p:nvPicPr>
          <p:cNvPr id="7" name="Picture 6" descr="Graphical user interface, application&#10;&#10;Description automatically generated">
            <a:extLst>
              <a:ext uri="{FF2B5EF4-FFF2-40B4-BE49-F238E27FC236}">
                <a16:creationId xmlns:a16="http://schemas.microsoft.com/office/drawing/2014/main" id="{D5A2C6B3-7485-C500-BCBF-689DEE50A449}"/>
              </a:ext>
            </a:extLst>
          </p:cNvPr>
          <p:cNvPicPr>
            <a:picLocks noChangeAspect="1"/>
          </p:cNvPicPr>
          <p:nvPr userDrawn="1"/>
        </p:nvPicPr>
        <p:blipFill>
          <a:blip r:embed="rId2"/>
          <a:stretch>
            <a:fillRect/>
          </a:stretch>
        </p:blipFill>
        <p:spPr>
          <a:xfrm>
            <a:off x="10889251" y="5868166"/>
            <a:ext cx="883649" cy="853309"/>
          </a:xfrm>
          <a:prstGeom prst="rect">
            <a:avLst/>
          </a:prstGeom>
        </p:spPr>
      </p:pic>
    </p:spTree>
    <p:extLst>
      <p:ext uri="{BB962C8B-B14F-4D97-AF65-F5344CB8AC3E}">
        <p14:creationId xmlns:p14="http://schemas.microsoft.com/office/powerpoint/2010/main" val="264074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8945-4193-B3F7-3156-6D3AE7B86550}"/>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CDEFC5AB-AA41-F52E-FFB4-D81F72B882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5BA1C10F-794A-D8DD-F4C0-972A99575144}"/>
              </a:ext>
            </a:extLst>
          </p:cNvPr>
          <p:cNvSpPr>
            <a:spLocks noGrp="1"/>
          </p:cNvSpPr>
          <p:nvPr>
            <p:ph type="dt" sz="half" idx="10"/>
          </p:nvPr>
        </p:nvSpPr>
        <p:spPr/>
        <p:txBody>
          <a:bodyPr/>
          <a:lstStyle/>
          <a:p>
            <a:fld id="{195988A4-7CCE-8247-B99D-D798CFE39D7F}" type="datetimeFigureOut">
              <a:rPr lang="en-NL" smtClean="0"/>
              <a:t>29/05/2024</a:t>
            </a:fld>
            <a:endParaRPr lang="en-NL"/>
          </a:p>
        </p:txBody>
      </p:sp>
      <p:sp>
        <p:nvSpPr>
          <p:cNvPr id="5" name="Footer Placeholder 4">
            <a:extLst>
              <a:ext uri="{FF2B5EF4-FFF2-40B4-BE49-F238E27FC236}">
                <a16:creationId xmlns:a16="http://schemas.microsoft.com/office/drawing/2014/main" id="{2447BA60-4B6B-CCF4-1214-3C269C866B40}"/>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61894D5B-10DB-1AB6-13E4-8CC99EF8CAAB}"/>
              </a:ext>
            </a:extLst>
          </p:cNvPr>
          <p:cNvSpPr>
            <a:spLocks noGrp="1"/>
          </p:cNvSpPr>
          <p:nvPr>
            <p:ph type="sldNum" sz="quarter" idx="12"/>
          </p:nvPr>
        </p:nvSpPr>
        <p:spPr/>
        <p:txBody>
          <a:bodyPr/>
          <a:lstStyle/>
          <a:p>
            <a:fld id="{8E043804-F2DC-2A4F-8CF0-4853027FFD37}" type="slidenum">
              <a:rPr lang="en-NL" smtClean="0"/>
              <a:t>‹#›</a:t>
            </a:fld>
            <a:endParaRPr lang="en-NL"/>
          </a:p>
        </p:txBody>
      </p:sp>
      <p:pic>
        <p:nvPicPr>
          <p:cNvPr id="7" name="Picture 6" descr="Graphical user interface, application&#10;&#10;Description automatically generated">
            <a:extLst>
              <a:ext uri="{FF2B5EF4-FFF2-40B4-BE49-F238E27FC236}">
                <a16:creationId xmlns:a16="http://schemas.microsoft.com/office/drawing/2014/main" id="{0FF485D6-9A25-D17C-463D-C20601F65251}"/>
              </a:ext>
            </a:extLst>
          </p:cNvPr>
          <p:cNvPicPr>
            <a:picLocks noChangeAspect="1"/>
          </p:cNvPicPr>
          <p:nvPr userDrawn="1"/>
        </p:nvPicPr>
        <p:blipFill>
          <a:blip r:embed="rId2"/>
          <a:stretch>
            <a:fillRect/>
          </a:stretch>
        </p:blipFill>
        <p:spPr>
          <a:xfrm>
            <a:off x="10889251" y="5868166"/>
            <a:ext cx="883649" cy="853309"/>
          </a:xfrm>
          <a:prstGeom prst="rect">
            <a:avLst/>
          </a:prstGeom>
        </p:spPr>
      </p:pic>
    </p:spTree>
    <p:extLst>
      <p:ext uri="{BB962C8B-B14F-4D97-AF65-F5344CB8AC3E}">
        <p14:creationId xmlns:p14="http://schemas.microsoft.com/office/powerpoint/2010/main" val="3460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FC78-8A33-A22F-6F4F-0C81581A9B48}"/>
              </a:ext>
            </a:extLst>
          </p:cNvPr>
          <p:cNvSpPr>
            <a:spLocks noGrp="1"/>
          </p:cNvSpPr>
          <p:nvPr>
            <p:ph type="title"/>
          </p:nvPr>
        </p:nvSpPr>
        <p:spPr>
          <a:xfrm>
            <a:off x="831850" y="1709738"/>
            <a:ext cx="777875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4BE1CF5F-223E-57DB-0947-B4ECC1CF5F81}"/>
              </a:ext>
            </a:extLst>
          </p:cNvPr>
          <p:cNvSpPr>
            <a:spLocks noGrp="1"/>
          </p:cNvSpPr>
          <p:nvPr>
            <p:ph type="body" idx="1"/>
          </p:nvPr>
        </p:nvSpPr>
        <p:spPr>
          <a:xfrm>
            <a:off x="831850" y="4589463"/>
            <a:ext cx="77787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94BC0D2-76CF-F297-46E2-932DE245942B}"/>
              </a:ext>
            </a:extLst>
          </p:cNvPr>
          <p:cNvSpPr>
            <a:spLocks noGrp="1"/>
          </p:cNvSpPr>
          <p:nvPr>
            <p:ph type="dt" sz="half" idx="10"/>
          </p:nvPr>
        </p:nvSpPr>
        <p:spPr/>
        <p:txBody>
          <a:bodyPr/>
          <a:lstStyle/>
          <a:p>
            <a:fld id="{195988A4-7CCE-8247-B99D-D798CFE39D7F}" type="datetimeFigureOut">
              <a:rPr lang="en-NL" smtClean="0"/>
              <a:t>29/05/2024</a:t>
            </a:fld>
            <a:endParaRPr lang="en-NL"/>
          </a:p>
        </p:txBody>
      </p:sp>
      <p:sp>
        <p:nvSpPr>
          <p:cNvPr id="5" name="Footer Placeholder 4">
            <a:extLst>
              <a:ext uri="{FF2B5EF4-FFF2-40B4-BE49-F238E27FC236}">
                <a16:creationId xmlns:a16="http://schemas.microsoft.com/office/drawing/2014/main" id="{E7D81542-B268-FE1C-BA74-1A5D0F46F96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CA55365-C586-A5AB-3663-D90BE18F639B}"/>
              </a:ext>
            </a:extLst>
          </p:cNvPr>
          <p:cNvSpPr>
            <a:spLocks noGrp="1"/>
          </p:cNvSpPr>
          <p:nvPr>
            <p:ph type="sldNum" sz="quarter" idx="12"/>
          </p:nvPr>
        </p:nvSpPr>
        <p:spPr/>
        <p:txBody>
          <a:bodyPr/>
          <a:lstStyle/>
          <a:p>
            <a:fld id="{8E043804-F2DC-2A4F-8CF0-4853027FFD37}" type="slidenum">
              <a:rPr lang="en-NL" smtClean="0"/>
              <a:t>‹#›</a:t>
            </a:fld>
            <a:endParaRPr lang="en-NL"/>
          </a:p>
        </p:txBody>
      </p:sp>
      <p:pic>
        <p:nvPicPr>
          <p:cNvPr id="8" name="Picture 7" descr="Graphical user interface, application&#10;&#10;Description automatically generated">
            <a:extLst>
              <a:ext uri="{FF2B5EF4-FFF2-40B4-BE49-F238E27FC236}">
                <a16:creationId xmlns:a16="http://schemas.microsoft.com/office/drawing/2014/main" id="{38ACEE2A-3A16-D616-BD83-DAAC6C925579}"/>
              </a:ext>
            </a:extLst>
          </p:cNvPr>
          <p:cNvPicPr>
            <a:picLocks noChangeAspect="1"/>
          </p:cNvPicPr>
          <p:nvPr userDrawn="1"/>
        </p:nvPicPr>
        <p:blipFill>
          <a:blip r:embed="rId2"/>
          <a:stretch>
            <a:fillRect/>
          </a:stretch>
        </p:blipFill>
        <p:spPr>
          <a:xfrm>
            <a:off x="8726215" y="62957"/>
            <a:ext cx="3204342" cy="3094321"/>
          </a:xfrm>
          <a:prstGeom prst="rect">
            <a:avLst/>
          </a:prstGeom>
        </p:spPr>
      </p:pic>
    </p:spTree>
    <p:extLst>
      <p:ext uri="{BB962C8B-B14F-4D97-AF65-F5344CB8AC3E}">
        <p14:creationId xmlns:p14="http://schemas.microsoft.com/office/powerpoint/2010/main" val="17947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D023E-1448-543A-D5DC-5CD7836C456B}"/>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F648837C-6167-5B04-C1C6-376630450F7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C1561D7E-AE4A-35D3-86CE-DEA896300D1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55B9ACF7-1994-DFCA-B91B-E67F985A8CFE}"/>
              </a:ext>
            </a:extLst>
          </p:cNvPr>
          <p:cNvSpPr>
            <a:spLocks noGrp="1"/>
          </p:cNvSpPr>
          <p:nvPr>
            <p:ph type="dt" sz="half" idx="10"/>
          </p:nvPr>
        </p:nvSpPr>
        <p:spPr/>
        <p:txBody>
          <a:bodyPr/>
          <a:lstStyle/>
          <a:p>
            <a:fld id="{195988A4-7CCE-8247-B99D-D798CFE39D7F}" type="datetimeFigureOut">
              <a:rPr lang="en-NL" smtClean="0"/>
              <a:t>29/05/2024</a:t>
            </a:fld>
            <a:endParaRPr lang="en-NL"/>
          </a:p>
        </p:txBody>
      </p:sp>
      <p:sp>
        <p:nvSpPr>
          <p:cNvPr id="6" name="Footer Placeholder 5">
            <a:extLst>
              <a:ext uri="{FF2B5EF4-FFF2-40B4-BE49-F238E27FC236}">
                <a16:creationId xmlns:a16="http://schemas.microsoft.com/office/drawing/2014/main" id="{86927FC0-9835-34A3-030C-8B750E5D2687}"/>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01F1E6B7-1C7F-48A4-AD6C-F9A4578FC02B}"/>
              </a:ext>
            </a:extLst>
          </p:cNvPr>
          <p:cNvSpPr>
            <a:spLocks noGrp="1"/>
          </p:cNvSpPr>
          <p:nvPr>
            <p:ph type="sldNum" sz="quarter" idx="12"/>
          </p:nvPr>
        </p:nvSpPr>
        <p:spPr/>
        <p:txBody>
          <a:bodyPr/>
          <a:lstStyle/>
          <a:p>
            <a:fld id="{8E043804-F2DC-2A4F-8CF0-4853027FFD37}" type="slidenum">
              <a:rPr lang="en-NL" smtClean="0"/>
              <a:t>‹#›</a:t>
            </a:fld>
            <a:endParaRPr lang="en-NL"/>
          </a:p>
        </p:txBody>
      </p:sp>
      <p:pic>
        <p:nvPicPr>
          <p:cNvPr id="8" name="Picture 7" descr="Graphical user interface, application&#10;&#10;Description automatically generated">
            <a:extLst>
              <a:ext uri="{FF2B5EF4-FFF2-40B4-BE49-F238E27FC236}">
                <a16:creationId xmlns:a16="http://schemas.microsoft.com/office/drawing/2014/main" id="{5A4CB5B5-A616-259F-88C8-AACBE9063AA2}"/>
              </a:ext>
            </a:extLst>
          </p:cNvPr>
          <p:cNvPicPr>
            <a:picLocks noChangeAspect="1"/>
          </p:cNvPicPr>
          <p:nvPr userDrawn="1"/>
        </p:nvPicPr>
        <p:blipFill>
          <a:blip r:embed="rId2"/>
          <a:stretch>
            <a:fillRect/>
          </a:stretch>
        </p:blipFill>
        <p:spPr>
          <a:xfrm>
            <a:off x="10889251" y="5868166"/>
            <a:ext cx="883649" cy="853309"/>
          </a:xfrm>
          <a:prstGeom prst="rect">
            <a:avLst/>
          </a:prstGeom>
        </p:spPr>
      </p:pic>
    </p:spTree>
    <p:extLst>
      <p:ext uri="{BB962C8B-B14F-4D97-AF65-F5344CB8AC3E}">
        <p14:creationId xmlns:p14="http://schemas.microsoft.com/office/powerpoint/2010/main" val="270188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597F-97C7-A4EA-023B-75AB60867679}"/>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35CC7898-AA91-07CC-7494-E2ECC2EDAA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C5B13F6-72E8-F114-DF74-69FCE2C7705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D08D59DF-36A9-266A-C866-247A004F1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BE14AF1-841F-A6DD-07AA-F1358B84025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A4332856-E7ED-992E-A0DB-A2791D49BB1C}"/>
              </a:ext>
            </a:extLst>
          </p:cNvPr>
          <p:cNvSpPr>
            <a:spLocks noGrp="1"/>
          </p:cNvSpPr>
          <p:nvPr>
            <p:ph type="dt" sz="half" idx="10"/>
          </p:nvPr>
        </p:nvSpPr>
        <p:spPr/>
        <p:txBody>
          <a:bodyPr/>
          <a:lstStyle/>
          <a:p>
            <a:fld id="{195988A4-7CCE-8247-B99D-D798CFE39D7F}" type="datetimeFigureOut">
              <a:rPr lang="en-NL" smtClean="0"/>
              <a:t>29/05/2024</a:t>
            </a:fld>
            <a:endParaRPr lang="en-NL"/>
          </a:p>
        </p:txBody>
      </p:sp>
      <p:sp>
        <p:nvSpPr>
          <p:cNvPr id="8" name="Footer Placeholder 7">
            <a:extLst>
              <a:ext uri="{FF2B5EF4-FFF2-40B4-BE49-F238E27FC236}">
                <a16:creationId xmlns:a16="http://schemas.microsoft.com/office/drawing/2014/main" id="{FEF5AEB4-B480-8B2A-4520-9C42998EF28B}"/>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86A00FED-B2C5-1082-4B9E-99FBBCF9749F}"/>
              </a:ext>
            </a:extLst>
          </p:cNvPr>
          <p:cNvSpPr>
            <a:spLocks noGrp="1"/>
          </p:cNvSpPr>
          <p:nvPr>
            <p:ph type="sldNum" sz="quarter" idx="12"/>
          </p:nvPr>
        </p:nvSpPr>
        <p:spPr/>
        <p:txBody>
          <a:bodyPr/>
          <a:lstStyle/>
          <a:p>
            <a:fld id="{8E043804-F2DC-2A4F-8CF0-4853027FFD37}" type="slidenum">
              <a:rPr lang="en-NL" smtClean="0"/>
              <a:t>‹#›</a:t>
            </a:fld>
            <a:endParaRPr lang="en-NL"/>
          </a:p>
        </p:txBody>
      </p:sp>
      <p:pic>
        <p:nvPicPr>
          <p:cNvPr id="10" name="Picture 9" descr="Graphical user interface, application&#10;&#10;Description automatically generated">
            <a:extLst>
              <a:ext uri="{FF2B5EF4-FFF2-40B4-BE49-F238E27FC236}">
                <a16:creationId xmlns:a16="http://schemas.microsoft.com/office/drawing/2014/main" id="{0C4AD20D-2C7E-DB33-15E6-68CC3FCA0F38}"/>
              </a:ext>
            </a:extLst>
          </p:cNvPr>
          <p:cNvPicPr>
            <a:picLocks noChangeAspect="1"/>
          </p:cNvPicPr>
          <p:nvPr userDrawn="1"/>
        </p:nvPicPr>
        <p:blipFill>
          <a:blip r:embed="rId2"/>
          <a:stretch>
            <a:fillRect/>
          </a:stretch>
        </p:blipFill>
        <p:spPr>
          <a:xfrm>
            <a:off x="10889251" y="5868166"/>
            <a:ext cx="883649" cy="853309"/>
          </a:xfrm>
          <a:prstGeom prst="rect">
            <a:avLst/>
          </a:prstGeom>
        </p:spPr>
      </p:pic>
    </p:spTree>
    <p:extLst>
      <p:ext uri="{BB962C8B-B14F-4D97-AF65-F5344CB8AC3E}">
        <p14:creationId xmlns:p14="http://schemas.microsoft.com/office/powerpoint/2010/main" val="195634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93A2-90F4-6C12-4529-C51416448F79}"/>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4850DA95-C909-8BD6-D970-071EA735FD41}"/>
              </a:ext>
            </a:extLst>
          </p:cNvPr>
          <p:cNvSpPr>
            <a:spLocks noGrp="1"/>
          </p:cNvSpPr>
          <p:nvPr>
            <p:ph type="dt" sz="half" idx="10"/>
          </p:nvPr>
        </p:nvSpPr>
        <p:spPr/>
        <p:txBody>
          <a:bodyPr/>
          <a:lstStyle/>
          <a:p>
            <a:fld id="{195988A4-7CCE-8247-B99D-D798CFE39D7F}" type="datetimeFigureOut">
              <a:rPr lang="en-NL" smtClean="0"/>
              <a:t>29/05/2024</a:t>
            </a:fld>
            <a:endParaRPr lang="en-NL"/>
          </a:p>
        </p:txBody>
      </p:sp>
      <p:sp>
        <p:nvSpPr>
          <p:cNvPr id="4" name="Footer Placeholder 3">
            <a:extLst>
              <a:ext uri="{FF2B5EF4-FFF2-40B4-BE49-F238E27FC236}">
                <a16:creationId xmlns:a16="http://schemas.microsoft.com/office/drawing/2014/main" id="{F8FDA571-CBA8-C31F-D3F3-B1968A024CD2}"/>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F77339D5-2F28-7147-B572-1BAFEF43425A}"/>
              </a:ext>
            </a:extLst>
          </p:cNvPr>
          <p:cNvSpPr>
            <a:spLocks noGrp="1"/>
          </p:cNvSpPr>
          <p:nvPr>
            <p:ph type="sldNum" sz="quarter" idx="12"/>
          </p:nvPr>
        </p:nvSpPr>
        <p:spPr/>
        <p:txBody>
          <a:bodyPr/>
          <a:lstStyle/>
          <a:p>
            <a:fld id="{8E043804-F2DC-2A4F-8CF0-4853027FFD37}" type="slidenum">
              <a:rPr lang="en-NL" smtClean="0"/>
              <a:t>‹#›</a:t>
            </a:fld>
            <a:endParaRPr lang="en-NL"/>
          </a:p>
        </p:txBody>
      </p:sp>
      <p:pic>
        <p:nvPicPr>
          <p:cNvPr id="6" name="Picture 5" descr="Graphical user interface, application&#10;&#10;Description automatically generated">
            <a:extLst>
              <a:ext uri="{FF2B5EF4-FFF2-40B4-BE49-F238E27FC236}">
                <a16:creationId xmlns:a16="http://schemas.microsoft.com/office/drawing/2014/main" id="{DC82E999-F4DB-0563-881B-F734D187C301}"/>
              </a:ext>
            </a:extLst>
          </p:cNvPr>
          <p:cNvPicPr>
            <a:picLocks noChangeAspect="1"/>
          </p:cNvPicPr>
          <p:nvPr userDrawn="1"/>
        </p:nvPicPr>
        <p:blipFill>
          <a:blip r:embed="rId2"/>
          <a:stretch>
            <a:fillRect/>
          </a:stretch>
        </p:blipFill>
        <p:spPr>
          <a:xfrm>
            <a:off x="10889251" y="5868166"/>
            <a:ext cx="883649" cy="853309"/>
          </a:xfrm>
          <a:prstGeom prst="rect">
            <a:avLst/>
          </a:prstGeom>
        </p:spPr>
      </p:pic>
    </p:spTree>
    <p:extLst>
      <p:ext uri="{BB962C8B-B14F-4D97-AF65-F5344CB8AC3E}">
        <p14:creationId xmlns:p14="http://schemas.microsoft.com/office/powerpoint/2010/main" val="3086712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2DD108-C065-6910-7577-9482127342EF}"/>
              </a:ext>
            </a:extLst>
          </p:cNvPr>
          <p:cNvSpPr>
            <a:spLocks noGrp="1"/>
          </p:cNvSpPr>
          <p:nvPr>
            <p:ph type="dt" sz="half" idx="10"/>
          </p:nvPr>
        </p:nvSpPr>
        <p:spPr/>
        <p:txBody>
          <a:bodyPr/>
          <a:lstStyle/>
          <a:p>
            <a:fld id="{195988A4-7CCE-8247-B99D-D798CFE39D7F}" type="datetimeFigureOut">
              <a:rPr lang="en-NL" smtClean="0"/>
              <a:t>29/05/2024</a:t>
            </a:fld>
            <a:endParaRPr lang="en-NL"/>
          </a:p>
        </p:txBody>
      </p:sp>
      <p:sp>
        <p:nvSpPr>
          <p:cNvPr id="3" name="Footer Placeholder 2">
            <a:extLst>
              <a:ext uri="{FF2B5EF4-FFF2-40B4-BE49-F238E27FC236}">
                <a16:creationId xmlns:a16="http://schemas.microsoft.com/office/drawing/2014/main" id="{0F5DF72C-0072-FCE0-1930-22204251F4C1}"/>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732516EB-369A-27CB-0247-77EE28490F66}"/>
              </a:ext>
            </a:extLst>
          </p:cNvPr>
          <p:cNvSpPr>
            <a:spLocks noGrp="1"/>
          </p:cNvSpPr>
          <p:nvPr>
            <p:ph type="sldNum" sz="quarter" idx="12"/>
          </p:nvPr>
        </p:nvSpPr>
        <p:spPr/>
        <p:txBody>
          <a:bodyPr/>
          <a:lstStyle/>
          <a:p>
            <a:fld id="{8E043804-F2DC-2A4F-8CF0-4853027FFD37}" type="slidenum">
              <a:rPr lang="en-NL" smtClean="0"/>
              <a:t>‹#›</a:t>
            </a:fld>
            <a:endParaRPr lang="en-NL"/>
          </a:p>
        </p:txBody>
      </p:sp>
      <p:pic>
        <p:nvPicPr>
          <p:cNvPr id="5" name="Picture 4" descr="Graphical user interface, application&#10;&#10;Description automatically generated">
            <a:extLst>
              <a:ext uri="{FF2B5EF4-FFF2-40B4-BE49-F238E27FC236}">
                <a16:creationId xmlns:a16="http://schemas.microsoft.com/office/drawing/2014/main" id="{223DCFCE-7CA8-423D-00C2-8E5D784A1CCC}"/>
              </a:ext>
            </a:extLst>
          </p:cNvPr>
          <p:cNvPicPr>
            <a:picLocks noChangeAspect="1"/>
          </p:cNvPicPr>
          <p:nvPr userDrawn="1"/>
        </p:nvPicPr>
        <p:blipFill>
          <a:blip r:embed="rId2"/>
          <a:stretch>
            <a:fillRect/>
          </a:stretch>
        </p:blipFill>
        <p:spPr>
          <a:xfrm>
            <a:off x="10889251" y="5868166"/>
            <a:ext cx="883649" cy="853309"/>
          </a:xfrm>
          <a:prstGeom prst="rect">
            <a:avLst/>
          </a:prstGeom>
        </p:spPr>
      </p:pic>
    </p:spTree>
    <p:extLst>
      <p:ext uri="{BB962C8B-B14F-4D97-AF65-F5344CB8AC3E}">
        <p14:creationId xmlns:p14="http://schemas.microsoft.com/office/powerpoint/2010/main" val="298778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9852-353D-3CD7-292C-FC7E7245EFC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DD46E50C-1ACB-CC23-D2A1-A2100B891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0F60D25D-A9F3-04E9-BAAC-99E17F522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6A7ABD-B224-826D-8A19-8472C164728E}"/>
              </a:ext>
            </a:extLst>
          </p:cNvPr>
          <p:cNvSpPr>
            <a:spLocks noGrp="1"/>
          </p:cNvSpPr>
          <p:nvPr>
            <p:ph type="dt" sz="half" idx="10"/>
          </p:nvPr>
        </p:nvSpPr>
        <p:spPr/>
        <p:txBody>
          <a:bodyPr/>
          <a:lstStyle/>
          <a:p>
            <a:fld id="{195988A4-7CCE-8247-B99D-D798CFE39D7F}" type="datetimeFigureOut">
              <a:rPr lang="en-NL" smtClean="0"/>
              <a:t>29/05/2024</a:t>
            </a:fld>
            <a:endParaRPr lang="en-NL"/>
          </a:p>
        </p:txBody>
      </p:sp>
      <p:sp>
        <p:nvSpPr>
          <p:cNvPr id="6" name="Footer Placeholder 5">
            <a:extLst>
              <a:ext uri="{FF2B5EF4-FFF2-40B4-BE49-F238E27FC236}">
                <a16:creationId xmlns:a16="http://schemas.microsoft.com/office/drawing/2014/main" id="{DD24827A-B27C-9D1F-C1B4-C11BB6E19F0B}"/>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28A0552-9FFE-52A2-0C48-B25619836BFE}"/>
              </a:ext>
            </a:extLst>
          </p:cNvPr>
          <p:cNvSpPr>
            <a:spLocks noGrp="1"/>
          </p:cNvSpPr>
          <p:nvPr>
            <p:ph type="sldNum" sz="quarter" idx="12"/>
          </p:nvPr>
        </p:nvSpPr>
        <p:spPr/>
        <p:txBody>
          <a:bodyPr/>
          <a:lstStyle/>
          <a:p>
            <a:fld id="{8E043804-F2DC-2A4F-8CF0-4853027FFD37}" type="slidenum">
              <a:rPr lang="en-NL" smtClean="0"/>
              <a:t>‹#›</a:t>
            </a:fld>
            <a:endParaRPr lang="en-NL"/>
          </a:p>
        </p:txBody>
      </p:sp>
      <p:pic>
        <p:nvPicPr>
          <p:cNvPr id="8" name="Picture 7" descr="Graphical user interface, application&#10;&#10;Description automatically generated">
            <a:extLst>
              <a:ext uri="{FF2B5EF4-FFF2-40B4-BE49-F238E27FC236}">
                <a16:creationId xmlns:a16="http://schemas.microsoft.com/office/drawing/2014/main" id="{880C9023-11A8-BB0E-58CD-E51E5C373333}"/>
              </a:ext>
            </a:extLst>
          </p:cNvPr>
          <p:cNvPicPr>
            <a:picLocks noChangeAspect="1"/>
          </p:cNvPicPr>
          <p:nvPr userDrawn="1"/>
        </p:nvPicPr>
        <p:blipFill>
          <a:blip r:embed="rId2"/>
          <a:stretch>
            <a:fillRect/>
          </a:stretch>
        </p:blipFill>
        <p:spPr>
          <a:xfrm>
            <a:off x="10889251" y="5868166"/>
            <a:ext cx="883649" cy="853309"/>
          </a:xfrm>
          <a:prstGeom prst="rect">
            <a:avLst/>
          </a:prstGeom>
        </p:spPr>
      </p:pic>
    </p:spTree>
    <p:extLst>
      <p:ext uri="{BB962C8B-B14F-4D97-AF65-F5344CB8AC3E}">
        <p14:creationId xmlns:p14="http://schemas.microsoft.com/office/powerpoint/2010/main" val="84185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5855-6B42-39E1-5B59-DE4E8043612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D59086F5-2DD6-8888-B85F-E48AD7944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2B60DB90-B96B-DB9B-27C7-8691B5C9C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C2D5B7-F1B2-0F24-AF72-73914052EF4C}"/>
              </a:ext>
            </a:extLst>
          </p:cNvPr>
          <p:cNvSpPr>
            <a:spLocks noGrp="1"/>
          </p:cNvSpPr>
          <p:nvPr>
            <p:ph type="dt" sz="half" idx="10"/>
          </p:nvPr>
        </p:nvSpPr>
        <p:spPr/>
        <p:txBody>
          <a:bodyPr/>
          <a:lstStyle/>
          <a:p>
            <a:fld id="{195988A4-7CCE-8247-B99D-D798CFE39D7F}" type="datetimeFigureOut">
              <a:rPr lang="en-NL" smtClean="0"/>
              <a:t>29/05/2024</a:t>
            </a:fld>
            <a:endParaRPr lang="en-NL"/>
          </a:p>
        </p:txBody>
      </p:sp>
      <p:sp>
        <p:nvSpPr>
          <p:cNvPr id="6" name="Footer Placeholder 5">
            <a:extLst>
              <a:ext uri="{FF2B5EF4-FFF2-40B4-BE49-F238E27FC236}">
                <a16:creationId xmlns:a16="http://schemas.microsoft.com/office/drawing/2014/main" id="{65491B79-B3A3-7133-06F2-27C5326B260E}"/>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17F9C37F-EB57-886E-37D4-C3BEB04B71AD}"/>
              </a:ext>
            </a:extLst>
          </p:cNvPr>
          <p:cNvSpPr>
            <a:spLocks noGrp="1"/>
          </p:cNvSpPr>
          <p:nvPr>
            <p:ph type="sldNum" sz="quarter" idx="12"/>
          </p:nvPr>
        </p:nvSpPr>
        <p:spPr/>
        <p:txBody>
          <a:bodyPr/>
          <a:lstStyle/>
          <a:p>
            <a:fld id="{8E043804-F2DC-2A4F-8CF0-4853027FFD37}" type="slidenum">
              <a:rPr lang="en-NL" smtClean="0"/>
              <a:t>‹#›</a:t>
            </a:fld>
            <a:endParaRPr lang="en-NL"/>
          </a:p>
        </p:txBody>
      </p:sp>
      <p:pic>
        <p:nvPicPr>
          <p:cNvPr id="8" name="Picture 7" descr="Graphical user interface, application&#10;&#10;Description automatically generated">
            <a:extLst>
              <a:ext uri="{FF2B5EF4-FFF2-40B4-BE49-F238E27FC236}">
                <a16:creationId xmlns:a16="http://schemas.microsoft.com/office/drawing/2014/main" id="{F0EB9C6C-2E98-E090-726D-E84FBC59491F}"/>
              </a:ext>
            </a:extLst>
          </p:cNvPr>
          <p:cNvPicPr>
            <a:picLocks noChangeAspect="1"/>
          </p:cNvPicPr>
          <p:nvPr userDrawn="1"/>
        </p:nvPicPr>
        <p:blipFill>
          <a:blip r:embed="rId2"/>
          <a:stretch>
            <a:fillRect/>
          </a:stretch>
        </p:blipFill>
        <p:spPr>
          <a:xfrm>
            <a:off x="10889251" y="5868166"/>
            <a:ext cx="883649" cy="853309"/>
          </a:xfrm>
          <a:prstGeom prst="rect">
            <a:avLst/>
          </a:prstGeom>
        </p:spPr>
      </p:pic>
    </p:spTree>
    <p:extLst>
      <p:ext uri="{BB962C8B-B14F-4D97-AF65-F5344CB8AC3E}">
        <p14:creationId xmlns:p14="http://schemas.microsoft.com/office/powerpoint/2010/main" val="303347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FE8AF2-ED16-8443-54FE-31D34C856C28}"/>
              </a:ext>
            </a:extLst>
          </p:cNvPr>
          <p:cNvPicPr>
            <a:picLocks noChangeAspect="1"/>
          </p:cNvPicPr>
          <p:nvPr userDrawn="1"/>
        </p:nvPicPr>
        <p:blipFill>
          <a:blip r:embed="rId13"/>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7483DC4A-3845-2F85-8009-6162D3F42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3944F725-C049-CADB-A38D-799DC1CB5C27}"/>
              </a:ext>
            </a:extLst>
          </p:cNvPr>
          <p:cNvSpPr>
            <a:spLocks noGrp="1"/>
          </p:cNvSpPr>
          <p:nvPr>
            <p:ph type="body" idx="1"/>
          </p:nvPr>
        </p:nvSpPr>
        <p:spPr>
          <a:xfrm>
            <a:off x="838200" y="1825625"/>
            <a:ext cx="10515600" cy="404254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296111C-0B9C-1067-68BA-31858A829B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988A4-7CCE-8247-B99D-D798CFE39D7F}" type="datetimeFigureOut">
              <a:rPr lang="en-NL" smtClean="0"/>
              <a:t>29/05/2024</a:t>
            </a:fld>
            <a:endParaRPr lang="en-NL"/>
          </a:p>
        </p:txBody>
      </p:sp>
      <p:sp>
        <p:nvSpPr>
          <p:cNvPr id="5" name="Footer Placeholder 4">
            <a:extLst>
              <a:ext uri="{FF2B5EF4-FFF2-40B4-BE49-F238E27FC236}">
                <a16:creationId xmlns:a16="http://schemas.microsoft.com/office/drawing/2014/main" id="{CE328E39-95C2-8DA2-358C-577B551798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7A396253-EA80-D213-30D1-68F5CCA80F87}"/>
              </a:ext>
            </a:extLst>
          </p:cNvPr>
          <p:cNvSpPr>
            <a:spLocks noGrp="1"/>
          </p:cNvSpPr>
          <p:nvPr>
            <p:ph type="sldNum" sz="quarter" idx="4"/>
          </p:nvPr>
        </p:nvSpPr>
        <p:spPr>
          <a:xfrm>
            <a:off x="8610600" y="6356350"/>
            <a:ext cx="158443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43804-F2DC-2A4F-8CF0-4853027FFD37}" type="slidenum">
              <a:rPr lang="en-NL" smtClean="0"/>
              <a:t>‹#›</a:t>
            </a:fld>
            <a:endParaRPr lang="en-NL"/>
          </a:p>
        </p:txBody>
      </p:sp>
    </p:spTree>
    <p:extLst>
      <p:ext uri="{BB962C8B-B14F-4D97-AF65-F5344CB8AC3E}">
        <p14:creationId xmlns:p14="http://schemas.microsoft.com/office/powerpoint/2010/main" val="4098021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E_7167A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microsoft.com/office/2018/10/relationships/comments" Target="../comments/modernComment_110_EE15FEA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1A_DE81398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2C_C265B0F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1E_6AB3B49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12_900BCC2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microsoft.com/office/2018/10/relationships/comments" Target="../comments/modernComment_11C_869CAF9C.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1F_CA64803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18_548B76F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41FC-024B-09C9-76F9-610539E66016}"/>
              </a:ext>
            </a:extLst>
          </p:cNvPr>
          <p:cNvSpPr>
            <a:spLocks noGrp="1"/>
          </p:cNvSpPr>
          <p:nvPr>
            <p:ph type="ctrTitle"/>
          </p:nvPr>
        </p:nvSpPr>
        <p:spPr>
          <a:xfrm>
            <a:off x="563765" y="1381913"/>
            <a:ext cx="8160849" cy="2128050"/>
          </a:xfrm>
        </p:spPr>
        <p:txBody>
          <a:bodyPr>
            <a:noAutofit/>
          </a:bodyPr>
          <a:lstStyle/>
          <a:p>
            <a:pPr algn="l"/>
            <a:r>
              <a:rPr lang="en-NL" sz="4000"/>
              <a:t>Verantwoording semester 5 </a:t>
            </a:r>
            <a:br>
              <a:rPr lang="en-NL" sz="4000"/>
            </a:br>
            <a:endParaRPr lang="en-NL" sz="4000"/>
          </a:p>
        </p:txBody>
      </p:sp>
      <p:sp>
        <p:nvSpPr>
          <p:cNvPr id="3" name="Subtitle 2">
            <a:extLst>
              <a:ext uri="{FF2B5EF4-FFF2-40B4-BE49-F238E27FC236}">
                <a16:creationId xmlns:a16="http://schemas.microsoft.com/office/drawing/2014/main" id="{5FB3149B-7E36-A332-FC60-27D0D94D5D7E}"/>
              </a:ext>
            </a:extLst>
          </p:cNvPr>
          <p:cNvSpPr>
            <a:spLocks noGrp="1"/>
          </p:cNvSpPr>
          <p:nvPr>
            <p:ph type="subTitle" idx="1"/>
          </p:nvPr>
        </p:nvSpPr>
        <p:spPr>
          <a:xfrm>
            <a:off x="650851" y="4117678"/>
            <a:ext cx="7086600" cy="605577"/>
          </a:xfrm>
        </p:spPr>
        <p:txBody>
          <a:bodyPr>
            <a:normAutofit/>
          </a:bodyPr>
          <a:lstStyle/>
          <a:p>
            <a:pPr algn="l"/>
            <a:r>
              <a:rPr lang="en-US"/>
              <a:t>24 April 2024</a:t>
            </a:r>
            <a:endParaRPr lang="en-NL"/>
          </a:p>
        </p:txBody>
      </p:sp>
    </p:spTree>
    <p:extLst>
      <p:ext uri="{BB962C8B-B14F-4D97-AF65-F5344CB8AC3E}">
        <p14:creationId xmlns:p14="http://schemas.microsoft.com/office/powerpoint/2010/main" val="2532088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CA1A-C96B-D1B3-1210-2485CA367205}"/>
              </a:ext>
            </a:extLst>
          </p:cNvPr>
          <p:cNvSpPr>
            <a:spLocks noGrp="1"/>
          </p:cNvSpPr>
          <p:nvPr>
            <p:ph type="title"/>
          </p:nvPr>
        </p:nvSpPr>
        <p:spPr/>
        <p:txBody>
          <a:bodyPr/>
          <a:lstStyle/>
          <a:p>
            <a:r>
              <a:rPr lang="en-NL"/>
              <a:t>Het </a:t>
            </a:r>
            <a:r>
              <a:rPr lang="en-NL" err="1"/>
              <a:t>semesterdoel</a:t>
            </a:r>
            <a:endParaRPr lang="en-NL"/>
          </a:p>
        </p:txBody>
      </p:sp>
      <p:sp>
        <p:nvSpPr>
          <p:cNvPr id="3" name="Content Placeholder 2">
            <a:extLst>
              <a:ext uri="{FF2B5EF4-FFF2-40B4-BE49-F238E27FC236}">
                <a16:creationId xmlns:a16="http://schemas.microsoft.com/office/drawing/2014/main" id="{DCC7A8DE-AF40-99A4-F0C4-FAF5690F9AE8}"/>
              </a:ext>
            </a:extLst>
          </p:cNvPr>
          <p:cNvSpPr>
            <a:spLocks noGrp="1"/>
          </p:cNvSpPr>
          <p:nvPr>
            <p:ph idx="1"/>
          </p:nvPr>
        </p:nvSpPr>
        <p:spPr/>
        <p:txBody>
          <a:bodyPr vert="horz" lIns="91440" tIns="45720" rIns="91440" bIns="45720" rtlCol="0" anchor="t">
            <a:noAutofit/>
          </a:bodyPr>
          <a:lstStyle/>
          <a:p>
            <a:pPr marL="0" indent="0" algn="just">
              <a:buNone/>
            </a:pPr>
            <a:endParaRPr lang="en-GB">
              <a:latin typeface="Open Sans" pitchFamily="2" charset="0"/>
              <a:ea typeface="Open Sans" pitchFamily="2" charset="0"/>
              <a:cs typeface="Open Sans" pitchFamily="2" charset="0"/>
            </a:endParaRPr>
          </a:p>
          <a:p>
            <a:pPr marL="0" indent="0" algn="just">
              <a:buNone/>
            </a:pPr>
            <a:r>
              <a:rPr lang="en-GB" sz="2000">
                <a:latin typeface="Open Sans" pitchFamily="2" charset="0"/>
                <a:ea typeface="Open Sans" pitchFamily="2" charset="0"/>
                <a:cs typeface="Open Sans" pitchFamily="2" charset="0"/>
              </a:rPr>
              <a:t>Je </a:t>
            </a:r>
            <a:r>
              <a:rPr lang="en-GB" sz="2000" err="1">
                <a:latin typeface="Open Sans" pitchFamily="2" charset="0"/>
                <a:ea typeface="Open Sans" pitchFamily="2" charset="0"/>
                <a:cs typeface="Open Sans" pitchFamily="2" charset="0"/>
              </a:rPr>
              <a:t>kunt</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na</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dit</a:t>
            </a:r>
            <a:r>
              <a:rPr lang="en-GB" sz="2000">
                <a:latin typeface="Open Sans" pitchFamily="2" charset="0"/>
                <a:ea typeface="Open Sans" pitchFamily="2" charset="0"/>
                <a:cs typeface="Open Sans" pitchFamily="2" charset="0"/>
              </a:rPr>
              <a:t> semester </a:t>
            </a:r>
            <a:r>
              <a:rPr lang="en-GB" sz="2000" err="1">
                <a:latin typeface="Open Sans" pitchFamily="2" charset="0"/>
                <a:ea typeface="Open Sans" pitchFamily="2" charset="0"/>
                <a:cs typeface="Open Sans" pitchFamily="2" charset="0"/>
              </a:rPr>
              <a:t>toepassingen</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niveau</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ontwikkelen</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en</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implementeren</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waarin</a:t>
            </a:r>
            <a:r>
              <a:rPr lang="en-GB" sz="2000">
                <a:latin typeface="Open Sans" pitchFamily="2" charset="0"/>
                <a:ea typeface="Open Sans" pitchFamily="2" charset="0"/>
                <a:cs typeface="Open Sans" pitchFamily="2" charset="0"/>
              </a:rPr>
              <a:t> je </a:t>
            </a:r>
            <a:r>
              <a:rPr lang="en-GB" sz="2000" err="1">
                <a:latin typeface="Open Sans" pitchFamily="2" charset="0"/>
                <a:ea typeface="Open Sans" pitchFamily="2" charset="0"/>
                <a:cs typeface="Open Sans" pitchFamily="2" charset="0"/>
              </a:rPr>
              <a:t>gebruik</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maakt</a:t>
            </a:r>
            <a:r>
              <a:rPr lang="en-GB" sz="2000">
                <a:latin typeface="Open Sans" pitchFamily="2" charset="0"/>
                <a:ea typeface="Open Sans" pitchFamily="2" charset="0"/>
                <a:cs typeface="Open Sans" pitchFamily="2" charset="0"/>
              </a:rPr>
              <a:t> van deep learning </a:t>
            </a:r>
            <a:r>
              <a:rPr lang="en-GB" sz="2000" err="1">
                <a:latin typeface="Open Sans" pitchFamily="2" charset="0"/>
                <a:ea typeface="Open Sans" pitchFamily="2" charset="0"/>
                <a:cs typeface="Open Sans" pitchFamily="2" charset="0"/>
              </a:rPr>
              <a:t>algoritmen</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Daarnaast</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verwerf</a:t>
            </a:r>
            <a:r>
              <a:rPr lang="en-GB" sz="2000">
                <a:latin typeface="Open Sans" pitchFamily="2" charset="0"/>
                <a:ea typeface="Open Sans" pitchFamily="2" charset="0"/>
                <a:cs typeface="Open Sans" pitchFamily="2" charset="0"/>
              </a:rPr>
              <a:t> je </a:t>
            </a:r>
            <a:r>
              <a:rPr lang="en-GB" sz="2000" err="1">
                <a:latin typeface="Open Sans" pitchFamily="2" charset="0"/>
                <a:ea typeface="Open Sans" pitchFamily="2" charset="0"/>
                <a:cs typeface="Open Sans" pitchFamily="2" charset="0"/>
              </a:rPr>
              <a:t>vaardigheden</a:t>
            </a:r>
            <a:r>
              <a:rPr lang="en-GB" sz="2000">
                <a:latin typeface="Open Sans" pitchFamily="2" charset="0"/>
                <a:ea typeface="Open Sans" pitchFamily="2" charset="0"/>
                <a:cs typeface="Open Sans" pitchFamily="2" charset="0"/>
              </a:rPr>
              <a:t> om </a:t>
            </a:r>
            <a:r>
              <a:rPr lang="en-GB" sz="2000" err="1">
                <a:latin typeface="Open Sans" pitchFamily="2" charset="0"/>
                <a:ea typeface="Open Sans" pitchFamily="2" charset="0"/>
                <a:cs typeface="Open Sans" pitchFamily="2" charset="0"/>
              </a:rPr>
              <a:t>deze</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toepassingen</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effectief</a:t>
            </a:r>
            <a:r>
              <a:rPr lang="en-GB" sz="2000">
                <a:latin typeface="Open Sans" pitchFamily="2" charset="0"/>
                <a:ea typeface="Open Sans" pitchFamily="2" charset="0"/>
                <a:cs typeface="Open Sans" pitchFamily="2" charset="0"/>
              </a:rPr>
              <a:t> in </a:t>
            </a:r>
            <a:r>
              <a:rPr lang="en-GB" sz="2000" err="1">
                <a:latin typeface="Open Sans" pitchFamily="2" charset="0"/>
                <a:ea typeface="Open Sans" pitchFamily="2" charset="0"/>
                <a:cs typeface="Open Sans" pitchFamily="2" charset="0"/>
              </a:rPr>
              <a:t>organisaties</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te</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integreren</a:t>
            </a:r>
            <a:r>
              <a:rPr lang="en-GB" sz="2000">
                <a:latin typeface="Open Sans" pitchFamily="2" charset="0"/>
                <a:ea typeface="Open Sans" pitchFamily="2" charset="0"/>
                <a:cs typeface="Open Sans" pitchFamily="2" charset="0"/>
              </a:rPr>
              <a:t>.</a:t>
            </a:r>
          </a:p>
          <a:p>
            <a:pPr marL="0" indent="0" algn="just">
              <a:buNone/>
            </a:pPr>
            <a:r>
              <a:rPr lang="en-GB" sz="2000" err="1">
                <a:latin typeface="Open Sans" pitchFamily="2" charset="0"/>
                <a:ea typeface="Open Sans" pitchFamily="2" charset="0"/>
                <a:cs typeface="Open Sans" pitchFamily="2" charset="0"/>
              </a:rPr>
              <a:t>Gedurende</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dit</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proces</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laat</a:t>
            </a:r>
            <a:r>
              <a:rPr lang="en-GB" sz="2000">
                <a:latin typeface="Open Sans" pitchFamily="2" charset="0"/>
                <a:ea typeface="Open Sans" pitchFamily="2" charset="0"/>
                <a:cs typeface="Open Sans" pitchFamily="2" charset="0"/>
              </a:rPr>
              <a:t> je </a:t>
            </a:r>
            <a:r>
              <a:rPr lang="en-GB" sz="2000" err="1">
                <a:latin typeface="Open Sans" pitchFamily="2" charset="0"/>
                <a:ea typeface="Open Sans" pitchFamily="2" charset="0"/>
                <a:cs typeface="Open Sans" pitchFamily="2" charset="0"/>
              </a:rPr>
              <a:t>een</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voortdurende</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bewuste</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en</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reflectieve</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houding</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zien</a:t>
            </a:r>
            <a:r>
              <a:rPr lang="en-GB" sz="2000">
                <a:latin typeface="Open Sans" pitchFamily="2" charset="0"/>
                <a:ea typeface="Open Sans" pitchFamily="2" charset="0"/>
                <a:cs typeface="Open Sans" pitchFamily="2" charset="0"/>
              </a:rPr>
              <a:t> met </a:t>
            </a:r>
            <a:r>
              <a:rPr lang="en-GB" sz="2000" err="1">
                <a:latin typeface="Open Sans" pitchFamily="2" charset="0"/>
                <a:ea typeface="Open Sans" pitchFamily="2" charset="0"/>
                <a:cs typeface="Open Sans" pitchFamily="2" charset="0"/>
              </a:rPr>
              <a:t>betrekking</a:t>
            </a:r>
            <a:r>
              <a:rPr lang="en-GB" sz="2000">
                <a:latin typeface="Open Sans" pitchFamily="2" charset="0"/>
                <a:ea typeface="Open Sans" pitchFamily="2" charset="0"/>
                <a:cs typeface="Open Sans" pitchFamily="2" charset="0"/>
              </a:rPr>
              <a:t> tot de </a:t>
            </a:r>
            <a:r>
              <a:rPr lang="en-GB" sz="2000" err="1">
                <a:latin typeface="Open Sans" pitchFamily="2" charset="0"/>
                <a:ea typeface="Open Sans" pitchFamily="2" charset="0"/>
                <a:cs typeface="Open Sans" pitchFamily="2" charset="0"/>
              </a:rPr>
              <a:t>ethische</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en</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juridische</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aspecten</a:t>
            </a:r>
            <a:r>
              <a:rPr lang="en-GB" sz="2000">
                <a:latin typeface="Open Sans" pitchFamily="2" charset="0"/>
                <a:ea typeface="Open Sans" pitchFamily="2" charset="0"/>
                <a:cs typeface="Open Sans" pitchFamily="2" charset="0"/>
              </a:rPr>
              <a:t> van </a:t>
            </a:r>
            <a:r>
              <a:rPr lang="en-GB" sz="2000" err="1">
                <a:latin typeface="Open Sans" pitchFamily="2" charset="0"/>
                <a:ea typeface="Open Sans" pitchFamily="2" charset="0"/>
                <a:cs typeface="Open Sans" pitchFamily="2" charset="0"/>
              </a:rPr>
              <a:t>genoemde</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toepassingen</a:t>
            </a:r>
            <a:r>
              <a:rPr lang="en-GB" sz="2000">
                <a:latin typeface="Open Sans" pitchFamily="2" charset="0"/>
                <a:ea typeface="Open Sans" pitchFamily="2" charset="0"/>
                <a:cs typeface="Open Sans" pitchFamily="2" charset="0"/>
              </a:rPr>
              <a:t>. Je </a:t>
            </a:r>
            <a:r>
              <a:rPr lang="en-GB" sz="2000" err="1">
                <a:latin typeface="Open Sans" pitchFamily="2" charset="0"/>
                <a:ea typeface="Open Sans" pitchFamily="2" charset="0"/>
                <a:cs typeface="Open Sans" pitchFamily="2" charset="0"/>
              </a:rPr>
              <a:t>verwerft</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niet</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alleen</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een</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gedegen</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kennis</a:t>
            </a:r>
            <a:r>
              <a:rPr lang="en-GB" sz="2000">
                <a:latin typeface="Open Sans" pitchFamily="2" charset="0"/>
                <a:ea typeface="Open Sans" pitchFamily="2" charset="0"/>
                <a:cs typeface="Open Sans" pitchFamily="2" charset="0"/>
              </a:rPr>
              <a:t> van </a:t>
            </a:r>
            <a:r>
              <a:rPr lang="en-GB" sz="2000" err="1">
                <a:latin typeface="Open Sans" pitchFamily="2" charset="0"/>
                <a:ea typeface="Open Sans" pitchFamily="2" charset="0"/>
                <a:cs typeface="Open Sans" pitchFamily="2" charset="0"/>
              </a:rPr>
              <a:t>wetgeving</a:t>
            </a:r>
            <a:r>
              <a:rPr lang="en-GB" sz="2000">
                <a:latin typeface="Open Sans" pitchFamily="2" charset="0"/>
                <a:ea typeface="Open Sans" pitchFamily="2" charset="0"/>
                <a:cs typeface="Open Sans" pitchFamily="2" charset="0"/>
              </a:rPr>
              <a:t> met </a:t>
            </a:r>
            <a:r>
              <a:rPr lang="en-GB" sz="2000" err="1">
                <a:latin typeface="Open Sans" pitchFamily="2" charset="0"/>
                <a:ea typeface="Open Sans" pitchFamily="2" charset="0"/>
                <a:cs typeface="Open Sans" pitchFamily="2" charset="0"/>
              </a:rPr>
              <a:t>betrekking</a:t>
            </a:r>
            <a:r>
              <a:rPr lang="en-GB" sz="2000">
                <a:latin typeface="Open Sans" pitchFamily="2" charset="0"/>
                <a:ea typeface="Open Sans" pitchFamily="2" charset="0"/>
                <a:cs typeface="Open Sans" pitchFamily="2" charset="0"/>
              </a:rPr>
              <a:t> tot AI, maar </a:t>
            </a:r>
            <a:r>
              <a:rPr lang="en-GB" sz="2000" err="1">
                <a:latin typeface="Open Sans" pitchFamily="2" charset="0"/>
                <a:ea typeface="Open Sans" pitchFamily="2" charset="0"/>
                <a:cs typeface="Open Sans" pitchFamily="2" charset="0"/>
              </a:rPr>
              <a:t>begrijpt</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ook</a:t>
            </a:r>
            <a:r>
              <a:rPr lang="en-GB" sz="2000">
                <a:latin typeface="Open Sans" pitchFamily="2" charset="0"/>
                <a:ea typeface="Open Sans" pitchFamily="2" charset="0"/>
                <a:cs typeface="Open Sans" pitchFamily="2" charset="0"/>
              </a:rPr>
              <a:t> hoe </a:t>
            </a:r>
            <a:r>
              <a:rPr lang="en-GB" sz="2000" err="1">
                <a:latin typeface="Open Sans" pitchFamily="2" charset="0"/>
                <a:ea typeface="Open Sans" pitchFamily="2" charset="0"/>
                <a:cs typeface="Open Sans" pitchFamily="2" charset="0"/>
              </a:rPr>
              <a:t>deze</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wetgeving</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jouw</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professionele</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activiteiten</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beïnvloedt</a:t>
            </a:r>
            <a:r>
              <a:rPr lang="en-GB" sz="2000">
                <a:latin typeface="Open Sans" pitchFamily="2" charset="0"/>
                <a:ea typeface="Open Sans" pitchFamily="2" charset="0"/>
                <a:cs typeface="Open Sans" pitchFamily="2" charset="0"/>
              </a:rPr>
              <a:t>.</a:t>
            </a:r>
          </a:p>
          <a:p>
            <a:pPr marL="0" indent="0" algn="just">
              <a:buNone/>
            </a:pPr>
            <a:r>
              <a:rPr lang="en-GB" sz="2000" err="1">
                <a:latin typeface="Open Sans" pitchFamily="2" charset="0"/>
                <a:ea typeface="Open Sans" pitchFamily="2" charset="0"/>
                <a:cs typeface="Open Sans" pitchFamily="2" charset="0"/>
              </a:rPr>
              <a:t>Daarnaast</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verwerf</a:t>
            </a:r>
            <a:r>
              <a:rPr lang="en-GB" sz="2000">
                <a:latin typeface="Open Sans" pitchFamily="2" charset="0"/>
                <a:ea typeface="Open Sans" pitchFamily="2" charset="0"/>
                <a:cs typeface="Open Sans" pitchFamily="2" charset="0"/>
              </a:rPr>
              <a:t> je </a:t>
            </a:r>
            <a:r>
              <a:rPr lang="en-GB" sz="2000" err="1">
                <a:latin typeface="Open Sans" pitchFamily="2" charset="0"/>
                <a:ea typeface="Open Sans" pitchFamily="2" charset="0"/>
                <a:cs typeface="Open Sans" pitchFamily="2" charset="0"/>
              </a:rPr>
              <a:t>inzicht</a:t>
            </a:r>
            <a:r>
              <a:rPr lang="en-GB" sz="2000">
                <a:latin typeface="Open Sans" pitchFamily="2" charset="0"/>
                <a:ea typeface="Open Sans" pitchFamily="2" charset="0"/>
                <a:cs typeface="Open Sans" pitchFamily="2" charset="0"/>
              </a:rPr>
              <a:t> in </a:t>
            </a:r>
            <a:r>
              <a:rPr lang="en-GB" sz="2000" err="1">
                <a:latin typeface="Open Sans" pitchFamily="2" charset="0"/>
                <a:ea typeface="Open Sans" pitchFamily="2" charset="0"/>
                <a:cs typeface="Open Sans" pitchFamily="2" charset="0"/>
              </a:rPr>
              <a:t>verandermanagement</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en</a:t>
            </a:r>
            <a:r>
              <a:rPr lang="en-GB" sz="2000">
                <a:latin typeface="Open Sans" pitchFamily="2" charset="0"/>
                <a:ea typeface="Open Sans" pitchFamily="2" charset="0"/>
                <a:cs typeface="Open Sans" pitchFamily="2" charset="0"/>
              </a:rPr>
              <a:t> leer je hoe je </a:t>
            </a:r>
            <a:r>
              <a:rPr lang="en-GB" sz="2000" err="1">
                <a:latin typeface="Open Sans" pitchFamily="2" charset="0"/>
                <a:ea typeface="Open Sans" pitchFamily="2" charset="0"/>
                <a:cs typeface="Open Sans" pitchFamily="2" charset="0"/>
              </a:rPr>
              <a:t>een</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succesvolle</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adoptie</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binnen</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organisaties</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kunt</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realiseren</a:t>
            </a:r>
            <a:r>
              <a:rPr lang="en-GB" sz="2000">
                <a:latin typeface="Open Sans" pitchFamily="2" charset="0"/>
                <a:ea typeface="Open Sans" pitchFamily="2" charset="0"/>
                <a:cs typeface="Open Sans" pitchFamily="2" charset="0"/>
              </a:rPr>
              <a:t>.</a:t>
            </a:r>
          </a:p>
          <a:p>
            <a:pPr marL="0" indent="0" algn="just">
              <a:buNone/>
            </a:pPr>
            <a:endParaRPr lang="en-GB">
              <a:latin typeface="Open Sans" pitchFamily="2" charset="0"/>
              <a:ea typeface="Open Sans" pitchFamily="2" charset="0"/>
              <a:cs typeface="Open Sans" pitchFamily="2" charset="0"/>
            </a:endParaRPr>
          </a:p>
          <a:p>
            <a:pPr marL="0" indent="0" algn="just">
              <a:buNone/>
            </a:pPr>
            <a:endParaRPr lang="en-US" sz="100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264252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BC210429-2F1F-BEF1-B4C3-4BCB0D77CD44}"/>
              </a:ext>
            </a:extLst>
          </p:cNvPr>
          <p:cNvSpPr/>
          <p:nvPr/>
        </p:nvSpPr>
        <p:spPr>
          <a:xfrm>
            <a:off x="908813" y="1766923"/>
            <a:ext cx="9610521" cy="46183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a:p>
            <a:endParaRPr lang="en-NL" sz="3600" b="1">
              <a:solidFill>
                <a:srgbClr val="FF0000"/>
              </a:solidFill>
            </a:endParaRPr>
          </a:p>
        </p:txBody>
      </p:sp>
      <p:sp>
        <p:nvSpPr>
          <p:cNvPr id="2" name="Title 1">
            <a:extLst>
              <a:ext uri="{FF2B5EF4-FFF2-40B4-BE49-F238E27FC236}">
                <a16:creationId xmlns:a16="http://schemas.microsoft.com/office/drawing/2014/main" id="{AB346764-FBFA-A3A6-DC51-D8CDF3AC83C4}"/>
              </a:ext>
            </a:extLst>
          </p:cNvPr>
          <p:cNvSpPr>
            <a:spLocks noGrp="1"/>
          </p:cNvSpPr>
          <p:nvPr>
            <p:ph type="title"/>
          </p:nvPr>
        </p:nvSpPr>
        <p:spPr/>
        <p:txBody>
          <a:bodyPr>
            <a:normAutofit/>
          </a:bodyPr>
          <a:lstStyle/>
          <a:p>
            <a:r>
              <a:rPr lang="en-US" sz="3200"/>
              <a:t>Het studio-</a:t>
            </a:r>
            <a:r>
              <a:rPr lang="en-US" sz="3200" err="1"/>
              <a:t>onderwijs</a:t>
            </a:r>
            <a:r>
              <a:rPr lang="en-US" sz="3200"/>
              <a:t> met </a:t>
            </a:r>
            <a:r>
              <a:rPr lang="en-US" sz="3200" err="1">
                <a:solidFill>
                  <a:srgbClr val="FF0000"/>
                </a:solidFill>
              </a:rPr>
              <a:t>casuïstiek</a:t>
            </a:r>
            <a:r>
              <a:rPr lang="en-US" sz="3200"/>
              <a:t> </a:t>
            </a:r>
            <a:r>
              <a:rPr lang="en-US" sz="3200" err="1">
                <a:solidFill>
                  <a:srgbClr val="FF0000"/>
                </a:solidFill>
              </a:rPr>
              <a:t>en</a:t>
            </a:r>
            <a:r>
              <a:rPr lang="en-US" sz="3200">
                <a:solidFill>
                  <a:srgbClr val="FF0000"/>
                </a:solidFill>
              </a:rPr>
              <a:t> data </a:t>
            </a:r>
            <a:r>
              <a:rPr lang="en-US" sz="3200" err="1"/>
              <a:t>leiden</a:t>
            </a:r>
            <a:r>
              <a:rPr lang="en-US" sz="3200"/>
              <a:t> tot </a:t>
            </a:r>
            <a:r>
              <a:rPr lang="en-US" sz="3200" err="1"/>
              <a:t>integratie</a:t>
            </a:r>
            <a:r>
              <a:rPr lang="en-US" sz="3200"/>
              <a:t> van de </a:t>
            </a:r>
            <a:r>
              <a:rPr lang="en-US" sz="3200" err="1"/>
              <a:t>drie</a:t>
            </a:r>
            <a:r>
              <a:rPr lang="en-US" sz="3200"/>
              <a:t> </a:t>
            </a:r>
            <a:r>
              <a:rPr lang="en-US" sz="3200" err="1"/>
              <a:t>verschillende</a:t>
            </a:r>
            <a:r>
              <a:rPr lang="en-US" sz="3200"/>
              <a:t> </a:t>
            </a:r>
            <a:r>
              <a:rPr lang="en-US" sz="3200" err="1"/>
              <a:t>competenties</a:t>
            </a:r>
            <a:endParaRPr lang="en-NL" sz="3200"/>
          </a:p>
        </p:txBody>
      </p:sp>
      <p:sp>
        <p:nvSpPr>
          <p:cNvPr id="7" name="Arrow: Right 6">
            <a:extLst>
              <a:ext uri="{FF2B5EF4-FFF2-40B4-BE49-F238E27FC236}">
                <a16:creationId xmlns:a16="http://schemas.microsoft.com/office/drawing/2014/main" id="{9EDF0F77-1CA6-181B-1446-A2B1A2AE99D2}"/>
              </a:ext>
            </a:extLst>
          </p:cNvPr>
          <p:cNvSpPr/>
          <p:nvPr/>
        </p:nvSpPr>
        <p:spPr>
          <a:xfrm>
            <a:off x="106906" y="3428999"/>
            <a:ext cx="9425883" cy="828391"/>
          </a:xfrm>
          <a:prstGeom prst="right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err="1">
                <a:ln>
                  <a:solidFill>
                    <a:schemeClr val="bg1"/>
                  </a:solidFill>
                </a:ln>
                <a:solidFill>
                  <a:schemeClr val="bg1"/>
                </a:solidFill>
              </a:rPr>
              <a:t>technische</a:t>
            </a:r>
            <a:r>
              <a:rPr lang="en-US" b="1">
                <a:ln>
                  <a:solidFill>
                    <a:schemeClr val="bg1"/>
                  </a:solidFill>
                </a:ln>
                <a:solidFill>
                  <a:schemeClr val="bg1"/>
                </a:solidFill>
              </a:rPr>
              <a:t> </a:t>
            </a:r>
            <a:r>
              <a:rPr lang="en-US" b="1" err="1">
                <a:ln>
                  <a:solidFill>
                    <a:schemeClr val="bg1"/>
                  </a:solidFill>
                </a:ln>
                <a:solidFill>
                  <a:schemeClr val="bg1"/>
                </a:solidFill>
              </a:rPr>
              <a:t>competentie</a:t>
            </a:r>
            <a:endParaRPr lang="en-NL" b="1">
              <a:ln>
                <a:solidFill>
                  <a:schemeClr val="bg1"/>
                </a:solidFill>
              </a:ln>
              <a:solidFill>
                <a:schemeClr val="bg1"/>
              </a:solidFill>
            </a:endParaRPr>
          </a:p>
        </p:txBody>
      </p:sp>
      <p:sp>
        <p:nvSpPr>
          <p:cNvPr id="8" name="Arrow: Right 7">
            <a:extLst>
              <a:ext uri="{FF2B5EF4-FFF2-40B4-BE49-F238E27FC236}">
                <a16:creationId xmlns:a16="http://schemas.microsoft.com/office/drawing/2014/main" id="{5C4C74AF-4729-4323-38F2-04D5D0F329A3}"/>
              </a:ext>
            </a:extLst>
          </p:cNvPr>
          <p:cNvSpPr/>
          <p:nvPr/>
        </p:nvSpPr>
        <p:spPr>
          <a:xfrm rot="20753546">
            <a:off x="943946" y="4592080"/>
            <a:ext cx="9621469" cy="630157"/>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ln>
                  <a:solidFill>
                    <a:schemeClr val="bg1"/>
                  </a:solidFill>
                </a:ln>
                <a:solidFill>
                  <a:schemeClr val="bg1"/>
                </a:solidFill>
              </a:rPr>
              <a:t>responsible technology </a:t>
            </a:r>
            <a:r>
              <a:rPr lang="en-US" b="1" err="1">
                <a:ln>
                  <a:solidFill>
                    <a:schemeClr val="bg1"/>
                  </a:solidFill>
                </a:ln>
                <a:solidFill>
                  <a:schemeClr val="bg1"/>
                </a:solidFill>
              </a:rPr>
              <a:t>competentie</a:t>
            </a:r>
            <a:endParaRPr lang="en-NL" b="1">
              <a:ln>
                <a:solidFill>
                  <a:schemeClr val="bg1"/>
                </a:solidFill>
              </a:ln>
              <a:solidFill>
                <a:schemeClr val="bg1"/>
              </a:solidFill>
            </a:endParaRPr>
          </a:p>
        </p:txBody>
      </p:sp>
      <p:sp>
        <p:nvSpPr>
          <p:cNvPr id="9" name="Arrow: Right 8">
            <a:extLst>
              <a:ext uri="{FF2B5EF4-FFF2-40B4-BE49-F238E27FC236}">
                <a16:creationId xmlns:a16="http://schemas.microsoft.com/office/drawing/2014/main" id="{9E7DB11F-4BE2-F765-C2CF-0078975B251D}"/>
              </a:ext>
            </a:extLst>
          </p:cNvPr>
          <p:cNvSpPr/>
          <p:nvPr/>
        </p:nvSpPr>
        <p:spPr>
          <a:xfrm rot="649198">
            <a:off x="934770" y="2580190"/>
            <a:ext cx="9536395" cy="630157"/>
          </a:xfrm>
          <a:prstGeom prst="righ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err="1">
                <a:ln>
                  <a:solidFill>
                    <a:schemeClr val="bg1"/>
                  </a:solidFill>
                </a:ln>
                <a:solidFill>
                  <a:schemeClr val="bg1"/>
                </a:solidFill>
              </a:rPr>
              <a:t>professionele</a:t>
            </a:r>
            <a:r>
              <a:rPr lang="en-US" b="1">
                <a:ln>
                  <a:solidFill>
                    <a:schemeClr val="bg1"/>
                  </a:solidFill>
                </a:ln>
                <a:solidFill>
                  <a:schemeClr val="bg1"/>
                </a:solidFill>
              </a:rPr>
              <a:t> </a:t>
            </a:r>
            <a:r>
              <a:rPr lang="en-US" b="1" err="1">
                <a:ln>
                  <a:solidFill>
                    <a:schemeClr val="bg1"/>
                  </a:solidFill>
                </a:ln>
                <a:solidFill>
                  <a:schemeClr val="bg1"/>
                </a:solidFill>
              </a:rPr>
              <a:t>competentie</a:t>
            </a:r>
            <a:endParaRPr lang="en-NL" b="1">
              <a:ln>
                <a:solidFill>
                  <a:schemeClr val="bg1"/>
                </a:solidFill>
              </a:ln>
              <a:solidFill>
                <a:schemeClr val="bg1"/>
              </a:solidFill>
            </a:endParaRPr>
          </a:p>
        </p:txBody>
      </p:sp>
      <p:sp>
        <p:nvSpPr>
          <p:cNvPr id="4" name="Flowchart: Multidocument 3">
            <a:extLst>
              <a:ext uri="{FF2B5EF4-FFF2-40B4-BE49-F238E27FC236}">
                <a16:creationId xmlns:a16="http://schemas.microsoft.com/office/drawing/2014/main" id="{52234513-4304-CB23-6621-77DB329A4F1F}"/>
              </a:ext>
            </a:extLst>
          </p:cNvPr>
          <p:cNvSpPr/>
          <p:nvPr/>
        </p:nvSpPr>
        <p:spPr>
          <a:xfrm>
            <a:off x="10378123" y="2555850"/>
            <a:ext cx="1706971" cy="2098652"/>
          </a:xfrm>
          <a:prstGeom prst="flowChartMultidocumen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ln>
                  <a:solidFill>
                    <a:schemeClr val="bg1"/>
                  </a:solidFill>
                </a:ln>
                <a:solidFill>
                  <a:schemeClr val="tx1"/>
                </a:solidFill>
              </a:rPr>
              <a:t>Beroeps producten</a:t>
            </a:r>
            <a:endParaRPr lang="en-NL" b="1">
              <a:ln>
                <a:solidFill>
                  <a:schemeClr val="bg1"/>
                </a:solidFill>
              </a:ln>
              <a:solidFill>
                <a:schemeClr val="tx1"/>
              </a:solidFill>
            </a:endParaRPr>
          </a:p>
        </p:txBody>
      </p:sp>
    </p:spTree>
    <p:extLst>
      <p:ext uri="{BB962C8B-B14F-4D97-AF65-F5344CB8AC3E}">
        <p14:creationId xmlns:p14="http://schemas.microsoft.com/office/powerpoint/2010/main" val="1902620136"/>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3583-CE9A-E4B8-36B5-8BE1A8B623FD}"/>
              </a:ext>
            </a:extLst>
          </p:cNvPr>
          <p:cNvSpPr>
            <a:spLocks noGrp="1"/>
          </p:cNvSpPr>
          <p:nvPr>
            <p:ph type="title"/>
          </p:nvPr>
        </p:nvSpPr>
        <p:spPr/>
        <p:txBody>
          <a:bodyPr/>
          <a:lstStyle/>
          <a:p>
            <a:r>
              <a:rPr lang="en-US"/>
              <a:t>Uren (16) </a:t>
            </a:r>
            <a:r>
              <a:rPr lang="en-US" err="1"/>
              <a:t>allocatie</a:t>
            </a:r>
            <a:r>
              <a:rPr lang="en-US"/>
              <a:t> semester 5 </a:t>
            </a:r>
            <a:r>
              <a:rPr lang="en-US" sz="2000"/>
              <a:t>(</a:t>
            </a:r>
            <a:r>
              <a:rPr lang="en-US" sz="2000" err="1"/>
              <a:t>nog</a:t>
            </a:r>
            <a:r>
              <a:rPr lang="en-US" sz="2000"/>
              <a:t> </a:t>
            </a:r>
            <a:r>
              <a:rPr lang="en-US" sz="2000" err="1"/>
              <a:t>ter</a:t>
            </a:r>
            <a:r>
              <a:rPr lang="en-US" sz="2000"/>
              <a:t> </a:t>
            </a:r>
            <a:r>
              <a:rPr lang="en-US" sz="2000" err="1"/>
              <a:t>discussie</a:t>
            </a:r>
            <a:r>
              <a:rPr lang="en-US" sz="2000"/>
              <a:t>)</a:t>
            </a:r>
            <a:endParaRPr lang="en-NL" sz="2000"/>
          </a:p>
        </p:txBody>
      </p:sp>
      <p:graphicFrame>
        <p:nvGraphicFramePr>
          <p:cNvPr id="6" name="Chart 5">
            <a:extLst>
              <a:ext uri="{FF2B5EF4-FFF2-40B4-BE49-F238E27FC236}">
                <a16:creationId xmlns:a16="http://schemas.microsoft.com/office/drawing/2014/main" id="{E72F4A91-352E-95AA-9BF0-0D867934BACB}"/>
              </a:ext>
            </a:extLst>
          </p:cNvPr>
          <p:cNvGraphicFramePr/>
          <p:nvPr/>
        </p:nvGraphicFramePr>
        <p:xfrm>
          <a:off x="-601197" y="1316665"/>
          <a:ext cx="8128000" cy="54186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a:extLst>
              <a:ext uri="{FF2B5EF4-FFF2-40B4-BE49-F238E27FC236}">
                <a16:creationId xmlns:a16="http://schemas.microsoft.com/office/drawing/2014/main" id="{8E25E023-B4B9-3216-DD7D-D537CC623F85}"/>
              </a:ext>
            </a:extLst>
          </p:cNvPr>
          <p:cNvGraphicFramePr>
            <a:graphicFrameLocks noGrp="1"/>
          </p:cNvGraphicFramePr>
          <p:nvPr/>
        </p:nvGraphicFramePr>
        <p:xfrm>
          <a:off x="6428299" y="3100490"/>
          <a:ext cx="5247297" cy="1112520"/>
        </p:xfrm>
        <a:graphic>
          <a:graphicData uri="http://schemas.openxmlformats.org/drawingml/2006/table">
            <a:tbl>
              <a:tblPr firstRow="1" bandRow="1">
                <a:tableStyleId>{5C22544A-7EE6-4342-B048-85BDC9FD1C3A}</a:tableStyleId>
              </a:tblPr>
              <a:tblGrid>
                <a:gridCol w="1107053">
                  <a:extLst>
                    <a:ext uri="{9D8B030D-6E8A-4147-A177-3AD203B41FA5}">
                      <a16:colId xmlns:a16="http://schemas.microsoft.com/office/drawing/2014/main" val="2578746318"/>
                    </a:ext>
                  </a:extLst>
                </a:gridCol>
                <a:gridCol w="1062257">
                  <a:extLst>
                    <a:ext uri="{9D8B030D-6E8A-4147-A177-3AD203B41FA5}">
                      <a16:colId xmlns:a16="http://schemas.microsoft.com/office/drawing/2014/main" val="3565024832"/>
                    </a:ext>
                  </a:extLst>
                </a:gridCol>
                <a:gridCol w="3077987">
                  <a:extLst>
                    <a:ext uri="{9D8B030D-6E8A-4147-A177-3AD203B41FA5}">
                      <a16:colId xmlns:a16="http://schemas.microsoft.com/office/drawing/2014/main" val="2915672974"/>
                    </a:ext>
                  </a:extLst>
                </a:gridCol>
              </a:tblGrid>
              <a:tr h="370840">
                <a:tc>
                  <a:txBody>
                    <a:bodyPr/>
                    <a:lstStyle/>
                    <a:p>
                      <a:r>
                        <a:rPr lang="en-US"/>
                        <a:t>Dag 1</a:t>
                      </a:r>
                      <a:endParaRPr lang="en-NL"/>
                    </a:p>
                  </a:txBody>
                  <a:tcPr/>
                </a:tc>
                <a:tc>
                  <a:txBody>
                    <a:bodyPr/>
                    <a:lstStyle/>
                    <a:p>
                      <a:r>
                        <a:rPr lang="en-US"/>
                        <a:t>Dag 2</a:t>
                      </a:r>
                      <a:endParaRPr lang="en-NL"/>
                    </a:p>
                  </a:txBody>
                  <a:tcPr/>
                </a:tc>
                <a:tc>
                  <a:txBody>
                    <a:bodyPr/>
                    <a:lstStyle/>
                    <a:p>
                      <a:r>
                        <a:rPr lang="en-US"/>
                        <a:t>Dag 3</a:t>
                      </a:r>
                      <a:endParaRPr lang="en-NL"/>
                    </a:p>
                  </a:txBody>
                  <a:tcPr/>
                </a:tc>
                <a:extLst>
                  <a:ext uri="{0D108BD9-81ED-4DB2-BD59-A6C34878D82A}">
                    <a16:rowId xmlns:a16="http://schemas.microsoft.com/office/drawing/2014/main" val="197300104"/>
                  </a:ext>
                </a:extLst>
              </a:tr>
              <a:tr h="370840">
                <a:tc>
                  <a:txBody>
                    <a:bodyPr/>
                    <a:lstStyle/>
                    <a:p>
                      <a:r>
                        <a:rPr lang="en-US"/>
                        <a:t>09-12 TC</a:t>
                      </a:r>
                      <a:endParaRPr lang="en-NL"/>
                    </a:p>
                  </a:txBody>
                  <a:tcPr/>
                </a:tc>
                <a:tc>
                  <a:txBody>
                    <a:bodyPr/>
                    <a:lstStyle/>
                    <a:p>
                      <a:r>
                        <a:rPr lang="en-US"/>
                        <a:t>09-12 TC</a:t>
                      </a:r>
                      <a:endParaRPr lang="en-NL"/>
                    </a:p>
                  </a:txBody>
                  <a:tcPr/>
                </a:tc>
                <a:tc>
                  <a:txBody>
                    <a:bodyPr/>
                    <a:lstStyle/>
                    <a:p>
                      <a:r>
                        <a:rPr lang="en-US"/>
                        <a:t>11-12 TC (+ inloop vooraf)</a:t>
                      </a:r>
                      <a:endParaRPr lang="en-NL"/>
                    </a:p>
                  </a:txBody>
                  <a:tcPr/>
                </a:tc>
                <a:extLst>
                  <a:ext uri="{0D108BD9-81ED-4DB2-BD59-A6C34878D82A}">
                    <a16:rowId xmlns:a16="http://schemas.microsoft.com/office/drawing/2014/main" val="450783821"/>
                  </a:ext>
                </a:extLst>
              </a:tr>
              <a:tr h="370840">
                <a:tc>
                  <a:txBody>
                    <a:bodyPr/>
                    <a:lstStyle/>
                    <a:p>
                      <a:r>
                        <a:rPr lang="en-US"/>
                        <a:t>13-16 TC</a:t>
                      </a:r>
                      <a:endParaRPr lang="en-NL"/>
                    </a:p>
                  </a:txBody>
                  <a:tcPr/>
                </a:tc>
                <a:tc>
                  <a:txBody>
                    <a:bodyPr/>
                    <a:lstStyle/>
                    <a:p>
                      <a:r>
                        <a:rPr lang="en-US"/>
                        <a:t>13-16 PO</a:t>
                      </a:r>
                      <a:endParaRPr lang="en-NL"/>
                    </a:p>
                  </a:txBody>
                  <a:tcPr/>
                </a:tc>
                <a:tc>
                  <a:txBody>
                    <a:bodyPr/>
                    <a:lstStyle/>
                    <a:p>
                      <a:r>
                        <a:rPr lang="en-US"/>
                        <a:t>13-16 RT</a:t>
                      </a:r>
                      <a:endParaRPr lang="en-NL"/>
                    </a:p>
                  </a:txBody>
                  <a:tcPr/>
                </a:tc>
                <a:extLst>
                  <a:ext uri="{0D108BD9-81ED-4DB2-BD59-A6C34878D82A}">
                    <a16:rowId xmlns:a16="http://schemas.microsoft.com/office/drawing/2014/main" val="3622339525"/>
                  </a:ext>
                </a:extLst>
              </a:tr>
            </a:tbl>
          </a:graphicData>
        </a:graphic>
      </p:graphicFrame>
      <p:sp>
        <p:nvSpPr>
          <p:cNvPr id="8" name="TextBox 7">
            <a:extLst>
              <a:ext uri="{FF2B5EF4-FFF2-40B4-BE49-F238E27FC236}">
                <a16:creationId xmlns:a16="http://schemas.microsoft.com/office/drawing/2014/main" id="{4A5DA501-10DD-6355-42EF-CB2920738729}"/>
              </a:ext>
            </a:extLst>
          </p:cNvPr>
          <p:cNvSpPr txBox="1"/>
          <p:nvPr/>
        </p:nvSpPr>
        <p:spPr>
          <a:xfrm>
            <a:off x="3425382" y="4142784"/>
            <a:ext cx="25464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prstClr val="white"/>
                </a:solidFill>
                <a:latin typeface="Calibri" panose="020F0502020204030204"/>
              </a:rPr>
              <a:t>t</a:t>
            </a:r>
            <a:r>
              <a:rPr kumimoji="0" lang="en-US" sz="1800" b="0" i="0" u="none" strike="noStrike" kern="1200" cap="none" spc="0" normalizeH="0" baseline="0" noProof="0" err="1">
                <a:ln>
                  <a:noFill/>
                </a:ln>
                <a:solidFill>
                  <a:prstClr val="white"/>
                </a:solidFill>
                <a:effectLst/>
                <a:uLnTx/>
                <a:uFillTx/>
                <a:latin typeface="Calibri" panose="020F0502020204030204"/>
                <a:ea typeface="+mn-ea"/>
                <a:cs typeface="+mn-cs"/>
              </a:rPr>
              <a:t>echnische</a:t>
            </a: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err="1">
                <a:ln>
                  <a:noFill/>
                </a:ln>
                <a:solidFill>
                  <a:prstClr val="white"/>
                </a:solidFill>
                <a:effectLst/>
                <a:uLnTx/>
                <a:uFillTx/>
                <a:latin typeface="Calibri" panose="020F0502020204030204"/>
                <a:ea typeface="+mn-ea"/>
                <a:cs typeface="+mn-cs"/>
              </a:rPr>
              <a:t>competenties</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prstClr val="white"/>
                </a:solidFill>
                <a:latin typeface="Calibri" panose="020F0502020204030204"/>
              </a:rPr>
              <a:t>(</a:t>
            </a: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15 </a:t>
            </a:r>
            <a:r>
              <a:rPr lang="en-US">
                <a:solidFill>
                  <a:prstClr val="white"/>
                </a:solidFill>
                <a:latin typeface="Calibri" panose="020F0502020204030204"/>
              </a:rPr>
              <a:t>d</a:t>
            </a:r>
            <a:r>
              <a:rPr kumimoji="0" lang="en-US" sz="1800" b="0" i="0" u="none" strike="noStrike" kern="1200" cap="none" spc="0" normalizeH="0" baseline="0" noProof="0" err="1">
                <a:ln>
                  <a:noFill/>
                </a:ln>
                <a:solidFill>
                  <a:prstClr val="white"/>
                </a:solidFill>
                <a:effectLst/>
                <a:uLnTx/>
                <a:uFillTx/>
                <a:latin typeface="Calibri" panose="020F0502020204030204"/>
                <a:ea typeface="+mn-ea"/>
                <a:cs typeface="+mn-cs"/>
              </a:rPr>
              <a:t>atapunten</a:t>
            </a: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a:t>
            </a: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C2E3727F-76CB-3778-FAD4-865E310B4F9B}"/>
              </a:ext>
            </a:extLst>
          </p:cNvPr>
          <p:cNvSpPr txBox="1"/>
          <p:nvPr/>
        </p:nvSpPr>
        <p:spPr>
          <a:xfrm>
            <a:off x="1047712" y="2842899"/>
            <a:ext cx="240735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prstClr val="white"/>
                </a:solidFill>
                <a:latin typeface="Calibri" panose="020F0502020204030204"/>
              </a:rPr>
              <a:t>r</a:t>
            </a:r>
            <a:r>
              <a:rPr kumimoji="0" lang="en-US" sz="1800" b="0" i="0" u="none" strike="noStrike" kern="1200" cap="none" spc="0" normalizeH="0" baseline="0" noProof="0" err="1">
                <a:ln>
                  <a:noFill/>
                </a:ln>
                <a:solidFill>
                  <a:prstClr val="white"/>
                </a:solidFill>
                <a:effectLst/>
                <a:uLnTx/>
                <a:uFillTx/>
                <a:latin typeface="Calibri" panose="020F0502020204030204"/>
                <a:ea typeface="+mn-ea"/>
                <a:cs typeface="+mn-cs"/>
              </a:rPr>
              <a:t>esponsible</a:t>
            </a: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r>
              <a:rPr lang="en-US">
                <a:solidFill>
                  <a:prstClr val="white"/>
                </a:solidFill>
                <a:latin typeface="Calibri" panose="020F0502020204030204"/>
              </a:rPr>
              <a:t>t</a:t>
            </a:r>
            <a:r>
              <a:rPr kumimoji="0" lang="en-US" sz="1800" b="0" i="0" u="none" strike="noStrike" kern="1200" cap="none" spc="0" normalizeH="0" baseline="0" noProof="0" err="1">
                <a:ln>
                  <a:noFill/>
                </a:ln>
                <a:solidFill>
                  <a:prstClr val="white"/>
                </a:solidFill>
                <a:effectLst/>
                <a:uLnTx/>
                <a:uFillTx/>
                <a:latin typeface="Calibri" panose="020F0502020204030204"/>
                <a:ea typeface="+mn-ea"/>
                <a:cs typeface="+mn-cs"/>
              </a:rPr>
              <a:t>echnologie</a:t>
            </a: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err="1">
                <a:ln>
                  <a:noFill/>
                </a:ln>
                <a:solidFill>
                  <a:prstClr val="white"/>
                </a:solidFill>
                <a:effectLst/>
                <a:uLnTx/>
                <a:uFillTx/>
                <a:latin typeface="Calibri" panose="020F0502020204030204"/>
                <a:ea typeface="+mn-ea"/>
                <a:cs typeface="+mn-cs"/>
              </a:rPr>
              <a:t>competenties</a:t>
            </a: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D9670C9-9A08-A098-CF47-F32840A0F5BF}"/>
              </a:ext>
            </a:extLst>
          </p:cNvPr>
          <p:cNvSpPr txBox="1"/>
          <p:nvPr/>
        </p:nvSpPr>
        <p:spPr>
          <a:xfrm>
            <a:off x="1314978" y="4318275"/>
            <a:ext cx="149444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prstClr val="white"/>
                </a:solidFill>
                <a:latin typeface="Calibri" panose="020F0502020204030204"/>
              </a:rPr>
              <a:t>p</a:t>
            </a:r>
            <a:r>
              <a:rPr kumimoji="0" lang="en-US" sz="1800" b="0" i="0" u="none" strike="noStrike" kern="1200" cap="none" spc="0" normalizeH="0" baseline="0" noProof="0" err="1">
                <a:ln>
                  <a:noFill/>
                </a:ln>
                <a:solidFill>
                  <a:prstClr val="white"/>
                </a:solidFill>
                <a:effectLst/>
                <a:uLnTx/>
                <a:uFillTx/>
                <a:latin typeface="Calibri" panose="020F0502020204030204"/>
                <a:ea typeface="+mn-ea"/>
                <a:cs typeface="+mn-cs"/>
              </a:rPr>
              <a:t>rofessionele</a:t>
            </a: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Calibri" panose="020F0502020204030204"/>
                <a:ea typeface="+mn-ea"/>
                <a:cs typeface="+mn-cs"/>
              </a:rPr>
              <a:t>competenties</a:t>
            </a: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4418848"/>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CA1A-C96B-D1B3-1210-2485CA367205}"/>
              </a:ext>
            </a:extLst>
          </p:cNvPr>
          <p:cNvSpPr>
            <a:spLocks noGrp="1"/>
          </p:cNvSpPr>
          <p:nvPr>
            <p:ph type="title"/>
          </p:nvPr>
        </p:nvSpPr>
        <p:spPr/>
        <p:txBody>
          <a:bodyPr/>
          <a:lstStyle/>
          <a:p>
            <a:r>
              <a:rPr lang="en-NL"/>
              <a:t>De </a:t>
            </a:r>
            <a:r>
              <a:rPr lang="en-NL" err="1"/>
              <a:t>opdrachtformulering</a:t>
            </a:r>
            <a:endParaRPr lang="en-NL"/>
          </a:p>
        </p:txBody>
      </p:sp>
      <p:sp>
        <p:nvSpPr>
          <p:cNvPr id="3" name="Content Placeholder 2">
            <a:extLst>
              <a:ext uri="{FF2B5EF4-FFF2-40B4-BE49-F238E27FC236}">
                <a16:creationId xmlns:a16="http://schemas.microsoft.com/office/drawing/2014/main" id="{DCC7A8DE-AF40-99A4-F0C4-FAF5690F9AE8}"/>
              </a:ext>
            </a:extLst>
          </p:cNvPr>
          <p:cNvSpPr>
            <a:spLocks noGrp="1"/>
          </p:cNvSpPr>
          <p:nvPr>
            <p:ph idx="1"/>
          </p:nvPr>
        </p:nvSpPr>
        <p:spPr/>
        <p:txBody>
          <a:bodyPr vert="horz" lIns="91440" tIns="45720" rIns="91440" bIns="45720" rtlCol="0" anchor="t">
            <a:normAutofit/>
          </a:bodyPr>
          <a:lstStyle/>
          <a:p>
            <a:pPr marL="0" indent="0">
              <a:buNone/>
            </a:pPr>
            <a:r>
              <a:rPr lang="en-GB" sz="2000">
                <a:latin typeface="Open Sans" pitchFamily="2" charset="0"/>
                <a:ea typeface="Open Sans" pitchFamily="2" charset="0"/>
                <a:cs typeface="Open Sans" pitchFamily="2" charset="0"/>
              </a:rPr>
              <a:t>Het </a:t>
            </a:r>
            <a:r>
              <a:rPr lang="en-GB" sz="2000" err="1">
                <a:latin typeface="Open Sans" pitchFamily="2" charset="0"/>
                <a:ea typeface="Open Sans" pitchFamily="2" charset="0"/>
                <a:cs typeface="Open Sans" pitchFamily="2" charset="0"/>
              </a:rPr>
              <a:t>ontwikkelteam</a:t>
            </a:r>
            <a:r>
              <a:rPr lang="en-GB" sz="2000">
                <a:latin typeface="Open Sans" pitchFamily="2" charset="0"/>
                <a:ea typeface="Open Sans" pitchFamily="2" charset="0"/>
                <a:cs typeface="Open Sans" pitchFamily="2" charset="0"/>
              </a:rPr>
              <a:t> is op </a:t>
            </a:r>
            <a:r>
              <a:rPr lang="en-GB" sz="2000" err="1">
                <a:latin typeface="Open Sans" pitchFamily="2" charset="0"/>
                <a:ea typeface="Open Sans" pitchFamily="2" charset="0"/>
                <a:cs typeface="Open Sans" pitchFamily="2" charset="0"/>
              </a:rPr>
              <a:t>dit</a:t>
            </a:r>
            <a:r>
              <a:rPr lang="en-GB" sz="2000">
                <a:latin typeface="Open Sans" pitchFamily="2" charset="0"/>
                <a:ea typeface="Open Sans" pitchFamily="2" charset="0"/>
                <a:cs typeface="Open Sans" pitchFamily="2" charset="0"/>
              </a:rPr>
              <a:t> moment </a:t>
            </a:r>
            <a:r>
              <a:rPr lang="en-GB" sz="2000" err="1">
                <a:latin typeface="Open Sans" pitchFamily="2" charset="0"/>
                <a:ea typeface="Open Sans" pitchFamily="2" charset="0"/>
                <a:cs typeface="Open Sans" pitchFamily="2" charset="0"/>
              </a:rPr>
              <a:t>bezig</a:t>
            </a:r>
            <a:r>
              <a:rPr lang="en-GB" sz="2000">
                <a:latin typeface="Open Sans" pitchFamily="2" charset="0"/>
                <a:ea typeface="Open Sans" pitchFamily="2" charset="0"/>
                <a:cs typeface="Open Sans" pitchFamily="2" charset="0"/>
              </a:rPr>
              <a:t> met de </a:t>
            </a:r>
            <a:r>
              <a:rPr lang="en-GB" sz="2000" err="1">
                <a:latin typeface="Open Sans" pitchFamily="2" charset="0"/>
                <a:ea typeface="Open Sans" pitchFamily="2" charset="0"/>
                <a:cs typeface="Open Sans" pitchFamily="2" charset="0"/>
              </a:rPr>
              <a:t>geïntegreerde</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opdrachtformulering</a:t>
            </a:r>
            <a:r>
              <a:rPr lang="en-GB" sz="2000">
                <a:latin typeface="Open Sans" pitchFamily="2" charset="0"/>
                <a:ea typeface="Open Sans" pitchFamily="2" charset="0"/>
                <a:cs typeface="Open Sans" pitchFamily="2" charset="0"/>
              </a:rPr>
              <a:t>. Het is </a:t>
            </a:r>
            <a:r>
              <a:rPr lang="en-GB" sz="2000" err="1">
                <a:latin typeface="Open Sans" pitchFamily="2" charset="0"/>
                <a:ea typeface="Open Sans" pitchFamily="2" charset="0"/>
                <a:cs typeface="Open Sans" pitchFamily="2" charset="0"/>
              </a:rPr>
              <a:t>daarom</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niet</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mogelijk</a:t>
            </a:r>
            <a:r>
              <a:rPr lang="en-GB" sz="2000">
                <a:latin typeface="Open Sans" pitchFamily="2" charset="0"/>
                <a:ea typeface="Open Sans" pitchFamily="2" charset="0"/>
                <a:cs typeface="Open Sans" pitchFamily="2" charset="0"/>
              </a:rPr>
              <a:t> om in </a:t>
            </a:r>
            <a:r>
              <a:rPr lang="en-GB" sz="2000" err="1">
                <a:latin typeface="Open Sans" pitchFamily="2" charset="0"/>
                <a:ea typeface="Open Sans" pitchFamily="2" charset="0"/>
                <a:cs typeface="Open Sans" pitchFamily="2" charset="0"/>
              </a:rPr>
              <a:t>dit</a:t>
            </a:r>
            <a:r>
              <a:rPr lang="en-GB" sz="2000">
                <a:latin typeface="Open Sans" pitchFamily="2" charset="0"/>
                <a:ea typeface="Open Sans" pitchFamily="2" charset="0"/>
                <a:cs typeface="Open Sans" pitchFamily="2" charset="0"/>
              </a:rPr>
              <a:t> stadium de </a:t>
            </a:r>
            <a:r>
              <a:rPr lang="en-GB" sz="2000" err="1">
                <a:latin typeface="Open Sans" pitchFamily="2" charset="0"/>
                <a:ea typeface="Open Sans" pitchFamily="2" charset="0"/>
                <a:cs typeface="Open Sans" pitchFamily="2" charset="0"/>
              </a:rPr>
              <a:t>opdrachtformulering</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voor</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te</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leggen</a:t>
            </a:r>
            <a:r>
              <a:rPr lang="en-GB" sz="2000">
                <a:latin typeface="Open Sans" pitchFamily="2" charset="0"/>
                <a:ea typeface="Open Sans" pitchFamily="2" charset="0"/>
                <a:cs typeface="Open Sans" pitchFamily="2" charset="0"/>
              </a:rPr>
              <a:t> ter </a:t>
            </a:r>
            <a:r>
              <a:rPr lang="en-GB" sz="2000" err="1">
                <a:latin typeface="Open Sans" pitchFamily="2" charset="0"/>
                <a:ea typeface="Open Sans" pitchFamily="2" charset="0"/>
                <a:cs typeface="Open Sans" pitchFamily="2" charset="0"/>
              </a:rPr>
              <a:t>verantwoording</a:t>
            </a:r>
            <a:r>
              <a:rPr lang="en-GB" sz="2000">
                <a:latin typeface="Open Sans" pitchFamily="2" charset="0"/>
                <a:ea typeface="Open Sans" pitchFamily="2" charset="0"/>
                <a:cs typeface="Open Sans" pitchFamily="2" charset="0"/>
              </a:rPr>
              <a:t>. </a:t>
            </a:r>
          </a:p>
          <a:p>
            <a:pPr marL="0" indent="0">
              <a:buNone/>
            </a:pPr>
            <a:br>
              <a:rPr lang="en-GB" sz="2000">
                <a:latin typeface="Open Sans" pitchFamily="2" charset="0"/>
                <a:ea typeface="Open Sans" pitchFamily="2" charset="0"/>
                <a:cs typeface="Open Sans" pitchFamily="2" charset="0"/>
              </a:rPr>
            </a:br>
            <a:r>
              <a:rPr lang="en-GB" sz="2000" b="1" err="1">
                <a:latin typeface="Open Sans" pitchFamily="2" charset="0"/>
                <a:ea typeface="Open Sans" pitchFamily="2" charset="0"/>
                <a:cs typeface="Open Sans" pitchFamily="2" charset="0"/>
              </a:rPr>
              <a:t>Verantwoording</a:t>
            </a:r>
            <a:r>
              <a:rPr lang="en-GB" sz="2000" b="1">
                <a:latin typeface="Open Sans" pitchFamily="2" charset="0"/>
                <a:ea typeface="Open Sans" pitchFamily="2" charset="0"/>
                <a:cs typeface="Open Sans" pitchFamily="2" charset="0"/>
              </a:rPr>
              <a:t>:</a:t>
            </a:r>
            <a:br>
              <a:rPr lang="en-GB" sz="2000">
                <a:latin typeface="Open Sans" pitchFamily="2" charset="0"/>
                <a:ea typeface="Open Sans" pitchFamily="2" charset="0"/>
                <a:cs typeface="Open Sans" pitchFamily="2" charset="0"/>
              </a:rPr>
            </a:br>
            <a:r>
              <a:rPr lang="en-GB" sz="2000">
                <a:latin typeface="Open Sans" pitchFamily="2" charset="0"/>
                <a:ea typeface="Open Sans" pitchFamily="2" charset="0"/>
                <a:cs typeface="Open Sans" pitchFamily="2" charset="0"/>
              </a:rPr>
              <a:t>BVC </a:t>
            </a:r>
            <a:r>
              <a:rPr lang="en-GB" sz="2000" err="1">
                <a:latin typeface="Open Sans" pitchFamily="2" charset="0"/>
                <a:ea typeface="Open Sans" pitchFamily="2" charset="0"/>
                <a:cs typeface="Open Sans" pitchFamily="2" charset="0"/>
              </a:rPr>
              <a:t>gaf</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aan</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dat</a:t>
            </a:r>
            <a:r>
              <a:rPr lang="en-GB" sz="2000">
                <a:latin typeface="Open Sans" pitchFamily="2" charset="0"/>
                <a:ea typeface="Open Sans" pitchFamily="2" charset="0"/>
                <a:cs typeface="Open Sans" pitchFamily="2" charset="0"/>
              </a:rPr>
              <a:t> het </a:t>
            </a:r>
            <a:r>
              <a:rPr lang="en-GB" sz="2000" err="1">
                <a:latin typeface="Open Sans" pitchFamily="2" charset="0"/>
                <a:ea typeface="Open Sans" pitchFamily="2" charset="0"/>
                <a:cs typeface="Open Sans" pitchFamily="2" charset="0"/>
              </a:rPr>
              <a:t>lastig</a:t>
            </a:r>
            <a:r>
              <a:rPr lang="en-GB" sz="2000">
                <a:latin typeface="Open Sans" pitchFamily="2" charset="0"/>
                <a:ea typeface="Open Sans" pitchFamily="2" charset="0"/>
                <a:cs typeface="Open Sans" pitchFamily="2" charset="0"/>
              </a:rPr>
              <a:t> is datasets </a:t>
            </a:r>
            <a:r>
              <a:rPr lang="en-GB" sz="2000" err="1">
                <a:latin typeface="Open Sans" pitchFamily="2" charset="0"/>
                <a:ea typeface="Open Sans" pitchFamily="2" charset="0"/>
                <a:cs typeface="Open Sans" pitchFamily="2" charset="0"/>
              </a:rPr>
              <a:t>te</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verkrijgen</a:t>
            </a:r>
            <a:r>
              <a:rPr lang="en-GB" sz="2000">
                <a:latin typeface="Open Sans" pitchFamily="2" charset="0"/>
                <a:ea typeface="Open Sans" pitchFamily="2" charset="0"/>
                <a:cs typeface="Open Sans" pitchFamily="2" charset="0"/>
              </a:rPr>
              <a:t>.</a:t>
            </a:r>
            <a:br>
              <a:rPr lang="en-GB" sz="2000">
                <a:latin typeface="Open Sans" pitchFamily="2" charset="0"/>
                <a:ea typeface="Open Sans" pitchFamily="2" charset="0"/>
                <a:cs typeface="Open Sans" pitchFamily="2" charset="0"/>
              </a:rPr>
            </a:br>
            <a:r>
              <a:rPr lang="en-GB" sz="2000" err="1">
                <a:latin typeface="Open Sans" pitchFamily="2" charset="0"/>
                <a:ea typeface="Open Sans" pitchFamily="2" charset="0"/>
                <a:cs typeface="Open Sans" pitchFamily="2" charset="0"/>
              </a:rPr>
              <a:t>Samenwerking</a:t>
            </a:r>
            <a:r>
              <a:rPr lang="en-GB" sz="2000">
                <a:latin typeface="Open Sans" pitchFamily="2" charset="0"/>
                <a:ea typeface="Open Sans" pitchFamily="2" charset="0"/>
                <a:cs typeface="Open Sans" pitchFamily="2" charset="0"/>
              </a:rPr>
              <a:t> met </a:t>
            </a:r>
            <a:r>
              <a:rPr lang="en-GB" sz="2000" err="1">
                <a:latin typeface="Open Sans" pitchFamily="2" charset="0"/>
                <a:ea typeface="Open Sans" pitchFamily="2" charset="0"/>
                <a:cs typeface="Open Sans" pitchFamily="2" charset="0"/>
              </a:rPr>
              <a:t>bedrijven</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bedrijfsgevoelige</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informatie</a:t>
            </a:r>
            <a:r>
              <a:rPr lang="en-GB" sz="2000">
                <a:latin typeface="Open Sans" pitchFamily="2" charset="0"/>
                <a:ea typeface="Open Sans" pitchFamily="2" charset="0"/>
                <a:cs typeface="Open Sans" pitchFamily="2" charset="0"/>
              </a:rPr>
              <a:t>).</a:t>
            </a:r>
            <a:br>
              <a:rPr lang="en-GB" sz="2000">
                <a:latin typeface="Open Sans" pitchFamily="2" charset="0"/>
                <a:ea typeface="Open Sans" pitchFamily="2" charset="0"/>
                <a:cs typeface="Open Sans" pitchFamily="2" charset="0"/>
              </a:rPr>
            </a:br>
            <a:br>
              <a:rPr lang="en-GB" sz="2000">
                <a:latin typeface="Open Sans" pitchFamily="2" charset="0"/>
                <a:ea typeface="Open Sans" pitchFamily="2" charset="0"/>
                <a:cs typeface="Open Sans" pitchFamily="2" charset="0"/>
              </a:rPr>
            </a:br>
            <a:r>
              <a:rPr lang="en-GB" sz="2000" b="1" err="1">
                <a:latin typeface="Open Sans" pitchFamily="2" charset="0"/>
                <a:ea typeface="Open Sans" pitchFamily="2" charset="0"/>
                <a:cs typeface="Open Sans" pitchFamily="2" charset="0"/>
              </a:rPr>
              <a:t>Alternatieven</a:t>
            </a:r>
            <a:r>
              <a:rPr lang="en-GB" sz="2000" b="1">
                <a:latin typeface="Open Sans" pitchFamily="2" charset="0"/>
                <a:ea typeface="Open Sans" pitchFamily="2" charset="0"/>
                <a:cs typeface="Open Sans" pitchFamily="2" charset="0"/>
              </a:rPr>
              <a:t>:</a:t>
            </a:r>
            <a:br>
              <a:rPr lang="en-GB" sz="2000">
                <a:latin typeface="Open Sans" pitchFamily="2" charset="0"/>
                <a:ea typeface="Open Sans" pitchFamily="2" charset="0"/>
                <a:cs typeface="Open Sans" pitchFamily="2" charset="0"/>
              </a:rPr>
            </a:br>
            <a:r>
              <a:rPr lang="en-GB" sz="2000">
                <a:latin typeface="Open Sans" pitchFamily="2" charset="0"/>
                <a:ea typeface="Open Sans" pitchFamily="2" charset="0"/>
                <a:cs typeface="Open Sans" pitchFamily="2" charset="0"/>
              </a:rPr>
              <a:t>Open source data</a:t>
            </a:r>
            <a:br>
              <a:rPr lang="en-GB" sz="2000">
                <a:latin typeface="Open Sans" pitchFamily="2" charset="0"/>
                <a:ea typeface="Open Sans" pitchFamily="2" charset="0"/>
                <a:cs typeface="Open Sans" pitchFamily="2" charset="0"/>
              </a:rPr>
            </a:br>
            <a:r>
              <a:rPr lang="en-GB" sz="2000" err="1">
                <a:latin typeface="Open Sans" pitchFamily="2" charset="0"/>
                <a:ea typeface="Open Sans" pitchFamily="2" charset="0"/>
                <a:cs typeface="Open Sans" pitchFamily="2" charset="0"/>
              </a:rPr>
              <a:t>Synthetische</a:t>
            </a:r>
            <a:r>
              <a:rPr lang="en-GB" sz="2000">
                <a:latin typeface="Open Sans" pitchFamily="2" charset="0"/>
                <a:ea typeface="Open Sans" pitchFamily="2" charset="0"/>
                <a:cs typeface="Open Sans" pitchFamily="2" charset="0"/>
              </a:rPr>
              <a:t> data (</a:t>
            </a:r>
            <a:r>
              <a:rPr lang="en-GB" sz="2000" err="1">
                <a:latin typeface="Open Sans" pitchFamily="2" charset="0"/>
                <a:ea typeface="Open Sans" pitchFamily="2" charset="0"/>
                <a:cs typeface="Open Sans" pitchFamily="2" charset="0"/>
              </a:rPr>
              <a:t>gegenereerd</a:t>
            </a:r>
            <a:r>
              <a:rPr lang="en-GB" sz="2000">
                <a:latin typeface="Open Sans" pitchFamily="2" charset="0"/>
                <a:ea typeface="Open Sans" pitchFamily="2" charset="0"/>
                <a:cs typeface="Open Sans" pitchFamily="2" charset="0"/>
              </a:rPr>
              <a:t>)</a:t>
            </a:r>
            <a:br>
              <a:rPr lang="en-GB" sz="2000">
                <a:latin typeface="Open Sans" pitchFamily="2" charset="0"/>
                <a:ea typeface="Open Sans" pitchFamily="2" charset="0"/>
                <a:cs typeface="Open Sans" pitchFamily="2" charset="0"/>
              </a:rPr>
            </a:br>
            <a:r>
              <a:rPr lang="en-GB" sz="2000">
                <a:latin typeface="Open Sans" pitchFamily="2" charset="0"/>
                <a:ea typeface="Open Sans" pitchFamily="2" charset="0"/>
                <a:cs typeface="Open Sans" pitchFamily="2" charset="0"/>
              </a:rPr>
              <a:t>Harvard cases (via HR </a:t>
            </a:r>
            <a:r>
              <a:rPr lang="en-GB" sz="2000" err="1">
                <a:latin typeface="Open Sans" pitchFamily="2" charset="0"/>
                <a:ea typeface="Open Sans" pitchFamily="2" charset="0"/>
                <a:cs typeface="Open Sans" pitchFamily="2" charset="0"/>
              </a:rPr>
              <a:t>licenties</a:t>
            </a:r>
            <a:r>
              <a:rPr lang="en-GB" sz="2000">
                <a:latin typeface="Open Sans" pitchFamily="2" charset="0"/>
                <a:ea typeface="Open Sans" pitchFamily="2" charset="0"/>
                <a:cs typeface="Open Sans" pitchFamily="2" charset="0"/>
              </a:rPr>
              <a:t>) + </a:t>
            </a:r>
            <a:r>
              <a:rPr lang="en-GB" sz="2000" err="1">
                <a:latin typeface="Open Sans" pitchFamily="2" charset="0"/>
                <a:ea typeface="Open Sans" pitchFamily="2" charset="0"/>
                <a:cs typeface="Open Sans" pitchFamily="2" charset="0"/>
              </a:rPr>
              <a:t>ondersteuning</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vanuit</a:t>
            </a:r>
            <a:r>
              <a:rPr lang="en-GB" sz="2000">
                <a:latin typeface="Open Sans" pitchFamily="2" charset="0"/>
                <a:ea typeface="Open Sans" pitchFamily="2" charset="0"/>
                <a:cs typeface="Open Sans" pitchFamily="2" charset="0"/>
              </a:rPr>
              <a:t> </a:t>
            </a:r>
            <a:r>
              <a:rPr lang="en-GB" sz="2000" err="1">
                <a:latin typeface="Open Sans" pitchFamily="2" charset="0"/>
                <a:ea typeface="Open Sans" pitchFamily="2" charset="0"/>
                <a:cs typeface="Open Sans" pitchFamily="2" charset="0"/>
              </a:rPr>
              <a:t>kenniscentrum</a:t>
            </a:r>
            <a:endParaRPr lang="en-GB" sz="2000">
              <a:latin typeface="Open Sans" pitchFamily="2" charset="0"/>
              <a:ea typeface="Open Sans" pitchFamily="2" charset="0"/>
              <a:cs typeface="Open Sans" pitchFamily="2" charset="0"/>
            </a:endParaRPr>
          </a:p>
          <a:p>
            <a:pPr marL="0" indent="0" algn="ctr">
              <a:buNone/>
            </a:pPr>
            <a:endParaRPr lang="en-GB">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733010818"/>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019F-BD20-6E60-6E8B-F996161FBA98}"/>
              </a:ext>
            </a:extLst>
          </p:cNvPr>
          <p:cNvSpPr>
            <a:spLocks noGrp="1"/>
          </p:cNvSpPr>
          <p:nvPr>
            <p:ph type="title"/>
          </p:nvPr>
        </p:nvSpPr>
        <p:spPr/>
        <p:txBody>
          <a:bodyPr>
            <a:normAutofit/>
          </a:bodyPr>
          <a:lstStyle/>
          <a:p>
            <a:r>
              <a:rPr lang="nl-NL"/>
              <a:t>Welke beroepsproducten hebben </a:t>
            </a:r>
            <a:r>
              <a:rPr lang="nl-NL" b="1" i="1">
                <a:solidFill>
                  <a:schemeClr val="accent6"/>
                </a:solidFill>
              </a:rPr>
              <a:t>wij</a:t>
            </a:r>
            <a:r>
              <a:rPr lang="nl-NL"/>
              <a:t> in gedachten</a:t>
            </a:r>
          </a:p>
        </p:txBody>
      </p:sp>
      <p:sp>
        <p:nvSpPr>
          <p:cNvPr id="3" name="Content Placeholder 2">
            <a:extLst>
              <a:ext uri="{FF2B5EF4-FFF2-40B4-BE49-F238E27FC236}">
                <a16:creationId xmlns:a16="http://schemas.microsoft.com/office/drawing/2014/main" id="{F7B5DA88-6489-8A88-C08F-24DE5BE4DEA4}"/>
              </a:ext>
            </a:extLst>
          </p:cNvPr>
          <p:cNvSpPr>
            <a:spLocks noGrp="1"/>
          </p:cNvSpPr>
          <p:nvPr>
            <p:ph idx="1"/>
          </p:nvPr>
        </p:nvSpPr>
        <p:spPr/>
        <p:txBody>
          <a:bodyPr/>
          <a:lstStyle/>
          <a:p>
            <a:r>
              <a:rPr lang="nl-NL" sz="2000"/>
              <a:t>indien vanuit het beroepenveld geen, of niet onmiddellijk data of concrete </a:t>
            </a:r>
            <a:r>
              <a:rPr lang="nl-NL" sz="2000" err="1"/>
              <a:t>use</a:t>
            </a:r>
            <a:r>
              <a:rPr lang="nl-NL" sz="2000"/>
              <a:t>-cases aangeleverd worden,</a:t>
            </a:r>
          </a:p>
          <a:p>
            <a:r>
              <a:rPr lang="nl-NL" sz="2000"/>
              <a:t>vertrekken we zoveel mogelijk van open source data sets voor cases die zo goed mogelijk kunnen aansluiten bij </a:t>
            </a:r>
            <a:r>
              <a:rPr lang="nl-NL" sz="2000" err="1"/>
              <a:t>use</a:t>
            </a:r>
            <a:r>
              <a:rPr lang="nl-NL" sz="2000"/>
              <a:t>-cases uit het beroepenveld</a:t>
            </a:r>
          </a:p>
          <a:p>
            <a:r>
              <a:rPr lang="nl-NL" sz="2000"/>
              <a:t>Bijvoorbeeld: biasdetectie toepassen op classificatie</a:t>
            </a:r>
          </a:p>
          <a:p>
            <a:endParaRPr lang="nl-NL"/>
          </a:p>
          <a:p>
            <a:endParaRPr lang="nl-NL"/>
          </a:p>
        </p:txBody>
      </p:sp>
      <p:sp>
        <p:nvSpPr>
          <p:cNvPr id="4" name="TextBox 3">
            <a:extLst>
              <a:ext uri="{FF2B5EF4-FFF2-40B4-BE49-F238E27FC236}">
                <a16:creationId xmlns:a16="http://schemas.microsoft.com/office/drawing/2014/main" id="{42F23110-A71A-2843-A6E1-9F1114A334E9}"/>
              </a:ext>
            </a:extLst>
          </p:cNvPr>
          <p:cNvSpPr txBox="1"/>
          <p:nvPr/>
        </p:nvSpPr>
        <p:spPr>
          <a:xfrm>
            <a:off x="539448" y="5727919"/>
            <a:ext cx="4799134" cy="830997"/>
          </a:xfrm>
          <a:prstGeom prst="rect">
            <a:avLst/>
          </a:prstGeom>
          <a:noFill/>
        </p:spPr>
        <p:txBody>
          <a:bodyPr wrap="square" rtlCol="0">
            <a:spAutoFit/>
          </a:bodyPr>
          <a:lstStyle/>
          <a:p>
            <a:pPr algn="ctr"/>
            <a:r>
              <a:rPr lang="nl-NL" sz="1600" b="1">
                <a:solidFill>
                  <a:schemeClr val="bg1"/>
                </a:solidFill>
                <a:latin typeface="Calibri" panose="020F0502020204030204" pitchFamily="34" charset="0"/>
              </a:rPr>
              <a:t>a</a:t>
            </a:r>
            <a:r>
              <a:rPr lang="nl-NL" sz="1600" b="1" i="0" u="none" strike="noStrike">
                <a:solidFill>
                  <a:schemeClr val="bg1"/>
                </a:solidFill>
                <a:effectLst/>
                <a:latin typeface="Calibri" panose="020F0502020204030204" pitchFamily="34" charset="0"/>
              </a:rPr>
              <a:t>utomatisch </a:t>
            </a:r>
            <a:r>
              <a:rPr lang="nl-NL" sz="1600" b="1" i="0" u="none" strike="noStrike">
                <a:solidFill>
                  <a:schemeClr val="accent1"/>
                </a:solidFill>
                <a:effectLst/>
                <a:latin typeface="Calibri" panose="020F0502020204030204" pitchFamily="34" charset="0"/>
              </a:rPr>
              <a:t>film review classificatiesysteem</a:t>
            </a:r>
          </a:p>
          <a:p>
            <a:r>
              <a:rPr lang="nl-NL" sz="1600">
                <a:solidFill>
                  <a:schemeClr val="bg1"/>
                </a:solidFill>
                <a:latin typeface="Calibri" panose="020F0502020204030204" pitchFamily="34" charset="0"/>
              </a:rPr>
              <a:t>Open source data set </a:t>
            </a:r>
            <a:r>
              <a:rPr lang="nl-NL" sz="1600" err="1">
                <a:solidFill>
                  <a:schemeClr val="bg1"/>
                </a:solidFill>
                <a:latin typeface="Calibri" panose="020F0502020204030204" pitchFamily="34" charset="0"/>
              </a:rPr>
              <a:t>IMDb</a:t>
            </a:r>
            <a:r>
              <a:rPr lang="nl-NL" sz="1600">
                <a:solidFill>
                  <a:schemeClr val="bg1"/>
                </a:solidFill>
                <a:latin typeface="Calibri" panose="020F0502020204030204" pitchFamily="34" charset="0"/>
              </a:rPr>
              <a:t> (Internet Movie Database)</a:t>
            </a:r>
          </a:p>
          <a:p>
            <a:r>
              <a:rPr lang="nl-NL" sz="1600">
                <a:solidFill>
                  <a:schemeClr val="bg1"/>
                </a:solidFill>
                <a:latin typeface="Calibri" panose="020F0502020204030204" pitchFamily="34" charset="0"/>
              </a:rPr>
              <a:t>Classificatie  via open source large </a:t>
            </a:r>
            <a:r>
              <a:rPr lang="nl-NL" sz="1600" err="1">
                <a:solidFill>
                  <a:schemeClr val="bg1"/>
                </a:solidFill>
                <a:latin typeface="Calibri" panose="020F0502020204030204" pitchFamily="34" charset="0"/>
              </a:rPr>
              <a:t>language</a:t>
            </a:r>
            <a:r>
              <a:rPr lang="nl-NL" sz="1600">
                <a:solidFill>
                  <a:schemeClr val="bg1"/>
                </a:solidFill>
                <a:latin typeface="Calibri" panose="020F0502020204030204" pitchFamily="34" charset="0"/>
              </a:rPr>
              <a:t> model</a:t>
            </a:r>
            <a:endParaRPr lang="nl-NL" sz="1600">
              <a:solidFill>
                <a:schemeClr val="bg1"/>
              </a:solidFill>
            </a:endParaRPr>
          </a:p>
        </p:txBody>
      </p:sp>
      <p:sp>
        <p:nvSpPr>
          <p:cNvPr id="5" name="TextBox 4">
            <a:extLst>
              <a:ext uri="{FF2B5EF4-FFF2-40B4-BE49-F238E27FC236}">
                <a16:creationId xmlns:a16="http://schemas.microsoft.com/office/drawing/2014/main" id="{765A6322-4F02-CE95-668B-127C17B2EC9E}"/>
              </a:ext>
            </a:extLst>
          </p:cNvPr>
          <p:cNvSpPr txBox="1"/>
          <p:nvPr/>
        </p:nvSpPr>
        <p:spPr>
          <a:xfrm>
            <a:off x="6256649" y="5851029"/>
            <a:ext cx="4607663" cy="584775"/>
          </a:xfrm>
          <a:prstGeom prst="rect">
            <a:avLst/>
          </a:prstGeom>
          <a:noFill/>
        </p:spPr>
        <p:txBody>
          <a:bodyPr wrap="square" rtlCol="0">
            <a:spAutoFit/>
          </a:bodyPr>
          <a:lstStyle/>
          <a:p>
            <a:r>
              <a:rPr lang="nl-NL" sz="1600">
                <a:solidFill>
                  <a:schemeClr val="bg1"/>
                </a:solidFill>
              </a:rPr>
              <a:t>Toegepast op applicatie in het beroepenveld</a:t>
            </a:r>
            <a:r>
              <a:rPr lang="nl-NL" sz="1600" b="1">
                <a:solidFill>
                  <a:schemeClr val="bg1"/>
                </a:solidFill>
              </a:rPr>
              <a:t> </a:t>
            </a:r>
          </a:p>
          <a:p>
            <a:r>
              <a:rPr lang="nl-NL" sz="1600" b="1">
                <a:solidFill>
                  <a:schemeClr val="accent1"/>
                </a:solidFill>
              </a:rPr>
              <a:t>Automatisch scannen van </a:t>
            </a:r>
            <a:r>
              <a:rPr lang="nl-NL" sz="1600" b="1" err="1">
                <a:solidFill>
                  <a:schemeClr val="accent1"/>
                </a:solidFill>
              </a:rPr>
              <a:t>CV’s</a:t>
            </a:r>
            <a:r>
              <a:rPr lang="nl-NL" sz="1600" b="1">
                <a:solidFill>
                  <a:schemeClr val="accent1"/>
                </a:solidFill>
              </a:rPr>
              <a:t> voor job recruitment</a:t>
            </a:r>
          </a:p>
        </p:txBody>
      </p:sp>
      <p:sp>
        <p:nvSpPr>
          <p:cNvPr id="6" name="TextBox 3">
            <a:extLst>
              <a:ext uri="{FF2B5EF4-FFF2-40B4-BE49-F238E27FC236}">
                <a16:creationId xmlns:a16="http://schemas.microsoft.com/office/drawing/2014/main" id="{E347E210-6573-698E-2439-C786F339B28D}"/>
              </a:ext>
            </a:extLst>
          </p:cNvPr>
          <p:cNvSpPr txBox="1"/>
          <p:nvPr/>
        </p:nvSpPr>
        <p:spPr>
          <a:xfrm>
            <a:off x="838200" y="3750536"/>
            <a:ext cx="4903596" cy="1754326"/>
          </a:xfrm>
          <a:prstGeom prst="rect">
            <a:avLst/>
          </a:prstGeom>
          <a:solidFill>
            <a:schemeClr val="bg1"/>
          </a:solidFill>
        </p:spPr>
        <p:txBody>
          <a:bodyPr wrap="square">
            <a:spAutoFit/>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sz="900" b="1" err="1">
                <a:latin typeface="Calibri" panose="020F0502020204030204" pitchFamily="34" charset="0"/>
                <a:ea typeface="Calibri" panose="020F0502020204030204" pitchFamily="34" charset="0"/>
                <a:cs typeface="Calibri" panose="020F0502020204030204" pitchFamily="34" charset="0"/>
              </a:rPr>
              <a:t>Example</a:t>
            </a:r>
            <a:r>
              <a:rPr lang="nl-NL" sz="900" b="1">
                <a:latin typeface="Calibri" panose="020F0502020204030204" pitchFamily="34" charset="0"/>
                <a:ea typeface="Calibri" panose="020F0502020204030204" pitchFamily="34" charset="0"/>
                <a:cs typeface="Calibri" panose="020F0502020204030204" pitchFamily="34" charset="0"/>
              </a:rPr>
              <a:t> film review </a:t>
            </a:r>
            <a:r>
              <a:rPr lang="nl-NL" sz="900" b="1" err="1">
                <a:solidFill>
                  <a:schemeClr val="accent1"/>
                </a:solidFill>
                <a:latin typeface="Calibri" panose="020F0502020204030204" pitchFamily="34" charset="0"/>
                <a:ea typeface="Calibri" panose="020F0502020204030204" pitchFamily="34" charset="0"/>
                <a:cs typeface="Calibri" panose="020F0502020204030204" pitchFamily="34" charset="0"/>
              </a:rPr>
              <a:t>category</a:t>
            </a:r>
            <a:r>
              <a:rPr lang="nl-NL" sz="900" b="1">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nl-NL" sz="900" b="1" err="1">
                <a:solidFill>
                  <a:schemeClr val="accent1"/>
                </a:solidFill>
                <a:latin typeface="Calibri" panose="020F0502020204030204" pitchFamily="34" charset="0"/>
                <a:ea typeface="Calibri" panose="020F0502020204030204" pitchFamily="34" charset="0"/>
                <a:cs typeface="Calibri" panose="020F0502020204030204" pitchFamily="34" charset="0"/>
              </a:rPr>
              <a:t>sexuality</a:t>
            </a:r>
            <a:endParaRPr lang="nl-NL" sz="900" b="1">
              <a:solidFill>
                <a:schemeClr val="accent1"/>
              </a:solidFill>
              <a:latin typeface="Calibri" panose="020F0502020204030204" pitchFamily="34" charset="0"/>
              <a:ea typeface="Calibri" panose="020F0502020204030204" pitchFamily="34" charset="0"/>
              <a:cs typeface="Calibri" panose="020F0502020204030204" pitchFamily="34" charset="0"/>
            </a:endParaRPr>
          </a:p>
          <a:p>
            <a:endParaRPr lang="nl-NL" sz="900">
              <a:latin typeface="Calibri" panose="020F0502020204030204" pitchFamily="34" charset="0"/>
              <a:ea typeface="Calibri" panose="020F0502020204030204" pitchFamily="34" charset="0"/>
              <a:cs typeface="Calibri" panose="020F0502020204030204" pitchFamily="34" charset="0"/>
            </a:endParaRPr>
          </a:p>
          <a:p>
            <a:r>
              <a:rPr lang="nl-NL" sz="900">
                <a:latin typeface="Calibri" panose="020F0502020204030204" pitchFamily="34" charset="0"/>
                <a:ea typeface="Calibri" panose="020F0502020204030204" pitchFamily="34" charset="0"/>
                <a:cs typeface="Calibri" panose="020F0502020204030204" pitchFamily="34" charset="0"/>
              </a:rPr>
              <a:t>Paul </a:t>
            </a:r>
            <a:r>
              <a:rPr lang="nl-NL" sz="900" err="1">
                <a:latin typeface="Calibri" panose="020F0502020204030204" pitchFamily="34" charset="0"/>
                <a:ea typeface="Calibri" panose="020F0502020204030204" pitchFamily="34" charset="0"/>
                <a:cs typeface="Calibri" panose="020F0502020204030204" pitchFamily="34" charset="0"/>
              </a:rPr>
              <a:t>Verhoeven's</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predecessor</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to</a:t>
            </a:r>
            <a:r>
              <a:rPr lang="nl-NL" sz="900">
                <a:latin typeface="Calibri" panose="020F0502020204030204" pitchFamily="34" charset="0"/>
                <a:ea typeface="Calibri" panose="020F0502020204030204" pitchFamily="34" charset="0"/>
                <a:cs typeface="Calibri" panose="020F0502020204030204" pitchFamily="34" charset="0"/>
              </a:rPr>
              <a:t> his </a:t>
            </a:r>
            <a:r>
              <a:rPr lang="nl-NL" sz="900" err="1">
                <a:latin typeface="Calibri" panose="020F0502020204030204" pitchFamily="34" charset="0"/>
                <a:ea typeface="Calibri" panose="020F0502020204030204" pitchFamily="34" charset="0"/>
                <a:cs typeface="Calibri" panose="020F0502020204030204" pitchFamily="34" charset="0"/>
              </a:rPr>
              <a:t>breakout</a:t>
            </a:r>
            <a:r>
              <a:rPr lang="nl-NL" sz="900">
                <a:latin typeface="Calibri" panose="020F0502020204030204" pitchFamily="34" charset="0"/>
                <a:ea typeface="Calibri" panose="020F0502020204030204" pitchFamily="34" charset="0"/>
                <a:cs typeface="Calibri" panose="020F0502020204030204" pitchFamily="34" charset="0"/>
              </a:rPr>
              <a:t> hit 'Basic Instinct' is a </a:t>
            </a:r>
            <a:r>
              <a:rPr lang="nl-NL" sz="900" err="1">
                <a:latin typeface="Calibri" panose="020F0502020204030204" pitchFamily="34" charset="0"/>
                <a:ea typeface="Calibri" panose="020F0502020204030204" pitchFamily="34" charset="0"/>
                <a:cs typeface="Calibri" panose="020F0502020204030204" pitchFamily="34" charset="0"/>
              </a:rPr>
              <a:t>stylish</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and</a:t>
            </a:r>
            <a:r>
              <a:rPr lang="nl-NL" sz="900">
                <a:latin typeface="Calibri" panose="020F0502020204030204" pitchFamily="34" charset="0"/>
                <a:ea typeface="Calibri" panose="020F0502020204030204" pitchFamily="34" charset="0"/>
                <a:cs typeface="Calibri" panose="020F0502020204030204" pitchFamily="34" charset="0"/>
              </a:rPr>
              <a:t> shocking </a:t>
            </a:r>
            <a:r>
              <a:rPr lang="nl-NL" sz="900" err="1">
                <a:latin typeface="Calibri" panose="020F0502020204030204" pitchFamily="34" charset="0"/>
                <a:ea typeface="Calibri" panose="020F0502020204030204" pitchFamily="34" charset="0"/>
                <a:cs typeface="Calibri" panose="020F0502020204030204" pitchFamily="34" charset="0"/>
              </a:rPr>
              <a:t>neo-noir</a:t>
            </a:r>
            <a:r>
              <a:rPr lang="nl-NL" sz="900">
                <a:latin typeface="Calibri" panose="020F0502020204030204" pitchFamily="34" charset="0"/>
                <a:ea typeface="Calibri" panose="020F0502020204030204" pitchFamily="34" charset="0"/>
                <a:cs typeface="Calibri" panose="020F0502020204030204" pitchFamily="34" charset="0"/>
              </a:rPr>
              <a:t> thriller. Verhoeven has </a:t>
            </a:r>
            <a:r>
              <a:rPr lang="nl-NL" sz="900" err="1">
                <a:latin typeface="Calibri" panose="020F0502020204030204" pitchFamily="34" charset="0"/>
                <a:ea typeface="Calibri" panose="020F0502020204030204" pitchFamily="34" charset="0"/>
                <a:cs typeface="Calibri" panose="020F0502020204030204" pitchFamily="34" charset="0"/>
              </a:rPr>
              <a:t>become</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known</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for</a:t>
            </a:r>
            <a:r>
              <a:rPr lang="nl-NL" sz="900">
                <a:latin typeface="Calibri" panose="020F0502020204030204" pitchFamily="34" charset="0"/>
                <a:ea typeface="Calibri" panose="020F0502020204030204" pitchFamily="34" charset="0"/>
                <a:cs typeface="Calibri" panose="020F0502020204030204" pitchFamily="34" charset="0"/>
              </a:rPr>
              <a:t> making </a:t>
            </a:r>
            <a:r>
              <a:rPr lang="nl-NL" sz="900" err="1">
                <a:latin typeface="Calibri" panose="020F0502020204030204" pitchFamily="34" charset="0"/>
                <a:ea typeface="Calibri" panose="020F0502020204030204" pitchFamily="34" charset="0"/>
                <a:cs typeface="Calibri" panose="020F0502020204030204" pitchFamily="34" charset="0"/>
              </a:rPr>
              <a:t>somewhat</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sleazy</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trash</a:t>
            </a:r>
            <a:r>
              <a:rPr lang="nl-NL" sz="900">
                <a:latin typeface="Calibri" panose="020F0502020204030204" pitchFamily="34" charset="0"/>
                <a:ea typeface="Calibri" panose="020F0502020204030204" pitchFamily="34" charset="0"/>
                <a:cs typeface="Calibri" panose="020F0502020204030204" pitchFamily="34" charset="0"/>
              </a:rPr>
              <a:t> films, </a:t>
            </a:r>
            <a:r>
              <a:rPr lang="nl-NL" sz="900" err="1">
                <a:latin typeface="Calibri" panose="020F0502020204030204" pitchFamily="34" charset="0"/>
                <a:ea typeface="Calibri" panose="020F0502020204030204" pitchFamily="34" charset="0"/>
                <a:cs typeface="Calibri" panose="020F0502020204030204" pitchFamily="34" charset="0"/>
              </a:rPr>
              <a:t>both</a:t>
            </a:r>
            <a:r>
              <a:rPr lang="nl-NL" sz="900">
                <a:latin typeface="Calibri" panose="020F0502020204030204" pitchFamily="34" charset="0"/>
                <a:ea typeface="Calibri" panose="020F0502020204030204" pitchFamily="34" charset="0"/>
                <a:cs typeface="Calibri" panose="020F0502020204030204" pitchFamily="34" charset="0"/>
              </a:rPr>
              <a:t> in his native Holland </a:t>
            </a:r>
            <a:r>
              <a:rPr lang="nl-NL" sz="900" err="1">
                <a:latin typeface="Calibri" panose="020F0502020204030204" pitchFamily="34" charset="0"/>
                <a:ea typeface="Calibri" panose="020F0502020204030204" pitchFamily="34" charset="0"/>
                <a:cs typeface="Calibri" panose="020F0502020204030204" pitchFamily="34" charset="0"/>
              </a:rPr>
              <a:t>and</a:t>
            </a:r>
            <a:r>
              <a:rPr lang="nl-NL" sz="900">
                <a:latin typeface="Calibri" panose="020F0502020204030204" pitchFamily="34" charset="0"/>
                <a:ea typeface="Calibri" panose="020F0502020204030204" pitchFamily="34" charset="0"/>
                <a:cs typeface="Calibri" panose="020F0502020204030204" pitchFamily="34" charset="0"/>
              </a:rPr>
              <a:t> in America </a:t>
            </a:r>
            <a:r>
              <a:rPr lang="nl-NL" sz="900" err="1">
                <a:latin typeface="Calibri" panose="020F0502020204030204" pitchFamily="34" charset="0"/>
                <a:ea typeface="Calibri" panose="020F0502020204030204" pitchFamily="34" charset="0"/>
                <a:cs typeface="Calibri" panose="020F0502020204030204" pitchFamily="34" charset="0"/>
              </a:rPr>
              <a:t>and</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this</a:t>
            </a:r>
            <a:r>
              <a:rPr lang="nl-NL" sz="900">
                <a:latin typeface="Calibri" panose="020F0502020204030204" pitchFamily="34" charset="0"/>
                <a:ea typeface="Calibri" panose="020F0502020204030204" pitchFamily="34" charset="0"/>
                <a:cs typeface="Calibri" panose="020F0502020204030204" pitchFamily="34" charset="0"/>
              </a:rPr>
              <a:t> film is </a:t>
            </a:r>
            <a:r>
              <a:rPr lang="nl-NL" sz="900" err="1">
                <a:latin typeface="Calibri" panose="020F0502020204030204" pitchFamily="34" charset="0"/>
                <a:ea typeface="Calibri" panose="020F0502020204030204" pitchFamily="34" charset="0"/>
                <a:cs typeface="Calibri" panose="020F0502020204030204" pitchFamily="34" charset="0"/>
              </a:rPr>
              <a:t>one</a:t>
            </a:r>
            <a:r>
              <a:rPr lang="nl-NL" sz="900">
                <a:latin typeface="Calibri" panose="020F0502020204030204" pitchFamily="34" charset="0"/>
                <a:ea typeface="Calibri" panose="020F0502020204030204" pitchFamily="34" charset="0"/>
                <a:cs typeface="Calibri" panose="020F0502020204030204" pitchFamily="34" charset="0"/>
              </a:rPr>
              <a:t> of </a:t>
            </a:r>
            <a:r>
              <a:rPr lang="nl-NL" sz="900" err="1">
                <a:latin typeface="Calibri" panose="020F0502020204030204" pitchFamily="34" charset="0"/>
                <a:ea typeface="Calibri" panose="020F0502020204030204" pitchFamily="34" charset="0"/>
                <a:cs typeface="Calibri" panose="020F0502020204030204" pitchFamily="34" charset="0"/>
              </a:rPr>
              <a:t>the</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reasons</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why</a:t>
            </a:r>
            <a:r>
              <a:rPr lang="nl-NL" sz="900">
                <a:latin typeface="Calibri" panose="020F0502020204030204" pitchFamily="34" charset="0"/>
                <a:ea typeface="Calibri" panose="020F0502020204030204" pitchFamily="34" charset="0"/>
                <a:cs typeface="Calibri" panose="020F0502020204030204" pitchFamily="34" charset="0"/>
              </a:rPr>
              <a:t>. The </a:t>
            </a:r>
            <a:r>
              <a:rPr lang="nl-NL" sz="900" err="1">
                <a:latin typeface="Calibri" panose="020F0502020204030204" pitchFamily="34" charset="0"/>
                <a:ea typeface="Calibri" panose="020F0502020204030204" pitchFamily="34" charset="0"/>
                <a:cs typeface="Calibri" panose="020F0502020204030204" pitchFamily="34" charset="0"/>
              </a:rPr>
              <a:t>Fourth</a:t>
            </a:r>
            <a:r>
              <a:rPr lang="nl-NL" sz="900">
                <a:latin typeface="Calibri" panose="020F0502020204030204" pitchFamily="34" charset="0"/>
                <a:ea typeface="Calibri" panose="020F0502020204030204" pitchFamily="34" charset="0"/>
                <a:cs typeface="Calibri" panose="020F0502020204030204" pitchFamily="34" charset="0"/>
              </a:rPr>
              <a:t> Man </a:t>
            </a:r>
            <a:r>
              <a:rPr lang="nl-NL" sz="900" err="1">
                <a:latin typeface="Calibri" panose="020F0502020204030204" pitchFamily="34" charset="0"/>
                <a:ea typeface="Calibri" panose="020F0502020204030204" pitchFamily="34" charset="0"/>
                <a:cs typeface="Calibri" panose="020F0502020204030204" pitchFamily="34" charset="0"/>
              </a:rPr>
              <a:t>follows</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the</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strange</a:t>
            </a:r>
            <a:r>
              <a:rPr lang="nl-NL" sz="900">
                <a:latin typeface="Calibri" panose="020F0502020204030204" pitchFamily="34" charset="0"/>
                <a:ea typeface="Calibri" panose="020F0502020204030204" pitchFamily="34" charset="0"/>
                <a:cs typeface="Calibri" panose="020F0502020204030204" pitchFamily="34" charset="0"/>
              </a:rPr>
              <a:t> story of Gerard Reve (</a:t>
            </a:r>
            <a:r>
              <a:rPr lang="nl-NL" sz="900" err="1">
                <a:latin typeface="Calibri" panose="020F0502020204030204" pitchFamily="34" charset="0"/>
                <a:ea typeface="Calibri" panose="020F0502020204030204" pitchFamily="34" charset="0"/>
                <a:cs typeface="Calibri" panose="020F0502020204030204" pitchFamily="34" charset="0"/>
              </a:rPr>
              <a:t>played</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by</a:t>
            </a:r>
            <a:r>
              <a:rPr lang="nl-NL" sz="900">
                <a:latin typeface="Calibri" panose="020F0502020204030204" pitchFamily="34" charset="0"/>
                <a:ea typeface="Calibri" panose="020F0502020204030204" pitchFamily="34" charset="0"/>
                <a:cs typeface="Calibri" panose="020F0502020204030204" pitchFamily="34" charset="0"/>
              </a:rPr>
              <a:t> Jeroen Krabbé); </a:t>
            </a:r>
            <a:r>
              <a:rPr lang="nl-NL" sz="900" b="1">
                <a:solidFill>
                  <a:schemeClr val="accent1"/>
                </a:solidFill>
                <a:latin typeface="Calibri" panose="020F0502020204030204" pitchFamily="34" charset="0"/>
                <a:ea typeface="Calibri" panose="020F0502020204030204" pitchFamily="34" charset="0"/>
                <a:cs typeface="Calibri" panose="020F0502020204030204" pitchFamily="34" charset="0"/>
              </a:rPr>
              <a:t>a gay, </a:t>
            </a:r>
            <a:r>
              <a:rPr lang="nl-NL" sz="900" b="1" err="1">
                <a:solidFill>
                  <a:schemeClr val="accent1"/>
                </a:solidFill>
                <a:latin typeface="Calibri" panose="020F0502020204030204" pitchFamily="34" charset="0"/>
                <a:ea typeface="Calibri" panose="020F0502020204030204" pitchFamily="34" charset="0"/>
                <a:cs typeface="Calibri" panose="020F0502020204030204" pitchFamily="34" charset="0"/>
              </a:rPr>
              <a:t>alcoholic</a:t>
            </a:r>
            <a:r>
              <a:rPr lang="nl-NL" sz="900" b="1">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nl-NL" sz="900" b="1" err="1">
                <a:solidFill>
                  <a:schemeClr val="accent1"/>
                </a:solidFill>
                <a:latin typeface="Calibri" panose="020F0502020204030204" pitchFamily="34" charset="0"/>
                <a:ea typeface="Calibri" panose="020F0502020204030204" pitchFamily="34" charset="0"/>
                <a:cs typeface="Calibri" panose="020F0502020204030204" pitchFamily="34" charset="0"/>
              </a:rPr>
              <a:t>and</a:t>
            </a:r>
            <a:r>
              <a:rPr lang="nl-NL" sz="900" b="1">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nl-NL" sz="900" b="1" err="1">
                <a:solidFill>
                  <a:schemeClr val="accent1"/>
                </a:solidFill>
                <a:latin typeface="Calibri" panose="020F0502020204030204" pitchFamily="34" charset="0"/>
                <a:ea typeface="Calibri" panose="020F0502020204030204" pitchFamily="34" charset="0"/>
                <a:cs typeface="Calibri" panose="020F0502020204030204" pitchFamily="34" charset="0"/>
              </a:rPr>
              <a:t>slightly</a:t>
            </a:r>
            <a:r>
              <a:rPr lang="nl-NL" sz="900" b="1">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nl-NL" sz="900" b="1" err="1">
                <a:solidFill>
                  <a:schemeClr val="accent1"/>
                </a:solidFill>
                <a:latin typeface="Calibri" panose="020F0502020204030204" pitchFamily="34" charset="0"/>
                <a:ea typeface="Calibri" panose="020F0502020204030204" pitchFamily="34" charset="0"/>
                <a:cs typeface="Calibri" panose="020F0502020204030204" pitchFamily="34" charset="0"/>
              </a:rPr>
              <a:t>mad</a:t>
            </a:r>
            <a:r>
              <a:rPr lang="nl-NL" sz="900" b="1">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nl-NL" sz="900" b="1" err="1">
                <a:solidFill>
                  <a:schemeClr val="accent1"/>
                </a:solidFill>
                <a:latin typeface="Calibri" panose="020F0502020204030204" pitchFamily="34" charset="0"/>
                <a:ea typeface="Calibri" panose="020F0502020204030204" pitchFamily="34" charset="0"/>
                <a:cs typeface="Calibri" panose="020F0502020204030204" pitchFamily="34" charset="0"/>
              </a:rPr>
              <a:t>writer</a:t>
            </a:r>
            <a:r>
              <a:rPr lang="nl-NL" sz="900" b="1">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who</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goes</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to</a:t>
            </a:r>
            <a:r>
              <a:rPr lang="nl-NL" sz="900">
                <a:latin typeface="Calibri" panose="020F0502020204030204" pitchFamily="34" charset="0"/>
                <a:ea typeface="Calibri" panose="020F0502020204030204" pitchFamily="34" charset="0"/>
                <a:cs typeface="Calibri" panose="020F0502020204030204" pitchFamily="34" charset="0"/>
              </a:rPr>
              <a:t> Vlissingen </a:t>
            </a:r>
            <a:r>
              <a:rPr lang="nl-NL" sz="900" err="1">
                <a:latin typeface="Calibri" panose="020F0502020204030204" pitchFamily="34" charset="0"/>
                <a:ea typeface="Calibri" panose="020F0502020204030204" pitchFamily="34" charset="0"/>
                <a:cs typeface="Calibri" panose="020F0502020204030204" pitchFamily="34" charset="0"/>
              </a:rPr>
              <a:t>to</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give</a:t>
            </a:r>
            <a:r>
              <a:rPr lang="nl-NL" sz="900">
                <a:latin typeface="Calibri" panose="020F0502020204030204" pitchFamily="34" charset="0"/>
                <a:ea typeface="Calibri" panose="020F0502020204030204" pitchFamily="34" charset="0"/>
                <a:cs typeface="Calibri" panose="020F0502020204030204" pitchFamily="34" charset="0"/>
              </a:rPr>
              <a:t> a talk on </a:t>
            </a:r>
            <a:r>
              <a:rPr lang="nl-NL" sz="900" err="1">
                <a:latin typeface="Calibri" panose="020F0502020204030204" pitchFamily="34" charset="0"/>
                <a:ea typeface="Calibri" panose="020F0502020204030204" pitchFamily="34" charset="0"/>
                <a:cs typeface="Calibri" panose="020F0502020204030204" pitchFamily="34" charset="0"/>
              </a:rPr>
              <a:t>the</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stories</a:t>
            </a:r>
            <a:r>
              <a:rPr lang="nl-NL" sz="900">
                <a:latin typeface="Calibri" panose="020F0502020204030204" pitchFamily="34" charset="0"/>
                <a:ea typeface="Calibri" panose="020F0502020204030204" pitchFamily="34" charset="0"/>
                <a:cs typeface="Calibri" panose="020F0502020204030204" pitchFamily="34" charset="0"/>
              </a:rPr>
              <a:t> he </a:t>
            </a:r>
            <a:r>
              <a:rPr lang="nl-NL" sz="900" err="1">
                <a:latin typeface="Calibri" panose="020F0502020204030204" pitchFamily="34" charset="0"/>
                <a:ea typeface="Calibri" panose="020F0502020204030204" pitchFamily="34" charset="0"/>
                <a:cs typeface="Calibri" panose="020F0502020204030204" pitchFamily="34" charset="0"/>
              </a:rPr>
              <a:t>writes</a:t>
            </a:r>
            <a:r>
              <a:rPr lang="nl-NL" sz="900">
                <a:latin typeface="Calibri" panose="020F0502020204030204" pitchFamily="34" charset="0"/>
                <a:ea typeface="Calibri" panose="020F0502020204030204" pitchFamily="34" charset="0"/>
                <a:cs typeface="Calibri" panose="020F0502020204030204" pitchFamily="34" charset="0"/>
              </a:rPr>
              <a:t>. …Verhoeven has </a:t>
            </a:r>
            <a:r>
              <a:rPr lang="nl-NL" sz="900" err="1">
                <a:latin typeface="Calibri" panose="020F0502020204030204" pitchFamily="34" charset="0"/>
                <a:ea typeface="Calibri" panose="020F0502020204030204" pitchFamily="34" charset="0"/>
                <a:cs typeface="Calibri" panose="020F0502020204030204" pitchFamily="34" charset="0"/>
              </a:rPr>
              <a:t>gone</a:t>
            </a:r>
            <a:r>
              <a:rPr lang="nl-NL" sz="900">
                <a:latin typeface="Calibri" panose="020F0502020204030204" pitchFamily="34" charset="0"/>
                <a:ea typeface="Calibri" panose="020F0502020204030204" pitchFamily="34" charset="0"/>
                <a:cs typeface="Calibri" panose="020F0502020204030204" pitchFamily="34" charset="0"/>
              </a:rPr>
              <a:t> on </a:t>
            </a:r>
            <a:r>
              <a:rPr lang="nl-NL" sz="900" err="1">
                <a:latin typeface="Calibri" panose="020F0502020204030204" pitchFamily="34" charset="0"/>
                <a:ea typeface="Calibri" panose="020F0502020204030204" pitchFamily="34" charset="0"/>
                <a:cs typeface="Calibri" panose="020F0502020204030204" pitchFamily="34" charset="0"/>
              </a:rPr>
              <a:t>to</a:t>
            </a:r>
            <a:r>
              <a:rPr lang="nl-NL" sz="900">
                <a:latin typeface="Calibri" panose="020F0502020204030204" pitchFamily="34" charset="0"/>
                <a:ea typeface="Calibri" panose="020F0502020204030204" pitchFamily="34" charset="0"/>
                <a:cs typeface="Calibri" panose="020F0502020204030204" pitchFamily="34" charset="0"/>
              </a:rPr>
              <a:t> make </a:t>
            </a:r>
            <a:r>
              <a:rPr lang="nl-NL" sz="900" err="1">
                <a:latin typeface="Calibri" panose="020F0502020204030204" pitchFamily="34" charset="0"/>
                <a:ea typeface="Calibri" panose="020F0502020204030204" pitchFamily="34" charset="0"/>
                <a:cs typeface="Calibri" panose="020F0502020204030204" pitchFamily="34" charset="0"/>
              </a:rPr>
              <a:t>some</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rubbish</a:t>
            </a:r>
            <a:r>
              <a:rPr lang="nl-NL" sz="900">
                <a:latin typeface="Calibri" panose="020F0502020204030204" pitchFamily="34" charset="0"/>
                <a:ea typeface="Calibri" panose="020F0502020204030204" pitchFamily="34" charset="0"/>
                <a:cs typeface="Calibri" panose="020F0502020204030204" pitchFamily="34" charset="0"/>
              </a:rPr>
              <a:t>, but he </a:t>
            </a:r>
            <a:r>
              <a:rPr lang="nl-NL" sz="900" err="1">
                <a:latin typeface="Calibri" panose="020F0502020204030204" pitchFamily="34" charset="0"/>
                <a:ea typeface="Calibri" panose="020F0502020204030204" pitchFamily="34" charset="0"/>
                <a:cs typeface="Calibri" panose="020F0502020204030204" pitchFamily="34" charset="0"/>
              </a:rPr>
              <a:t>obviously</a:t>
            </a:r>
            <a:r>
              <a:rPr lang="nl-NL" sz="900">
                <a:latin typeface="Calibri" panose="020F0502020204030204" pitchFamily="34" charset="0"/>
                <a:ea typeface="Calibri" panose="020F0502020204030204" pitchFamily="34" charset="0"/>
                <a:cs typeface="Calibri" panose="020F0502020204030204" pitchFamily="34" charset="0"/>
              </a:rPr>
              <a:t> has talent </a:t>
            </a:r>
            <a:r>
              <a:rPr lang="nl-NL" sz="900" err="1">
                <a:latin typeface="Calibri" panose="020F0502020204030204" pitchFamily="34" charset="0"/>
                <a:ea typeface="Calibri" panose="020F0502020204030204" pitchFamily="34" charset="0"/>
                <a:cs typeface="Calibri" panose="020F0502020204030204" pitchFamily="34" charset="0"/>
              </a:rPr>
              <a:t>and</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it's</a:t>
            </a:r>
            <a:r>
              <a:rPr lang="nl-NL" sz="900">
                <a:latin typeface="Calibri" panose="020F0502020204030204" pitchFamily="34" charset="0"/>
                <a:ea typeface="Calibri" panose="020F0502020204030204" pitchFamily="34" charset="0"/>
                <a:cs typeface="Calibri" panose="020F0502020204030204" pitchFamily="34" charset="0"/>
              </a:rPr>
              <a:t> a </a:t>
            </a:r>
            <a:r>
              <a:rPr lang="nl-NL" sz="900" err="1">
                <a:latin typeface="Calibri" panose="020F0502020204030204" pitchFamily="34" charset="0"/>
                <a:ea typeface="Calibri" panose="020F0502020204030204" pitchFamily="34" charset="0"/>
                <a:cs typeface="Calibri" panose="020F0502020204030204" pitchFamily="34" charset="0"/>
              </a:rPr>
              <a:t>shame</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that</a:t>
            </a:r>
            <a:r>
              <a:rPr lang="nl-NL" sz="900">
                <a:latin typeface="Calibri" panose="020F0502020204030204" pitchFamily="34" charset="0"/>
                <a:ea typeface="Calibri" panose="020F0502020204030204" pitchFamily="34" charset="0"/>
                <a:cs typeface="Calibri" panose="020F0502020204030204" pitchFamily="34" charset="0"/>
              </a:rPr>
              <a:t> he </a:t>
            </a:r>
            <a:r>
              <a:rPr lang="nl-NL" sz="900" err="1">
                <a:latin typeface="Calibri" panose="020F0502020204030204" pitchFamily="34" charset="0"/>
                <a:ea typeface="Calibri" panose="020F0502020204030204" pitchFamily="34" charset="0"/>
                <a:cs typeface="Calibri" panose="020F0502020204030204" pitchFamily="34" charset="0"/>
              </a:rPr>
              <a:t>doesn't</a:t>
            </a:r>
            <a:r>
              <a:rPr lang="nl-NL" sz="900">
                <a:latin typeface="Calibri" panose="020F0502020204030204" pitchFamily="34" charset="0"/>
                <a:ea typeface="Calibri" panose="020F0502020204030204" pitchFamily="34" charset="0"/>
                <a:cs typeface="Calibri" panose="020F0502020204030204" pitchFamily="34" charset="0"/>
              </a:rPr>
              <a:t> put </a:t>
            </a:r>
            <a:r>
              <a:rPr lang="nl-NL" sz="900" err="1">
                <a:latin typeface="Calibri" panose="020F0502020204030204" pitchFamily="34" charset="0"/>
                <a:ea typeface="Calibri" panose="020F0502020204030204" pitchFamily="34" charset="0"/>
                <a:cs typeface="Calibri" panose="020F0502020204030204" pitchFamily="34" charset="0"/>
              </a:rPr>
              <a:t>it</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to</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better</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use</a:t>
            </a:r>
            <a:r>
              <a:rPr lang="nl-NL" sz="900">
                <a:latin typeface="Calibri" panose="020F0502020204030204" pitchFamily="34" charset="0"/>
                <a:ea typeface="Calibri" panose="020F0502020204030204" pitchFamily="34" charset="0"/>
                <a:cs typeface="Calibri" panose="020F0502020204030204" pitchFamily="34" charset="0"/>
              </a:rPr>
              <a:t>. </a:t>
            </a:r>
            <a:r>
              <a:rPr lang="nl-NL" sz="900" b="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Of </a:t>
            </a:r>
            <a:r>
              <a:rPr lang="nl-NL" sz="900" b="1" err="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all</a:t>
            </a:r>
            <a:r>
              <a:rPr lang="nl-NL" sz="900" b="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 </a:t>
            </a:r>
            <a:r>
              <a:rPr lang="nl-NL" sz="900" b="1" err="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the</a:t>
            </a:r>
            <a:r>
              <a:rPr lang="nl-NL" sz="900" b="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 Verhoeven films </a:t>
            </a:r>
            <a:r>
              <a:rPr lang="nl-NL" sz="900" b="1" err="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I've</a:t>
            </a:r>
            <a:r>
              <a:rPr lang="nl-NL" sz="900" b="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 </a:t>
            </a:r>
            <a:r>
              <a:rPr lang="nl-NL" sz="900" b="1" err="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seen</a:t>
            </a:r>
            <a:r>
              <a:rPr lang="nl-NL" sz="900" b="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 </a:t>
            </a:r>
            <a:r>
              <a:rPr lang="nl-NL" sz="900" b="1" err="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this</a:t>
            </a:r>
            <a:r>
              <a:rPr lang="nl-NL" sz="900" b="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 is </a:t>
            </a:r>
            <a:r>
              <a:rPr lang="nl-NL" sz="900" b="1" err="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the</a:t>
            </a:r>
            <a:r>
              <a:rPr lang="nl-NL" sz="900" b="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 best</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and</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although</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it</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might</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be</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difficult</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to</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come</a:t>
            </a:r>
            <a:r>
              <a:rPr lang="nl-NL" sz="900">
                <a:latin typeface="Calibri" panose="020F0502020204030204" pitchFamily="34" charset="0"/>
                <a:ea typeface="Calibri" panose="020F0502020204030204" pitchFamily="34" charset="0"/>
                <a:cs typeface="Calibri" panose="020F0502020204030204" pitchFamily="34" charset="0"/>
              </a:rPr>
              <a:t> </a:t>
            </a:r>
            <a:r>
              <a:rPr lang="nl-NL" sz="900" err="1">
                <a:latin typeface="Calibri" panose="020F0502020204030204" pitchFamily="34" charset="0"/>
                <a:ea typeface="Calibri" panose="020F0502020204030204" pitchFamily="34" charset="0"/>
                <a:cs typeface="Calibri" panose="020F0502020204030204" pitchFamily="34" charset="0"/>
              </a:rPr>
              <a:t>across</a:t>
            </a:r>
            <a:r>
              <a:rPr lang="nl-NL" sz="900">
                <a:latin typeface="Calibri" panose="020F0502020204030204" pitchFamily="34" charset="0"/>
                <a:ea typeface="Calibri" panose="020F0502020204030204" pitchFamily="34" charset="0"/>
                <a:cs typeface="Calibri" panose="020F0502020204030204" pitchFamily="34" charset="0"/>
              </a:rPr>
              <a:t>; </a:t>
            </a:r>
            <a:r>
              <a:rPr lang="nl-NL" sz="900" b="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trust me, </a:t>
            </a:r>
            <a:r>
              <a:rPr lang="nl-NL" sz="900" b="1" err="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it's</a:t>
            </a:r>
            <a:r>
              <a:rPr lang="nl-NL" sz="900" b="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 </a:t>
            </a:r>
            <a:r>
              <a:rPr lang="nl-NL" sz="900" b="1" err="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worth</a:t>
            </a:r>
            <a:r>
              <a:rPr lang="nl-NL" sz="900" b="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 </a:t>
            </a:r>
            <a:r>
              <a:rPr lang="nl-NL" sz="900" b="1" err="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the</a:t>
            </a:r>
            <a:r>
              <a:rPr lang="nl-NL" sz="900" b="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 effort.</a:t>
            </a:r>
            <a:r>
              <a:rPr lang="nl-NL" sz="900">
                <a:latin typeface="Calibri" panose="020F0502020204030204" pitchFamily="34" charset="0"/>
                <a:ea typeface="Calibri" panose="020F0502020204030204" pitchFamily="34" charset="0"/>
                <a:cs typeface="Calibri" panose="020F0502020204030204" pitchFamily="34" charset="0"/>
              </a:rPr>
              <a:t>,	</a:t>
            </a:r>
          </a:p>
          <a:p>
            <a:endParaRPr lang="nl-NL" sz="900" b="1">
              <a:latin typeface="Calibri" panose="020F0502020204030204" pitchFamily="34" charset="0"/>
              <a:ea typeface="Calibri" panose="020F0502020204030204" pitchFamily="34" charset="0"/>
              <a:cs typeface="Calibri" panose="020F0502020204030204" pitchFamily="34" charset="0"/>
            </a:endParaRPr>
          </a:p>
          <a:p>
            <a:r>
              <a:rPr lang="nl-NL" sz="900" b="1">
                <a:latin typeface="Calibri" panose="020F0502020204030204" pitchFamily="34" charset="0"/>
                <a:ea typeface="Calibri" panose="020F0502020204030204" pitchFamily="34" charset="0"/>
                <a:cs typeface="Calibri" panose="020F0502020204030204" pitchFamily="34" charset="0"/>
              </a:rPr>
              <a:t>TRUE LABEL :  </a:t>
            </a:r>
            <a:r>
              <a:rPr lang="nl-NL" sz="900" b="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POSITIVE</a:t>
            </a:r>
          </a:p>
        </p:txBody>
      </p:sp>
      <p:sp>
        <p:nvSpPr>
          <p:cNvPr id="7" name="Arrow: Up 6">
            <a:extLst>
              <a:ext uri="{FF2B5EF4-FFF2-40B4-BE49-F238E27FC236}">
                <a16:creationId xmlns:a16="http://schemas.microsoft.com/office/drawing/2014/main" id="{A0483C19-4425-77FC-F3C8-51919F805613}"/>
              </a:ext>
            </a:extLst>
          </p:cNvPr>
          <p:cNvSpPr/>
          <p:nvPr/>
        </p:nvSpPr>
        <p:spPr>
          <a:xfrm rot="5400000">
            <a:off x="5632971" y="5774190"/>
            <a:ext cx="268379" cy="7505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id="{DFD26FF8-341D-446C-D663-2FD735C34CA3}"/>
              </a:ext>
            </a:extLst>
          </p:cNvPr>
          <p:cNvSpPr txBox="1"/>
          <p:nvPr/>
        </p:nvSpPr>
        <p:spPr>
          <a:xfrm>
            <a:off x="7283695" y="3717638"/>
            <a:ext cx="4118237" cy="1477328"/>
          </a:xfrm>
          <a:prstGeom prst="rect">
            <a:avLst/>
          </a:prstGeom>
          <a:noFill/>
        </p:spPr>
        <p:txBody>
          <a:bodyPr wrap="square" rtlCol="0">
            <a:spAutoFit/>
          </a:bodyPr>
          <a:lstStyle/>
          <a:p>
            <a:r>
              <a:rPr lang="nl-NL">
                <a:solidFill>
                  <a:schemeClr val="bg1"/>
                </a:solidFill>
              </a:rPr>
              <a:t>Voorspeld label door large </a:t>
            </a:r>
            <a:r>
              <a:rPr lang="nl-NL" err="1">
                <a:solidFill>
                  <a:schemeClr val="bg1"/>
                </a:solidFill>
              </a:rPr>
              <a:t>language</a:t>
            </a:r>
            <a:r>
              <a:rPr lang="nl-NL">
                <a:solidFill>
                  <a:schemeClr val="bg1"/>
                </a:solidFill>
              </a:rPr>
              <a:t> model: </a:t>
            </a:r>
            <a:r>
              <a:rPr lang="nl-NL" b="1">
                <a:solidFill>
                  <a:srgbClr val="FF0000"/>
                </a:solidFill>
              </a:rPr>
              <a:t>NEGATIVE</a:t>
            </a:r>
          </a:p>
          <a:p>
            <a:endParaRPr lang="nl-NL" b="1">
              <a:solidFill>
                <a:srgbClr val="FF0000"/>
              </a:solidFill>
            </a:endParaRPr>
          </a:p>
          <a:p>
            <a:r>
              <a:rPr lang="nl-NL">
                <a:solidFill>
                  <a:schemeClr val="bg1"/>
                </a:solidFill>
                <a:latin typeface="Calibri" panose="020F0502020204030204" pitchFamily="34" charset="0"/>
              </a:rPr>
              <a:t>Onderzoek</a:t>
            </a:r>
            <a:r>
              <a:rPr lang="nl-NL" sz="1800" b="0" i="0" u="none" strike="noStrike">
                <a:solidFill>
                  <a:schemeClr val="bg1"/>
                </a:solidFill>
                <a:effectLst/>
                <a:latin typeface="Calibri" panose="020F0502020204030204" pitchFamily="34" charset="0"/>
              </a:rPr>
              <a:t>/meet bias voor gestigmatiseerde groepen in dit taalmodel</a:t>
            </a:r>
            <a:endParaRPr lang="nl-NL" b="1">
              <a:solidFill>
                <a:schemeClr val="bg1"/>
              </a:solidFill>
            </a:endParaRPr>
          </a:p>
        </p:txBody>
      </p:sp>
      <p:sp>
        <p:nvSpPr>
          <p:cNvPr id="9" name="Arrow: Left-Right 8">
            <a:extLst>
              <a:ext uri="{FF2B5EF4-FFF2-40B4-BE49-F238E27FC236}">
                <a16:creationId xmlns:a16="http://schemas.microsoft.com/office/drawing/2014/main" id="{6B4D2145-7111-9166-8D78-AF149C2EFDA1}"/>
              </a:ext>
            </a:extLst>
          </p:cNvPr>
          <p:cNvSpPr/>
          <p:nvPr/>
        </p:nvSpPr>
        <p:spPr>
          <a:xfrm>
            <a:off x="5809883" y="4173862"/>
            <a:ext cx="1473812" cy="687887"/>
          </a:xfrm>
          <a:prstGeom prst="lef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61444344"/>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CA1A-C96B-D1B3-1210-2485CA367205}"/>
              </a:ext>
            </a:extLst>
          </p:cNvPr>
          <p:cNvSpPr>
            <a:spLocks noGrp="1"/>
          </p:cNvSpPr>
          <p:nvPr>
            <p:ph type="title"/>
          </p:nvPr>
        </p:nvSpPr>
        <p:spPr/>
        <p:txBody>
          <a:bodyPr/>
          <a:lstStyle/>
          <a:p>
            <a:r>
              <a:rPr lang="en-NL" err="1"/>
              <a:t>Technische</a:t>
            </a:r>
            <a:r>
              <a:rPr lang="en-NL"/>
              <a:t> </a:t>
            </a:r>
            <a:r>
              <a:rPr lang="en-NL" err="1"/>
              <a:t>competentie</a:t>
            </a:r>
            <a:endParaRPr lang="en-NL"/>
          </a:p>
        </p:txBody>
      </p:sp>
      <p:sp>
        <p:nvSpPr>
          <p:cNvPr id="3" name="Content Placeholder 2">
            <a:extLst>
              <a:ext uri="{FF2B5EF4-FFF2-40B4-BE49-F238E27FC236}">
                <a16:creationId xmlns:a16="http://schemas.microsoft.com/office/drawing/2014/main" id="{DCC7A8DE-AF40-99A4-F0C4-FAF5690F9AE8}"/>
              </a:ext>
            </a:extLst>
          </p:cNvPr>
          <p:cNvSpPr>
            <a:spLocks noGrp="1"/>
          </p:cNvSpPr>
          <p:nvPr>
            <p:ph idx="1"/>
          </p:nvPr>
        </p:nvSpPr>
        <p:spPr/>
        <p:txBody>
          <a:bodyPr>
            <a:normAutofit/>
          </a:bodyPr>
          <a:lstStyle/>
          <a:p>
            <a:pPr marL="0" indent="0">
              <a:buNone/>
            </a:pPr>
            <a:r>
              <a:rPr lang="en-GB" err="1">
                <a:latin typeface="Söhne"/>
              </a:rPr>
              <a:t>Leeruitkomsten</a:t>
            </a:r>
            <a:r>
              <a:rPr lang="en-GB">
                <a:latin typeface="Söhne"/>
              </a:rPr>
              <a:t> </a:t>
            </a:r>
          </a:p>
          <a:p>
            <a:r>
              <a:rPr lang="en-GB" err="1">
                <a:latin typeface="Söhne"/>
              </a:rPr>
              <a:t>Beroepsproducten</a:t>
            </a:r>
            <a:r>
              <a:rPr lang="en-GB">
                <a:latin typeface="Söhne"/>
              </a:rPr>
              <a:t> </a:t>
            </a:r>
            <a:r>
              <a:rPr lang="en-GB" err="1">
                <a:latin typeface="Söhne"/>
              </a:rPr>
              <a:t>en</a:t>
            </a:r>
            <a:r>
              <a:rPr lang="en-GB">
                <a:latin typeface="Söhne"/>
              </a:rPr>
              <a:t> datapunten</a:t>
            </a:r>
            <a:endParaRPr lang="en-GB">
              <a:effectLst/>
            </a:endParaRPr>
          </a:p>
          <a:p>
            <a:pPr marL="742950" lvl="1" indent="-285750">
              <a:buFont typeface="Arial" panose="020B0604020202020204" pitchFamily="34" charset="0"/>
              <a:buChar char="•"/>
            </a:pPr>
            <a:r>
              <a:rPr lang="en-GB" sz="1700" i="1" err="1">
                <a:latin typeface="Helvetica Neue" panose="02000503000000020004" pitchFamily="2" charset="0"/>
              </a:rPr>
              <a:t>V</a:t>
            </a:r>
            <a:r>
              <a:rPr lang="en-GB" sz="1700" i="1" err="1">
                <a:effectLst/>
                <a:latin typeface="Helvetica Neue" panose="02000503000000020004" pitchFamily="2" charset="0"/>
              </a:rPr>
              <a:t>erplichte</a:t>
            </a:r>
            <a:r>
              <a:rPr lang="en-GB" sz="1700" i="1">
                <a:effectLst/>
                <a:latin typeface="Helvetica Neue" panose="02000503000000020004" pitchFamily="2" charset="0"/>
              </a:rPr>
              <a:t> </a:t>
            </a:r>
            <a:r>
              <a:rPr lang="en-GB" sz="1700" i="1" err="1">
                <a:effectLst/>
                <a:latin typeface="Helvetica Neue" panose="02000503000000020004" pitchFamily="2" charset="0"/>
              </a:rPr>
              <a:t>datapunten</a:t>
            </a:r>
            <a:r>
              <a:rPr lang="en-GB" sz="1700" i="1">
                <a:effectLst/>
                <a:latin typeface="Helvetica Neue" panose="02000503000000020004" pitchFamily="2" charset="0"/>
              </a:rPr>
              <a:t> (link met </a:t>
            </a:r>
            <a:r>
              <a:rPr lang="en-GB" sz="1700" i="1" err="1">
                <a:effectLst/>
                <a:latin typeface="Helvetica Neue" panose="02000503000000020004" pitchFamily="2" charset="0"/>
              </a:rPr>
              <a:t>competenties</a:t>
            </a:r>
            <a:r>
              <a:rPr lang="en-GB" sz="1700" i="1">
                <a:effectLst/>
                <a:latin typeface="Helvetica Neue" panose="02000503000000020004" pitchFamily="2" charset="0"/>
              </a:rPr>
              <a:t>) met ‘</a:t>
            </a:r>
            <a:r>
              <a:rPr lang="en-GB" sz="1700" i="1" err="1">
                <a:effectLst/>
                <a:latin typeface="Helvetica Neue" panose="02000503000000020004" pitchFamily="2" charset="0"/>
              </a:rPr>
              <a:t>broekzakcriteria</a:t>
            </a:r>
            <a:r>
              <a:rPr lang="en-GB" sz="1700" i="1">
                <a:effectLst/>
                <a:latin typeface="Helvetica Neue" panose="02000503000000020004" pitchFamily="2" charset="0"/>
              </a:rPr>
              <a:t>’ </a:t>
            </a:r>
            <a:r>
              <a:rPr lang="en-GB" sz="1700" i="1" err="1">
                <a:effectLst/>
                <a:latin typeface="Helvetica Neue" panose="02000503000000020004" pitchFamily="2" charset="0"/>
              </a:rPr>
              <a:t>en</a:t>
            </a:r>
            <a:r>
              <a:rPr lang="en-GB" sz="1700" i="1">
                <a:effectLst/>
                <a:latin typeface="Helvetica Neue" panose="02000503000000020004" pitchFamily="2" charset="0"/>
              </a:rPr>
              <a:t> </a:t>
            </a:r>
            <a:r>
              <a:rPr lang="en-GB" sz="1700" i="1" err="1">
                <a:effectLst/>
                <a:latin typeface="Helvetica Neue" panose="02000503000000020004" pitchFamily="2" charset="0"/>
              </a:rPr>
              <a:t>specificaties</a:t>
            </a:r>
            <a:r>
              <a:rPr lang="en-GB" sz="1700" i="1">
                <a:effectLst/>
                <a:latin typeface="Helvetica Neue" panose="02000503000000020004" pitchFamily="2" charset="0"/>
              </a:rPr>
              <a:t> </a:t>
            </a:r>
            <a:r>
              <a:rPr lang="en-GB" sz="1700" i="1" err="1">
                <a:effectLst/>
                <a:latin typeface="Helvetica Neue" panose="02000503000000020004" pitchFamily="2" charset="0"/>
              </a:rPr>
              <a:t>voor</a:t>
            </a:r>
            <a:r>
              <a:rPr lang="en-GB" sz="1700" i="1">
                <a:effectLst/>
                <a:latin typeface="Helvetica Neue" panose="02000503000000020004" pitchFamily="2" charset="0"/>
              </a:rPr>
              <a:t> de </a:t>
            </a:r>
            <a:r>
              <a:rPr lang="en-GB" sz="1700" i="1" err="1">
                <a:effectLst/>
                <a:latin typeface="Helvetica Neue" panose="02000503000000020004" pitchFamily="2" charset="0"/>
              </a:rPr>
              <a:t>te</a:t>
            </a:r>
            <a:r>
              <a:rPr lang="en-GB" sz="1700" i="1">
                <a:effectLst/>
                <a:latin typeface="Helvetica Neue" panose="02000503000000020004" pitchFamily="2" charset="0"/>
              </a:rPr>
              <a:t> </a:t>
            </a:r>
            <a:r>
              <a:rPr lang="en-GB" sz="1700" i="1" err="1">
                <a:effectLst/>
                <a:latin typeface="Helvetica Neue" panose="02000503000000020004" pitchFamily="2" charset="0"/>
              </a:rPr>
              <a:t>beoordelen</a:t>
            </a:r>
            <a:r>
              <a:rPr lang="en-GB" sz="1700" i="1">
                <a:effectLst/>
                <a:latin typeface="Helvetica Neue" panose="02000503000000020004" pitchFamily="2" charset="0"/>
              </a:rPr>
              <a:t> </a:t>
            </a:r>
            <a:r>
              <a:rPr lang="en-GB" sz="1700" i="1" err="1">
                <a:effectLst/>
                <a:latin typeface="Helvetica Neue" panose="02000503000000020004" pitchFamily="2" charset="0"/>
              </a:rPr>
              <a:t>competenties</a:t>
            </a:r>
            <a:r>
              <a:rPr lang="en-GB" sz="1700" i="1">
                <a:effectLst/>
                <a:latin typeface="Helvetica Neue" panose="02000503000000020004" pitchFamily="2" charset="0"/>
              </a:rPr>
              <a:t> </a:t>
            </a:r>
            <a:r>
              <a:rPr lang="en-GB" sz="1700" i="1" err="1">
                <a:effectLst/>
                <a:latin typeface="Helvetica Neue" panose="02000503000000020004" pitchFamily="2" charset="0"/>
              </a:rPr>
              <a:t>en</a:t>
            </a:r>
            <a:r>
              <a:rPr lang="en-GB" sz="1700" i="1">
                <a:effectLst/>
                <a:latin typeface="Helvetica Neue" panose="02000503000000020004" pitchFamily="2" charset="0"/>
              </a:rPr>
              <a:t> </a:t>
            </a:r>
            <a:r>
              <a:rPr lang="en-GB" sz="1700" i="1" err="1">
                <a:effectLst/>
                <a:latin typeface="Helvetica Neue" panose="02000503000000020004" pitchFamily="2" charset="0"/>
              </a:rPr>
              <a:t>hbo</a:t>
            </a:r>
            <a:r>
              <a:rPr lang="en-GB" sz="1700" i="1">
                <a:effectLst/>
                <a:latin typeface="Helvetica Neue" panose="02000503000000020004" pitchFamily="2" charset="0"/>
              </a:rPr>
              <a:t>-criteria;</a:t>
            </a:r>
          </a:p>
          <a:p>
            <a:pPr marL="742950" lvl="1" indent="-285750">
              <a:buFont typeface="Arial" panose="020B0604020202020204" pitchFamily="34" charset="0"/>
              <a:buChar char="•"/>
            </a:pPr>
            <a:r>
              <a:rPr lang="en-GB" sz="1700" i="1" err="1">
                <a:latin typeface="Helvetica Neue" panose="02000503000000020004" pitchFamily="2" charset="0"/>
              </a:rPr>
              <a:t>L</a:t>
            </a:r>
            <a:r>
              <a:rPr lang="en-GB" sz="1700" i="1" err="1">
                <a:effectLst/>
                <a:latin typeface="Helvetica Neue" panose="02000503000000020004" pitchFamily="2" charset="0"/>
              </a:rPr>
              <a:t>ijst</a:t>
            </a:r>
            <a:r>
              <a:rPr lang="en-GB" sz="1700" i="1">
                <a:effectLst/>
                <a:latin typeface="Helvetica Neue" panose="02000503000000020004" pitchFamily="2" charset="0"/>
              </a:rPr>
              <a:t> </a:t>
            </a:r>
            <a:r>
              <a:rPr lang="en-GB" sz="1700" i="1" err="1">
                <a:effectLst/>
                <a:latin typeface="Helvetica Neue" panose="02000503000000020004" pitchFamily="2" charset="0"/>
              </a:rPr>
              <a:t>suggesties</a:t>
            </a:r>
            <a:r>
              <a:rPr lang="en-GB" sz="1700" i="1">
                <a:effectLst/>
                <a:latin typeface="Helvetica Neue" panose="02000503000000020004" pitchFamily="2" charset="0"/>
              </a:rPr>
              <a:t> </a:t>
            </a:r>
            <a:r>
              <a:rPr lang="en-GB" sz="1700" i="1" err="1">
                <a:effectLst/>
                <a:latin typeface="Helvetica Neue" panose="02000503000000020004" pitchFamily="2" charset="0"/>
              </a:rPr>
              <a:t>voor</a:t>
            </a:r>
            <a:r>
              <a:rPr lang="en-GB" sz="1700" i="1">
                <a:effectLst/>
                <a:latin typeface="Helvetica Neue" panose="02000503000000020004" pitchFamily="2" charset="0"/>
              </a:rPr>
              <a:t> </a:t>
            </a:r>
            <a:r>
              <a:rPr lang="en-GB" sz="1700" i="1" err="1">
                <a:effectLst/>
                <a:latin typeface="Helvetica Neue" panose="02000503000000020004" pitchFamily="2" charset="0"/>
              </a:rPr>
              <a:t>overige</a:t>
            </a:r>
            <a:r>
              <a:rPr lang="en-GB" sz="1700" i="1">
                <a:effectLst/>
                <a:latin typeface="Helvetica Neue" panose="02000503000000020004" pitchFamily="2" charset="0"/>
              </a:rPr>
              <a:t> (</a:t>
            </a:r>
            <a:r>
              <a:rPr lang="en-GB" sz="1700" i="1" err="1">
                <a:effectLst/>
                <a:latin typeface="Helvetica Neue" panose="02000503000000020004" pitchFamily="2" charset="0"/>
              </a:rPr>
              <a:t>keuze</a:t>
            </a:r>
            <a:r>
              <a:rPr lang="en-GB" sz="1700" i="1">
                <a:effectLst/>
                <a:latin typeface="Helvetica Neue" panose="02000503000000020004" pitchFamily="2" charset="0"/>
              </a:rPr>
              <a:t>)</a:t>
            </a:r>
            <a:r>
              <a:rPr lang="en-GB" sz="1700" i="1" err="1">
                <a:effectLst/>
                <a:latin typeface="Helvetica Neue" panose="02000503000000020004" pitchFamily="2" charset="0"/>
              </a:rPr>
              <a:t>bewijzen</a:t>
            </a:r>
            <a:r>
              <a:rPr lang="en-GB" sz="1700" i="1">
                <a:effectLst/>
                <a:latin typeface="Helvetica Neue" panose="02000503000000020004" pitchFamily="2" charset="0"/>
              </a:rPr>
              <a:t> </a:t>
            </a:r>
            <a:r>
              <a:rPr lang="en-GB" sz="1700" i="1" err="1">
                <a:effectLst/>
                <a:latin typeface="Helvetica Neue" panose="02000503000000020004" pitchFamily="2" charset="0"/>
              </a:rPr>
              <a:t>competenties</a:t>
            </a:r>
            <a:r>
              <a:rPr lang="en-GB" sz="1700" i="1">
                <a:effectLst/>
                <a:latin typeface="Helvetica Neue" panose="02000503000000020004" pitchFamily="2" charset="0"/>
              </a:rPr>
              <a:t> </a:t>
            </a:r>
            <a:r>
              <a:rPr lang="en-GB" sz="1700" i="1" err="1">
                <a:effectLst/>
                <a:latin typeface="Helvetica Neue" panose="02000503000000020004" pitchFamily="2" charset="0"/>
              </a:rPr>
              <a:t>en</a:t>
            </a:r>
            <a:r>
              <a:rPr lang="en-GB" sz="1700" i="1">
                <a:effectLst/>
                <a:latin typeface="Helvetica Neue" panose="02000503000000020004" pitchFamily="2" charset="0"/>
              </a:rPr>
              <a:t> </a:t>
            </a:r>
            <a:r>
              <a:rPr lang="en-GB" sz="1700" i="1" err="1">
                <a:effectLst/>
                <a:latin typeface="Helvetica Neue" panose="02000503000000020004" pitchFamily="2" charset="0"/>
              </a:rPr>
              <a:t>hbo</a:t>
            </a:r>
            <a:r>
              <a:rPr lang="en-GB" sz="1700" i="1">
                <a:effectLst/>
                <a:latin typeface="Helvetica Neue" panose="02000503000000020004" pitchFamily="2" charset="0"/>
              </a:rPr>
              <a:t>-criteria;</a:t>
            </a:r>
          </a:p>
          <a:p>
            <a:pPr marL="742950" lvl="1" indent="-285750">
              <a:buFont typeface="Arial" panose="020B0604020202020204" pitchFamily="34" charset="0"/>
              <a:buChar char="•"/>
            </a:pPr>
            <a:r>
              <a:rPr lang="en-GB" sz="1700" i="1" err="1">
                <a:latin typeface="Helvetica Neue" panose="02000503000000020004" pitchFamily="2" charset="0"/>
              </a:rPr>
              <a:t>D</a:t>
            </a:r>
            <a:r>
              <a:rPr lang="en-GB" sz="1700" i="1" err="1">
                <a:effectLst/>
                <a:latin typeface="Helvetica Neue" panose="02000503000000020004" pitchFamily="2" charset="0"/>
              </a:rPr>
              <a:t>atapuntenplanning</a:t>
            </a:r>
            <a:r>
              <a:rPr lang="en-GB" sz="1700" i="1">
                <a:effectLst/>
                <a:latin typeface="Helvetica Neue" panose="02000503000000020004" pitchFamily="2" charset="0"/>
              </a:rPr>
              <a:t> (</a:t>
            </a:r>
            <a:r>
              <a:rPr lang="en-GB" sz="1700" i="1" err="1">
                <a:effectLst/>
                <a:latin typeface="Helvetica Neue" panose="02000503000000020004" pitchFamily="2" charset="0"/>
              </a:rPr>
              <a:t>chronologisch</a:t>
            </a:r>
            <a:r>
              <a:rPr lang="en-GB" sz="1700" i="1">
                <a:effectLst/>
                <a:latin typeface="Helvetica Neue" panose="02000503000000020004" pitchFamily="2" charset="0"/>
              </a:rPr>
              <a:t> </a:t>
            </a:r>
            <a:r>
              <a:rPr lang="en-GB" sz="1700" i="1" err="1">
                <a:effectLst/>
                <a:latin typeface="Helvetica Neue" panose="02000503000000020004" pitchFamily="2" charset="0"/>
              </a:rPr>
              <a:t>en</a:t>
            </a:r>
            <a:r>
              <a:rPr lang="en-GB" sz="1700" i="1">
                <a:effectLst/>
                <a:latin typeface="Helvetica Neue" panose="02000503000000020004" pitchFamily="2" charset="0"/>
              </a:rPr>
              <a:t> </a:t>
            </a:r>
            <a:r>
              <a:rPr lang="en-GB" sz="1700" i="1" err="1">
                <a:effectLst/>
                <a:latin typeface="Helvetica Neue" panose="02000503000000020004" pitchFamily="2" charset="0"/>
              </a:rPr>
              <a:t>verspreid</a:t>
            </a:r>
            <a:r>
              <a:rPr lang="en-GB" sz="1700" i="1">
                <a:effectLst/>
                <a:latin typeface="Helvetica Neue" panose="02000503000000020004" pitchFamily="2" charset="0"/>
              </a:rPr>
              <a:t>) in het semester.</a:t>
            </a:r>
          </a:p>
          <a:p>
            <a:endParaRPr lang="en-GB" sz="1700">
              <a:latin typeface="Söhne"/>
            </a:endParaRPr>
          </a:p>
          <a:p>
            <a:r>
              <a:rPr lang="en-GB" err="1">
                <a:latin typeface="Söhne"/>
              </a:rPr>
              <a:t>Wekenoverzicht</a:t>
            </a:r>
            <a:r>
              <a:rPr lang="en-GB">
                <a:latin typeface="Söhne"/>
              </a:rPr>
              <a:t> </a:t>
            </a:r>
          </a:p>
          <a:p>
            <a:endParaRPr lang="en-GB">
              <a:latin typeface="Söhne"/>
            </a:endParaRPr>
          </a:p>
          <a:p>
            <a:r>
              <a:rPr lang="en-GB" sz="1600" i="1" err="1">
                <a:latin typeface="Helvetica Neue" panose="02000503000000020004" pitchFamily="2" charset="0"/>
              </a:rPr>
              <a:t>S</a:t>
            </a:r>
            <a:r>
              <a:rPr lang="en-GB" sz="1600" i="1" err="1">
                <a:effectLst/>
                <a:latin typeface="Helvetica Neue" panose="02000503000000020004" pitchFamily="2" charset="0"/>
              </a:rPr>
              <a:t>teekwoorden</a:t>
            </a:r>
            <a:r>
              <a:rPr lang="en-GB" sz="1600" i="1">
                <a:effectLst/>
                <a:latin typeface="Helvetica Neue" panose="02000503000000020004" pitchFamily="2" charset="0"/>
              </a:rPr>
              <a:t> de </a:t>
            </a:r>
            <a:r>
              <a:rPr lang="en-GB" sz="1600" i="1" err="1">
                <a:effectLst/>
                <a:latin typeface="Helvetica Neue" panose="02000503000000020004" pitchFamily="2" charset="0"/>
              </a:rPr>
              <a:t>onderwijsinhoud</a:t>
            </a:r>
            <a:r>
              <a:rPr lang="en-GB" sz="1600" i="1">
                <a:effectLst/>
                <a:latin typeface="Helvetica Neue" panose="02000503000000020004" pitchFamily="2" charset="0"/>
              </a:rPr>
              <a:t> per week </a:t>
            </a:r>
          </a:p>
          <a:p>
            <a:endParaRPr lang="en-GB">
              <a:latin typeface="Söhne"/>
            </a:endParaRPr>
          </a:p>
        </p:txBody>
      </p:sp>
    </p:spTree>
    <p:extLst>
      <p:ext uri="{BB962C8B-B14F-4D97-AF65-F5344CB8AC3E}">
        <p14:creationId xmlns:p14="http://schemas.microsoft.com/office/powerpoint/2010/main" val="1790162065"/>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0BC1-BAB2-1654-5C6C-DC7C5C84DE3D}"/>
              </a:ext>
            </a:extLst>
          </p:cNvPr>
          <p:cNvSpPr>
            <a:spLocks noGrp="1"/>
          </p:cNvSpPr>
          <p:nvPr>
            <p:ph type="title"/>
          </p:nvPr>
        </p:nvSpPr>
        <p:spPr>
          <a:xfrm>
            <a:off x="646269" y="365125"/>
            <a:ext cx="11399060" cy="721155"/>
          </a:xfrm>
        </p:spPr>
        <p:txBody>
          <a:bodyPr anchor="t">
            <a:normAutofit fontScale="90000"/>
          </a:bodyPr>
          <a:lstStyle/>
          <a:p>
            <a:r>
              <a:rPr lang="en-US" sz="3600"/>
              <a:t>15 Datapunten &amp; 4 </a:t>
            </a:r>
            <a:r>
              <a:rPr lang="en-US" sz="3600">
                <a:solidFill>
                  <a:schemeClr val="accent6">
                    <a:lumMod val="60000"/>
                    <a:lumOff val="40000"/>
                  </a:schemeClr>
                </a:solidFill>
              </a:rPr>
              <a:t>Beroepsproducten</a:t>
            </a:r>
            <a:r>
              <a:rPr lang="en-US" sz="3600"/>
              <a:t> van 3 </a:t>
            </a:r>
            <a:r>
              <a:rPr lang="en-US" sz="3600">
                <a:solidFill>
                  <a:srgbClr val="FF0000"/>
                </a:solidFill>
              </a:rPr>
              <a:t>NLP toepassingen</a:t>
            </a:r>
            <a:endParaRPr lang="en-NL" sz="3600">
              <a:solidFill>
                <a:srgbClr val="FF0000"/>
              </a:solidFill>
            </a:endParaRPr>
          </a:p>
        </p:txBody>
      </p:sp>
      <p:graphicFrame>
        <p:nvGraphicFramePr>
          <p:cNvPr id="4" name="Table 3">
            <a:extLst>
              <a:ext uri="{FF2B5EF4-FFF2-40B4-BE49-F238E27FC236}">
                <a16:creationId xmlns:a16="http://schemas.microsoft.com/office/drawing/2014/main" id="{6DC1C22A-8F0B-428F-55A6-069CDAAB9BF8}"/>
              </a:ext>
            </a:extLst>
          </p:cNvPr>
          <p:cNvGraphicFramePr>
            <a:graphicFrameLocks noGrp="1"/>
          </p:cNvGraphicFramePr>
          <p:nvPr>
            <p:extLst>
              <p:ext uri="{D42A27DB-BD31-4B8C-83A1-F6EECF244321}">
                <p14:modId xmlns:p14="http://schemas.microsoft.com/office/powerpoint/2010/main" val="442070521"/>
              </p:ext>
            </p:extLst>
          </p:nvPr>
        </p:nvGraphicFramePr>
        <p:xfrm>
          <a:off x="742520" y="866124"/>
          <a:ext cx="10051524" cy="5944463"/>
        </p:xfrm>
        <a:graphic>
          <a:graphicData uri="http://schemas.openxmlformats.org/drawingml/2006/table">
            <a:tbl>
              <a:tblPr firstRow="1" bandRow="1">
                <a:tableStyleId>{5C22544A-7EE6-4342-B048-85BDC9FD1C3A}</a:tableStyleId>
              </a:tblPr>
              <a:tblGrid>
                <a:gridCol w="3176337">
                  <a:extLst>
                    <a:ext uri="{9D8B030D-6E8A-4147-A177-3AD203B41FA5}">
                      <a16:colId xmlns:a16="http://schemas.microsoft.com/office/drawing/2014/main" val="2229945871"/>
                    </a:ext>
                  </a:extLst>
                </a:gridCol>
                <a:gridCol w="2392566">
                  <a:extLst>
                    <a:ext uri="{9D8B030D-6E8A-4147-A177-3AD203B41FA5}">
                      <a16:colId xmlns:a16="http://schemas.microsoft.com/office/drawing/2014/main" val="3439086695"/>
                    </a:ext>
                  </a:extLst>
                </a:gridCol>
                <a:gridCol w="2110682">
                  <a:extLst>
                    <a:ext uri="{9D8B030D-6E8A-4147-A177-3AD203B41FA5}">
                      <a16:colId xmlns:a16="http://schemas.microsoft.com/office/drawing/2014/main" val="720353785"/>
                    </a:ext>
                  </a:extLst>
                </a:gridCol>
                <a:gridCol w="2371939">
                  <a:extLst>
                    <a:ext uri="{9D8B030D-6E8A-4147-A177-3AD203B41FA5}">
                      <a16:colId xmlns:a16="http://schemas.microsoft.com/office/drawing/2014/main" val="3560059895"/>
                    </a:ext>
                  </a:extLst>
                </a:gridCol>
              </a:tblGrid>
              <a:tr h="267895">
                <a:tc>
                  <a:txBody>
                    <a:bodyPr/>
                    <a:lstStyle/>
                    <a:p>
                      <a:r>
                        <a:rPr lang="en-GB" sz="1400">
                          <a:solidFill>
                            <a:schemeClr val="bg2"/>
                          </a:solidFill>
                        </a:rPr>
                        <a:t>15 Datapunten</a:t>
                      </a:r>
                      <a:endParaRPr lang="en-NL" sz="1400" err="1">
                        <a:solidFill>
                          <a:schemeClr val="bg2"/>
                        </a:solidFill>
                      </a:endParaRPr>
                    </a:p>
                  </a:txBody>
                  <a:tcPr/>
                </a:tc>
                <a:tc>
                  <a:txBody>
                    <a:bodyPr/>
                    <a:lstStyle/>
                    <a:p>
                      <a:r>
                        <a:rPr lang="en-US" sz="1400">
                          <a:solidFill>
                            <a:schemeClr val="bg1"/>
                          </a:solidFill>
                        </a:rPr>
                        <a:t>I. Text Classification</a:t>
                      </a:r>
                    </a:p>
                    <a:p>
                      <a:pPr lvl="0">
                        <a:buNone/>
                      </a:pPr>
                      <a:r>
                        <a:rPr lang="en-US" sz="1400" b="1" kern="1200">
                          <a:solidFill>
                            <a:schemeClr val="accent6">
                              <a:lumMod val="60000"/>
                              <a:lumOff val="40000"/>
                            </a:schemeClr>
                          </a:solidFill>
                          <a:latin typeface="+mn-lt"/>
                          <a:ea typeface="+mn-ea"/>
                          <a:cs typeface="+mn-cs"/>
                        </a:rPr>
                        <a:t>(bijvoorbeeld: s</a:t>
                      </a:r>
                      <a:r>
                        <a:rPr lang="en-US" sz="1400">
                          <a:solidFill>
                            <a:schemeClr val="accent6">
                              <a:lumMod val="60000"/>
                              <a:lumOff val="40000"/>
                            </a:schemeClr>
                          </a:solidFill>
                        </a:rPr>
                        <a:t>entiment analysis, ticket support)</a:t>
                      </a:r>
                      <a:endParaRPr lang="en-NL" sz="1400">
                        <a:solidFill>
                          <a:schemeClr val="accent6">
                            <a:lumMod val="60000"/>
                            <a:lumOff val="40000"/>
                          </a:schemeClr>
                        </a:solidFill>
                      </a:endParaRPr>
                    </a:p>
                  </a:txBody>
                  <a:tcPr/>
                </a:tc>
                <a:tc>
                  <a:txBody>
                    <a:bodyPr/>
                    <a:lstStyle/>
                    <a:p>
                      <a:r>
                        <a:rPr lang="en-US" sz="1400">
                          <a:solidFill>
                            <a:schemeClr val="bg1"/>
                          </a:solidFill>
                        </a:rPr>
                        <a:t>II. Interactive Dialogs</a:t>
                      </a:r>
                    </a:p>
                    <a:p>
                      <a:r>
                        <a:rPr lang="en-US" sz="1400">
                          <a:solidFill>
                            <a:schemeClr val="accent6">
                              <a:lumMod val="60000"/>
                              <a:lumOff val="40000"/>
                            </a:schemeClr>
                          </a:solidFill>
                        </a:rPr>
                        <a:t>-(bijvoorbeeld: chatbots)</a:t>
                      </a:r>
                      <a:endParaRPr lang="en-NL" sz="1400">
                        <a:solidFill>
                          <a:schemeClr val="accent6">
                            <a:lumMod val="60000"/>
                            <a:lumOff val="40000"/>
                          </a:schemeClr>
                        </a:solidFill>
                      </a:endParaRPr>
                    </a:p>
                  </a:txBody>
                  <a:tcPr/>
                </a:tc>
                <a:tc>
                  <a:txBody>
                    <a:bodyPr/>
                    <a:lstStyle/>
                    <a:p>
                      <a:r>
                        <a:rPr lang="en-US" sz="1400">
                          <a:solidFill>
                            <a:schemeClr val="bg1"/>
                          </a:solidFill>
                        </a:rPr>
                        <a:t>III. Information Extraction</a:t>
                      </a:r>
                    </a:p>
                    <a:p>
                      <a:pPr marL="0" indent="0">
                        <a:buFontTx/>
                        <a:buNone/>
                      </a:pPr>
                      <a:r>
                        <a:rPr lang="en-US" sz="1400">
                          <a:solidFill>
                            <a:schemeClr val="accent6">
                              <a:lumMod val="60000"/>
                              <a:lumOff val="40000"/>
                            </a:schemeClr>
                          </a:solidFill>
                        </a:rPr>
                        <a:t>(bijvoorbeeld: document analyse, </a:t>
                      </a:r>
                      <a:r>
                        <a:rPr lang="en-GB" sz="1400">
                          <a:solidFill>
                            <a:schemeClr val="accent6">
                              <a:lumMod val="60000"/>
                              <a:lumOff val="40000"/>
                            </a:schemeClr>
                          </a:solidFill>
                        </a:rPr>
                        <a:t>template filling)</a:t>
                      </a:r>
                      <a:endParaRPr lang="en-US" sz="1400">
                        <a:solidFill>
                          <a:schemeClr val="accent6">
                            <a:lumMod val="60000"/>
                            <a:lumOff val="40000"/>
                          </a:schemeClr>
                        </a:solidFill>
                      </a:endParaRPr>
                    </a:p>
                  </a:txBody>
                  <a:tcPr/>
                </a:tc>
                <a:extLst>
                  <a:ext uri="{0D108BD9-81ED-4DB2-BD59-A6C34878D82A}">
                    <a16:rowId xmlns:a16="http://schemas.microsoft.com/office/drawing/2014/main" val="2045027652"/>
                  </a:ext>
                </a:extLst>
              </a:tr>
              <a:tr h="337691">
                <a:tc>
                  <a:txBody>
                    <a:bodyPr/>
                    <a:lstStyle/>
                    <a:p>
                      <a:r>
                        <a:rPr lang="nl-NL" sz="1400"/>
                        <a:t>Data cleaning, preparation</a:t>
                      </a:r>
                      <a:endParaRPr lang="en-NL" sz="1400" err="1"/>
                    </a:p>
                  </a:txBody>
                  <a:tcPr/>
                </a:tc>
                <a:tc>
                  <a:txBody>
                    <a:bodyPr/>
                    <a:lstStyle/>
                    <a:p>
                      <a:r>
                        <a:rPr lang="en-GB" sz="1400"/>
                        <a:t>X</a:t>
                      </a:r>
                      <a:endParaRPr lang="en-NL" sz="1400"/>
                    </a:p>
                  </a:txBody>
                  <a:tcPr/>
                </a:tc>
                <a:tc>
                  <a:txBody>
                    <a:bodyPr/>
                    <a:lstStyle/>
                    <a:p>
                      <a:r>
                        <a:rPr lang="en-GB" sz="1400"/>
                        <a:t>X</a:t>
                      </a:r>
                      <a:endParaRPr lang="en-NL" sz="1400"/>
                    </a:p>
                  </a:txBody>
                  <a:tcPr/>
                </a:tc>
                <a:tc>
                  <a:txBody>
                    <a:bodyPr/>
                    <a:lstStyle/>
                    <a:p>
                      <a:r>
                        <a:rPr lang="en-GB" sz="1400"/>
                        <a:t>X</a:t>
                      </a:r>
                      <a:endParaRPr lang="en-NL" sz="1400"/>
                    </a:p>
                  </a:txBody>
                  <a:tcPr/>
                </a:tc>
                <a:extLst>
                  <a:ext uri="{0D108BD9-81ED-4DB2-BD59-A6C34878D82A}">
                    <a16:rowId xmlns:a16="http://schemas.microsoft.com/office/drawing/2014/main" val="1293642636"/>
                  </a:ext>
                </a:extLst>
              </a:tr>
              <a:tr h="297039">
                <a:tc>
                  <a:txBody>
                    <a:bodyPr/>
                    <a:lstStyle/>
                    <a:p>
                      <a:r>
                        <a:rPr lang="nl-NL" sz="1400"/>
                        <a:t>Tekstnormalization</a:t>
                      </a:r>
                      <a:endParaRPr lang="en-NL" sz="1400" err="1"/>
                    </a:p>
                  </a:txBody>
                  <a:tcPr/>
                </a:tc>
                <a:tc>
                  <a:txBody>
                    <a:bodyPr/>
                    <a:lstStyle/>
                    <a:p>
                      <a:r>
                        <a:rPr lang="en-GB" sz="1400"/>
                        <a:t>X</a:t>
                      </a:r>
                      <a:endParaRPr lang="en-NL" sz="1400"/>
                    </a:p>
                  </a:txBody>
                  <a:tcPr/>
                </a:tc>
                <a:tc>
                  <a:txBody>
                    <a:bodyPr/>
                    <a:lstStyle/>
                    <a:p>
                      <a:r>
                        <a:rPr lang="en-GB" sz="1400"/>
                        <a:t>X</a:t>
                      </a:r>
                      <a:endParaRPr lang="en-NL" sz="1400"/>
                    </a:p>
                  </a:txBody>
                  <a:tcPr/>
                </a:tc>
                <a:tc>
                  <a:txBody>
                    <a:bodyPr/>
                    <a:lstStyle/>
                    <a:p>
                      <a:r>
                        <a:rPr lang="en-GB" sz="1400"/>
                        <a:t>X</a:t>
                      </a:r>
                      <a:endParaRPr lang="en-NL" sz="1400"/>
                    </a:p>
                  </a:txBody>
                  <a:tcPr/>
                </a:tc>
                <a:extLst>
                  <a:ext uri="{0D108BD9-81ED-4DB2-BD59-A6C34878D82A}">
                    <a16:rowId xmlns:a16="http://schemas.microsoft.com/office/drawing/2014/main" val="3925511296"/>
                  </a:ext>
                </a:extLst>
              </a:tr>
              <a:tr h="337691">
                <a:tc>
                  <a:txBody>
                    <a:bodyPr/>
                    <a:lstStyle/>
                    <a:p>
                      <a:r>
                        <a:rPr lang="nl-NL" sz="1400"/>
                        <a:t>Tokenization, subword tokenization</a:t>
                      </a:r>
                      <a:endParaRPr lang="en-NL" sz="1400" err="1"/>
                    </a:p>
                  </a:txBody>
                  <a:tcPr/>
                </a:tc>
                <a:tc>
                  <a:txBody>
                    <a:bodyPr/>
                    <a:lstStyle/>
                    <a:p>
                      <a:r>
                        <a:rPr lang="en-GB" sz="1400"/>
                        <a:t>X</a:t>
                      </a:r>
                      <a:endParaRPr lang="en-NL" sz="1400"/>
                    </a:p>
                  </a:txBody>
                  <a:tcPr/>
                </a:tc>
                <a:tc>
                  <a:txBody>
                    <a:bodyPr/>
                    <a:lstStyle/>
                    <a:p>
                      <a:r>
                        <a:rPr lang="en-GB" sz="1400"/>
                        <a:t>X</a:t>
                      </a:r>
                      <a:endParaRPr lang="en-NL" sz="1400"/>
                    </a:p>
                  </a:txBody>
                  <a:tcPr/>
                </a:tc>
                <a:tc>
                  <a:txBody>
                    <a:bodyPr/>
                    <a:lstStyle/>
                    <a:p>
                      <a:r>
                        <a:rPr lang="en-GB" sz="1400"/>
                        <a:t>X</a:t>
                      </a:r>
                      <a:endParaRPr lang="en-NL" sz="1400"/>
                    </a:p>
                  </a:txBody>
                  <a:tcPr/>
                </a:tc>
                <a:extLst>
                  <a:ext uri="{0D108BD9-81ED-4DB2-BD59-A6C34878D82A}">
                    <a16:rowId xmlns:a16="http://schemas.microsoft.com/office/drawing/2014/main" val="1562195602"/>
                  </a:ext>
                </a:extLst>
              </a:tr>
              <a:tr h="337691">
                <a:tc>
                  <a:txBody>
                    <a:bodyPr/>
                    <a:lstStyle/>
                    <a:p>
                      <a:r>
                        <a:rPr lang="nl-NL" sz="1400"/>
                        <a:t>Feature extraction</a:t>
                      </a:r>
                      <a:endParaRPr lang="en-NL" sz="1400" err="1"/>
                    </a:p>
                  </a:txBody>
                  <a:tcPr/>
                </a:tc>
                <a:tc>
                  <a:txBody>
                    <a:bodyPr/>
                    <a:lstStyle/>
                    <a:p>
                      <a:r>
                        <a:rPr lang="en-GB" sz="1400"/>
                        <a:t>X</a:t>
                      </a:r>
                      <a:endParaRPr lang="en-NL" sz="1400"/>
                    </a:p>
                  </a:txBody>
                  <a:tcPr/>
                </a:tc>
                <a:tc>
                  <a:txBody>
                    <a:bodyPr/>
                    <a:lstStyle/>
                    <a:p>
                      <a:r>
                        <a:rPr lang="en-GB" sz="1400"/>
                        <a:t>X</a:t>
                      </a:r>
                      <a:endParaRPr lang="en-NL" sz="1400"/>
                    </a:p>
                  </a:txBody>
                  <a:tcPr/>
                </a:tc>
                <a:tc>
                  <a:txBody>
                    <a:bodyPr/>
                    <a:lstStyle/>
                    <a:p>
                      <a:r>
                        <a:rPr lang="en-GB" sz="1400"/>
                        <a:t>X</a:t>
                      </a:r>
                      <a:endParaRPr lang="en-NL" sz="1400"/>
                    </a:p>
                  </a:txBody>
                  <a:tcPr/>
                </a:tc>
                <a:extLst>
                  <a:ext uri="{0D108BD9-81ED-4DB2-BD59-A6C34878D82A}">
                    <a16:rowId xmlns:a16="http://schemas.microsoft.com/office/drawing/2014/main" val="4098582955"/>
                  </a:ext>
                </a:extLst>
              </a:tr>
              <a:tr h="337691">
                <a:tc>
                  <a:txBody>
                    <a:bodyPr/>
                    <a:lstStyle/>
                    <a:p>
                      <a:r>
                        <a:rPr lang="nl-NL" sz="1400"/>
                        <a:t>Word embeddings</a:t>
                      </a:r>
                      <a:endParaRPr lang="en-NL" sz="1400" err="1"/>
                    </a:p>
                  </a:txBody>
                  <a:tcPr/>
                </a:tc>
                <a:tc>
                  <a:txBody>
                    <a:bodyPr/>
                    <a:lstStyle/>
                    <a:p>
                      <a:r>
                        <a:rPr lang="en-GB" sz="1400"/>
                        <a:t>X</a:t>
                      </a:r>
                      <a:endParaRPr lang="en-NL" sz="1400"/>
                    </a:p>
                  </a:txBody>
                  <a:tcPr/>
                </a:tc>
                <a:tc>
                  <a:txBody>
                    <a:bodyPr/>
                    <a:lstStyle/>
                    <a:p>
                      <a:r>
                        <a:rPr lang="en-GB" sz="1400"/>
                        <a:t>X</a:t>
                      </a:r>
                      <a:endParaRPr lang="en-NL" sz="1400"/>
                    </a:p>
                  </a:txBody>
                  <a:tcPr/>
                </a:tc>
                <a:tc>
                  <a:txBody>
                    <a:bodyPr/>
                    <a:lstStyle/>
                    <a:p>
                      <a:r>
                        <a:rPr lang="en-GB" sz="1400"/>
                        <a:t>X</a:t>
                      </a:r>
                      <a:endParaRPr lang="en-NL" sz="1400"/>
                    </a:p>
                  </a:txBody>
                  <a:tcPr/>
                </a:tc>
                <a:extLst>
                  <a:ext uri="{0D108BD9-81ED-4DB2-BD59-A6C34878D82A}">
                    <a16:rowId xmlns:a16="http://schemas.microsoft.com/office/drawing/2014/main" val="3163767048"/>
                  </a:ext>
                </a:extLst>
              </a:tr>
              <a:tr h="337691">
                <a:tc>
                  <a:txBody>
                    <a:bodyPr/>
                    <a:lstStyle/>
                    <a:p>
                      <a:r>
                        <a:rPr lang="nl-NL" sz="1400"/>
                        <a:t>Regular expressions</a:t>
                      </a:r>
                      <a:endParaRPr lang="en-NL" sz="1400" err="1"/>
                    </a:p>
                  </a:txBody>
                  <a:tcPr/>
                </a:tc>
                <a:tc>
                  <a:txBody>
                    <a:bodyPr/>
                    <a:lstStyle/>
                    <a:p>
                      <a:r>
                        <a:rPr lang="en-GB" sz="1400"/>
                        <a:t>X</a:t>
                      </a:r>
                      <a:endParaRPr lang="en-NL" sz="1400"/>
                    </a:p>
                  </a:txBody>
                  <a:tcPr/>
                </a:tc>
                <a:tc>
                  <a:txBody>
                    <a:bodyPr/>
                    <a:lstStyle/>
                    <a:p>
                      <a:r>
                        <a:rPr lang="en-GB" sz="1400"/>
                        <a:t>X</a:t>
                      </a:r>
                      <a:endParaRPr lang="en-NL" sz="1400"/>
                    </a:p>
                  </a:txBody>
                  <a:tcPr/>
                </a:tc>
                <a:tc>
                  <a:txBody>
                    <a:bodyPr/>
                    <a:lstStyle/>
                    <a:p>
                      <a:r>
                        <a:rPr lang="en-GB" sz="1400"/>
                        <a:t>X</a:t>
                      </a:r>
                      <a:endParaRPr lang="en-NL" sz="1400"/>
                    </a:p>
                  </a:txBody>
                  <a:tcPr/>
                </a:tc>
                <a:extLst>
                  <a:ext uri="{0D108BD9-81ED-4DB2-BD59-A6C34878D82A}">
                    <a16:rowId xmlns:a16="http://schemas.microsoft.com/office/drawing/2014/main" val="1287011849"/>
                  </a:ext>
                </a:extLst>
              </a:tr>
              <a:tr h="337691">
                <a:tc>
                  <a:txBody>
                    <a:bodyPr/>
                    <a:lstStyle/>
                    <a:p>
                      <a:r>
                        <a:rPr lang="nl-NL" sz="1400"/>
                        <a:t>Parsing</a:t>
                      </a:r>
                      <a:endParaRPr lang="en-NL" sz="1400" err="1"/>
                    </a:p>
                  </a:txBody>
                  <a:tcPr/>
                </a:tc>
                <a:tc>
                  <a:txBody>
                    <a:bodyPr/>
                    <a:lstStyle/>
                    <a:p>
                      <a:endParaRPr lang="en-NL" sz="1400"/>
                    </a:p>
                  </a:txBody>
                  <a:tcPr/>
                </a:tc>
                <a:tc>
                  <a:txBody>
                    <a:bodyPr/>
                    <a:lstStyle/>
                    <a:p>
                      <a:endParaRPr lang="en-NL" sz="1400"/>
                    </a:p>
                  </a:txBody>
                  <a:tcPr/>
                </a:tc>
                <a:tc>
                  <a:txBody>
                    <a:bodyPr/>
                    <a:lstStyle/>
                    <a:p>
                      <a:r>
                        <a:rPr lang="en-GB" sz="1400"/>
                        <a:t>X</a:t>
                      </a:r>
                      <a:endParaRPr lang="en-NL" sz="1400"/>
                    </a:p>
                  </a:txBody>
                  <a:tcPr/>
                </a:tc>
                <a:extLst>
                  <a:ext uri="{0D108BD9-81ED-4DB2-BD59-A6C34878D82A}">
                    <a16:rowId xmlns:a16="http://schemas.microsoft.com/office/drawing/2014/main" val="3075264533"/>
                  </a:ext>
                </a:extLst>
              </a:tr>
              <a:tr h="337691">
                <a:tc>
                  <a:txBody>
                    <a:bodyPr/>
                    <a:lstStyle/>
                    <a:p>
                      <a:r>
                        <a:rPr lang="nl-NL" sz="1400"/>
                        <a:t>NER, event extraction, entity extraction</a:t>
                      </a:r>
                      <a:endParaRPr lang="en-NL" sz="1400" err="1"/>
                    </a:p>
                  </a:txBody>
                  <a:tcPr/>
                </a:tc>
                <a:tc>
                  <a:txBody>
                    <a:bodyPr/>
                    <a:lstStyle/>
                    <a:p>
                      <a:endParaRPr lang="en-NL" sz="1400"/>
                    </a:p>
                  </a:txBody>
                  <a:tcPr/>
                </a:tc>
                <a:tc>
                  <a:txBody>
                    <a:bodyPr/>
                    <a:lstStyle/>
                    <a:p>
                      <a:r>
                        <a:rPr lang="en-GB" sz="1400"/>
                        <a:t>X</a:t>
                      </a:r>
                      <a:endParaRPr lang="en-NL"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X</a:t>
                      </a:r>
                      <a:endParaRPr lang="en-NL" sz="1400"/>
                    </a:p>
                  </a:txBody>
                  <a:tcPr/>
                </a:tc>
                <a:extLst>
                  <a:ext uri="{0D108BD9-81ED-4DB2-BD59-A6C34878D82A}">
                    <a16:rowId xmlns:a16="http://schemas.microsoft.com/office/drawing/2014/main" val="3474408413"/>
                  </a:ext>
                </a:extLst>
              </a:tr>
              <a:tr h="337691">
                <a:tc>
                  <a:txBody>
                    <a:bodyPr/>
                    <a:lstStyle/>
                    <a:p>
                      <a:r>
                        <a:rPr lang="nl-NL" sz="1400"/>
                        <a:t>Coreference resolution, relation extraction</a:t>
                      </a:r>
                      <a:endParaRPr lang="en-NL" sz="1400" err="1"/>
                    </a:p>
                  </a:txBody>
                  <a:tcPr/>
                </a:tc>
                <a:tc>
                  <a:txBody>
                    <a:bodyPr/>
                    <a:lstStyle/>
                    <a:p>
                      <a:endParaRPr lang="en-NL" sz="1400"/>
                    </a:p>
                  </a:txBody>
                  <a:tcPr/>
                </a:tc>
                <a:tc>
                  <a:txBody>
                    <a:bodyPr/>
                    <a:lstStyle/>
                    <a:p>
                      <a:endParaRPr lang="en-NL"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X</a:t>
                      </a:r>
                      <a:endParaRPr lang="en-NL" sz="1400"/>
                    </a:p>
                  </a:txBody>
                  <a:tcPr/>
                </a:tc>
                <a:extLst>
                  <a:ext uri="{0D108BD9-81ED-4DB2-BD59-A6C34878D82A}">
                    <a16:rowId xmlns:a16="http://schemas.microsoft.com/office/drawing/2014/main" val="3883254762"/>
                  </a:ext>
                </a:extLst>
              </a:tr>
              <a:tr h="337691">
                <a:tc>
                  <a:txBody>
                    <a:bodyPr/>
                    <a:lstStyle/>
                    <a:p>
                      <a:r>
                        <a:rPr lang="nl-NL" sz="1400"/>
                        <a:t>Traditional machine learning</a:t>
                      </a:r>
                      <a:endParaRPr lang="en-NL" sz="1400" err="1"/>
                    </a:p>
                  </a:txBody>
                  <a:tcPr/>
                </a:tc>
                <a:tc>
                  <a:txBody>
                    <a:bodyPr/>
                    <a:lstStyle/>
                    <a:p>
                      <a:r>
                        <a:rPr lang="en-GB" sz="1400"/>
                        <a:t>X</a:t>
                      </a:r>
                      <a:endParaRPr lang="en-NL"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L"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L" sz="1400"/>
                    </a:p>
                  </a:txBody>
                  <a:tcPr/>
                </a:tc>
                <a:extLst>
                  <a:ext uri="{0D108BD9-81ED-4DB2-BD59-A6C34878D82A}">
                    <a16:rowId xmlns:a16="http://schemas.microsoft.com/office/drawing/2014/main" val="2428956997"/>
                  </a:ext>
                </a:extLst>
              </a:tr>
              <a:tr h="337691">
                <a:tc>
                  <a:txBody>
                    <a:bodyPr/>
                    <a:lstStyle/>
                    <a:p>
                      <a:r>
                        <a:rPr lang="nl-NL" sz="1400"/>
                        <a:t>Deep learning</a:t>
                      </a:r>
                      <a:endParaRPr lang="en-NL" sz="1400" err="1"/>
                    </a:p>
                  </a:txBody>
                  <a:tcPr/>
                </a:tc>
                <a:tc>
                  <a:txBody>
                    <a:bodyPr/>
                    <a:lstStyle/>
                    <a:p>
                      <a:r>
                        <a:rPr lang="en-GB" sz="1400"/>
                        <a:t>X</a:t>
                      </a:r>
                      <a:endParaRPr lang="en-NL" sz="1400"/>
                    </a:p>
                  </a:txBody>
                  <a:tcPr/>
                </a:tc>
                <a:tc>
                  <a:txBody>
                    <a:bodyPr/>
                    <a:lstStyle/>
                    <a:p>
                      <a:r>
                        <a:rPr lang="en-GB" sz="1400"/>
                        <a:t>X</a:t>
                      </a:r>
                      <a:endParaRPr lang="en-NL" sz="1400"/>
                    </a:p>
                  </a:txBody>
                  <a:tcPr/>
                </a:tc>
                <a:tc>
                  <a:txBody>
                    <a:bodyPr/>
                    <a:lstStyle/>
                    <a:p>
                      <a:r>
                        <a:rPr lang="en-GB" sz="1400"/>
                        <a:t>X</a:t>
                      </a:r>
                      <a:endParaRPr lang="en-NL" sz="1400"/>
                    </a:p>
                  </a:txBody>
                  <a:tcPr/>
                </a:tc>
                <a:extLst>
                  <a:ext uri="{0D108BD9-81ED-4DB2-BD59-A6C34878D82A}">
                    <a16:rowId xmlns:a16="http://schemas.microsoft.com/office/drawing/2014/main" val="799352560"/>
                  </a:ext>
                </a:extLst>
              </a:tr>
              <a:tr h="337691">
                <a:tc>
                  <a:txBody>
                    <a:bodyPr/>
                    <a:lstStyle/>
                    <a:p>
                      <a:r>
                        <a:rPr lang="nl-NL" sz="1400"/>
                        <a:t>Classification</a:t>
                      </a:r>
                      <a:endParaRPr lang="en-NL" sz="1400" err="1"/>
                    </a:p>
                  </a:txBody>
                  <a:tcPr/>
                </a:tc>
                <a:tc>
                  <a:txBody>
                    <a:bodyPr/>
                    <a:lstStyle/>
                    <a:p>
                      <a:r>
                        <a:rPr lang="en-GB" sz="1400"/>
                        <a:t>X</a:t>
                      </a:r>
                      <a:endParaRPr lang="en-NL" sz="1400"/>
                    </a:p>
                  </a:txBody>
                  <a:tcPr/>
                </a:tc>
                <a:tc>
                  <a:txBody>
                    <a:bodyPr/>
                    <a:lstStyle/>
                    <a:p>
                      <a:r>
                        <a:rPr lang="en-GB" sz="1400"/>
                        <a:t>X</a:t>
                      </a:r>
                      <a:endParaRPr lang="en-NL" sz="1400"/>
                    </a:p>
                  </a:txBody>
                  <a:tcPr/>
                </a:tc>
                <a:tc>
                  <a:txBody>
                    <a:bodyPr/>
                    <a:lstStyle/>
                    <a:p>
                      <a:r>
                        <a:rPr lang="en-GB" sz="1400"/>
                        <a:t>X</a:t>
                      </a:r>
                      <a:endParaRPr lang="en-NL" sz="1400"/>
                    </a:p>
                  </a:txBody>
                  <a:tcPr/>
                </a:tc>
                <a:extLst>
                  <a:ext uri="{0D108BD9-81ED-4DB2-BD59-A6C34878D82A}">
                    <a16:rowId xmlns:a16="http://schemas.microsoft.com/office/drawing/2014/main" val="2705011511"/>
                  </a:ext>
                </a:extLst>
              </a:tr>
              <a:tr h="337691">
                <a:tc>
                  <a:txBody>
                    <a:bodyPr/>
                    <a:lstStyle/>
                    <a:p>
                      <a:r>
                        <a:rPr lang="nl-NL" sz="1400"/>
                        <a:t>Performance metrics</a:t>
                      </a:r>
                      <a:endParaRPr lang="en-NL" sz="1400" err="1"/>
                    </a:p>
                  </a:txBody>
                  <a:tcPr/>
                </a:tc>
                <a:tc>
                  <a:txBody>
                    <a:bodyPr/>
                    <a:lstStyle/>
                    <a:p>
                      <a:r>
                        <a:rPr lang="en-GB" sz="1400"/>
                        <a:t>X</a:t>
                      </a:r>
                      <a:endParaRPr lang="en-NL" sz="1400"/>
                    </a:p>
                  </a:txBody>
                  <a:tcPr/>
                </a:tc>
                <a:tc>
                  <a:txBody>
                    <a:bodyPr/>
                    <a:lstStyle/>
                    <a:p>
                      <a:r>
                        <a:rPr lang="en-GB" sz="1400"/>
                        <a:t>X</a:t>
                      </a:r>
                      <a:endParaRPr lang="en-NL" sz="1400"/>
                    </a:p>
                  </a:txBody>
                  <a:tcPr/>
                </a:tc>
                <a:tc>
                  <a:txBody>
                    <a:bodyPr/>
                    <a:lstStyle/>
                    <a:p>
                      <a:r>
                        <a:rPr lang="en-GB" sz="1400"/>
                        <a:t>X</a:t>
                      </a:r>
                      <a:endParaRPr lang="en-NL" sz="1400"/>
                    </a:p>
                  </a:txBody>
                  <a:tcPr/>
                </a:tc>
                <a:extLst>
                  <a:ext uri="{0D108BD9-81ED-4DB2-BD59-A6C34878D82A}">
                    <a16:rowId xmlns:a16="http://schemas.microsoft.com/office/drawing/2014/main" val="3975783346"/>
                  </a:ext>
                </a:extLst>
              </a:tr>
              <a:tr h="337691">
                <a:tc>
                  <a:txBody>
                    <a:bodyPr/>
                    <a:lstStyle/>
                    <a:p>
                      <a:r>
                        <a:rPr lang="nl-NL" sz="1400"/>
                        <a:t>Visualization</a:t>
                      </a:r>
                      <a:endParaRPr lang="en-NL" sz="1400" err="1"/>
                    </a:p>
                  </a:txBody>
                  <a:tcPr/>
                </a:tc>
                <a:tc>
                  <a:txBody>
                    <a:bodyPr/>
                    <a:lstStyle/>
                    <a:p>
                      <a:r>
                        <a:rPr lang="en-GB" sz="1400"/>
                        <a:t>X</a:t>
                      </a:r>
                      <a:endParaRPr lang="en-NL" sz="1400"/>
                    </a:p>
                  </a:txBody>
                  <a:tcPr/>
                </a:tc>
                <a:tc>
                  <a:txBody>
                    <a:bodyPr/>
                    <a:lstStyle/>
                    <a:p>
                      <a:r>
                        <a:rPr lang="en-GB" sz="1400"/>
                        <a:t>X</a:t>
                      </a:r>
                      <a:endParaRPr lang="en-NL"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X</a:t>
                      </a:r>
                      <a:endParaRPr lang="en-NL" sz="1400"/>
                    </a:p>
                  </a:txBody>
                  <a:tcPr/>
                </a:tc>
                <a:extLst>
                  <a:ext uri="{0D108BD9-81ED-4DB2-BD59-A6C34878D82A}">
                    <a16:rowId xmlns:a16="http://schemas.microsoft.com/office/drawing/2014/main" val="3715438866"/>
                  </a:ext>
                </a:extLst>
              </a:tr>
              <a:tr h="337691">
                <a:tc>
                  <a:txBody>
                    <a:bodyPr/>
                    <a:lstStyle/>
                    <a:p>
                      <a:r>
                        <a:rPr lang="nl-NL" sz="1400"/>
                        <a:t>Question &amp; Answering, text generation</a:t>
                      </a:r>
                      <a:endParaRPr lang="en-NL" sz="1400" err="1"/>
                    </a:p>
                  </a:txBody>
                  <a:tcPr/>
                </a:tc>
                <a:tc>
                  <a:txBody>
                    <a:bodyPr/>
                    <a:lstStyle/>
                    <a:p>
                      <a:endParaRPr lang="en-NL" sz="1400"/>
                    </a:p>
                  </a:txBody>
                  <a:tcPr/>
                </a:tc>
                <a:tc>
                  <a:txBody>
                    <a:bodyPr/>
                    <a:lstStyle/>
                    <a:p>
                      <a:r>
                        <a:rPr lang="en-GB" sz="1400"/>
                        <a:t>X</a:t>
                      </a:r>
                      <a:endParaRPr lang="en-NL" sz="1400"/>
                    </a:p>
                  </a:txBody>
                  <a:tcPr/>
                </a:tc>
                <a:tc>
                  <a:txBody>
                    <a:bodyPr/>
                    <a:lstStyle/>
                    <a:p>
                      <a:endParaRPr lang="en-NL" sz="1400"/>
                    </a:p>
                  </a:txBody>
                  <a:tcPr/>
                </a:tc>
                <a:extLst>
                  <a:ext uri="{0D108BD9-81ED-4DB2-BD59-A6C34878D82A}">
                    <a16:rowId xmlns:a16="http://schemas.microsoft.com/office/drawing/2014/main" val="3315790678"/>
                  </a:ext>
                </a:extLst>
              </a:tr>
            </a:tbl>
          </a:graphicData>
        </a:graphic>
      </p:graphicFrame>
    </p:spTree>
    <p:extLst>
      <p:ext uri="{BB962C8B-B14F-4D97-AF65-F5344CB8AC3E}">
        <p14:creationId xmlns:p14="http://schemas.microsoft.com/office/powerpoint/2010/main" val="224045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0BC1-BAB2-1654-5C6C-DC7C5C84DE3D}"/>
              </a:ext>
            </a:extLst>
          </p:cNvPr>
          <p:cNvSpPr>
            <a:spLocks noGrp="1"/>
          </p:cNvSpPr>
          <p:nvPr>
            <p:ph type="title"/>
          </p:nvPr>
        </p:nvSpPr>
        <p:spPr>
          <a:xfrm>
            <a:off x="646269" y="365125"/>
            <a:ext cx="11399060" cy="721155"/>
          </a:xfrm>
        </p:spPr>
        <p:txBody>
          <a:bodyPr anchor="t">
            <a:normAutofit/>
          </a:bodyPr>
          <a:lstStyle/>
          <a:p>
            <a:r>
              <a:rPr lang="en-US" sz="3600"/>
              <a:t>15 </a:t>
            </a:r>
            <a:r>
              <a:rPr lang="en-US" sz="3600" err="1"/>
              <a:t>Datapunten</a:t>
            </a:r>
            <a:r>
              <a:rPr lang="en-US" sz="3600"/>
              <a:t> in detail</a:t>
            </a:r>
            <a:endParaRPr lang="en-NL" sz="3600">
              <a:solidFill>
                <a:srgbClr val="FF0000"/>
              </a:solidFill>
            </a:endParaRPr>
          </a:p>
        </p:txBody>
      </p:sp>
      <p:graphicFrame>
        <p:nvGraphicFramePr>
          <p:cNvPr id="4" name="Table 3">
            <a:extLst>
              <a:ext uri="{FF2B5EF4-FFF2-40B4-BE49-F238E27FC236}">
                <a16:creationId xmlns:a16="http://schemas.microsoft.com/office/drawing/2014/main" id="{6DC1C22A-8F0B-428F-55A6-069CDAAB9BF8}"/>
              </a:ext>
            </a:extLst>
          </p:cNvPr>
          <p:cNvGraphicFramePr>
            <a:graphicFrameLocks noGrp="1"/>
          </p:cNvGraphicFramePr>
          <p:nvPr>
            <p:extLst>
              <p:ext uri="{D42A27DB-BD31-4B8C-83A1-F6EECF244321}">
                <p14:modId xmlns:p14="http://schemas.microsoft.com/office/powerpoint/2010/main" val="1091001912"/>
              </p:ext>
            </p:extLst>
          </p:nvPr>
        </p:nvGraphicFramePr>
        <p:xfrm>
          <a:off x="646269" y="878709"/>
          <a:ext cx="10055444" cy="5909161"/>
        </p:xfrm>
        <a:graphic>
          <a:graphicData uri="http://schemas.openxmlformats.org/drawingml/2006/table">
            <a:tbl>
              <a:tblPr firstRow="1" bandRow="1">
                <a:tableStyleId>{5C22544A-7EE6-4342-B048-85BDC9FD1C3A}</a:tableStyleId>
              </a:tblPr>
              <a:tblGrid>
                <a:gridCol w="3318328">
                  <a:extLst>
                    <a:ext uri="{9D8B030D-6E8A-4147-A177-3AD203B41FA5}">
                      <a16:colId xmlns:a16="http://schemas.microsoft.com/office/drawing/2014/main" val="2229945871"/>
                    </a:ext>
                  </a:extLst>
                </a:gridCol>
                <a:gridCol w="6737116">
                  <a:extLst>
                    <a:ext uri="{9D8B030D-6E8A-4147-A177-3AD203B41FA5}">
                      <a16:colId xmlns:a16="http://schemas.microsoft.com/office/drawing/2014/main" val="3439086695"/>
                    </a:ext>
                  </a:extLst>
                </a:gridCol>
              </a:tblGrid>
              <a:tr h="267895">
                <a:tc>
                  <a:txBody>
                    <a:bodyPr/>
                    <a:lstStyle/>
                    <a:p>
                      <a:r>
                        <a:rPr lang="en-GB" sz="1600">
                          <a:solidFill>
                            <a:schemeClr val="bg2"/>
                          </a:solidFill>
                        </a:rPr>
                        <a:t>15 </a:t>
                      </a:r>
                      <a:r>
                        <a:rPr lang="en-GB" sz="1600" err="1">
                          <a:solidFill>
                            <a:schemeClr val="bg2"/>
                          </a:solidFill>
                        </a:rPr>
                        <a:t>Datapunten</a:t>
                      </a:r>
                      <a:endParaRPr lang="en-NL" sz="1600" err="1">
                        <a:solidFill>
                          <a:schemeClr val="bg2"/>
                        </a:solidFill>
                      </a:endParaRPr>
                    </a:p>
                  </a:txBody>
                  <a:tcPr/>
                </a:tc>
                <a:tc>
                  <a:txBody>
                    <a:bodyPr/>
                    <a:lstStyle/>
                    <a:p>
                      <a:r>
                        <a:rPr lang="en-GB" sz="1600">
                          <a:solidFill>
                            <a:schemeClr val="bg2"/>
                          </a:solidFill>
                        </a:rPr>
                        <a:t>Specification</a:t>
                      </a:r>
                      <a:endParaRPr lang="en-NL" sz="1600">
                        <a:solidFill>
                          <a:schemeClr val="bg2"/>
                        </a:solidFill>
                      </a:endParaRPr>
                    </a:p>
                  </a:txBody>
                  <a:tcPr/>
                </a:tc>
                <a:extLst>
                  <a:ext uri="{0D108BD9-81ED-4DB2-BD59-A6C34878D82A}">
                    <a16:rowId xmlns:a16="http://schemas.microsoft.com/office/drawing/2014/main" val="2045027652"/>
                  </a:ext>
                </a:extLst>
              </a:tr>
              <a:tr h="337691">
                <a:tc>
                  <a:txBody>
                    <a:bodyPr/>
                    <a:lstStyle/>
                    <a:p>
                      <a:r>
                        <a:rPr lang="nl-NL" sz="1400"/>
                        <a:t>Data cleaning, </a:t>
                      </a:r>
                      <a:r>
                        <a:rPr lang="nl-NL" sz="1400" err="1"/>
                        <a:t>preparation</a:t>
                      </a:r>
                      <a:endParaRPr lang="en-NL" sz="1400" err="1"/>
                    </a:p>
                  </a:txBody>
                  <a:tcPr/>
                </a:tc>
                <a:tc>
                  <a:txBody>
                    <a:bodyPr/>
                    <a:lstStyle/>
                    <a:p>
                      <a:pPr lvl="0">
                        <a:buNone/>
                      </a:pPr>
                      <a:r>
                        <a:rPr lang="en-US" sz="1400" b="0" i="0" u="none" strike="noStrike" noProof="0">
                          <a:solidFill>
                            <a:srgbClr val="0D0D0D"/>
                          </a:solidFill>
                          <a:latin typeface="Calibri"/>
                        </a:rPr>
                        <a:t>Formatting, normalizing, and enriching textual data to enhance its suitability for language modeling, analysis and ML</a:t>
                      </a:r>
                      <a:endParaRPr lang="en-US"/>
                    </a:p>
                  </a:txBody>
                  <a:tcPr/>
                </a:tc>
                <a:extLst>
                  <a:ext uri="{0D108BD9-81ED-4DB2-BD59-A6C34878D82A}">
                    <a16:rowId xmlns:a16="http://schemas.microsoft.com/office/drawing/2014/main" val="1293642636"/>
                  </a:ext>
                </a:extLst>
              </a:tr>
              <a:tr h="297039">
                <a:tc>
                  <a:txBody>
                    <a:bodyPr/>
                    <a:lstStyle/>
                    <a:p>
                      <a:r>
                        <a:rPr lang="nl-NL" sz="1400" err="1"/>
                        <a:t>Tekstnormalization</a:t>
                      </a:r>
                      <a:endParaRPr lang="en-NL" sz="1400" err="1"/>
                    </a:p>
                  </a:txBody>
                  <a:tcPr/>
                </a:tc>
                <a:tc>
                  <a:txBody>
                    <a:bodyPr/>
                    <a:lstStyle/>
                    <a:p>
                      <a:r>
                        <a:rPr lang="en-GB" sz="1400"/>
                        <a:t>case, stemming, lemmatization, punctation and </a:t>
                      </a:r>
                      <a:r>
                        <a:rPr lang="en-GB" sz="1400" err="1"/>
                        <a:t>stopword</a:t>
                      </a:r>
                      <a:r>
                        <a:rPr lang="en-GB" sz="1400"/>
                        <a:t> removal</a:t>
                      </a:r>
                      <a:endParaRPr lang="en-NL" sz="1400"/>
                    </a:p>
                  </a:txBody>
                  <a:tcPr/>
                </a:tc>
                <a:extLst>
                  <a:ext uri="{0D108BD9-81ED-4DB2-BD59-A6C34878D82A}">
                    <a16:rowId xmlns:a16="http://schemas.microsoft.com/office/drawing/2014/main" val="3925511296"/>
                  </a:ext>
                </a:extLst>
              </a:tr>
              <a:tr h="337691">
                <a:tc>
                  <a:txBody>
                    <a:bodyPr/>
                    <a:lstStyle/>
                    <a:p>
                      <a:r>
                        <a:rPr lang="nl-NL" sz="1400" err="1"/>
                        <a:t>Tokenization</a:t>
                      </a:r>
                      <a:r>
                        <a:rPr lang="nl-NL" sz="1400"/>
                        <a:t>, </a:t>
                      </a:r>
                      <a:r>
                        <a:rPr lang="nl-NL" sz="1400" err="1"/>
                        <a:t>subword</a:t>
                      </a:r>
                      <a:r>
                        <a:rPr lang="nl-NL" sz="1400"/>
                        <a:t> </a:t>
                      </a:r>
                      <a:r>
                        <a:rPr lang="nl-NL" sz="1400" err="1"/>
                        <a:t>tokenization</a:t>
                      </a:r>
                      <a:endParaRPr lang="en-NL" sz="1400" err="1"/>
                    </a:p>
                  </a:txBody>
                  <a:tcPr/>
                </a:tc>
                <a:tc>
                  <a:txBody>
                    <a:bodyPr/>
                    <a:lstStyle/>
                    <a:p>
                      <a:r>
                        <a:rPr lang="en-GB" sz="1400" err="1"/>
                        <a:t>Subword</a:t>
                      </a:r>
                      <a:r>
                        <a:rPr lang="en-GB" sz="1400"/>
                        <a:t> tokenization is applied in transformer models</a:t>
                      </a:r>
                      <a:endParaRPr lang="en-NL" sz="1400"/>
                    </a:p>
                  </a:txBody>
                  <a:tcPr/>
                </a:tc>
                <a:extLst>
                  <a:ext uri="{0D108BD9-81ED-4DB2-BD59-A6C34878D82A}">
                    <a16:rowId xmlns:a16="http://schemas.microsoft.com/office/drawing/2014/main" val="1562195602"/>
                  </a:ext>
                </a:extLst>
              </a:tr>
              <a:tr h="337691">
                <a:tc>
                  <a:txBody>
                    <a:bodyPr/>
                    <a:lstStyle/>
                    <a:p>
                      <a:r>
                        <a:rPr lang="nl-NL" sz="1400"/>
                        <a:t>Feature </a:t>
                      </a:r>
                      <a:r>
                        <a:rPr lang="nl-NL" sz="1400" err="1"/>
                        <a:t>extraction</a:t>
                      </a:r>
                      <a:endParaRPr lang="en-NL" sz="1400" err="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a:t>BOW, TF-IDF</a:t>
                      </a:r>
                      <a:endParaRPr lang="en-NL" sz="1400"/>
                    </a:p>
                  </a:txBody>
                  <a:tcPr/>
                </a:tc>
                <a:extLst>
                  <a:ext uri="{0D108BD9-81ED-4DB2-BD59-A6C34878D82A}">
                    <a16:rowId xmlns:a16="http://schemas.microsoft.com/office/drawing/2014/main" val="4098582955"/>
                  </a:ext>
                </a:extLst>
              </a:tr>
              <a:tr h="337691">
                <a:tc>
                  <a:txBody>
                    <a:bodyPr/>
                    <a:lstStyle/>
                    <a:p>
                      <a:r>
                        <a:rPr lang="nl-NL" sz="1400"/>
                        <a:t>Word </a:t>
                      </a:r>
                      <a:r>
                        <a:rPr lang="nl-NL" sz="1400" err="1"/>
                        <a:t>embeddings</a:t>
                      </a:r>
                      <a:endParaRPr lang="en-NL" sz="1400" err="1"/>
                    </a:p>
                  </a:txBody>
                  <a:tcPr/>
                </a:tc>
                <a:tc>
                  <a:txBody>
                    <a:bodyPr/>
                    <a:lstStyle/>
                    <a:p>
                      <a:r>
                        <a:rPr lang="en-GB" sz="1400"/>
                        <a:t>Word2Vec (CBOW, Skip-Gram), Glove, </a:t>
                      </a:r>
                      <a:r>
                        <a:rPr lang="en-GB" sz="1400" err="1"/>
                        <a:t>FastText</a:t>
                      </a:r>
                      <a:endParaRPr lang="en-NL" sz="1400" err="1"/>
                    </a:p>
                  </a:txBody>
                  <a:tcPr/>
                </a:tc>
                <a:extLst>
                  <a:ext uri="{0D108BD9-81ED-4DB2-BD59-A6C34878D82A}">
                    <a16:rowId xmlns:a16="http://schemas.microsoft.com/office/drawing/2014/main" val="3163767048"/>
                  </a:ext>
                </a:extLst>
              </a:tr>
              <a:tr h="337691">
                <a:tc>
                  <a:txBody>
                    <a:bodyPr/>
                    <a:lstStyle/>
                    <a:p>
                      <a:r>
                        <a:rPr lang="nl-NL" sz="1400" err="1"/>
                        <a:t>Regular</a:t>
                      </a:r>
                      <a:r>
                        <a:rPr lang="nl-NL" sz="1400"/>
                        <a:t> </a:t>
                      </a:r>
                      <a:r>
                        <a:rPr lang="nl-NL" sz="1400" err="1"/>
                        <a:t>expressions</a:t>
                      </a:r>
                      <a:endParaRPr lang="en-NL" sz="1400" err="1"/>
                    </a:p>
                  </a:txBody>
                  <a:tcPr/>
                </a:tc>
                <a:tc>
                  <a:txBody>
                    <a:bodyPr/>
                    <a:lstStyle/>
                    <a:p>
                      <a:pPr lvl="0">
                        <a:buNone/>
                      </a:pPr>
                      <a:r>
                        <a:rPr lang="en-US" sz="1400" b="0" i="0" u="none" strike="noStrike" noProof="0">
                          <a:solidFill>
                            <a:srgbClr val="0D0D0D"/>
                          </a:solidFill>
                          <a:latin typeface="Calibri"/>
                        </a:rPr>
                        <a:t>Patterns used to match and manipulate specific sequences of characters within text, facilitating tasks like searching, replacing, or extracting data in text mining</a:t>
                      </a:r>
                      <a:endParaRPr lang="en-US"/>
                    </a:p>
                  </a:txBody>
                  <a:tcPr/>
                </a:tc>
                <a:extLst>
                  <a:ext uri="{0D108BD9-81ED-4DB2-BD59-A6C34878D82A}">
                    <a16:rowId xmlns:a16="http://schemas.microsoft.com/office/drawing/2014/main" val="1287011849"/>
                  </a:ext>
                </a:extLst>
              </a:tr>
              <a:tr h="337691">
                <a:tc>
                  <a:txBody>
                    <a:bodyPr/>
                    <a:lstStyle/>
                    <a:p>
                      <a:r>
                        <a:rPr lang="nl-NL" sz="1400" err="1"/>
                        <a:t>Parsing</a:t>
                      </a:r>
                      <a:endParaRPr lang="en-NL" sz="1400" err="1"/>
                    </a:p>
                  </a:txBody>
                  <a:tcPr/>
                </a:tc>
                <a:tc>
                  <a:txBody>
                    <a:bodyPr/>
                    <a:lstStyle/>
                    <a:p>
                      <a:r>
                        <a:rPr lang="en-GB" sz="1400"/>
                        <a:t>Syntactic parsing : dependency parsing, constituency parsing</a:t>
                      </a:r>
                      <a:endParaRPr lang="en-NL" sz="1400"/>
                    </a:p>
                  </a:txBody>
                  <a:tcPr/>
                </a:tc>
                <a:extLst>
                  <a:ext uri="{0D108BD9-81ED-4DB2-BD59-A6C34878D82A}">
                    <a16:rowId xmlns:a16="http://schemas.microsoft.com/office/drawing/2014/main" val="3075264533"/>
                  </a:ext>
                </a:extLst>
              </a:tr>
              <a:tr h="337691">
                <a:tc>
                  <a:txBody>
                    <a:bodyPr/>
                    <a:lstStyle/>
                    <a:p>
                      <a:r>
                        <a:rPr lang="nl-NL" sz="1400"/>
                        <a:t>NER, event </a:t>
                      </a:r>
                      <a:r>
                        <a:rPr lang="nl-NL" sz="1400" err="1"/>
                        <a:t>extraction</a:t>
                      </a:r>
                      <a:r>
                        <a:rPr lang="nl-NL" sz="1400"/>
                        <a:t>, </a:t>
                      </a:r>
                      <a:r>
                        <a:rPr lang="nl-NL" sz="1400" err="1"/>
                        <a:t>entity</a:t>
                      </a:r>
                      <a:r>
                        <a:rPr lang="nl-NL" sz="1400"/>
                        <a:t> </a:t>
                      </a:r>
                      <a:r>
                        <a:rPr lang="nl-NL" sz="1400" err="1"/>
                        <a:t>extraction</a:t>
                      </a:r>
                      <a:endParaRPr lang="en-NL" sz="1400" err="1"/>
                    </a:p>
                  </a:txBody>
                  <a:tcPr/>
                </a:tc>
                <a:tc>
                  <a:txBody>
                    <a:bodyPr/>
                    <a:lstStyle/>
                    <a:p>
                      <a:pPr lvl="0">
                        <a:buNone/>
                      </a:pPr>
                      <a:r>
                        <a:rPr lang="en-US" sz="1400" b="0" i="0" u="none" strike="noStrike" noProof="0">
                          <a:solidFill>
                            <a:srgbClr val="000000"/>
                          </a:solidFill>
                          <a:latin typeface="Calibri"/>
                        </a:rPr>
                        <a:t>Traditional machine learning, deep learning</a:t>
                      </a:r>
                      <a:endParaRPr lang="en-US"/>
                    </a:p>
                  </a:txBody>
                  <a:tcPr/>
                </a:tc>
                <a:extLst>
                  <a:ext uri="{0D108BD9-81ED-4DB2-BD59-A6C34878D82A}">
                    <a16:rowId xmlns:a16="http://schemas.microsoft.com/office/drawing/2014/main" val="3474408413"/>
                  </a:ext>
                </a:extLst>
              </a:tr>
              <a:tr h="337691">
                <a:tc>
                  <a:txBody>
                    <a:bodyPr/>
                    <a:lstStyle/>
                    <a:p>
                      <a:r>
                        <a:rPr lang="nl-NL" sz="1400" err="1"/>
                        <a:t>Coreference</a:t>
                      </a:r>
                      <a:r>
                        <a:rPr lang="nl-NL" sz="1400"/>
                        <a:t> </a:t>
                      </a:r>
                      <a:r>
                        <a:rPr lang="nl-NL" sz="1400" err="1"/>
                        <a:t>resolution</a:t>
                      </a:r>
                      <a:r>
                        <a:rPr lang="nl-NL" sz="1400"/>
                        <a:t>, </a:t>
                      </a:r>
                      <a:r>
                        <a:rPr lang="nl-NL" sz="1400" err="1"/>
                        <a:t>relation</a:t>
                      </a:r>
                      <a:r>
                        <a:rPr lang="nl-NL" sz="1400"/>
                        <a:t> </a:t>
                      </a:r>
                      <a:r>
                        <a:rPr lang="nl-NL" sz="1400" err="1"/>
                        <a:t>extraction</a:t>
                      </a:r>
                      <a:endParaRPr lang="en-NL" sz="1400" err="1"/>
                    </a:p>
                  </a:txBody>
                  <a:tcPr/>
                </a:tc>
                <a:tc>
                  <a:txBody>
                    <a:bodyPr/>
                    <a:lstStyle/>
                    <a:p>
                      <a:pPr lvl="0">
                        <a:buNone/>
                      </a:pPr>
                      <a:r>
                        <a:rPr lang="en-US" sz="1400" b="0" i="0" u="none" strike="noStrike" noProof="0">
                          <a:solidFill>
                            <a:srgbClr val="000000"/>
                          </a:solidFill>
                          <a:latin typeface="Calibri"/>
                        </a:rPr>
                        <a:t>Traditional machine learning, deep learning</a:t>
                      </a:r>
                      <a:endParaRPr lang="en-US"/>
                    </a:p>
                  </a:txBody>
                  <a:tcPr/>
                </a:tc>
                <a:extLst>
                  <a:ext uri="{0D108BD9-81ED-4DB2-BD59-A6C34878D82A}">
                    <a16:rowId xmlns:a16="http://schemas.microsoft.com/office/drawing/2014/main" val="3883254762"/>
                  </a:ext>
                </a:extLst>
              </a:tr>
              <a:tr h="337691">
                <a:tc>
                  <a:txBody>
                    <a:bodyPr/>
                    <a:lstStyle/>
                    <a:p>
                      <a:r>
                        <a:rPr lang="nl-NL" sz="1400"/>
                        <a:t>Traditional machine </a:t>
                      </a:r>
                      <a:r>
                        <a:rPr lang="nl-NL" sz="1400" err="1"/>
                        <a:t>learning</a:t>
                      </a:r>
                      <a:endParaRPr lang="en-NL" sz="1400" err="1"/>
                    </a:p>
                  </a:txBody>
                  <a:tcPr/>
                </a:tc>
                <a:tc>
                  <a:txBody>
                    <a:bodyPr/>
                    <a:lstStyle/>
                    <a:p>
                      <a:r>
                        <a:rPr lang="en-GB" sz="1400"/>
                        <a:t>Naive Bayes, SVM, logistic regression, Decision Trees, random forest, Gradient boosting, ensemble methods</a:t>
                      </a:r>
                      <a:endParaRPr lang="en-NL" sz="1400"/>
                    </a:p>
                  </a:txBody>
                  <a:tcPr/>
                </a:tc>
                <a:extLst>
                  <a:ext uri="{0D108BD9-81ED-4DB2-BD59-A6C34878D82A}">
                    <a16:rowId xmlns:a16="http://schemas.microsoft.com/office/drawing/2014/main" val="2428956997"/>
                  </a:ext>
                </a:extLst>
              </a:tr>
              <a:tr h="337691">
                <a:tc>
                  <a:txBody>
                    <a:bodyPr/>
                    <a:lstStyle/>
                    <a:p>
                      <a:r>
                        <a:rPr lang="nl-NL" sz="1400" err="1"/>
                        <a:t>Deep</a:t>
                      </a:r>
                      <a:r>
                        <a:rPr lang="nl-NL" sz="1400"/>
                        <a:t> </a:t>
                      </a:r>
                      <a:r>
                        <a:rPr lang="nl-NL" sz="1400" err="1"/>
                        <a:t>learning</a:t>
                      </a:r>
                      <a:endParaRPr lang="en-NL" sz="1400" err="1"/>
                    </a:p>
                  </a:txBody>
                  <a:tcPr/>
                </a:tc>
                <a:tc>
                  <a:txBody>
                    <a:bodyPr/>
                    <a:lstStyle/>
                    <a:p>
                      <a:r>
                        <a:rPr lang="nl-NL" sz="1400"/>
                        <a:t>RNN, LSTM, CNN, </a:t>
                      </a:r>
                      <a:r>
                        <a:rPr lang="nl-NL" sz="1400" err="1"/>
                        <a:t>transformers</a:t>
                      </a:r>
                      <a:endParaRPr lang="en-NL" sz="1400" err="1"/>
                    </a:p>
                  </a:txBody>
                  <a:tcPr/>
                </a:tc>
                <a:extLst>
                  <a:ext uri="{0D108BD9-81ED-4DB2-BD59-A6C34878D82A}">
                    <a16:rowId xmlns:a16="http://schemas.microsoft.com/office/drawing/2014/main" val="799352560"/>
                  </a:ext>
                </a:extLst>
              </a:tr>
              <a:tr h="337691">
                <a:tc>
                  <a:txBody>
                    <a:bodyPr/>
                    <a:lstStyle/>
                    <a:p>
                      <a:r>
                        <a:rPr lang="nl-NL" sz="1400" err="1"/>
                        <a:t>Classification</a:t>
                      </a:r>
                      <a:endParaRPr lang="en-NL" sz="1400" err="1"/>
                    </a:p>
                  </a:txBody>
                  <a:tcPr/>
                </a:tc>
                <a:tc>
                  <a:txBody>
                    <a:bodyPr/>
                    <a:lstStyle/>
                    <a:p>
                      <a:r>
                        <a:rPr lang="fr-FR" sz="1400"/>
                        <a:t>Prominence classification, sentiment </a:t>
                      </a:r>
                      <a:r>
                        <a:rPr lang="fr-FR" sz="1400" err="1"/>
                        <a:t>analysis</a:t>
                      </a:r>
                      <a:r>
                        <a:rPr lang="fr-FR" sz="1400"/>
                        <a:t>, </a:t>
                      </a:r>
                      <a:r>
                        <a:rPr lang="fr-FR" sz="1400" err="1"/>
                        <a:t>intent</a:t>
                      </a:r>
                      <a:r>
                        <a:rPr lang="fr-FR" sz="1400"/>
                        <a:t> classification, multi-</a:t>
                      </a:r>
                      <a:r>
                        <a:rPr lang="fr-FR" sz="1400" err="1"/>
                        <a:t>task</a:t>
                      </a:r>
                      <a:endParaRPr lang="en-NL" sz="1400" err="1"/>
                    </a:p>
                  </a:txBody>
                  <a:tcPr/>
                </a:tc>
                <a:extLst>
                  <a:ext uri="{0D108BD9-81ED-4DB2-BD59-A6C34878D82A}">
                    <a16:rowId xmlns:a16="http://schemas.microsoft.com/office/drawing/2014/main" val="2705011511"/>
                  </a:ext>
                </a:extLst>
              </a:tr>
              <a:tr h="337691">
                <a:tc>
                  <a:txBody>
                    <a:bodyPr/>
                    <a:lstStyle/>
                    <a:p>
                      <a:r>
                        <a:rPr lang="nl-NL" sz="1400"/>
                        <a:t>Performance </a:t>
                      </a:r>
                      <a:r>
                        <a:rPr lang="nl-NL" sz="1400" err="1"/>
                        <a:t>metrics</a:t>
                      </a:r>
                      <a:endParaRPr lang="en-NL" sz="1400" err="1"/>
                    </a:p>
                  </a:txBody>
                  <a:tcPr/>
                </a:tc>
                <a:tc>
                  <a:txBody>
                    <a:bodyPr/>
                    <a:lstStyle/>
                    <a:p>
                      <a:r>
                        <a:rPr lang="nl-NL" sz="1400" err="1"/>
                        <a:t>Accuracy</a:t>
                      </a:r>
                      <a:r>
                        <a:rPr lang="nl-NL" sz="1400"/>
                        <a:t>, Precision, Recall, F1-score, Confusion matrix, Cross-validatie </a:t>
                      </a:r>
                      <a:endParaRPr lang="en-NL" sz="1400"/>
                    </a:p>
                  </a:txBody>
                  <a:tcPr/>
                </a:tc>
                <a:extLst>
                  <a:ext uri="{0D108BD9-81ED-4DB2-BD59-A6C34878D82A}">
                    <a16:rowId xmlns:a16="http://schemas.microsoft.com/office/drawing/2014/main" val="3975783346"/>
                  </a:ext>
                </a:extLst>
              </a:tr>
              <a:tr h="337691">
                <a:tc>
                  <a:txBody>
                    <a:bodyPr/>
                    <a:lstStyle/>
                    <a:p>
                      <a:r>
                        <a:rPr lang="nl-NL" sz="1400" err="1"/>
                        <a:t>Visualization</a:t>
                      </a:r>
                      <a:endParaRPr lang="en-NL" sz="1400" err="1"/>
                    </a:p>
                  </a:txBody>
                  <a:tcPr/>
                </a:tc>
                <a:tc>
                  <a:txBody>
                    <a:bodyPr/>
                    <a:lstStyle/>
                    <a:p>
                      <a:r>
                        <a:rPr lang="nl-NL" sz="1400"/>
                        <a:t>data, performance, </a:t>
                      </a:r>
                      <a:r>
                        <a:rPr lang="nl-NL" sz="1400" err="1"/>
                        <a:t>algorithm</a:t>
                      </a:r>
                      <a:r>
                        <a:rPr lang="nl-NL" sz="1400"/>
                        <a:t> : </a:t>
                      </a:r>
                      <a:r>
                        <a:rPr lang="nl-NL" sz="1400" err="1"/>
                        <a:t>transparency</a:t>
                      </a:r>
                      <a:r>
                        <a:rPr lang="nl-NL" sz="1400"/>
                        <a:t>, </a:t>
                      </a:r>
                      <a:r>
                        <a:rPr lang="nl-NL" sz="1400" err="1"/>
                        <a:t>explainability</a:t>
                      </a:r>
                      <a:endParaRPr lang="en-NL" sz="1400" err="1"/>
                    </a:p>
                  </a:txBody>
                  <a:tcPr/>
                </a:tc>
                <a:extLst>
                  <a:ext uri="{0D108BD9-81ED-4DB2-BD59-A6C34878D82A}">
                    <a16:rowId xmlns:a16="http://schemas.microsoft.com/office/drawing/2014/main" val="3715438866"/>
                  </a:ext>
                </a:extLst>
              </a:tr>
              <a:tr h="337691">
                <a:tc>
                  <a:txBody>
                    <a:bodyPr/>
                    <a:lstStyle/>
                    <a:p>
                      <a:r>
                        <a:rPr lang="nl-NL" sz="1400"/>
                        <a:t>Question &amp; </a:t>
                      </a:r>
                      <a:r>
                        <a:rPr lang="nl-NL" sz="1400" err="1"/>
                        <a:t>Answering</a:t>
                      </a:r>
                      <a:r>
                        <a:rPr lang="nl-NL" sz="1400"/>
                        <a:t>, text </a:t>
                      </a:r>
                      <a:r>
                        <a:rPr lang="nl-NL" sz="1400" err="1"/>
                        <a:t>generation</a:t>
                      </a:r>
                      <a:endParaRPr lang="en-NL" sz="1400"/>
                    </a:p>
                  </a:txBody>
                  <a:tcPr/>
                </a:tc>
                <a:tc>
                  <a:txBody>
                    <a:bodyPr/>
                    <a:lstStyle/>
                    <a:p>
                      <a:r>
                        <a:rPr lang="en-NL" sz="1400"/>
                        <a:t>N-grams, conditional probability, deep learning</a:t>
                      </a:r>
                    </a:p>
                  </a:txBody>
                  <a:tcPr/>
                </a:tc>
                <a:extLst>
                  <a:ext uri="{0D108BD9-81ED-4DB2-BD59-A6C34878D82A}">
                    <a16:rowId xmlns:a16="http://schemas.microsoft.com/office/drawing/2014/main" val="3315790678"/>
                  </a:ext>
                </a:extLst>
              </a:tr>
            </a:tbl>
          </a:graphicData>
        </a:graphic>
      </p:graphicFrame>
    </p:spTree>
    <p:extLst>
      <p:ext uri="{BB962C8B-B14F-4D97-AF65-F5344CB8AC3E}">
        <p14:creationId xmlns:p14="http://schemas.microsoft.com/office/powerpoint/2010/main" val="2416692262"/>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CA1A-C96B-D1B3-1210-2485CA367205}"/>
              </a:ext>
            </a:extLst>
          </p:cNvPr>
          <p:cNvSpPr>
            <a:spLocks noGrp="1"/>
          </p:cNvSpPr>
          <p:nvPr>
            <p:ph type="title"/>
          </p:nvPr>
        </p:nvSpPr>
        <p:spPr/>
        <p:txBody>
          <a:bodyPr/>
          <a:lstStyle/>
          <a:p>
            <a:pPr algn="ctr"/>
            <a:r>
              <a:rPr lang="en-NL" dirty="0" err="1"/>
              <a:t>Techn</a:t>
            </a:r>
            <a:r>
              <a:rPr lang="en-GB" dirty="0" err="1"/>
              <a:t>ische</a:t>
            </a:r>
            <a:r>
              <a:rPr lang="en-GB" dirty="0"/>
              <a:t> </a:t>
            </a:r>
            <a:r>
              <a:rPr lang="en-GB" dirty="0" err="1"/>
              <a:t>competenties</a:t>
            </a:r>
            <a:endParaRPr lang="en-NL" dirty="0"/>
          </a:p>
        </p:txBody>
      </p:sp>
      <p:sp>
        <p:nvSpPr>
          <p:cNvPr id="3" name="Content Placeholder 2">
            <a:extLst>
              <a:ext uri="{FF2B5EF4-FFF2-40B4-BE49-F238E27FC236}">
                <a16:creationId xmlns:a16="http://schemas.microsoft.com/office/drawing/2014/main" id="{DCC7A8DE-AF40-99A4-F0C4-FAF5690F9AE8}"/>
              </a:ext>
            </a:extLst>
          </p:cNvPr>
          <p:cNvSpPr>
            <a:spLocks noGrp="1"/>
          </p:cNvSpPr>
          <p:nvPr>
            <p:ph idx="1"/>
          </p:nvPr>
        </p:nvSpPr>
        <p:spPr>
          <a:xfrm>
            <a:off x="838200" y="1434328"/>
            <a:ext cx="9579287" cy="5117821"/>
          </a:xfrm>
        </p:spPr>
        <p:txBody>
          <a:bodyPr vert="horz" lIns="91440" tIns="45720" rIns="91440" bIns="45720" rtlCol="0" anchor="t">
            <a:normAutofit fontScale="92500" lnSpcReduction="10000"/>
          </a:bodyPr>
          <a:lstStyle/>
          <a:p>
            <a:pPr marL="0" indent="0">
              <a:buNone/>
            </a:pPr>
            <a:r>
              <a:rPr lang="en-GB" sz="1500" dirty="0" err="1">
                <a:solidFill>
                  <a:srgbClr val="92D050"/>
                </a:solidFill>
                <a:latin typeface="Calibri"/>
                <a:cs typeface="Calibri"/>
              </a:rPr>
              <a:t>Beroepsproducten</a:t>
            </a:r>
            <a:r>
              <a:rPr lang="en-GB" sz="1500" dirty="0">
                <a:latin typeface="Calibri"/>
                <a:cs typeface="Calibri"/>
              </a:rPr>
              <a:t> en </a:t>
            </a:r>
            <a:r>
              <a:rPr lang="en-GB" sz="1500" dirty="0" err="1">
                <a:solidFill>
                  <a:srgbClr val="FFC000"/>
                </a:solidFill>
                <a:latin typeface="Calibri"/>
                <a:cs typeface="Calibri"/>
              </a:rPr>
              <a:t>datapunten</a:t>
            </a:r>
            <a:endParaRPr lang="en-GB" sz="1500" dirty="0">
              <a:solidFill>
                <a:srgbClr val="FFC000"/>
              </a:solidFill>
              <a:latin typeface="Calibri"/>
              <a:cs typeface="Calibri"/>
            </a:endParaRPr>
          </a:p>
          <a:p>
            <a:pPr marL="0" indent="0">
              <a:buNone/>
            </a:pPr>
            <a:r>
              <a:rPr lang="en-GB" sz="1500" dirty="0" err="1">
                <a:latin typeface="Calibri"/>
                <a:cs typeface="Calibri"/>
              </a:rPr>
              <a:t>Beroepsproduct</a:t>
            </a:r>
            <a:r>
              <a:rPr lang="en-GB" sz="1500" dirty="0">
                <a:latin typeface="Calibri"/>
                <a:cs typeface="Calibri"/>
              </a:rPr>
              <a:t>: </a:t>
            </a:r>
            <a:r>
              <a:rPr lang="en-GB" sz="1500" dirty="0" err="1">
                <a:solidFill>
                  <a:srgbClr val="92D050"/>
                </a:solidFill>
                <a:latin typeface="Calibri"/>
                <a:cs typeface="Calibri"/>
              </a:rPr>
              <a:t>Automatisch</a:t>
            </a:r>
            <a:r>
              <a:rPr lang="en-GB" sz="1500" dirty="0">
                <a:solidFill>
                  <a:srgbClr val="92D050"/>
                </a:solidFill>
                <a:latin typeface="Calibri"/>
                <a:cs typeface="Calibri"/>
              </a:rPr>
              <a:t> </a:t>
            </a:r>
            <a:r>
              <a:rPr lang="en-GB" sz="1500" dirty="0" err="1">
                <a:solidFill>
                  <a:srgbClr val="92D050"/>
                </a:solidFill>
                <a:latin typeface="Calibri"/>
                <a:cs typeface="Calibri"/>
              </a:rPr>
              <a:t>scannen</a:t>
            </a:r>
            <a:r>
              <a:rPr lang="en-GB" sz="1500" dirty="0">
                <a:solidFill>
                  <a:srgbClr val="92D050"/>
                </a:solidFill>
                <a:latin typeface="Calibri"/>
                <a:cs typeface="Calibri"/>
              </a:rPr>
              <a:t> van CV’s </a:t>
            </a:r>
            <a:r>
              <a:rPr lang="en-GB" sz="1500" dirty="0" err="1">
                <a:solidFill>
                  <a:srgbClr val="92D050"/>
                </a:solidFill>
                <a:latin typeface="Calibri"/>
                <a:cs typeface="Calibri"/>
              </a:rPr>
              <a:t>waarbij</a:t>
            </a:r>
            <a:r>
              <a:rPr lang="en-GB" sz="1500" dirty="0">
                <a:solidFill>
                  <a:srgbClr val="92D050"/>
                </a:solidFill>
                <a:latin typeface="Calibri"/>
                <a:cs typeface="Calibri"/>
              </a:rPr>
              <a:t> bias </a:t>
            </a:r>
            <a:r>
              <a:rPr lang="en-GB" sz="1500" dirty="0" err="1">
                <a:solidFill>
                  <a:srgbClr val="92D050"/>
                </a:solidFill>
                <a:latin typeface="Calibri"/>
                <a:cs typeface="Calibri"/>
              </a:rPr>
              <a:t>wordt</a:t>
            </a:r>
            <a:r>
              <a:rPr lang="en-GB" sz="1500" dirty="0">
                <a:solidFill>
                  <a:srgbClr val="92D050"/>
                </a:solidFill>
                <a:latin typeface="Calibri"/>
                <a:cs typeface="Calibri"/>
              </a:rPr>
              <a:t> </a:t>
            </a:r>
            <a:r>
              <a:rPr lang="en-GB" sz="1500" dirty="0" err="1">
                <a:solidFill>
                  <a:srgbClr val="92D050"/>
                </a:solidFill>
                <a:latin typeface="Calibri"/>
                <a:cs typeface="Calibri"/>
              </a:rPr>
              <a:t>opgespoord</a:t>
            </a:r>
            <a:r>
              <a:rPr lang="en-GB" sz="1500" dirty="0">
                <a:solidFill>
                  <a:srgbClr val="92D050"/>
                </a:solidFill>
                <a:latin typeface="Calibri"/>
                <a:cs typeface="Calibri"/>
              </a:rPr>
              <a:t> en </a:t>
            </a:r>
            <a:r>
              <a:rPr lang="en-GB" sz="1500" dirty="0" err="1">
                <a:solidFill>
                  <a:srgbClr val="92D050"/>
                </a:solidFill>
                <a:latin typeface="Calibri"/>
                <a:cs typeface="Calibri"/>
              </a:rPr>
              <a:t>verzacht</a:t>
            </a:r>
            <a:endParaRPr lang="en-GB" sz="1500" dirty="0">
              <a:solidFill>
                <a:srgbClr val="92D050"/>
              </a:solidFill>
              <a:latin typeface="Calibri"/>
              <a:ea typeface="Calibri"/>
              <a:cs typeface="Calibri"/>
            </a:endParaRPr>
          </a:p>
          <a:p>
            <a:pPr marL="0" indent="0">
              <a:buNone/>
            </a:pPr>
            <a:r>
              <a:rPr lang="en-GB" sz="1500" dirty="0" err="1">
                <a:latin typeface="Calibri"/>
                <a:cs typeface="Calibri"/>
              </a:rPr>
              <a:t>Datapunt</a:t>
            </a:r>
            <a:r>
              <a:rPr lang="en-GB" sz="1500" dirty="0">
                <a:latin typeface="Calibri"/>
                <a:cs typeface="Calibri"/>
              </a:rPr>
              <a:t>:</a:t>
            </a:r>
          </a:p>
          <a:p>
            <a:r>
              <a:rPr lang="en-GB" sz="1500" dirty="0">
                <a:solidFill>
                  <a:srgbClr val="FFC000"/>
                </a:solidFill>
                <a:latin typeface="Calibri"/>
                <a:cs typeface="Calibri"/>
              </a:rPr>
              <a:t>Deep learning </a:t>
            </a:r>
            <a:r>
              <a:rPr lang="en-GB" sz="1500" dirty="0" err="1">
                <a:solidFill>
                  <a:srgbClr val="FFC000"/>
                </a:solidFill>
                <a:latin typeface="Calibri"/>
                <a:cs typeface="Calibri"/>
              </a:rPr>
              <a:t>classificatie</a:t>
            </a:r>
            <a:r>
              <a:rPr lang="en-GB" sz="1500" dirty="0">
                <a:solidFill>
                  <a:srgbClr val="FFC000"/>
                </a:solidFill>
                <a:latin typeface="Calibri"/>
                <a:cs typeface="Calibri"/>
              </a:rPr>
              <a:t> tool</a:t>
            </a:r>
            <a:r>
              <a:rPr lang="en-GB" sz="1500" dirty="0">
                <a:latin typeface="Calibri"/>
                <a:cs typeface="Calibri"/>
              </a:rPr>
              <a:t> </a:t>
            </a:r>
            <a:r>
              <a:rPr lang="en-GB" sz="1500" dirty="0" err="1">
                <a:latin typeface="Calibri"/>
                <a:cs typeface="Calibri"/>
              </a:rPr>
              <a:t>toegepast</a:t>
            </a:r>
            <a:r>
              <a:rPr lang="en-GB" sz="1500" dirty="0">
                <a:latin typeface="Calibri"/>
                <a:cs typeface="Calibri"/>
              </a:rPr>
              <a:t> op sentiment analyse of </a:t>
            </a:r>
            <a:r>
              <a:rPr lang="en-GB" sz="1500" dirty="0" err="1">
                <a:latin typeface="Calibri"/>
                <a:cs typeface="Calibri"/>
              </a:rPr>
              <a:t>andere</a:t>
            </a:r>
            <a:r>
              <a:rPr lang="en-GB" sz="1500" dirty="0">
                <a:latin typeface="Calibri"/>
                <a:cs typeface="Calibri"/>
              </a:rPr>
              <a:t> </a:t>
            </a:r>
            <a:r>
              <a:rPr lang="en-GB" sz="1500" dirty="0" err="1">
                <a:latin typeface="Calibri"/>
                <a:cs typeface="Calibri"/>
              </a:rPr>
              <a:t>classificatie</a:t>
            </a:r>
            <a:r>
              <a:rPr lang="en-GB" sz="1500" dirty="0">
                <a:latin typeface="Calibri"/>
                <a:cs typeface="Calibri"/>
              </a:rPr>
              <a:t> </a:t>
            </a:r>
            <a:r>
              <a:rPr lang="en-GB" sz="1500" dirty="0" err="1">
                <a:latin typeface="Calibri"/>
                <a:cs typeface="Calibri"/>
              </a:rPr>
              <a:t>opdracht</a:t>
            </a:r>
            <a:endParaRPr lang="en-GB" sz="1500" dirty="0">
              <a:latin typeface="Calibri"/>
              <a:cs typeface="Calibri"/>
            </a:endParaRPr>
          </a:p>
          <a:p>
            <a:r>
              <a:rPr lang="en-GB" sz="1500" dirty="0" err="1">
                <a:latin typeface="Calibri"/>
                <a:ea typeface="+mn-lt"/>
                <a:cs typeface="Calibri"/>
              </a:rPr>
              <a:t>Broekzakcriteria</a:t>
            </a:r>
            <a:r>
              <a:rPr lang="en-GB" sz="1500" dirty="0">
                <a:latin typeface="Calibri"/>
                <a:ea typeface="+mn-lt"/>
                <a:cs typeface="Calibri"/>
              </a:rPr>
              <a:t>: Student </a:t>
            </a:r>
            <a:r>
              <a:rPr lang="en-GB" sz="1500" dirty="0" err="1">
                <a:latin typeface="Calibri"/>
                <a:ea typeface="+mn-lt"/>
                <a:cs typeface="Calibri"/>
              </a:rPr>
              <a:t>laat</a:t>
            </a:r>
            <a:r>
              <a:rPr lang="en-GB" sz="1500" dirty="0">
                <a:latin typeface="Calibri"/>
                <a:ea typeface="+mn-lt"/>
                <a:cs typeface="Calibri"/>
              </a:rPr>
              <a:t> </a:t>
            </a:r>
            <a:r>
              <a:rPr lang="en-GB" sz="1500" dirty="0" err="1">
                <a:latin typeface="Calibri"/>
                <a:ea typeface="+mn-lt"/>
                <a:cs typeface="Calibri"/>
              </a:rPr>
              <a:t>zien</a:t>
            </a:r>
            <a:r>
              <a:rPr lang="en-GB" sz="1500" dirty="0">
                <a:latin typeface="Calibri"/>
                <a:ea typeface="+mn-lt"/>
                <a:cs typeface="Calibri"/>
              </a:rPr>
              <a:t> de data </a:t>
            </a:r>
            <a:r>
              <a:rPr lang="en-GB" sz="1500" dirty="0" err="1">
                <a:latin typeface="Calibri"/>
                <a:ea typeface="+mn-lt"/>
                <a:cs typeface="Calibri"/>
              </a:rPr>
              <a:t>kritisch</a:t>
            </a:r>
            <a:r>
              <a:rPr lang="en-GB" sz="1500" dirty="0">
                <a:latin typeface="Calibri"/>
                <a:ea typeface="+mn-lt"/>
                <a:cs typeface="Calibri"/>
              </a:rPr>
              <a:t> </a:t>
            </a:r>
            <a:r>
              <a:rPr lang="en-GB" sz="1500" dirty="0" err="1">
                <a:latin typeface="Calibri"/>
                <a:ea typeface="+mn-lt"/>
                <a:cs typeface="Calibri"/>
              </a:rPr>
              <a:t>te</a:t>
            </a:r>
            <a:r>
              <a:rPr lang="en-GB" sz="1500" dirty="0">
                <a:latin typeface="Calibri"/>
                <a:ea typeface="+mn-lt"/>
                <a:cs typeface="Calibri"/>
              </a:rPr>
              <a:t> </a:t>
            </a:r>
            <a:r>
              <a:rPr lang="en-GB" sz="1500" dirty="0" err="1">
                <a:latin typeface="Calibri"/>
                <a:ea typeface="+mn-lt"/>
                <a:cs typeface="Calibri"/>
              </a:rPr>
              <a:t>kunnen</a:t>
            </a:r>
            <a:r>
              <a:rPr lang="en-GB" sz="1500" dirty="0">
                <a:latin typeface="Calibri"/>
                <a:ea typeface="+mn-lt"/>
                <a:cs typeface="Calibri"/>
              </a:rPr>
              <a:t> </a:t>
            </a:r>
            <a:r>
              <a:rPr lang="en-GB" sz="1500" dirty="0" err="1">
                <a:latin typeface="Calibri"/>
                <a:ea typeface="+mn-lt"/>
                <a:cs typeface="Calibri"/>
              </a:rPr>
              <a:t>evalueren</a:t>
            </a:r>
            <a:r>
              <a:rPr lang="en-GB" sz="1500" dirty="0">
                <a:latin typeface="Calibri"/>
                <a:ea typeface="+mn-lt"/>
                <a:cs typeface="Calibri"/>
              </a:rPr>
              <a:t> en </a:t>
            </a:r>
            <a:r>
              <a:rPr lang="en-GB" sz="1500" dirty="0" err="1">
                <a:latin typeface="Calibri"/>
                <a:ea typeface="+mn-lt"/>
                <a:cs typeface="Calibri"/>
              </a:rPr>
              <a:t>aan</a:t>
            </a:r>
            <a:r>
              <a:rPr lang="en-GB" sz="1500" dirty="0">
                <a:latin typeface="Calibri"/>
                <a:ea typeface="+mn-lt"/>
                <a:cs typeface="Calibri"/>
              </a:rPr>
              <a:t> </a:t>
            </a:r>
            <a:r>
              <a:rPr lang="en-GB" sz="1500" dirty="0" err="1">
                <a:latin typeface="Calibri"/>
                <a:ea typeface="+mn-lt"/>
                <a:cs typeface="Calibri"/>
              </a:rPr>
              <a:t>te</a:t>
            </a:r>
            <a:r>
              <a:rPr lang="en-GB" sz="1500" dirty="0">
                <a:latin typeface="Calibri"/>
                <a:ea typeface="+mn-lt"/>
                <a:cs typeface="Calibri"/>
              </a:rPr>
              <a:t> </a:t>
            </a:r>
            <a:r>
              <a:rPr lang="en-GB" sz="1500" dirty="0" err="1">
                <a:latin typeface="Calibri"/>
                <a:ea typeface="+mn-lt"/>
                <a:cs typeface="Calibri"/>
              </a:rPr>
              <a:t>passen</a:t>
            </a:r>
            <a:r>
              <a:rPr lang="en-GB" sz="1500" dirty="0">
                <a:latin typeface="Calibri"/>
                <a:ea typeface="+mn-lt"/>
                <a:cs typeface="Calibri"/>
              </a:rPr>
              <a:t> om </a:t>
            </a:r>
            <a:r>
              <a:rPr lang="en-GB" sz="1500" dirty="0" err="1">
                <a:latin typeface="Calibri"/>
                <a:ea typeface="+mn-lt"/>
                <a:cs typeface="Calibri"/>
              </a:rPr>
              <a:t>een</a:t>
            </a:r>
            <a:r>
              <a:rPr lang="en-GB" sz="1500" dirty="0">
                <a:latin typeface="Calibri"/>
                <a:ea typeface="+mn-lt"/>
                <a:cs typeface="Calibri"/>
              </a:rPr>
              <a:t> deep learning model (DL) </a:t>
            </a:r>
            <a:r>
              <a:rPr lang="en-GB" sz="1500" dirty="0" err="1">
                <a:latin typeface="Calibri"/>
                <a:ea typeface="+mn-lt"/>
                <a:cs typeface="Calibri"/>
              </a:rPr>
              <a:t>te</a:t>
            </a:r>
            <a:r>
              <a:rPr lang="en-GB" sz="1500" dirty="0">
                <a:latin typeface="Calibri"/>
                <a:ea typeface="+mn-lt"/>
                <a:cs typeface="Calibri"/>
              </a:rPr>
              <a:t> </a:t>
            </a:r>
            <a:r>
              <a:rPr lang="en-GB" sz="1500" dirty="0" err="1">
                <a:latin typeface="Calibri"/>
                <a:ea typeface="+mn-lt"/>
                <a:cs typeface="Calibri"/>
              </a:rPr>
              <a:t>trainen</a:t>
            </a:r>
            <a:r>
              <a:rPr lang="en-GB" sz="1500" dirty="0">
                <a:latin typeface="Calibri"/>
                <a:ea typeface="+mn-lt"/>
                <a:cs typeface="Calibri"/>
              </a:rPr>
              <a:t> en </a:t>
            </a:r>
            <a:r>
              <a:rPr lang="en-GB" sz="1500" dirty="0" err="1">
                <a:latin typeface="Calibri"/>
                <a:ea typeface="+mn-lt"/>
                <a:cs typeface="Calibri"/>
              </a:rPr>
              <a:t>te</a:t>
            </a:r>
            <a:r>
              <a:rPr lang="en-GB" sz="1500" dirty="0">
                <a:latin typeface="Calibri"/>
                <a:ea typeface="+mn-lt"/>
                <a:cs typeface="Calibri"/>
              </a:rPr>
              <a:t> </a:t>
            </a:r>
            <a:r>
              <a:rPr lang="en-GB" sz="1500" dirty="0" err="1">
                <a:latin typeface="Calibri"/>
                <a:ea typeface="+mn-lt"/>
                <a:cs typeface="Calibri"/>
              </a:rPr>
              <a:t>testen</a:t>
            </a:r>
            <a:endParaRPr lang="en-GB" sz="1500" dirty="0">
              <a:latin typeface="Calibri"/>
              <a:ea typeface="+mn-lt"/>
              <a:cs typeface="Calibri"/>
            </a:endParaRPr>
          </a:p>
          <a:p>
            <a:pPr marL="0" indent="0">
              <a:buNone/>
            </a:pPr>
            <a:r>
              <a:rPr lang="en-GB" sz="1500" dirty="0" err="1">
                <a:latin typeface="Calibri"/>
                <a:cs typeface="Calibri"/>
              </a:rPr>
              <a:t>Datapunt</a:t>
            </a:r>
            <a:r>
              <a:rPr lang="en-GB" sz="1500" dirty="0">
                <a:latin typeface="Calibri"/>
                <a:cs typeface="Calibri"/>
              </a:rPr>
              <a:t>:</a:t>
            </a:r>
          </a:p>
          <a:p>
            <a:r>
              <a:rPr lang="en-GB" sz="1500" dirty="0" err="1">
                <a:latin typeface="Calibri"/>
                <a:ea typeface="+mn-lt"/>
                <a:cs typeface="Calibri"/>
              </a:rPr>
              <a:t>Classificatie</a:t>
            </a:r>
            <a:r>
              <a:rPr lang="en-GB" sz="1500" dirty="0">
                <a:latin typeface="Calibri"/>
                <a:ea typeface="+mn-lt"/>
                <a:cs typeface="Calibri"/>
              </a:rPr>
              <a:t> met </a:t>
            </a:r>
            <a:r>
              <a:rPr lang="en-GB" sz="1500" dirty="0" err="1">
                <a:solidFill>
                  <a:srgbClr val="FFC000"/>
                </a:solidFill>
                <a:latin typeface="Calibri"/>
                <a:ea typeface="+mn-lt"/>
                <a:cs typeface="Calibri"/>
              </a:rPr>
              <a:t>traditionele</a:t>
            </a:r>
            <a:r>
              <a:rPr lang="en-GB" sz="1500" dirty="0">
                <a:solidFill>
                  <a:srgbClr val="FFC000"/>
                </a:solidFill>
                <a:latin typeface="Calibri"/>
                <a:ea typeface="+mn-lt"/>
                <a:cs typeface="Calibri"/>
              </a:rPr>
              <a:t> machine learning </a:t>
            </a:r>
            <a:r>
              <a:rPr lang="en-GB" sz="1500" dirty="0" err="1">
                <a:solidFill>
                  <a:srgbClr val="FFC000"/>
                </a:solidFill>
                <a:latin typeface="Calibri"/>
                <a:ea typeface="+mn-lt"/>
                <a:cs typeface="Calibri"/>
              </a:rPr>
              <a:t>modellen</a:t>
            </a:r>
            <a:r>
              <a:rPr lang="en-GB" sz="1500" dirty="0">
                <a:solidFill>
                  <a:srgbClr val="FFC000"/>
                </a:solidFill>
                <a:latin typeface="Calibri"/>
                <a:ea typeface="+mn-lt"/>
                <a:cs typeface="Calibri"/>
              </a:rPr>
              <a:t> (ML)</a:t>
            </a:r>
          </a:p>
          <a:p>
            <a:r>
              <a:rPr lang="en-GB" sz="1500" dirty="0" err="1">
                <a:latin typeface="Calibri"/>
                <a:ea typeface="+mn-lt"/>
                <a:cs typeface="Calibri"/>
              </a:rPr>
              <a:t>Broekzakcriteria</a:t>
            </a:r>
            <a:r>
              <a:rPr lang="en-GB" sz="1500" dirty="0">
                <a:latin typeface="Calibri"/>
                <a:ea typeface="+mn-lt"/>
                <a:cs typeface="Calibri"/>
              </a:rPr>
              <a:t>: </a:t>
            </a:r>
            <a:r>
              <a:rPr lang="en-GB" sz="1500" dirty="0">
                <a:latin typeface="Calibri"/>
                <a:cs typeface="Calibri"/>
              </a:rPr>
              <a:t>De student </a:t>
            </a:r>
            <a:r>
              <a:rPr lang="en-GB" sz="1500" dirty="0" err="1">
                <a:latin typeface="Calibri"/>
                <a:cs typeface="Calibri"/>
              </a:rPr>
              <a:t>toont</a:t>
            </a:r>
            <a:r>
              <a:rPr lang="en-GB" sz="1500" dirty="0">
                <a:latin typeface="Calibri"/>
                <a:cs typeface="Calibri"/>
              </a:rPr>
              <a:t> </a:t>
            </a:r>
            <a:r>
              <a:rPr lang="en-GB" sz="1500" dirty="0" err="1">
                <a:latin typeface="Calibri"/>
                <a:cs typeface="Calibri"/>
              </a:rPr>
              <a:t>classificatie</a:t>
            </a:r>
            <a:r>
              <a:rPr lang="en-GB" sz="1500" dirty="0">
                <a:latin typeface="Calibri"/>
                <a:cs typeface="Calibri"/>
              </a:rPr>
              <a:t> toe </a:t>
            </a:r>
            <a:r>
              <a:rPr lang="en-GB" sz="1500" dirty="0" err="1">
                <a:latin typeface="Calibri"/>
                <a:cs typeface="Calibri"/>
              </a:rPr>
              <a:t>te</a:t>
            </a:r>
            <a:r>
              <a:rPr lang="en-GB" sz="1500" dirty="0">
                <a:latin typeface="Calibri"/>
                <a:cs typeface="Calibri"/>
              </a:rPr>
              <a:t> </a:t>
            </a:r>
            <a:r>
              <a:rPr lang="en-GB" sz="1500" dirty="0" err="1">
                <a:latin typeface="Calibri"/>
                <a:cs typeface="Calibri"/>
              </a:rPr>
              <a:t>passen</a:t>
            </a:r>
            <a:r>
              <a:rPr lang="en-GB" sz="1500" dirty="0">
                <a:latin typeface="Calibri"/>
                <a:cs typeface="Calibri"/>
              </a:rPr>
              <a:t> met  </a:t>
            </a:r>
            <a:r>
              <a:rPr lang="en-GB" sz="1500" dirty="0" err="1">
                <a:latin typeface="Calibri"/>
                <a:cs typeface="Calibri"/>
              </a:rPr>
              <a:t>een</a:t>
            </a:r>
            <a:r>
              <a:rPr lang="en-GB" sz="1500" dirty="0">
                <a:latin typeface="Calibri"/>
                <a:cs typeface="Calibri"/>
              </a:rPr>
              <a:t> </a:t>
            </a:r>
            <a:r>
              <a:rPr lang="en-GB" sz="1500" dirty="0" err="1">
                <a:latin typeface="Calibri"/>
                <a:cs typeface="Calibri"/>
              </a:rPr>
              <a:t>traditioneel</a:t>
            </a:r>
            <a:r>
              <a:rPr lang="en-GB" sz="1500" dirty="0">
                <a:latin typeface="Calibri"/>
                <a:cs typeface="Calibri"/>
              </a:rPr>
              <a:t> ML en </a:t>
            </a:r>
            <a:r>
              <a:rPr lang="en-GB" sz="1500" dirty="0" err="1">
                <a:latin typeface="Calibri"/>
                <a:cs typeface="Calibri"/>
              </a:rPr>
              <a:t>hiervoor</a:t>
            </a:r>
            <a:r>
              <a:rPr lang="en-GB" sz="1500" dirty="0">
                <a:latin typeface="Calibri"/>
                <a:cs typeface="Calibri"/>
              </a:rPr>
              <a:t> feature engineering toe </a:t>
            </a:r>
            <a:r>
              <a:rPr lang="en-GB" sz="1500" dirty="0" err="1">
                <a:latin typeface="Calibri"/>
                <a:cs typeface="Calibri"/>
              </a:rPr>
              <a:t>te</a:t>
            </a:r>
            <a:r>
              <a:rPr lang="en-GB" sz="1500" dirty="0">
                <a:latin typeface="Calibri"/>
                <a:cs typeface="Calibri"/>
              </a:rPr>
              <a:t> </a:t>
            </a:r>
            <a:r>
              <a:rPr lang="en-GB" sz="1500" dirty="0" err="1">
                <a:latin typeface="Calibri"/>
                <a:cs typeface="Calibri"/>
              </a:rPr>
              <a:t>passen</a:t>
            </a:r>
            <a:r>
              <a:rPr lang="en-GB" sz="1500" dirty="0">
                <a:latin typeface="Calibri"/>
                <a:cs typeface="Calibri"/>
              </a:rPr>
              <a:t> en </a:t>
            </a:r>
            <a:r>
              <a:rPr lang="en-GB" sz="1500" dirty="0" err="1">
                <a:latin typeface="Calibri"/>
                <a:cs typeface="Calibri"/>
              </a:rPr>
              <a:t>te</a:t>
            </a:r>
            <a:r>
              <a:rPr lang="en-GB" sz="1500" dirty="0">
                <a:latin typeface="Calibri"/>
                <a:cs typeface="Calibri"/>
              </a:rPr>
              <a:t> </a:t>
            </a:r>
            <a:r>
              <a:rPr lang="en-GB" sz="1500" dirty="0" err="1">
                <a:latin typeface="Calibri"/>
                <a:cs typeface="Calibri"/>
              </a:rPr>
              <a:t>vergelijken</a:t>
            </a:r>
            <a:r>
              <a:rPr lang="en-GB" sz="1500" dirty="0">
                <a:latin typeface="Calibri"/>
                <a:cs typeface="Calibri"/>
              </a:rPr>
              <a:t> met </a:t>
            </a:r>
            <a:r>
              <a:rPr lang="en-GB" sz="1500" dirty="0" err="1">
                <a:latin typeface="Calibri"/>
                <a:cs typeface="Calibri"/>
              </a:rPr>
              <a:t>een</a:t>
            </a:r>
            <a:r>
              <a:rPr lang="en-GB" sz="1500" dirty="0">
                <a:latin typeface="Calibri"/>
                <a:cs typeface="Calibri"/>
              </a:rPr>
              <a:t> DL model</a:t>
            </a:r>
          </a:p>
          <a:p>
            <a:pPr marL="0" indent="0">
              <a:buNone/>
            </a:pPr>
            <a:r>
              <a:rPr lang="en-GB" sz="1500" dirty="0" err="1">
                <a:latin typeface="Calibri"/>
                <a:ea typeface="+mn-lt"/>
                <a:cs typeface="Calibri"/>
              </a:rPr>
              <a:t>Datapunt</a:t>
            </a:r>
            <a:r>
              <a:rPr lang="en-GB" sz="1500" dirty="0">
                <a:latin typeface="Calibri"/>
                <a:ea typeface="+mn-lt"/>
                <a:cs typeface="Calibri"/>
              </a:rPr>
              <a:t>:</a:t>
            </a:r>
          </a:p>
          <a:p>
            <a:r>
              <a:rPr lang="en-GB" sz="1500" dirty="0">
                <a:solidFill>
                  <a:srgbClr val="FFC000"/>
                </a:solidFill>
                <a:latin typeface="Calibri"/>
                <a:ea typeface="+mn-lt"/>
                <a:cs typeface="Calibri"/>
              </a:rPr>
              <a:t>bias</a:t>
            </a:r>
            <a:r>
              <a:rPr lang="en-GB" sz="1500" dirty="0">
                <a:latin typeface="Calibri"/>
                <a:ea typeface="+mn-lt"/>
                <a:cs typeface="Calibri"/>
              </a:rPr>
              <a:t> </a:t>
            </a:r>
            <a:r>
              <a:rPr lang="en-GB" sz="1500" dirty="0" err="1">
                <a:solidFill>
                  <a:srgbClr val="FFC000"/>
                </a:solidFill>
                <a:latin typeface="Calibri"/>
                <a:ea typeface="+mn-lt"/>
                <a:cs typeface="Calibri"/>
              </a:rPr>
              <a:t>detectie</a:t>
            </a:r>
            <a:r>
              <a:rPr lang="en-GB" sz="1500" dirty="0">
                <a:solidFill>
                  <a:srgbClr val="FFC000"/>
                </a:solidFill>
                <a:latin typeface="Calibri"/>
                <a:ea typeface="+mn-lt"/>
                <a:cs typeface="Calibri"/>
              </a:rPr>
              <a:t> en </a:t>
            </a:r>
            <a:r>
              <a:rPr lang="en-GB" sz="1500" dirty="0" err="1">
                <a:solidFill>
                  <a:srgbClr val="FFC000"/>
                </a:solidFill>
                <a:latin typeface="Calibri"/>
                <a:ea typeface="+mn-lt"/>
                <a:cs typeface="Calibri"/>
              </a:rPr>
              <a:t>matiging</a:t>
            </a:r>
            <a:endParaRPr lang="en-GB" sz="1500" dirty="0">
              <a:solidFill>
                <a:srgbClr val="FFC000"/>
              </a:solidFill>
              <a:latin typeface="Calibri"/>
              <a:ea typeface="+mn-lt"/>
              <a:cs typeface="Calibri"/>
            </a:endParaRPr>
          </a:p>
          <a:p>
            <a:r>
              <a:rPr lang="en-GB" sz="1500" dirty="0" err="1">
                <a:latin typeface="Calibri"/>
                <a:ea typeface="+mn-lt"/>
                <a:cs typeface="Calibri"/>
              </a:rPr>
              <a:t>Broekzakcriteria</a:t>
            </a:r>
            <a:r>
              <a:rPr lang="en-GB" sz="1500" dirty="0">
                <a:latin typeface="Calibri"/>
                <a:ea typeface="+mn-lt"/>
                <a:cs typeface="Calibri"/>
              </a:rPr>
              <a:t>: </a:t>
            </a:r>
          </a:p>
          <a:p>
            <a:pPr lvl="1">
              <a:buFont typeface="Courier New" panose="02070309020205020404" pitchFamily="49" charset="0"/>
              <a:buChar char="o"/>
            </a:pPr>
            <a:r>
              <a:rPr lang="en-GB" sz="1500" dirty="0">
                <a:latin typeface="Calibri"/>
                <a:ea typeface="+mn-lt"/>
                <a:cs typeface="Calibri"/>
              </a:rPr>
              <a:t>Student </a:t>
            </a:r>
            <a:r>
              <a:rPr lang="en-GB" sz="1500" dirty="0" err="1">
                <a:latin typeface="Calibri"/>
                <a:ea typeface="+mn-lt"/>
                <a:cs typeface="Calibri"/>
              </a:rPr>
              <a:t>laat</a:t>
            </a:r>
            <a:r>
              <a:rPr lang="en-GB" sz="1500" dirty="0">
                <a:latin typeface="Calibri"/>
                <a:ea typeface="+mn-lt"/>
                <a:cs typeface="Calibri"/>
              </a:rPr>
              <a:t> </a:t>
            </a:r>
            <a:r>
              <a:rPr lang="en-GB" sz="1500" dirty="0" err="1">
                <a:latin typeface="Calibri"/>
                <a:ea typeface="+mn-lt"/>
                <a:cs typeface="Calibri"/>
              </a:rPr>
              <a:t>zien</a:t>
            </a:r>
            <a:r>
              <a:rPr lang="en-GB" sz="1500" dirty="0">
                <a:latin typeface="Calibri"/>
                <a:ea typeface="+mn-lt"/>
                <a:cs typeface="Calibri"/>
              </a:rPr>
              <a:t> over de </a:t>
            </a:r>
            <a:r>
              <a:rPr lang="en-GB" sz="1500" dirty="0" err="1">
                <a:latin typeface="Calibri"/>
                <a:ea typeface="+mn-lt"/>
                <a:cs typeface="Calibri"/>
              </a:rPr>
              <a:t>nodige</a:t>
            </a:r>
            <a:r>
              <a:rPr lang="en-GB" sz="1500" dirty="0">
                <a:latin typeface="Calibri"/>
                <a:ea typeface="+mn-lt"/>
                <a:cs typeface="Calibri"/>
              </a:rPr>
              <a:t> skills </a:t>
            </a:r>
            <a:r>
              <a:rPr lang="en-GB" sz="1500" dirty="0" err="1">
                <a:latin typeface="Calibri"/>
                <a:ea typeface="+mn-lt"/>
                <a:cs typeface="Calibri"/>
              </a:rPr>
              <a:t>te</a:t>
            </a:r>
            <a:r>
              <a:rPr lang="en-GB" sz="1500" dirty="0">
                <a:latin typeface="Calibri"/>
                <a:ea typeface="+mn-lt"/>
                <a:cs typeface="Calibri"/>
              </a:rPr>
              <a:t> </a:t>
            </a:r>
            <a:r>
              <a:rPr lang="en-GB" sz="1500" dirty="0" err="1">
                <a:latin typeface="Calibri"/>
                <a:ea typeface="+mn-lt"/>
                <a:cs typeface="Calibri"/>
              </a:rPr>
              <a:t>beschikken</a:t>
            </a:r>
            <a:r>
              <a:rPr lang="en-GB" sz="1500" dirty="0">
                <a:latin typeface="Calibri"/>
                <a:ea typeface="+mn-lt"/>
                <a:cs typeface="Calibri"/>
              </a:rPr>
              <a:t> bias op </a:t>
            </a:r>
            <a:r>
              <a:rPr lang="en-GB" sz="1500" dirty="0" err="1">
                <a:latin typeface="Calibri"/>
                <a:ea typeface="+mn-lt"/>
                <a:cs typeface="Calibri"/>
              </a:rPr>
              <a:t>te</a:t>
            </a:r>
            <a:r>
              <a:rPr lang="en-GB" sz="1500" dirty="0">
                <a:latin typeface="Calibri"/>
                <a:ea typeface="+mn-lt"/>
                <a:cs typeface="Calibri"/>
              </a:rPr>
              <a:t> </a:t>
            </a:r>
            <a:r>
              <a:rPr lang="en-GB" sz="1500" dirty="0" err="1">
                <a:latin typeface="Calibri"/>
                <a:ea typeface="+mn-lt"/>
                <a:cs typeface="Calibri"/>
              </a:rPr>
              <a:t>sporen</a:t>
            </a:r>
            <a:r>
              <a:rPr lang="en-GB" sz="1500" dirty="0">
                <a:latin typeface="Calibri"/>
                <a:ea typeface="+mn-lt"/>
                <a:cs typeface="Calibri"/>
              </a:rPr>
              <a:t> en </a:t>
            </a:r>
            <a:r>
              <a:rPr lang="en-GB" sz="1500" dirty="0" err="1">
                <a:latin typeface="Calibri"/>
                <a:ea typeface="+mn-lt"/>
                <a:cs typeface="Calibri"/>
              </a:rPr>
              <a:t>te</a:t>
            </a:r>
            <a:r>
              <a:rPr lang="en-GB" sz="1500" dirty="0">
                <a:latin typeface="Calibri"/>
                <a:ea typeface="+mn-lt"/>
                <a:cs typeface="Calibri"/>
              </a:rPr>
              <a:t> </a:t>
            </a:r>
            <a:r>
              <a:rPr lang="en-GB" sz="1500" dirty="0" err="1">
                <a:latin typeface="Calibri"/>
                <a:ea typeface="+mn-lt"/>
                <a:cs typeface="Calibri"/>
              </a:rPr>
              <a:t>verzachten</a:t>
            </a:r>
            <a:r>
              <a:rPr lang="en-GB" sz="1500" dirty="0">
                <a:latin typeface="Calibri"/>
                <a:ea typeface="+mn-lt"/>
                <a:cs typeface="Calibri"/>
              </a:rPr>
              <a:t> in data en </a:t>
            </a:r>
            <a:r>
              <a:rPr lang="en-GB" sz="1500" dirty="0" err="1">
                <a:latin typeface="Calibri"/>
                <a:ea typeface="+mn-lt"/>
                <a:cs typeface="Calibri"/>
              </a:rPr>
              <a:t>taalmodellen</a:t>
            </a:r>
            <a:endParaRPr lang="en-GB" sz="1500" dirty="0">
              <a:latin typeface="Calibri"/>
              <a:ea typeface="+mn-lt"/>
              <a:cs typeface="Calibri"/>
            </a:endParaRPr>
          </a:p>
          <a:p>
            <a:pPr lvl="1">
              <a:buFont typeface="Courier New" panose="02070309020205020404" pitchFamily="49" charset="0"/>
              <a:buChar char="o"/>
            </a:pPr>
            <a:r>
              <a:rPr lang="en-GB" sz="1500" dirty="0">
                <a:latin typeface="Calibri"/>
                <a:cs typeface="Calibri"/>
              </a:rPr>
              <a:t>De student </a:t>
            </a:r>
            <a:r>
              <a:rPr lang="en-GB" sz="1500" dirty="0" err="1">
                <a:latin typeface="Calibri"/>
                <a:cs typeface="Calibri"/>
              </a:rPr>
              <a:t>bewijst</a:t>
            </a:r>
            <a:r>
              <a:rPr lang="en-GB" sz="1500" dirty="0">
                <a:latin typeface="Calibri"/>
                <a:cs typeface="Calibri"/>
              </a:rPr>
              <a:t> </a:t>
            </a:r>
            <a:r>
              <a:rPr lang="en-GB" sz="1500" dirty="0" err="1">
                <a:latin typeface="Calibri"/>
                <a:cs typeface="Calibri"/>
              </a:rPr>
              <a:t>hiervoor</a:t>
            </a:r>
            <a:r>
              <a:rPr lang="en-GB" sz="1500" dirty="0">
                <a:latin typeface="Calibri"/>
                <a:cs typeface="Calibri"/>
              </a:rPr>
              <a:t> </a:t>
            </a:r>
            <a:r>
              <a:rPr lang="en-GB" sz="1500" dirty="0" err="1">
                <a:latin typeface="Calibri"/>
                <a:cs typeface="Calibri"/>
              </a:rPr>
              <a:t>synthetische</a:t>
            </a:r>
            <a:r>
              <a:rPr lang="en-GB" sz="1500" dirty="0">
                <a:latin typeface="Calibri"/>
                <a:cs typeface="Calibri"/>
              </a:rPr>
              <a:t> data </a:t>
            </a:r>
            <a:r>
              <a:rPr lang="en-GB" sz="1500" dirty="0" err="1">
                <a:latin typeface="Calibri"/>
                <a:cs typeface="Calibri"/>
              </a:rPr>
              <a:t>te</a:t>
            </a:r>
            <a:r>
              <a:rPr lang="en-GB" sz="1500" dirty="0">
                <a:latin typeface="Calibri"/>
                <a:cs typeface="Calibri"/>
              </a:rPr>
              <a:t> </a:t>
            </a:r>
            <a:r>
              <a:rPr lang="en-GB" sz="1500" dirty="0" err="1">
                <a:latin typeface="Calibri"/>
                <a:cs typeface="Calibri"/>
              </a:rPr>
              <a:t>kunnen</a:t>
            </a:r>
            <a:r>
              <a:rPr lang="en-GB" sz="1500" dirty="0">
                <a:latin typeface="Calibri"/>
                <a:cs typeface="Calibri"/>
              </a:rPr>
              <a:t> </a:t>
            </a:r>
            <a:r>
              <a:rPr lang="en-GB" sz="1500" dirty="0" err="1">
                <a:latin typeface="Calibri"/>
                <a:cs typeface="Calibri"/>
              </a:rPr>
              <a:t>genereren</a:t>
            </a:r>
            <a:r>
              <a:rPr lang="en-GB" sz="1500" dirty="0">
                <a:latin typeface="Calibri"/>
                <a:cs typeface="Calibri"/>
              </a:rPr>
              <a:t>.</a:t>
            </a:r>
          </a:p>
          <a:p>
            <a:pPr marL="0" indent="0">
              <a:buNone/>
            </a:pPr>
            <a:r>
              <a:rPr lang="en-GB" sz="1500" dirty="0" err="1">
                <a:latin typeface="Calibri"/>
                <a:ea typeface="+mn-lt"/>
                <a:cs typeface="Calibri"/>
              </a:rPr>
              <a:t>Datapunt</a:t>
            </a:r>
            <a:r>
              <a:rPr lang="en-GB" sz="1500" dirty="0">
                <a:latin typeface="Calibri"/>
                <a:ea typeface="+mn-lt"/>
                <a:cs typeface="Calibri"/>
              </a:rPr>
              <a:t>:</a:t>
            </a:r>
          </a:p>
          <a:p>
            <a:r>
              <a:rPr lang="en-GB" sz="1500" dirty="0" err="1">
                <a:solidFill>
                  <a:srgbClr val="FFC000"/>
                </a:solidFill>
                <a:latin typeface="Calibri"/>
                <a:ea typeface="+mn-lt"/>
                <a:cs typeface="Calibri"/>
              </a:rPr>
              <a:t>Evaluatie</a:t>
            </a:r>
            <a:r>
              <a:rPr lang="en-GB" sz="1500" dirty="0">
                <a:solidFill>
                  <a:srgbClr val="FFC000"/>
                </a:solidFill>
                <a:latin typeface="Calibri"/>
                <a:ea typeface="+mn-lt"/>
                <a:cs typeface="Calibri"/>
              </a:rPr>
              <a:t> van ML </a:t>
            </a:r>
            <a:r>
              <a:rPr lang="en-GB" sz="1500" dirty="0" err="1">
                <a:solidFill>
                  <a:srgbClr val="FFC000"/>
                </a:solidFill>
                <a:latin typeface="Calibri"/>
                <a:ea typeface="+mn-lt"/>
                <a:cs typeface="Calibri"/>
              </a:rPr>
              <a:t>modellen</a:t>
            </a:r>
            <a:endParaRPr lang="en-GB" sz="1500" dirty="0">
              <a:solidFill>
                <a:srgbClr val="FFC000"/>
              </a:solidFill>
              <a:latin typeface="Calibri"/>
              <a:ea typeface="+mn-lt"/>
              <a:cs typeface="Calibri"/>
            </a:endParaRPr>
          </a:p>
          <a:p>
            <a:r>
              <a:rPr lang="en-GB" sz="1500" dirty="0" err="1">
                <a:latin typeface="Calibri"/>
                <a:ea typeface="+mn-lt"/>
                <a:cs typeface="Calibri"/>
              </a:rPr>
              <a:t>Broekzakcriteria</a:t>
            </a:r>
            <a:r>
              <a:rPr lang="en-GB" sz="1500" dirty="0">
                <a:latin typeface="Calibri"/>
                <a:ea typeface="+mn-lt"/>
                <a:cs typeface="Calibri"/>
              </a:rPr>
              <a:t>: Student </a:t>
            </a:r>
            <a:r>
              <a:rPr lang="en-GB" sz="1500" dirty="0" err="1">
                <a:latin typeface="Calibri"/>
                <a:ea typeface="+mn-lt"/>
                <a:cs typeface="Calibri"/>
              </a:rPr>
              <a:t>toont</a:t>
            </a:r>
            <a:r>
              <a:rPr lang="en-GB" sz="1500" dirty="0">
                <a:latin typeface="Calibri"/>
                <a:ea typeface="+mn-lt"/>
                <a:cs typeface="Calibri"/>
              </a:rPr>
              <a:t> </a:t>
            </a:r>
            <a:r>
              <a:rPr lang="en-GB" sz="1500" dirty="0" err="1">
                <a:latin typeface="Calibri"/>
                <a:ea typeface="+mn-lt"/>
                <a:cs typeface="Calibri"/>
              </a:rPr>
              <a:t>aan</a:t>
            </a:r>
            <a:r>
              <a:rPr lang="en-GB" sz="1500" dirty="0">
                <a:latin typeface="Calibri"/>
                <a:ea typeface="+mn-lt"/>
                <a:cs typeface="Calibri"/>
              </a:rPr>
              <a:t> </a:t>
            </a:r>
            <a:r>
              <a:rPr lang="en-GB" sz="1500" dirty="0" err="1">
                <a:latin typeface="Calibri"/>
                <a:ea typeface="+mn-lt"/>
                <a:cs typeface="Calibri"/>
              </a:rPr>
              <a:t>getrainde</a:t>
            </a:r>
            <a:r>
              <a:rPr lang="en-GB" sz="1500" dirty="0">
                <a:latin typeface="Calibri"/>
                <a:ea typeface="+mn-lt"/>
                <a:cs typeface="Calibri"/>
              </a:rPr>
              <a:t> machine learning </a:t>
            </a:r>
            <a:r>
              <a:rPr lang="en-GB" sz="1500" dirty="0" err="1">
                <a:latin typeface="Calibri"/>
                <a:ea typeface="+mn-lt"/>
                <a:cs typeface="Calibri"/>
              </a:rPr>
              <a:t>modellen</a:t>
            </a:r>
            <a:r>
              <a:rPr lang="en-GB" sz="1500" dirty="0">
                <a:latin typeface="Calibri"/>
                <a:ea typeface="+mn-lt"/>
                <a:cs typeface="Calibri"/>
              </a:rPr>
              <a:t> </a:t>
            </a:r>
            <a:r>
              <a:rPr lang="en-GB" sz="1500" dirty="0" err="1">
                <a:latin typeface="Calibri"/>
                <a:ea typeface="+mn-lt"/>
                <a:cs typeface="Calibri"/>
              </a:rPr>
              <a:t>te</a:t>
            </a:r>
            <a:r>
              <a:rPr lang="en-GB" sz="1500" dirty="0">
                <a:latin typeface="Calibri"/>
                <a:ea typeface="+mn-lt"/>
                <a:cs typeface="Calibri"/>
              </a:rPr>
              <a:t> </a:t>
            </a:r>
            <a:r>
              <a:rPr lang="en-GB" sz="1500" dirty="0" err="1">
                <a:latin typeface="Calibri"/>
                <a:ea typeface="+mn-lt"/>
                <a:cs typeface="Calibri"/>
              </a:rPr>
              <a:t>kunnen</a:t>
            </a:r>
            <a:r>
              <a:rPr lang="en-GB" sz="1500" dirty="0">
                <a:latin typeface="Calibri"/>
                <a:ea typeface="+mn-lt"/>
                <a:cs typeface="Calibri"/>
              </a:rPr>
              <a:t> </a:t>
            </a:r>
            <a:r>
              <a:rPr lang="en-GB" sz="1500" dirty="0" err="1">
                <a:latin typeface="Calibri"/>
                <a:ea typeface="+mn-lt"/>
                <a:cs typeface="Calibri"/>
              </a:rPr>
              <a:t>evalueren</a:t>
            </a:r>
            <a:r>
              <a:rPr lang="en-GB" sz="1500" dirty="0">
                <a:latin typeface="Calibri"/>
                <a:ea typeface="+mn-lt"/>
                <a:cs typeface="Calibri"/>
              </a:rPr>
              <a:t> </a:t>
            </a:r>
            <a:r>
              <a:rPr lang="en-GB" sz="1500" dirty="0" err="1">
                <a:latin typeface="Calibri"/>
                <a:ea typeface="+mn-lt"/>
                <a:cs typeface="Calibri"/>
              </a:rPr>
              <a:t>volgens</a:t>
            </a:r>
            <a:r>
              <a:rPr lang="en-GB" sz="1500" dirty="0">
                <a:latin typeface="Calibri"/>
                <a:ea typeface="+mn-lt"/>
                <a:cs typeface="Calibri"/>
              </a:rPr>
              <a:t> state-of-the art NLP </a:t>
            </a:r>
            <a:r>
              <a:rPr lang="en-GB" sz="1500" dirty="0" err="1">
                <a:latin typeface="Calibri"/>
                <a:ea typeface="+mn-lt"/>
                <a:cs typeface="Calibri"/>
              </a:rPr>
              <a:t>metrieken</a:t>
            </a:r>
            <a:r>
              <a:rPr lang="en-GB" sz="1500" dirty="0">
                <a:latin typeface="Calibri"/>
                <a:ea typeface="+mn-lt"/>
                <a:cs typeface="Calibri"/>
              </a:rPr>
              <a:t> en </a:t>
            </a:r>
            <a:r>
              <a:rPr lang="en-GB" sz="1500" dirty="0" err="1">
                <a:latin typeface="Calibri"/>
                <a:ea typeface="+mn-lt"/>
                <a:cs typeface="Calibri"/>
              </a:rPr>
              <a:t>dit</a:t>
            </a:r>
            <a:r>
              <a:rPr lang="en-GB" sz="1500" dirty="0">
                <a:latin typeface="Calibri"/>
                <a:ea typeface="+mn-lt"/>
                <a:cs typeface="Calibri"/>
              </a:rPr>
              <a:t> </a:t>
            </a:r>
            <a:r>
              <a:rPr lang="en-GB" sz="1500" dirty="0" err="1">
                <a:latin typeface="Calibri"/>
                <a:ea typeface="+mn-lt"/>
                <a:cs typeface="Calibri"/>
              </a:rPr>
              <a:t>te</a:t>
            </a:r>
            <a:r>
              <a:rPr lang="en-GB" sz="1500" dirty="0">
                <a:latin typeface="Calibri"/>
                <a:ea typeface="+mn-lt"/>
                <a:cs typeface="Calibri"/>
              </a:rPr>
              <a:t> </a:t>
            </a:r>
            <a:r>
              <a:rPr lang="en-GB" sz="1500" dirty="0" err="1">
                <a:latin typeface="Calibri"/>
                <a:ea typeface="+mn-lt"/>
                <a:cs typeface="Calibri"/>
              </a:rPr>
              <a:t>kunnen</a:t>
            </a:r>
            <a:r>
              <a:rPr lang="en-GB" sz="1500" dirty="0">
                <a:latin typeface="Calibri"/>
                <a:ea typeface="+mn-lt"/>
                <a:cs typeface="Calibri"/>
              </a:rPr>
              <a:t> </a:t>
            </a:r>
            <a:r>
              <a:rPr lang="en-GB" sz="1500" dirty="0" err="1">
                <a:latin typeface="Calibri"/>
                <a:ea typeface="+mn-lt"/>
                <a:cs typeface="Calibri"/>
              </a:rPr>
              <a:t>visualiseren</a:t>
            </a:r>
            <a:endParaRPr lang="en-GB" sz="1500" dirty="0">
              <a:latin typeface="Calibri"/>
              <a:ea typeface="+mn-lt"/>
              <a:cs typeface="Calibri"/>
            </a:endParaRPr>
          </a:p>
          <a:p>
            <a:pPr lvl="1">
              <a:buFont typeface="Courier New" panose="02070309020205020404" pitchFamily="49" charset="0"/>
              <a:buChar char="o"/>
            </a:pPr>
            <a:endParaRPr lang="en-GB" sz="2000" dirty="0">
              <a:latin typeface="Calibri"/>
              <a:ea typeface="+mn-lt"/>
              <a:cs typeface="Calibri"/>
            </a:endParaRPr>
          </a:p>
          <a:p>
            <a:endParaRPr lang="en-GB" dirty="0">
              <a:latin typeface="Calibri"/>
              <a:cs typeface="Calibri"/>
            </a:endParaRPr>
          </a:p>
          <a:p>
            <a:pPr marL="0" indent="0">
              <a:buNone/>
            </a:pPr>
            <a:endParaRPr lang="en-GB" dirty="0">
              <a:latin typeface="Calibri"/>
              <a:cs typeface="Calibri"/>
            </a:endParaRPr>
          </a:p>
          <a:p>
            <a:endParaRPr lang="en-GB" dirty="0">
              <a:latin typeface="Calibri"/>
              <a:cs typeface="Calibri"/>
            </a:endParaRPr>
          </a:p>
          <a:p>
            <a:pPr marL="0" indent="0">
              <a:buNone/>
            </a:pPr>
            <a:endParaRPr lang="en-GB" dirty="0">
              <a:latin typeface="Calibri"/>
              <a:cs typeface="Calibri"/>
            </a:endParaRPr>
          </a:p>
          <a:p>
            <a:pPr marL="0" indent="0">
              <a:buNone/>
            </a:pPr>
            <a:endParaRPr lang="en-GB" dirty="0">
              <a:latin typeface="Calibri"/>
              <a:cs typeface="Calibri"/>
            </a:endParaRPr>
          </a:p>
          <a:p>
            <a:pPr marL="742950" lvl="1" indent="-285750"/>
            <a:endParaRPr lang="en-GB" sz="1700" i="1" dirty="0">
              <a:effectLst/>
              <a:latin typeface="Calibri"/>
              <a:cs typeface="Calibri"/>
            </a:endParaRPr>
          </a:p>
          <a:p>
            <a:pPr marL="742950" lvl="1" indent="-285750"/>
            <a:endParaRPr lang="en-GB" sz="1700" i="1" dirty="0">
              <a:latin typeface="Calibri"/>
              <a:cs typeface="Calibri"/>
            </a:endParaRPr>
          </a:p>
          <a:p>
            <a:endParaRPr lang="en-GB" sz="1600" i="1"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3195552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CA1A-C96B-D1B3-1210-2485CA367205}"/>
              </a:ext>
            </a:extLst>
          </p:cNvPr>
          <p:cNvSpPr>
            <a:spLocks noGrp="1"/>
          </p:cNvSpPr>
          <p:nvPr>
            <p:ph type="title"/>
          </p:nvPr>
        </p:nvSpPr>
        <p:spPr/>
        <p:txBody>
          <a:bodyPr/>
          <a:lstStyle/>
          <a:p>
            <a:pPr algn="ctr"/>
            <a:r>
              <a:rPr lang="en-NL" dirty="0" err="1"/>
              <a:t>Techn</a:t>
            </a:r>
            <a:r>
              <a:rPr lang="en-GB" dirty="0" err="1"/>
              <a:t>ische</a:t>
            </a:r>
            <a:r>
              <a:rPr lang="en-GB" dirty="0"/>
              <a:t> </a:t>
            </a:r>
            <a:r>
              <a:rPr lang="en-GB" dirty="0" err="1"/>
              <a:t>competenties</a:t>
            </a:r>
            <a:endParaRPr lang="en-NL" dirty="0"/>
          </a:p>
        </p:txBody>
      </p:sp>
      <p:sp>
        <p:nvSpPr>
          <p:cNvPr id="3" name="Content Placeholder 2">
            <a:extLst>
              <a:ext uri="{FF2B5EF4-FFF2-40B4-BE49-F238E27FC236}">
                <a16:creationId xmlns:a16="http://schemas.microsoft.com/office/drawing/2014/main" id="{DCC7A8DE-AF40-99A4-F0C4-FAF5690F9AE8}"/>
              </a:ext>
            </a:extLst>
          </p:cNvPr>
          <p:cNvSpPr>
            <a:spLocks noGrp="1"/>
          </p:cNvSpPr>
          <p:nvPr>
            <p:ph idx="1"/>
          </p:nvPr>
        </p:nvSpPr>
        <p:spPr>
          <a:xfrm>
            <a:off x="838200" y="1434328"/>
            <a:ext cx="9579287" cy="5117821"/>
          </a:xfrm>
        </p:spPr>
        <p:txBody>
          <a:bodyPr vert="horz" lIns="91440" tIns="45720" rIns="91440" bIns="45720" rtlCol="0" anchor="t">
            <a:normAutofit/>
          </a:bodyPr>
          <a:lstStyle/>
          <a:p>
            <a:pPr marL="0" indent="0">
              <a:buNone/>
            </a:pPr>
            <a:r>
              <a:rPr lang="en-GB" sz="1800" dirty="0" err="1">
                <a:solidFill>
                  <a:srgbClr val="92D050"/>
                </a:solidFill>
                <a:latin typeface="Calibri"/>
                <a:cs typeface="Calibri"/>
              </a:rPr>
              <a:t>Beroepsproducten</a:t>
            </a:r>
            <a:r>
              <a:rPr lang="en-GB" sz="1800" dirty="0">
                <a:latin typeface="Calibri"/>
                <a:cs typeface="Calibri"/>
              </a:rPr>
              <a:t> en </a:t>
            </a:r>
            <a:r>
              <a:rPr lang="en-GB" sz="1800" dirty="0" err="1">
                <a:solidFill>
                  <a:srgbClr val="FFC000"/>
                </a:solidFill>
                <a:latin typeface="Calibri"/>
                <a:cs typeface="Calibri"/>
              </a:rPr>
              <a:t>datapunten</a:t>
            </a:r>
            <a:endParaRPr lang="en-GB" sz="1800" dirty="0">
              <a:solidFill>
                <a:srgbClr val="FFC000"/>
              </a:solidFill>
              <a:latin typeface="Calibri"/>
              <a:cs typeface="Calibri"/>
            </a:endParaRPr>
          </a:p>
          <a:p>
            <a:pPr marL="0" indent="0">
              <a:buNone/>
            </a:pPr>
            <a:r>
              <a:rPr lang="en-GB" sz="1800" dirty="0" err="1">
                <a:latin typeface="Calibri"/>
                <a:cs typeface="Calibri"/>
              </a:rPr>
              <a:t>Beroepsproduct</a:t>
            </a:r>
            <a:r>
              <a:rPr lang="en-GB" sz="1800" dirty="0">
                <a:latin typeface="Calibri"/>
                <a:cs typeface="Calibri"/>
              </a:rPr>
              <a:t>: </a:t>
            </a:r>
            <a:r>
              <a:rPr lang="en-GB" sz="1800" dirty="0" err="1">
                <a:solidFill>
                  <a:srgbClr val="92D050"/>
                </a:solidFill>
                <a:latin typeface="Calibri"/>
                <a:cs typeface="Calibri"/>
              </a:rPr>
              <a:t>ontwikkeling</a:t>
            </a:r>
            <a:r>
              <a:rPr lang="en-GB" sz="1800" dirty="0">
                <a:solidFill>
                  <a:srgbClr val="92D050"/>
                </a:solidFill>
                <a:latin typeface="Calibri"/>
                <a:cs typeface="Calibri"/>
              </a:rPr>
              <a:t> chatbot om </a:t>
            </a:r>
            <a:r>
              <a:rPr lang="en-GB" sz="1800" dirty="0" err="1">
                <a:solidFill>
                  <a:srgbClr val="92D050"/>
                </a:solidFill>
                <a:latin typeface="Calibri"/>
                <a:cs typeface="Calibri"/>
              </a:rPr>
              <a:t>informatie</a:t>
            </a:r>
            <a:r>
              <a:rPr lang="en-GB" sz="1800" dirty="0">
                <a:solidFill>
                  <a:srgbClr val="92D050"/>
                </a:solidFill>
                <a:latin typeface="Calibri"/>
                <a:cs typeface="Calibri"/>
              </a:rPr>
              <a:t> over </a:t>
            </a:r>
            <a:r>
              <a:rPr lang="en-GB" sz="1800" dirty="0" err="1">
                <a:solidFill>
                  <a:srgbClr val="92D050"/>
                </a:solidFill>
                <a:latin typeface="Calibri"/>
                <a:cs typeface="Calibri"/>
              </a:rPr>
              <a:t>professionele</a:t>
            </a:r>
            <a:r>
              <a:rPr lang="en-GB" sz="1800" dirty="0">
                <a:solidFill>
                  <a:srgbClr val="92D050"/>
                </a:solidFill>
                <a:latin typeface="Calibri"/>
                <a:cs typeface="Calibri"/>
              </a:rPr>
              <a:t> </a:t>
            </a:r>
            <a:r>
              <a:rPr lang="en-GB" sz="1800" dirty="0" err="1">
                <a:solidFill>
                  <a:srgbClr val="92D050"/>
                </a:solidFill>
                <a:latin typeface="Calibri"/>
                <a:cs typeface="Calibri"/>
              </a:rPr>
              <a:t>profielen</a:t>
            </a:r>
            <a:r>
              <a:rPr lang="en-GB" sz="1800" dirty="0">
                <a:solidFill>
                  <a:srgbClr val="92D050"/>
                </a:solidFill>
                <a:latin typeface="Calibri"/>
                <a:cs typeface="Calibri"/>
              </a:rPr>
              <a:t> op </a:t>
            </a:r>
            <a:r>
              <a:rPr lang="en-GB" sz="1800" dirty="0" err="1">
                <a:solidFill>
                  <a:srgbClr val="92D050"/>
                </a:solidFill>
                <a:latin typeface="Calibri"/>
                <a:cs typeface="Calibri"/>
              </a:rPr>
              <a:t>te</a:t>
            </a:r>
            <a:r>
              <a:rPr lang="en-GB" sz="1800" dirty="0">
                <a:solidFill>
                  <a:srgbClr val="92D050"/>
                </a:solidFill>
                <a:latin typeface="Calibri"/>
                <a:cs typeface="Calibri"/>
              </a:rPr>
              <a:t> </a:t>
            </a:r>
            <a:r>
              <a:rPr lang="en-GB" sz="1800" dirty="0" err="1">
                <a:solidFill>
                  <a:srgbClr val="92D050"/>
                </a:solidFill>
                <a:latin typeface="Calibri"/>
                <a:cs typeface="Calibri"/>
              </a:rPr>
              <a:t>vragen</a:t>
            </a:r>
            <a:endParaRPr lang="en-GB" sz="1800" dirty="0">
              <a:solidFill>
                <a:srgbClr val="92D050"/>
              </a:solidFill>
              <a:latin typeface="Calibri"/>
              <a:ea typeface="Calibri"/>
              <a:cs typeface="Calibri"/>
            </a:endParaRPr>
          </a:p>
          <a:p>
            <a:pPr marL="0" indent="0">
              <a:buNone/>
            </a:pPr>
            <a:r>
              <a:rPr lang="en-GB" sz="1800" dirty="0" err="1">
                <a:latin typeface="Calibri"/>
                <a:cs typeface="Calibri"/>
              </a:rPr>
              <a:t>Datapunt</a:t>
            </a:r>
            <a:r>
              <a:rPr lang="en-GB" sz="1800" dirty="0">
                <a:latin typeface="Calibri"/>
                <a:cs typeface="Calibri"/>
              </a:rPr>
              <a:t>:</a:t>
            </a:r>
          </a:p>
          <a:p>
            <a:r>
              <a:rPr lang="en-GB" sz="1800" dirty="0">
                <a:solidFill>
                  <a:srgbClr val="FFC000"/>
                </a:solidFill>
                <a:latin typeface="Calibri"/>
                <a:cs typeface="Calibri"/>
              </a:rPr>
              <a:t>Deep learning voor </a:t>
            </a:r>
            <a:r>
              <a:rPr lang="en-GB" sz="1800" dirty="0" err="1">
                <a:solidFill>
                  <a:srgbClr val="FFC000"/>
                </a:solidFill>
                <a:latin typeface="Calibri"/>
                <a:cs typeface="Calibri"/>
              </a:rPr>
              <a:t>interactieve</a:t>
            </a:r>
            <a:r>
              <a:rPr lang="en-GB" sz="1800" dirty="0">
                <a:solidFill>
                  <a:srgbClr val="FFC000"/>
                </a:solidFill>
                <a:latin typeface="Calibri"/>
                <a:cs typeface="Calibri"/>
              </a:rPr>
              <a:t> </a:t>
            </a:r>
            <a:r>
              <a:rPr lang="en-GB" sz="1800" dirty="0" err="1">
                <a:solidFill>
                  <a:srgbClr val="FFC000"/>
                </a:solidFill>
                <a:latin typeface="Calibri"/>
                <a:cs typeface="Calibri"/>
              </a:rPr>
              <a:t>dialoog</a:t>
            </a:r>
            <a:r>
              <a:rPr lang="en-GB" sz="1800" dirty="0">
                <a:solidFill>
                  <a:srgbClr val="FFC000"/>
                </a:solidFill>
                <a:latin typeface="Calibri"/>
                <a:cs typeface="Calibri"/>
              </a:rPr>
              <a:t> en text completion</a:t>
            </a:r>
            <a:endParaRPr lang="en-GB" sz="1800" dirty="0">
              <a:solidFill>
                <a:srgbClr val="FFC000"/>
              </a:solidFill>
              <a:latin typeface="Calibri"/>
              <a:ea typeface="Calibri"/>
              <a:cs typeface="Calibri"/>
            </a:endParaRPr>
          </a:p>
          <a:p>
            <a:r>
              <a:rPr lang="en-GB" sz="1800" dirty="0" err="1">
                <a:latin typeface="Calibri"/>
                <a:ea typeface="+mn-lt"/>
                <a:cs typeface="Calibri"/>
              </a:rPr>
              <a:t>Broekzakcriteria</a:t>
            </a:r>
            <a:r>
              <a:rPr lang="en-GB" sz="1800" dirty="0">
                <a:latin typeface="Calibri"/>
                <a:ea typeface="+mn-lt"/>
                <a:cs typeface="Calibri"/>
              </a:rPr>
              <a:t>:</a:t>
            </a:r>
            <a:endParaRPr lang="en-GB" sz="1800" dirty="0">
              <a:latin typeface="Calibri"/>
              <a:ea typeface="Calibri"/>
              <a:cs typeface="Calibri"/>
            </a:endParaRPr>
          </a:p>
          <a:p>
            <a:pPr lvl="1">
              <a:buFont typeface="Courier New" panose="02070309020205020404" pitchFamily="49" charset="0"/>
              <a:buChar char="o"/>
            </a:pPr>
            <a:r>
              <a:rPr lang="en-GB" sz="1800" dirty="0">
                <a:latin typeface="Calibri"/>
                <a:ea typeface="+mn-lt"/>
                <a:cs typeface="Calibri"/>
              </a:rPr>
              <a:t>Student </a:t>
            </a:r>
            <a:r>
              <a:rPr lang="en-GB" sz="1800" dirty="0" err="1">
                <a:latin typeface="Calibri"/>
                <a:ea typeface="+mn-lt"/>
                <a:cs typeface="Calibri"/>
              </a:rPr>
              <a:t>laat</a:t>
            </a:r>
            <a:r>
              <a:rPr lang="en-GB" sz="1800" dirty="0">
                <a:latin typeface="Calibri"/>
                <a:ea typeface="+mn-lt"/>
                <a:cs typeface="Calibri"/>
              </a:rPr>
              <a:t> </a:t>
            </a:r>
            <a:r>
              <a:rPr lang="en-GB" sz="1800" dirty="0" err="1">
                <a:latin typeface="Calibri"/>
                <a:ea typeface="+mn-lt"/>
                <a:cs typeface="Calibri"/>
              </a:rPr>
              <a:t>zien</a:t>
            </a:r>
            <a:r>
              <a:rPr lang="en-GB" sz="1800" dirty="0">
                <a:latin typeface="Calibri"/>
                <a:ea typeface="+mn-lt"/>
                <a:cs typeface="Calibri"/>
              </a:rPr>
              <a:t> de data voor </a:t>
            </a:r>
            <a:r>
              <a:rPr lang="en-GB" sz="1800" dirty="0" err="1">
                <a:latin typeface="Calibri"/>
                <a:ea typeface="+mn-lt"/>
                <a:cs typeface="Calibri"/>
              </a:rPr>
              <a:t>vraag-antwoord</a:t>
            </a:r>
            <a:r>
              <a:rPr lang="en-GB" sz="1800" dirty="0">
                <a:latin typeface="Calibri"/>
                <a:ea typeface="+mn-lt"/>
                <a:cs typeface="Calibri"/>
              </a:rPr>
              <a:t> </a:t>
            </a:r>
            <a:r>
              <a:rPr lang="en-GB" sz="1800" dirty="0" err="1">
                <a:latin typeface="Calibri"/>
                <a:ea typeface="+mn-lt"/>
                <a:cs typeface="Calibri"/>
              </a:rPr>
              <a:t>kritisch</a:t>
            </a:r>
            <a:r>
              <a:rPr lang="en-GB" sz="1800" dirty="0">
                <a:latin typeface="Calibri"/>
                <a:ea typeface="+mn-lt"/>
                <a:cs typeface="Calibri"/>
              </a:rPr>
              <a:t> </a:t>
            </a:r>
            <a:r>
              <a:rPr lang="en-GB" sz="1800" dirty="0" err="1">
                <a:latin typeface="Calibri"/>
                <a:ea typeface="+mn-lt"/>
                <a:cs typeface="Calibri"/>
              </a:rPr>
              <a:t>te</a:t>
            </a:r>
            <a:r>
              <a:rPr lang="en-GB" sz="1800" dirty="0">
                <a:latin typeface="Calibri"/>
                <a:ea typeface="+mn-lt"/>
                <a:cs typeface="Calibri"/>
              </a:rPr>
              <a:t> </a:t>
            </a:r>
            <a:r>
              <a:rPr lang="en-GB" sz="1800" dirty="0" err="1">
                <a:latin typeface="Calibri"/>
                <a:ea typeface="+mn-lt"/>
                <a:cs typeface="Calibri"/>
              </a:rPr>
              <a:t>kunnen</a:t>
            </a:r>
            <a:r>
              <a:rPr lang="en-GB" sz="1800" dirty="0">
                <a:latin typeface="Calibri"/>
                <a:ea typeface="+mn-lt"/>
                <a:cs typeface="Calibri"/>
              </a:rPr>
              <a:t> </a:t>
            </a:r>
            <a:r>
              <a:rPr lang="en-GB" sz="1800" dirty="0" err="1">
                <a:latin typeface="Calibri"/>
                <a:ea typeface="+mn-lt"/>
                <a:cs typeface="Calibri"/>
              </a:rPr>
              <a:t>evalueren</a:t>
            </a:r>
            <a:r>
              <a:rPr lang="en-GB" sz="1800" dirty="0">
                <a:latin typeface="Calibri"/>
                <a:ea typeface="+mn-lt"/>
                <a:cs typeface="Calibri"/>
              </a:rPr>
              <a:t> en </a:t>
            </a:r>
            <a:r>
              <a:rPr lang="en-GB" sz="1800" dirty="0" err="1">
                <a:latin typeface="Calibri"/>
                <a:ea typeface="+mn-lt"/>
                <a:cs typeface="Calibri"/>
              </a:rPr>
              <a:t>aan</a:t>
            </a:r>
            <a:r>
              <a:rPr lang="en-GB" sz="1800" dirty="0">
                <a:latin typeface="Calibri"/>
                <a:ea typeface="+mn-lt"/>
                <a:cs typeface="Calibri"/>
              </a:rPr>
              <a:t> </a:t>
            </a:r>
            <a:r>
              <a:rPr lang="en-GB" sz="1800" dirty="0" err="1">
                <a:latin typeface="Calibri"/>
                <a:ea typeface="+mn-lt"/>
                <a:cs typeface="Calibri"/>
              </a:rPr>
              <a:t>te</a:t>
            </a:r>
            <a:r>
              <a:rPr lang="en-GB" sz="1800" dirty="0">
                <a:latin typeface="Calibri"/>
                <a:ea typeface="+mn-lt"/>
                <a:cs typeface="Calibri"/>
              </a:rPr>
              <a:t> </a:t>
            </a:r>
            <a:r>
              <a:rPr lang="en-GB" sz="1800" dirty="0" err="1">
                <a:latin typeface="Calibri"/>
                <a:ea typeface="+mn-lt"/>
                <a:cs typeface="Calibri"/>
              </a:rPr>
              <a:t>passen</a:t>
            </a:r>
            <a:r>
              <a:rPr lang="en-GB" sz="1800" dirty="0">
                <a:latin typeface="Calibri"/>
                <a:ea typeface="+mn-lt"/>
                <a:cs typeface="Calibri"/>
              </a:rPr>
              <a:t> om </a:t>
            </a:r>
            <a:r>
              <a:rPr lang="en-GB" sz="1800" dirty="0" err="1">
                <a:latin typeface="Calibri"/>
                <a:ea typeface="+mn-lt"/>
                <a:cs typeface="Calibri"/>
              </a:rPr>
              <a:t>interactieve</a:t>
            </a:r>
            <a:r>
              <a:rPr lang="en-GB" sz="1800" dirty="0">
                <a:latin typeface="Calibri"/>
                <a:ea typeface="+mn-lt"/>
                <a:cs typeface="Calibri"/>
              </a:rPr>
              <a:t> </a:t>
            </a:r>
            <a:r>
              <a:rPr lang="en-GB" sz="1800" dirty="0" err="1">
                <a:latin typeface="Calibri"/>
                <a:ea typeface="+mn-lt"/>
                <a:cs typeface="Calibri"/>
              </a:rPr>
              <a:t>dialoog</a:t>
            </a:r>
            <a:r>
              <a:rPr lang="en-GB" sz="1800" dirty="0">
                <a:latin typeface="Calibri"/>
                <a:ea typeface="+mn-lt"/>
                <a:cs typeface="Calibri"/>
              </a:rPr>
              <a:t> </a:t>
            </a:r>
            <a:r>
              <a:rPr lang="en-GB" sz="1800" dirty="0" err="1">
                <a:latin typeface="Calibri"/>
                <a:ea typeface="+mn-lt"/>
                <a:cs typeface="Calibri"/>
              </a:rPr>
              <a:t>te</a:t>
            </a:r>
            <a:r>
              <a:rPr lang="en-GB" sz="1800" dirty="0">
                <a:latin typeface="Calibri"/>
                <a:ea typeface="+mn-lt"/>
                <a:cs typeface="Calibri"/>
              </a:rPr>
              <a:t> </a:t>
            </a:r>
            <a:r>
              <a:rPr lang="en-GB" sz="1800" dirty="0" err="1">
                <a:latin typeface="Calibri"/>
                <a:ea typeface="+mn-lt"/>
                <a:cs typeface="Calibri"/>
              </a:rPr>
              <a:t>creëren</a:t>
            </a:r>
            <a:endParaRPr lang="en-GB" sz="1800" dirty="0">
              <a:latin typeface="Calibri"/>
              <a:cs typeface="Calibri"/>
            </a:endParaRPr>
          </a:p>
          <a:p>
            <a:pPr lvl="1">
              <a:buFont typeface="Courier New" panose="02070309020205020404" pitchFamily="49" charset="0"/>
              <a:buChar char="o"/>
            </a:pPr>
            <a:r>
              <a:rPr lang="en-GB" sz="1800" dirty="0">
                <a:latin typeface="Calibri"/>
                <a:ea typeface="+mn-lt"/>
                <a:cs typeface="Calibri"/>
              </a:rPr>
              <a:t>Student </a:t>
            </a:r>
            <a:r>
              <a:rPr lang="en-GB" sz="1800" dirty="0" err="1">
                <a:latin typeface="Calibri"/>
                <a:ea typeface="+mn-lt"/>
                <a:cs typeface="Calibri"/>
              </a:rPr>
              <a:t>toont</a:t>
            </a:r>
            <a:r>
              <a:rPr lang="en-GB" sz="1800" dirty="0">
                <a:latin typeface="Calibri"/>
                <a:ea typeface="+mn-lt"/>
                <a:cs typeface="Calibri"/>
              </a:rPr>
              <a:t> </a:t>
            </a:r>
            <a:r>
              <a:rPr lang="en-GB" sz="1800" dirty="0" err="1">
                <a:latin typeface="Calibri"/>
                <a:ea typeface="+mn-lt"/>
                <a:cs typeface="Calibri"/>
              </a:rPr>
              <a:t>aan</a:t>
            </a:r>
            <a:r>
              <a:rPr lang="en-GB" sz="1800" dirty="0">
                <a:latin typeface="Calibri"/>
                <a:ea typeface="+mn-lt"/>
                <a:cs typeface="Calibri"/>
              </a:rPr>
              <a:t> </a:t>
            </a:r>
            <a:r>
              <a:rPr lang="en-GB" sz="1800" dirty="0" err="1">
                <a:latin typeface="Calibri"/>
                <a:ea typeface="+mn-lt"/>
                <a:cs typeface="Calibri"/>
              </a:rPr>
              <a:t>hiervoor</a:t>
            </a:r>
            <a:r>
              <a:rPr lang="en-GB" sz="1800" dirty="0">
                <a:latin typeface="Calibri"/>
                <a:ea typeface="+mn-lt"/>
                <a:cs typeface="Calibri"/>
              </a:rPr>
              <a:t> DL open source transformer </a:t>
            </a:r>
            <a:r>
              <a:rPr lang="en-GB" sz="1800" dirty="0" err="1">
                <a:latin typeface="Calibri"/>
                <a:ea typeface="+mn-lt"/>
                <a:cs typeface="Calibri"/>
              </a:rPr>
              <a:t>modellen</a:t>
            </a:r>
            <a:r>
              <a:rPr lang="en-GB" sz="1800" dirty="0">
                <a:latin typeface="Calibri"/>
                <a:ea typeface="+mn-lt"/>
                <a:cs typeface="Calibri"/>
              </a:rPr>
              <a:t> </a:t>
            </a:r>
            <a:r>
              <a:rPr lang="en-GB" sz="1800" dirty="0" err="1">
                <a:latin typeface="Calibri"/>
                <a:ea typeface="+mn-lt"/>
                <a:cs typeface="Calibri"/>
              </a:rPr>
              <a:t>te</a:t>
            </a:r>
            <a:r>
              <a:rPr lang="en-GB" sz="1800" dirty="0">
                <a:latin typeface="Calibri"/>
                <a:ea typeface="+mn-lt"/>
                <a:cs typeface="Calibri"/>
              </a:rPr>
              <a:t> </a:t>
            </a:r>
            <a:r>
              <a:rPr lang="en-GB" sz="1800" dirty="0" err="1">
                <a:latin typeface="Calibri"/>
                <a:ea typeface="+mn-lt"/>
                <a:cs typeface="Calibri"/>
              </a:rPr>
              <a:t>trainen</a:t>
            </a:r>
            <a:endParaRPr lang="en-GB" sz="1800" dirty="0">
              <a:latin typeface="Calibri"/>
              <a:ea typeface="+mn-lt"/>
              <a:cs typeface="Calibri"/>
            </a:endParaRPr>
          </a:p>
          <a:p>
            <a:pPr lvl="1">
              <a:buFont typeface="Courier New" panose="02070309020205020404" pitchFamily="49" charset="0"/>
              <a:buChar char="o"/>
            </a:pPr>
            <a:r>
              <a:rPr lang="en-GB" sz="1800" dirty="0">
                <a:latin typeface="Calibri"/>
                <a:cs typeface="Calibri"/>
              </a:rPr>
              <a:t>Student </a:t>
            </a:r>
            <a:r>
              <a:rPr lang="en-GB" sz="1800" dirty="0" err="1">
                <a:latin typeface="Calibri"/>
                <a:cs typeface="Calibri"/>
              </a:rPr>
              <a:t>toont</a:t>
            </a:r>
            <a:r>
              <a:rPr lang="en-GB" sz="1800" dirty="0">
                <a:latin typeface="Calibri"/>
                <a:cs typeface="Calibri"/>
              </a:rPr>
              <a:t> </a:t>
            </a:r>
            <a:r>
              <a:rPr lang="en-GB" sz="1800" dirty="0" err="1">
                <a:latin typeface="Calibri"/>
                <a:cs typeface="Calibri"/>
              </a:rPr>
              <a:t>aan</a:t>
            </a:r>
            <a:r>
              <a:rPr lang="en-GB" sz="1800" dirty="0">
                <a:latin typeface="Calibri"/>
                <a:cs typeface="Calibri"/>
              </a:rPr>
              <a:t> </a:t>
            </a:r>
            <a:r>
              <a:rPr lang="en-GB" sz="1800" dirty="0" err="1">
                <a:latin typeface="Calibri"/>
                <a:cs typeface="Calibri"/>
              </a:rPr>
              <a:t>een</a:t>
            </a:r>
            <a:r>
              <a:rPr lang="en-GB" sz="1800" dirty="0">
                <a:latin typeface="Calibri"/>
                <a:cs typeface="Calibri"/>
              </a:rPr>
              <a:t> </a:t>
            </a:r>
            <a:r>
              <a:rPr lang="en-GB" sz="1800" dirty="0" err="1">
                <a:latin typeface="Calibri"/>
                <a:cs typeface="Calibri"/>
              </a:rPr>
              <a:t>voorgetraind</a:t>
            </a:r>
            <a:r>
              <a:rPr lang="en-GB" sz="1800" dirty="0">
                <a:latin typeface="Calibri"/>
                <a:cs typeface="Calibri"/>
              </a:rPr>
              <a:t> model </a:t>
            </a:r>
            <a:r>
              <a:rPr lang="en-GB" sz="1800" dirty="0" err="1">
                <a:latin typeface="Calibri"/>
                <a:cs typeface="Calibri"/>
              </a:rPr>
              <a:t>te</a:t>
            </a:r>
            <a:r>
              <a:rPr lang="en-GB" sz="1800" dirty="0">
                <a:latin typeface="Calibri"/>
                <a:cs typeface="Calibri"/>
              </a:rPr>
              <a:t> </a:t>
            </a:r>
            <a:r>
              <a:rPr lang="en-GB" sz="1800" dirty="0" err="1">
                <a:latin typeface="Calibri"/>
                <a:cs typeface="Calibri"/>
              </a:rPr>
              <a:t>optimaliseren</a:t>
            </a:r>
            <a:r>
              <a:rPr lang="en-GB" sz="1800" dirty="0">
                <a:latin typeface="Calibri"/>
                <a:cs typeface="Calibri"/>
              </a:rPr>
              <a:t> op </a:t>
            </a:r>
            <a:r>
              <a:rPr lang="en-GB" sz="1800" dirty="0" err="1">
                <a:latin typeface="Calibri"/>
                <a:cs typeface="Calibri"/>
              </a:rPr>
              <a:t>een</a:t>
            </a:r>
            <a:r>
              <a:rPr lang="en-GB" sz="1800" dirty="0">
                <a:latin typeface="Calibri"/>
                <a:cs typeface="Calibri"/>
              </a:rPr>
              <a:t> custom data set</a:t>
            </a:r>
          </a:p>
          <a:p>
            <a:pPr marL="0" indent="0">
              <a:buNone/>
            </a:pPr>
            <a:r>
              <a:rPr lang="en-GB" sz="1800" dirty="0" err="1">
                <a:latin typeface="Calibri"/>
                <a:cs typeface="Calibri"/>
              </a:rPr>
              <a:t>Datapunt</a:t>
            </a:r>
            <a:r>
              <a:rPr lang="en-GB" sz="1800" dirty="0">
                <a:latin typeface="Calibri"/>
                <a:cs typeface="Calibri"/>
              </a:rPr>
              <a:t>:</a:t>
            </a:r>
          </a:p>
          <a:p>
            <a:r>
              <a:rPr lang="en-GB" sz="1800" dirty="0" err="1">
                <a:solidFill>
                  <a:srgbClr val="FFC000"/>
                </a:solidFill>
                <a:latin typeface="Calibri"/>
                <a:cs typeface="Calibri"/>
              </a:rPr>
              <a:t>Traditionele</a:t>
            </a:r>
            <a:r>
              <a:rPr lang="en-GB" sz="1800" dirty="0">
                <a:solidFill>
                  <a:srgbClr val="FFC000"/>
                </a:solidFill>
                <a:latin typeface="Calibri"/>
                <a:cs typeface="Calibri"/>
              </a:rPr>
              <a:t> ML voor text completion</a:t>
            </a:r>
          </a:p>
          <a:p>
            <a:r>
              <a:rPr lang="en-GB" sz="1800" dirty="0" err="1">
                <a:latin typeface="Calibri"/>
                <a:ea typeface="+mn-lt"/>
                <a:cs typeface="Calibri"/>
              </a:rPr>
              <a:t>Broekzakcriteria</a:t>
            </a:r>
            <a:r>
              <a:rPr lang="en-GB" sz="1800" dirty="0">
                <a:latin typeface="Calibri"/>
                <a:ea typeface="+mn-lt"/>
                <a:cs typeface="Calibri"/>
              </a:rPr>
              <a:t>:</a:t>
            </a:r>
            <a:endParaRPr lang="en-GB" sz="1800" dirty="0">
              <a:latin typeface="Calibri"/>
              <a:ea typeface="Calibri"/>
              <a:cs typeface="Calibri"/>
            </a:endParaRPr>
          </a:p>
          <a:p>
            <a:pPr lvl="1">
              <a:buFont typeface="Courier New" panose="02070309020205020404" pitchFamily="49" charset="0"/>
              <a:buChar char="o"/>
            </a:pPr>
            <a:r>
              <a:rPr lang="en-GB" sz="1800" dirty="0">
                <a:latin typeface="Calibri"/>
                <a:ea typeface="+mn-lt"/>
                <a:cs typeface="Calibri"/>
              </a:rPr>
              <a:t>Student </a:t>
            </a:r>
            <a:r>
              <a:rPr lang="en-GB" sz="1800" dirty="0" err="1">
                <a:latin typeface="Calibri"/>
                <a:ea typeface="+mn-lt"/>
                <a:cs typeface="Calibri"/>
              </a:rPr>
              <a:t>laat</a:t>
            </a:r>
            <a:r>
              <a:rPr lang="en-GB" sz="1800" dirty="0">
                <a:latin typeface="Calibri"/>
                <a:ea typeface="+mn-lt"/>
                <a:cs typeface="Calibri"/>
              </a:rPr>
              <a:t> </a:t>
            </a:r>
            <a:r>
              <a:rPr lang="en-GB" sz="1800" dirty="0" err="1">
                <a:latin typeface="Calibri"/>
                <a:ea typeface="+mn-lt"/>
                <a:cs typeface="Calibri"/>
              </a:rPr>
              <a:t>zien</a:t>
            </a:r>
            <a:r>
              <a:rPr lang="en-GB" sz="1800" dirty="0">
                <a:latin typeface="Calibri"/>
                <a:ea typeface="+mn-lt"/>
                <a:cs typeface="Calibri"/>
              </a:rPr>
              <a:t> via conditional probability en </a:t>
            </a:r>
            <a:r>
              <a:rPr lang="en-GB" sz="1800" dirty="0" err="1">
                <a:latin typeface="Calibri"/>
                <a:ea typeface="+mn-lt"/>
                <a:cs typeface="Calibri"/>
              </a:rPr>
              <a:t>Ngram</a:t>
            </a:r>
            <a:r>
              <a:rPr lang="en-GB" sz="1800" dirty="0">
                <a:latin typeface="Calibri"/>
                <a:ea typeface="+mn-lt"/>
                <a:cs typeface="Calibri"/>
              </a:rPr>
              <a:t> dictionaries </a:t>
            </a:r>
            <a:r>
              <a:rPr lang="en-GB" sz="1800" dirty="0" err="1">
                <a:latin typeface="Calibri"/>
                <a:ea typeface="+mn-lt"/>
                <a:cs typeface="Calibri"/>
              </a:rPr>
              <a:t>een</a:t>
            </a:r>
            <a:r>
              <a:rPr lang="en-GB" sz="1800" dirty="0">
                <a:latin typeface="Calibri"/>
                <a:ea typeface="+mn-lt"/>
                <a:cs typeface="Calibri"/>
              </a:rPr>
              <a:t> sentence completion model </a:t>
            </a:r>
            <a:r>
              <a:rPr lang="en-GB" sz="1800" dirty="0" err="1">
                <a:latin typeface="Calibri"/>
                <a:ea typeface="+mn-lt"/>
                <a:cs typeface="Calibri"/>
              </a:rPr>
              <a:t>te</a:t>
            </a:r>
            <a:r>
              <a:rPr lang="en-GB" sz="1800" dirty="0">
                <a:latin typeface="Calibri"/>
                <a:ea typeface="+mn-lt"/>
                <a:cs typeface="Calibri"/>
              </a:rPr>
              <a:t> </a:t>
            </a:r>
            <a:r>
              <a:rPr lang="en-GB" sz="1800" dirty="0" err="1">
                <a:latin typeface="Calibri"/>
                <a:ea typeface="+mn-lt"/>
                <a:cs typeface="Calibri"/>
              </a:rPr>
              <a:t>kunnen</a:t>
            </a:r>
            <a:r>
              <a:rPr lang="en-GB" sz="1800" dirty="0">
                <a:latin typeface="Calibri"/>
                <a:ea typeface="+mn-lt"/>
                <a:cs typeface="Calibri"/>
              </a:rPr>
              <a:t> </a:t>
            </a:r>
            <a:r>
              <a:rPr lang="en-GB" sz="1800" dirty="0" err="1">
                <a:latin typeface="Calibri"/>
                <a:ea typeface="+mn-lt"/>
                <a:cs typeface="Calibri"/>
              </a:rPr>
              <a:t>bouwen</a:t>
            </a:r>
            <a:endParaRPr lang="en-GB" sz="1800" dirty="0">
              <a:latin typeface="Calibri"/>
              <a:cs typeface="Calibri"/>
            </a:endParaRPr>
          </a:p>
          <a:p>
            <a:endParaRPr lang="en-GB" sz="1800" dirty="0">
              <a:solidFill>
                <a:srgbClr val="FFC000"/>
              </a:solidFill>
              <a:latin typeface="Calibri"/>
              <a:ea typeface="Calibri"/>
              <a:cs typeface="Calibri"/>
            </a:endParaRPr>
          </a:p>
          <a:p>
            <a:pPr marL="0" indent="0">
              <a:buNone/>
            </a:pPr>
            <a:endParaRPr lang="en-GB" dirty="0">
              <a:latin typeface="Calibri"/>
              <a:cs typeface="Calibri"/>
            </a:endParaRPr>
          </a:p>
          <a:p>
            <a:endParaRPr lang="en-GB" dirty="0">
              <a:latin typeface="Calibri"/>
              <a:cs typeface="Calibri"/>
            </a:endParaRPr>
          </a:p>
          <a:p>
            <a:pPr marL="0" indent="0">
              <a:buNone/>
            </a:pPr>
            <a:endParaRPr lang="en-GB" dirty="0">
              <a:latin typeface="Calibri"/>
              <a:cs typeface="Calibri"/>
            </a:endParaRPr>
          </a:p>
          <a:p>
            <a:pPr marL="0" indent="0">
              <a:buNone/>
            </a:pPr>
            <a:endParaRPr lang="en-GB" dirty="0">
              <a:latin typeface="Calibri"/>
              <a:cs typeface="Calibri"/>
            </a:endParaRPr>
          </a:p>
          <a:p>
            <a:pPr marL="742950" lvl="1" indent="-285750"/>
            <a:endParaRPr lang="en-GB" sz="1700" i="1" dirty="0">
              <a:effectLst/>
              <a:latin typeface="Calibri"/>
              <a:cs typeface="Calibri"/>
            </a:endParaRPr>
          </a:p>
          <a:p>
            <a:pPr marL="742950" lvl="1" indent="-285750"/>
            <a:endParaRPr lang="en-GB" sz="1700" i="1" dirty="0">
              <a:latin typeface="Calibri"/>
              <a:cs typeface="Calibri"/>
            </a:endParaRPr>
          </a:p>
          <a:p>
            <a:endParaRPr lang="en-GB" sz="1600" i="1"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554785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BE71-48B4-1618-FE5B-3529B8CE5311}"/>
              </a:ext>
            </a:extLst>
          </p:cNvPr>
          <p:cNvSpPr>
            <a:spLocks noGrp="1"/>
          </p:cNvSpPr>
          <p:nvPr>
            <p:ph type="title"/>
          </p:nvPr>
        </p:nvSpPr>
        <p:spPr/>
        <p:txBody>
          <a:bodyPr/>
          <a:lstStyle/>
          <a:p>
            <a:r>
              <a:rPr lang="en-NL">
                <a:latin typeface="Open Sans" pitchFamily="2" charset="0"/>
                <a:ea typeface="Open Sans" pitchFamily="2" charset="0"/>
                <a:cs typeface="Open Sans" pitchFamily="2" charset="0"/>
              </a:rPr>
              <a:t>Agenda</a:t>
            </a:r>
          </a:p>
        </p:txBody>
      </p:sp>
      <p:sp>
        <p:nvSpPr>
          <p:cNvPr id="3" name="Content Placeholder 2">
            <a:extLst>
              <a:ext uri="{FF2B5EF4-FFF2-40B4-BE49-F238E27FC236}">
                <a16:creationId xmlns:a16="http://schemas.microsoft.com/office/drawing/2014/main" id="{6DA7C433-DF95-A068-9765-C2378B1F4E53}"/>
              </a:ext>
            </a:extLst>
          </p:cNvPr>
          <p:cNvSpPr>
            <a:spLocks noGrp="1"/>
          </p:cNvSpPr>
          <p:nvPr>
            <p:ph idx="1"/>
          </p:nvPr>
        </p:nvSpPr>
        <p:spPr>
          <a:xfrm>
            <a:off x="838200" y="1464415"/>
            <a:ext cx="10515600" cy="4640752"/>
          </a:xfrm>
        </p:spPr>
        <p:txBody>
          <a:bodyPr>
            <a:normAutofit fontScale="85000" lnSpcReduction="20000"/>
          </a:bodyPr>
          <a:lstStyle/>
          <a:p>
            <a:pPr marL="514350" marR="1600" indent="-514350">
              <a:lnSpc>
                <a:spcPct val="150000"/>
              </a:lnSpc>
              <a:buFont typeface="Arial" panose="020B0604020202020204" pitchFamily="34" charset="0"/>
              <a:buAutoNum type="arabicPeriod"/>
            </a:pPr>
            <a:r>
              <a:rPr lang="nl-NL" sz="2600">
                <a:latin typeface="Open Sans" pitchFamily="2" charset="0"/>
                <a:ea typeface="Open Sans" pitchFamily="2" charset="0"/>
                <a:cs typeface="Open Sans" pitchFamily="2" charset="0"/>
              </a:rPr>
              <a:t>Wat is geleerd in semester 3 en 4? </a:t>
            </a:r>
          </a:p>
          <a:p>
            <a:pPr marL="514350" marR="1600" indent="-514350">
              <a:lnSpc>
                <a:spcPct val="150000"/>
              </a:lnSpc>
              <a:buAutoNum type="arabicPeriod"/>
            </a:pPr>
            <a:r>
              <a:rPr lang="nl-NL" sz="2600">
                <a:latin typeface="Open Sans" pitchFamily="2" charset="0"/>
                <a:ea typeface="Open Sans" pitchFamily="2" charset="0"/>
                <a:cs typeface="Open Sans" pitchFamily="2" charset="0"/>
              </a:rPr>
              <a:t>Het verhaal van semester 5</a:t>
            </a:r>
          </a:p>
          <a:p>
            <a:pPr marL="514350" marR="1600" indent="-514350">
              <a:lnSpc>
                <a:spcPct val="150000"/>
              </a:lnSpc>
              <a:buAutoNum type="arabicPeriod"/>
            </a:pPr>
            <a:r>
              <a:rPr lang="nl-NL" sz="2600">
                <a:latin typeface="Open Sans" pitchFamily="2" charset="0"/>
                <a:ea typeface="Open Sans" pitchFamily="2" charset="0"/>
                <a:cs typeface="Open Sans" pitchFamily="2" charset="0"/>
              </a:rPr>
              <a:t>Het semesterdoel </a:t>
            </a:r>
          </a:p>
          <a:p>
            <a:pPr marL="514350" marR="1600" indent="-514350">
              <a:lnSpc>
                <a:spcPct val="150000"/>
              </a:lnSpc>
              <a:buAutoNum type="arabicPeriod"/>
            </a:pPr>
            <a:r>
              <a:rPr lang="nl-NL" sz="2600">
                <a:latin typeface="Open Sans" pitchFamily="2" charset="0"/>
                <a:ea typeface="Open Sans" pitchFamily="2" charset="0"/>
                <a:cs typeface="Open Sans" pitchFamily="2" charset="0"/>
              </a:rPr>
              <a:t>De opdrachtformulering</a:t>
            </a:r>
          </a:p>
          <a:p>
            <a:pPr marL="514350" marR="1600" indent="-514350">
              <a:lnSpc>
                <a:spcPct val="150000"/>
              </a:lnSpc>
              <a:buAutoNum type="arabicPeriod"/>
            </a:pPr>
            <a:r>
              <a:rPr lang="nl-NL" sz="2600">
                <a:latin typeface="Open Sans" pitchFamily="2" charset="0"/>
                <a:ea typeface="Open Sans" pitchFamily="2" charset="0"/>
                <a:cs typeface="Open Sans" pitchFamily="2" charset="0"/>
              </a:rPr>
              <a:t>Technische competentie </a:t>
            </a:r>
          </a:p>
          <a:p>
            <a:pPr marL="514350" marR="1600" indent="-514350">
              <a:lnSpc>
                <a:spcPct val="150000"/>
              </a:lnSpc>
              <a:buAutoNum type="arabicPeriod"/>
            </a:pPr>
            <a:r>
              <a:rPr lang="nl-NL" sz="2600">
                <a:latin typeface="Open Sans" pitchFamily="2" charset="0"/>
                <a:ea typeface="Open Sans" pitchFamily="2" charset="0"/>
                <a:cs typeface="Open Sans" pitchFamily="2" charset="0"/>
              </a:rPr>
              <a:t>Professionele competentie</a:t>
            </a:r>
          </a:p>
          <a:p>
            <a:pPr marL="514350" marR="1600" indent="-514350">
              <a:lnSpc>
                <a:spcPct val="150000"/>
              </a:lnSpc>
              <a:buAutoNum type="arabicPeriod"/>
            </a:pPr>
            <a:r>
              <a:rPr lang="nl-NL" sz="2600" err="1">
                <a:latin typeface="Open Sans" pitchFamily="2" charset="0"/>
                <a:ea typeface="Open Sans" pitchFamily="2" charset="0"/>
                <a:cs typeface="Open Sans" pitchFamily="2" charset="0"/>
              </a:rPr>
              <a:t>Responsible</a:t>
            </a:r>
            <a:r>
              <a:rPr lang="nl-NL" sz="2600">
                <a:latin typeface="Open Sans" pitchFamily="2" charset="0"/>
                <a:ea typeface="Open Sans" pitchFamily="2" charset="0"/>
                <a:cs typeface="Open Sans" pitchFamily="2" charset="0"/>
              </a:rPr>
              <a:t> Technology competentie</a:t>
            </a:r>
          </a:p>
          <a:p>
            <a:pPr marL="514350" marR="1600" indent="-514350">
              <a:lnSpc>
                <a:spcPct val="150000"/>
              </a:lnSpc>
              <a:buAutoNum type="arabicPeriod"/>
            </a:pPr>
            <a:r>
              <a:rPr lang="nl-NL" sz="2600">
                <a:latin typeface="Open Sans" pitchFamily="2" charset="0"/>
                <a:ea typeface="Open Sans" pitchFamily="2" charset="0"/>
                <a:cs typeface="Open Sans" pitchFamily="2" charset="0"/>
              </a:rPr>
              <a:t>Vragen en opmerkingen</a:t>
            </a:r>
          </a:p>
          <a:p>
            <a:pPr marL="514350" marR="1600" indent="-514350">
              <a:lnSpc>
                <a:spcPct val="150000"/>
              </a:lnSpc>
              <a:buAutoNum type="arabicPeriod"/>
            </a:pPr>
            <a:endParaRPr lang="nl-NL" sz="5600">
              <a:latin typeface="Open Sans" pitchFamily="2" charset="0"/>
              <a:ea typeface="Open Sans" pitchFamily="2" charset="0"/>
              <a:cs typeface="Open Sans" pitchFamily="2" charset="0"/>
            </a:endParaRPr>
          </a:p>
          <a:p>
            <a:pPr marL="514350" marR="1600" indent="-514350">
              <a:lnSpc>
                <a:spcPct val="150000"/>
              </a:lnSpc>
              <a:buAutoNum type="arabicPeriod"/>
            </a:pPr>
            <a:endParaRPr lang="nl-NL" sz="560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4221159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CA1A-C96B-D1B3-1210-2485CA367205}"/>
              </a:ext>
            </a:extLst>
          </p:cNvPr>
          <p:cNvSpPr>
            <a:spLocks noGrp="1"/>
          </p:cNvSpPr>
          <p:nvPr>
            <p:ph type="title"/>
          </p:nvPr>
        </p:nvSpPr>
        <p:spPr/>
        <p:txBody>
          <a:bodyPr/>
          <a:lstStyle/>
          <a:p>
            <a:pPr algn="ctr"/>
            <a:r>
              <a:rPr lang="en-NL" dirty="0" err="1"/>
              <a:t>Techn</a:t>
            </a:r>
            <a:r>
              <a:rPr lang="en-GB" dirty="0" err="1"/>
              <a:t>ische</a:t>
            </a:r>
            <a:r>
              <a:rPr lang="en-GB" dirty="0"/>
              <a:t> </a:t>
            </a:r>
            <a:r>
              <a:rPr lang="en-GB" dirty="0" err="1"/>
              <a:t>competenties</a:t>
            </a:r>
            <a:endParaRPr lang="en-NL" dirty="0"/>
          </a:p>
        </p:txBody>
      </p:sp>
      <p:sp>
        <p:nvSpPr>
          <p:cNvPr id="3" name="Content Placeholder 2">
            <a:extLst>
              <a:ext uri="{FF2B5EF4-FFF2-40B4-BE49-F238E27FC236}">
                <a16:creationId xmlns:a16="http://schemas.microsoft.com/office/drawing/2014/main" id="{DCC7A8DE-AF40-99A4-F0C4-FAF5690F9AE8}"/>
              </a:ext>
            </a:extLst>
          </p:cNvPr>
          <p:cNvSpPr>
            <a:spLocks noGrp="1"/>
          </p:cNvSpPr>
          <p:nvPr>
            <p:ph idx="1"/>
          </p:nvPr>
        </p:nvSpPr>
        <p:spPr>
          <a:xfrm>
            <a:off x="838200" y="1434328"/>
            <a:ext cx="9579287" cy="5117821"/>
          </a:xfrm>
        </p:spPr>
        <p:txBody>
          <a:bodyPr vert="horz" lIns="91440" tIns="45720" rIns="91440" bIns="45720" rtlCol="0" anchor="t">
            <a:normAutofit/>
          </a:bodyPr>
          <a:lstStyle/>
          <a:p>
            <a:pPr marL="0" indent="0">
              <a:buNone/>
            </a:pPr>
            <a:r>
              <a:rPr lang="en-GB" sz="1600" dirty="0" err="1">
                <a:solidFill>
                  <a:srgbClr val="00B050"/>
                </a:solidFill>
                <a:latin typeface="Calibri"/>
                <a:cs typeface="Calibri"/>
              </a:rPr>
              <a:t>Beroepsproducten</a:t>
            </a:r>
            <a:r>
              <a:rPr lang="en-GB" sz="1600" dirty="0">
                <a:latin typeface="Calibri"/>
                <a:cs typeface="Calibri"/>
              </a:rPr>
              <a:t> en </a:t>
            </a:r>
            <a:r>
              <a:rPr lang="en-GB" sz="1600" dirty="0" err="1">
                <a:solidFill>
                  <a:srgbClr val="FFC000"/>
                </a:solidFill>
                <a:latin typeface="Calibri"/>
                <a:cs typeface="Calibri"/>
              </a:rPr>
              <a:t>datapunten</a:t>
            </a:r>
            <a:endParaRPr lang="en-GB" sz="1600" dirty="0">
              <a:solidFill>
                <a:srgbClr val="FFC000"/>
              </a:solidFill>
              <a:latin typeface="Calibri"/>
              <a:cs typeface="Calibri"/>
            </a:endParaRPr>
          </a:p>
          <a:p>
            <a:pPr marL="0" indent="0">
              <a:buNone/>
            </a:pPr>
            <a:r>
              <a:rPr lang="en-GB" sz="1600" dirty="0" err="1">
                <a:latin typeface="Calibri"/>
                <a:cs typeface="Calibri"/>
              </a:rPr>
              <a:t>Beroepsproduct</a:t>
            </a:r>
            <a:r>
              <a:rPr lang="en-GB" sz="1600" dirty="0">
                <a:latin typeface="Calibri"/>
                <a:cs typeface="Calibri"/>
              </a:rPr>
              <a:t>: </a:t>
            </a:r>
            <a:r>
              <a:rPr lang="en-GB" sz="1600" dirty="0" err="1">
                <a:solidFill>
                  <a:srgbClr val="00B050"/>
                </a:solidFill>
                <a:latin typeface="Calibri"/>
                <a:cs typeface="Calibri"/>
              </a:rPr>
              <a:t>Informatie</a:t>
            </a:r>
            <a:r>
              <a:rPr lang="en-GB" sz="1600" dirty="0">
                <a:solidFill>
                  <a:srgbClr val="00B050"/>
                </a:solidFill>
                <a:latin typeface="Calibri"/>
                <a:cs typeface="Calibri"/>
              </a:rPr>
              <a:t> </a:t>
            </a:r>
            <a:r>
              <a:rPr lang="en-GB" sz="1600" dirty="0" err="1">
                <a:solidFill>
                  <a:srgbClr val="00B050"/>
                </a:solidFill>
                <a:latin typeface="Calibri"/>
                <a:cs typeface="Calibri"/>
              </a:rPr>
              <a:t>extractie</a:t>
            </a:r>
            <a:endParaRPr lang="en-GB" sz="1600" dirty="0">
              <a:solidFill>
                <a:srgbClr val="00B050"/>
              </a:solidFill>
              <a:latin typeface="Calibri"/>
              <a:ea typeface="Calibri"/>
              <a:cs typeface="Calibri"/>
            </a:endParaRPr>
          </a:p>
          <a:p>
            <a:pPr marL="0" indent="0">
              <a:buNone/>
            </a:pPr>
            <a:r>
              <a:rPr lang="en-GB" sz="1600" dirty="0" err="1">
                <a:latin typeface="Calibri"/>
                <a:cs typeface="Calibri"/>
              </a:rPr>
              <a:t>Datapunt</a:t>
            </a:r>
            <a:r>
              <a:rPr lang="en-GB" sz="1600" dirty="0">
                <a:latin typeface="Calibri"/>
                <a:cs typeface="Calibri"/>
              </a:rPr>
              <a:t>:</a:t>
            </a:r>
          </a:p>
          <a:p>
            <a:r>
              <a:rPr lang="en-GB" sz="1600" dirty="0">
                <a:solidFill>
                  <a:srgbClr val="FFC000"/>
                </a:solidFill>
                <a:latin typeface="Calibri"/>
                <a:cs typeface="Calibri"/>
              </a:rPr>
              <a:t>Deep learning tool om </a:t>
            </a:r>
            <a:r>
              <a:rPr lang="en-GB" sz="1600" dirty="0" err="1">
                <a:solidFill>
                  <a:srgbClr val="FFC000"/>
                </a:solidFill>
                <a:latin typeface="Calibri"/>
                <a:cs typeface="Calibri"/>
              </a:rPr>
              <a:t>gericht</a:t>
            </a:r>
            <a:r>
              <a:rPr lang="en-GB" sz="1600" dirty="0">
                <a:solidFill>
                  <a:srgbClr val="FFC000"/>
                </a:solidFill>
                <a:latin typeface="Calibri"/>
                <a:cs typeface="Calibri"/>
              </a:rPr>
              <a:t> </a:t>
            </a:r>
            <a:r>
              <a:rPr lang="en-GB" sz="1600" dirty="0" err="1">
                <a:solidFill>
                  <a:srgbClr val="FFC000"/>
                </a:solidFill>
                <a:latin typeface="Calibri"/>
                <a:cs typeface="Calibri"/>
              </a:rPr>
              <a:t>informatie</a:t>
            </a:r>
            <a:r>
              <a:rPr lang="en-GB" sz="1600" dirty="0">
                <a:solidFill>
                  <a:srgbClr val="FFC000"/>
                </a:solidFill>
                <a:latin typeface="Calibri"/>
                <a:cs typeface="Calibri"/>
              </a:rPr>
              <a:t> </a:t>
            </a:r>
            <a:r>
              <a:rPr lang="en-GB" sz="1600" dirty="0" err="1">
                <a:solidFill>
                  <a:srgbClr val="FFC000"/>
                </a:solidFill>
                <a:latin typeface="Calibri"/>
                <a:cs typeface="Calibri"/>
              </a:rPr>
              <a:t>uit</a:t>
            </a:r>
            <a:r>
              <a:rPr lang="en-GB" sz="1600" dirty="0">
                <a:solidFill>
                  <a:srgbClr val="FFC000"/>
                </a:solidFill>
                <a:latin typeface="Calibri"/>
                <a:cs typeface="Calibri"/>
              </a:rPr>
              <a:t> data </a:t>
            </a:r>
            <a:r>
              <a:rPr lang="en-GB" sz="1600" dirty="0" err="1">
                <a:solidFill>
                  <a:srgbClr val="FFC000"/>
                </a:solidFill>
                <a:latin typeface="Calibri"/>
                <a:cs typeface="Calibri"/>
              </a:rPr>
              <a:t>te</a:t>
            </a:r>
            <a:r>
              <a:rPr lang="en-GB" sz="1600" dirty="0">
                <a:solidFill>
                  <a:srgbClr val="FFC000"/>
                </a:solidFill>
                <a:latin typeface="Calibri"/>
                <a:cs typeface="Calibri"/>
              </a:rPr>
              <a:t> </a:t>
            </a:r>
            <a:r>
              <a:rPr lang="en-GB" sz="1600" dirty="0" err="1">
                <a:solidFill>
                  <a:srgbClr val="FFC000"/>
                </a:solidFill>
                <a:latin typeface="Calibri"/>
                <a:cs typeface="Calibri"/>
              </a:rPr>
              <a:t>halen</a:t>
            </a:r>
            <a:endParaRPr lang="en-GB" sz="1600" dirty="0">
              <a:solidFill>
                <a:srgbClr val="FFC000"/>
              </a:solidFill>
              <a:latin typeface="Calibri"/>
              <a:ea typeface="Calibri"/>
              <a:cs typeface="Calibri"/>
            </a:endParaRPr>
          </a:p>
          <a:p>
            <a:pPr marL="0" indent="0">
              <a:buNone/>
            </a:pPr>
            <a:r>
              <a:rPr lang="en-GB" sz="1600" dirty="0" err="1">
                <a:latin typeface="Calibri"/>
                <a:ea typeface="+mn-lt"/>
                <a:cs typeface="Calibri"/>
              </a:rPr>
              <a:t>Broekzakcriteria</a:t>
            </a:r>
            <a:r>
              <a:rPr lang="en-GB" sz="1600" dirty="0">
                <a:latin typeface="Calibri"/>
                <a:ea typeface="+mn-lt"/>
                <a:cs typeface="Calibri"/>
              </a:rPr>
              <a:t>:</a:t>
            </a:r>
            <a:endParaRPr lang="en-GB" sz="1600" dirty="0">
              <a:latin typeface="Calibri"/>
              <a:ea typeface="Calibri"/>
              <a:cs typeface="Calibri"/>
            </a:endParaRPr>
          </a:p>
          <a:p>
            <a:r>
              <a:rPr lang="en-GB" sz="1600" dirty="0">
                <a:latin typeface="Calibri"/>
                <a:ea typeface="+mn-lt"/>
                <a:cs typeface="Calibri"/>
              </a:rPr>
              <a:t>Student </a:t>
            </a:r>
            <a:r>
              <a:rPr lang="en-GB" sz="1600" dirty="0" err="1">
                <a:latin typeface="Calibri"/>
                <a:ea typeface="+mn-lt"/>
                <a:cs typeface="Calibri"/>
              </a:rPr>
              <a:t>toont</a:t>
            </a:r>
            <a:r>
              <a:rPr lang="en-GB" sz="1600" dirty="0">
                <a:latin typeface="Calibri"/>
                <a:ea typeface="+mn-lt"/>
                <a:cs typeface="Calibri"/>
              </a:rPr>
              <a:t> </a:t>
            </a:r>
            <a:r>
              <a:rPr lang="en-GB" sz="1600" dirty="0" err="1">
                <a:latin typeface="Calibri"/>
                <a:ea typeface="+mn-lt"/>
                <a:cs typeface="Calibri"/>
              </a:rPr>
              <a:t>aan</a:t>
            </a:r>
            <a:r>
              <a:rPr lang="en-GB" sz="1600" dirty="0">
                <a:latin typeface="Calibri"/>
                <a:ea typeface="+mn-lt"/>
                <a:cs typeface="Calibri"/>
              </a:rPr>
              <a:t> </a:t>
            </a:r>
            <a:r>
              <a:rPr lang="en-GB" sz="1600" dirty="0" err="1">
                <a:latin typeface="Calibri"/>
                <a:ea typeface="+mn-lt"/>
                <a:cs typeface="Calibri"/>
              </a:rPr>
              <a:t>hiervoor</a:t>
            </a:r>
            <a:r>
              <a:rPr lang="en-GB" sz="1600" dirty="0">
                <a:latin typeface="Calibri"/>
                <a:ea typeface="+mn-lt"/>
                <a:cs typeface="Calibri"/>
              </a:rPr>
              <a:t> </a:t>
            </a:r>
            <a:r>
              <a:rPr lang="en-GB" sz="1600" dirty="0" err="1">
                <a:latin typeface="Calibri"/>
                <a:ea typeface="+mn-lt"/>
                <a:cs typeface="Calibri"/>
              </a:rPr>
              <a:t>te</a:t>
            </a:r>
            <a:r>
              <a:rPr lang="en-GB" sz="1600" dirty="0">
                <a:latin typeface="Calibri"/>
                <a:ea typeface="+mn-lt"/>
                <a:cs typeface="Calibri"/>
              </a:rPr>
              <a:t> </a:t>
            </a:r>
            <a:r>
              <a:rPr lang="en-GB" sz="1600" dirty="0" err="1">
                <a:latin typeface="Calibri"/>
                <a:ea typeface="+mn-lt"/>
                <a:cs typeface="Calibri"/>
              </a:rPr>
              <a:t>kunnen</a:t>
            </a:r>
            <a:r>
              <a:rPr lang="en-GB" sz="1600" dirty="0">
                <a:latin typeface="Calibri"/>
                <a:ea typeface="+mn-lt"/>
                <a:cs typeface="Calibri"/>
              </a:rPr>
              <a:t> </a:t>
            </a:r>
            <a:r>
              <a:rPr lang="en-GB" sz="1600" dirty="0" err="1">
                <a:latin typeface="Calibri"/>
                <a:ea typeface="+mn-lt"/>
                <a:cs typeface="Calibri"/>
              </a:rPr>
              <a:t>toepassen</a:t>
            </a:r>
            <a:r>
              <a:rPr lang="en-GB" sz="1600" dirty="0">
                <a:latin typeface="Calibri"/>
                <a:ea typeface="+mn-lt"/>
                <a:cs typeface="Calibri"/>
              </a:rPr>
              <a:t>:</a:t>
            </a:r>
          </a:p>
          <a:p>
            <a:pPr lvl="1"/>
            <a:r>
              <a:rPr lang="en-GB" sz="1600" dirty="0">
                <a:latin typeface="Calibri"/>
                <a:ea typeface="+mn-lt"/>
                <a:cs typeface="Calibri"/>
              </a:rPr>
              <a:t>(named) entity extraction</a:t>
            </a:r>
          </a:p>
          <a:p>
            <a:pPr lvl="1"/>
            <a:r>
              <a:rPr lang="en-GB" sz="1600" dirty="0">
                <a:latin typeface="Calibri"/>
                <a:ea typeface="+mn-lt"/>
                <a:cs typeface="Calibri"/>
              </a:rPr>
              <a:t>event extraction</a:t>
            </a:r>
          </a:p>
          <a:p>
            <a:pPr marL="0" indent="0">
              <a:buNone/>
            </a:pPr>
            <a:r>
              <a:rPr lang="en-GB" sz="1600" dirty="0" err="1">
                <a:latin typeface="Calibri"/>
                <a:cs typeface="Calibri"/>
              </a:rPr>
              <a:t>Datapunt</a:t>
            </a:r>
            <a:r>
              <a:rPr lang="en-GB" sz="1600" dirty="0">
                <a:latin typeface="Calibri"/>
                <a:cs typeface="Calibri"/>
              </a:rPr>
              <a:t>:</a:t>
            </a:r>
          </a:p>
          <a:p>
            <a:r>
              <a:rPr lang="en-GB" sz="1600" dirty="0">
                <a:solidFill>
                  <a:srgbClr val="FFC000"/>
                </a:solidFill>
                <a:latin typeface="Calibri"/>
                <a:cs typeface="Calibri"/>
              </a:rPr>
              <a:t>Meer </a:t>
            </a:r>
            <a:r>
              <a:rPr lang="en-GB" sz="1600" dirty="0" err="1">
                <a:solidFill>
                  <a:srgbClr val="FFC000"/>
                </a:solidFill>
                <a:latin typeface="Calibri"/>
                <a:cs typeface="Calibri"/>
              </a:rPr>
              <a:t>traditionele</a:t>
            </a:r>
            <a:r>
              <a:rPr lang="en-GB" sz="1600" dirty="0">
                <a:solidFill>
                  <a:srgbClr val="FFC000"/>
                </a:solidFill>
                <a:latin typeface="Calibri"/>
                <a:cs typeface="Calibri"/>
              </a:rPr>
              <a:t> </a:t>
            </a:r>
            <a:r>
              <a:rPr lang="en-GB" sz="1600" dirty="0" err="1">
                <a:solidFill>
                  <a:srgbClr val="FFC000"/>
                </a:solidFill>
                <a:latin typeface="Calibri"/>
                <a:cs typeface="Calibri"/>
              </a:rPr>
              <a:t>technieken</a:t>
            </a:r>
            <a:r>
              <a:rPr lang="en-GB" sz="1600" dirty="0">
                <a:solidFill>
                  <a:srgbClr val="FFC000"/>
                </a:solidFill>
                <a:latin typeface="Calibri"/>
                <a:cs typeface="Calibri"/>
              </a:rPr>
              <a:t> om </a:t>
            </a:r>
            <a:r>
              <a:rPr lang="en-GB" sz="1600" dirty="0" err="1">
                <a:solidFill>
                  <a:srgbClr val="FFC000"/>
                </a:solidFill>
                <a:latin typeface="Calibri"/>
                <a:cs typeface="Calibri"/>
              </a:rPr>
              <a:t>gericht</a:t>
            </a:r>
            <a:r>
              <a:rPr lang="en-GB" sz="1600" dirty="0">
                <a:solidFill>
                  <a:srgbClr val="FFC000"/>
                </a:solidFill>
                <a:latin typeface="Calibri"/>
                <a:cs typeface="Calibri"/>
              </a:rPr>
              <a:t> </a:t>
            </a:r>
            <a:r>
              <a:rPr lang="en-GB" sz="1600" dirty="0" err="1">
                <a:solidFill>
                  <a:srgbClr val="FFC000"/>
                </a:solidFill>
                <a:latin typeface="Calibri"/>
                <a:cs typeface="Calibri"/>
              </a:rPr>
              <a:t>informatie</a:t>
            </a:r>
            <a:r>
              <a:rPr lang="en-GB" sz="1600" dirty="0">
                <a:solidFill>
                  <a:srgbClr val="FFC000"/>
                </a:solidFill>
                <a:latin typeface="Calibri"/>
                <a:cs typeface="Calibri"/>
              </a:rPr>
              <a:t> </a:t>
            </a:r>
            <a:r>
              <a:rPr lang="en-GB" sz="1600" dirty="0" err="1">
                <a:solidFill>
                  <a:srgbClr val="FFC000"/>
                </a:solidFill>
                <a:latin typeface="Calibri"/>
                <a:cs typeface="Calibri"/>
              </a:rPr>
              <a:t>uit</a:t>
            </a:r>
            <a:r>
              <a:rPr lang="en-GB" sz="1600" dirty="0">
                <a:solidFill>
                  <a:srgbClr val="FFC000"/>
                </a:solidFill>
                <a:latin typeface="Calibri"/>
                <a:cs typeface="Calibri"/>
              </a:rPr>
              <a:t> data </a:t>
            </a:r>
            <a:r>
              <a:rPr lang="en-GB" sz="1600" dirty="0" err="1">
                <a:solidFill>
                  <a:srgbClr val="FFC000"/>
                </a:solidFill>
                <a:latin typeface="Calibri"/>
                <a:cs typeface="Calibri"/>
              </a:rPr>
              <a:t>te</a:t>
            </a:r>
            <a:r>
              <a:rPr lang="en-GB" sz="1600" dirty="0">
                <a:solidFill>
                  <a:srgbClr val="FFC000"/>
                </a:solidFill>
                <a:latin typeface="Calibri"/>
                <a:cs typeface="Calibri"/>
              </a:rPr>
              <a:t> </a:t>
            </a:r>
            <a:r>
              <a:rPr lang="en-GB" sz="1600" dirty="0" err="1">
                <a:solidFill>
                  <a:srgbClr val="FFC000"/>
                </a:solidFill>
                <a:latin typeface="Calibri"/>
                <a:cs typeface="Calibri"/>
              </a:rPr>
              <a:t>halen</a:t>
            </a:r>
            <a:r>
              <a:rPr lang="en-GB" sz="1600" dirty="0">
                <a:solidFill>
                  <a:srgbClr val="FFC000"/>
                </a:solidFill>
                <a:latin typeface="Calibri"/>
                <a:cs typeface="Calibri"/>
              </a:rPr>
              <a:t>, data </a:t>
            </a:r>
            <a:r>
              <a:rPr lang="en-GB" sz="1600" dirty="0" err="1">
                <a:solidFill>
                  <a:srgbClr val="FFC000"/>
                </a:solidFill>
                <a:latin typeface="Calibri"/>
                <a:cs typeface="Calibri"/>
              </a:rPr>
              <a:t>formaat</a:t>
            </a:r>
            <a:r>
              <a:rPr lang="en-GB" sz="1600" dirty="0">
                <a:solidFill>
                  <a:srgbClr val="FFC000"/>
                </a:solidFill>
                <a:latin typeface="Calibri"/>
                <a:cs typeface="Calibri"/>
              </a:rPr>
              <a:t> </a:t>
            </a:r>
            <a:r>
              <a:rPr lang="en-GB" sz="1600" dirty="0" err="1">
                <a:solidFill>
                  <a:srgbClr val="FFC000"/>
                </a:solidFill>
                <a:latin typeface="Calibri"/>
                <a:cs typeface="Calibri"/>
              </a:rPr>
              <a:t>aan</a:t>
            </a:r>
            <a:r>
              <a:rPr lang="en-GB" sz="1600" dirty="0">
                <a:solidFill>
                  <a:srgbClr val="FFC000"/>
                </a:solidFill>
                <a:latin typeface="Calibri"/>
                <a:cs typeface="Calibri"/>
              </a:rPr>
              <a:t> </a:t>
            </a:r>
            <a:r>
              <a:rPr lang="en-GB" sz="1600" dirty="0" err="1">
                <a:solidFill>
                  <a:srgbClr val="FFC000"/>
                </a:solidFill>
                <a:latin typeface="Calibri"/>
                <a:cs typeface="Calibri"/>
              </a:rPr>
              <a:t>te</a:t>
            </a:r>
            <a:r>
              <a:rPr lang="en-GB" sz="1600" dirty="0">
                <a:solidFill>
                  <a:srgbClr val="FFC000"/>
                </a:solidFill>
                <a:latin typeface="Calibri"/>
                <a:cs typeface="Calibri"/>
              </a:rPr>
              <a:t> </a:t>
            </a:r>
            <a:r>
              <a:rPr lang="en-GB" sz="1600" dirty="0" err="1">
                <a:solidFill>
                  <a:srgbClr val="FFC000"/>
                </a:solidFill>
                <a:latin typeface="Calibri"/>
                <a:cs typeface="Calibri"/>
              </a:rPr>
              <a:t>passen</a:t>
            </a:r>
            <a:endParaRPr lang="en-GB" sz="1600" dirty="0">
              <a:solidFill>
                <a:srgbClr val="FFC000"/>
              </a:solidFill>
              <a:latin typeface="Calibri"/>
              <a:cs typeface="Calibri"/>
            </a:endParaRPr>
          </a:p>
          <a:p>
            <a:pPr lvl="1">
              <a:buFont typeface="Courier New" panose="02070309020205020404" pitchFamily="49" charset="0"/>
              <a:buChar char="o"/>
            </a:pPr>
            <a:r>
              <a:rPr lang="en-GB" sz="1600" dirty="0" err="1">
                <a:latin typeface="Calibri"/>
                <a:cs typeface="Calibri"/>
              </a:rPr>
              <a:t>Dit</a:t>
            </a:r>
            <a:r>
              <a:rPr lang="en-GB" sz="1600" dirty="0">
                <a:latin typeface="Calibri"/>
                <a:cs typeface="Calibri"/>
              </a:rPr>
              <a:t> </a:t>
            </a:r>
            <a:r>
              <a:rPr lang="en-GB" sz="1600" dirty="0" err="1">
                <a:latin typeface="Calibri"/>
                <a:cs typeface="Calibri"/>
              </a:rPr>
              <a:t>datapunt</a:t>
            </a:r>
            <a:r>
              <a:rPr lang="en-GB" sz="1600" dirty="0">
                <a:latin typeface="Calibri"/>
                <a:cs typeface="Calibri"/>
              </a:rPr>
              <a:t> is </a:t>
            </a:r>
            <a:r>
              <a:rPr lang="en-GB" sz="1600" dirty="0" err="1">
                <a:latin typeface="Calibri"/>
                <a:cs typeface="Calibri"/>
              </a:rPr>
              <a:t>een</a:t>
            </a:r>
            <a:r>
              <a:rPr lang="en-GB" sz="1600" dirty="0">
                <a:latin typeface="Calibri"/>
                <a:cs typeface="Calibri"/>
              </a:rPr>
              <a:t> rode </a:t>
            </a:r>
            <a:r>
              <a:rPr lang="en-GB" sz="1600" dirty="0" err="1">
                <a:latin typeface="Calibri"/>
                <a:cs typeface="Calibri"/>
              </a:rPr>
              <a:t>draad</a:t>
            </a:r>
            <a:r>
              <a:rPr lang="en-GB" sz="1600" dirty="0">
                <a:latin typeface="Calibri"/>
                <a:cs typeface="Calibri"/>
              </a:rPr>
              <a:t> </a:t>
            </a:r>
            <a:r>
              <a:rPr lang="en-GB" sz="1600" dirty="0" err="1">
                <a:latin typeface="Calibri"/>
                <a:cs typeface="Calibri"/>
              </a:rPr>
              <a:t>doorheen</a:t>
            </a:r>
            <a:r>
              <a:rPr lang="en-GB" sz="1600" dirty="0">
                <a:latin typeface="Calibri"/>
                <a:cs typeface="Calibri"/>
              </a:rPr>
              <a:t> het </a:t>
            </a:r>
            <a:r>
              <a:rPr lang="en-GB" sz="1600" dirty="0" err="1">
                <a:latin typeface="Calibri"/>
                <a:cs typeface="Calibri"/>
              </a:rPr>
              <a:t>volledig</a:t>
            </a:r>
            <a:r>
              <a:rPr lang="en-GB" sz="1600" dirty="0">
                <a:latin typeface="Calibri"/>
                <a:cs typeface="Calibri"/>
              </a:rPr>
              <a:t> 5de semester</a:t>
            </a:r>
          </a:p>
          <a:p>
            <a:r>
              <a:rPr lang="en-GB" sz="1600" dirty="0" err="1">
                <a:latin typeface="Calibri"/>
                <a:ea typeface="+mn-lt"/>
                <a:cs typeface="Calibri"/>
              </a:rPr>
              <a:t>Broekzakcriteria</a:t>
            </a:r>
            <a:r>
              <a:rPr lang="en-GB" sz="1600" dirty="0">
                <a:latin typeface="Calibri"/>
                <a:ea typeface="+mn-lt"/>
                <a:cs typeface="Calibri"/>
              </a:rPr>
              <a:t>:</a:t>
            </a:r>
          </a:p>
          <a:p>
            <a:pPr lvl="1">
              <a:buFont typeface="Courier New" panose="02070309020205020404" pitchFamily="49" charset="0"/>
              <a:buChar char="o"/>
            </a:pPr>
            <a:r>
              <a:rPr lang="en-GB" sz="1600" dirty="0" err="1">
                <a:latin typeface="Calibri"/>
                <a:ea typeface="+mn-lt"/>
                <a:cs typeface="Calibri"/>
              </a:rPr>
              <a:t>Reguliere</a:t>
            </a:r>
            <a:r>
              <a:rPr lang="en-GB" sz="1600" dirty="0">
                <a:latin typeface="Calibri"/>
                <a:ea typeface="+mn-lt"/>
                <a:cs typeface="Calibri"/>
              </a:rPr>
              <a:t> </a:t>
            </a:r>
            <a:r>
              <a:rPr lang="en-GB" sz="1600" dirty="0" err="1">
                <a:latin typeface="Calibri"/>
                <a:ea typeface="+mn-lt"/>
                <a:cs typeface="Calibri"/>
              </a:rPr>
              <a:t>expressies</a:t>
            </a:r>
            <a:endParaRPr lang="en-GB" sz="1600" dirty="0">
              <a:latin typeface="Calibri"/>
              <a:ea typeface="+mn-lt"/>
              <a:cs typeface="Calibri"/>
            </a:endParaRPr>
          </a:p>
          <a:p>
            <a:pPr lvl="1">
              <a:buFont typeface="Courier New" panose="02070309020205020404" pitchFamily="49" charset="0"/>
              <a:buChar char="o"/>
            </a:pPr>
            <a:r>
              <a:rPr lang="en-GB" sz="1600" dirty="0">
                <a:latin typeface="Calibri"/>
                <a:ea typeface="+mn-lt"/>
                <a:cs typeface="Calibri"/>
              </a:rPr>
              <a:t>(Named) entity extraction</a:t>
            </a:r>
          </a:p>
          <a:p>
            <a:pPr lvl="1">
              <a:buFont typeface="Courier New" panose="02070309020205020404" pitchFamily="49" charset="0"/>
              <a:buChar char="o"/>
            </a:pPr>
            <a:r>
              <a:rPr lang="en-GB" sz="1600" dirty="0">
                <a:latin typeface="Calibri"/>
                <a:ea typeface="+mn-lt"/>
                <a:cs typeface="Calibri"/>
              </a:rPr>
              <a:t>Dependency parsing</a:t>
            </a:r>
          </a:p>
          <a:p>
            <a:pPr lvl="1">
              <a:buFont typeface="Courier New" panose="02070309020205020404" pitchFamily="49" charset="0"/>
              <a:buChar char="o"/>
            </a:pPr>
            <a:r>
              <a:rPr lang="en-GB" sz="1600" dirty="0">
                <a:latin typeface="Calibri"/>
                <a:ea typeface="+mn-lt"/>
                <a:cs typeface="Calibri"/>
              </a:rPr>
              <a:t>Part-of-speech tagging</a:t>
            </a:r>
            <a:endParaRPr lang="en-GB" sz="1600" dirty="0">
              <a:latin typeface="Calibri"/>
              <a:cs typeface="Calibri"/>
            </a:endParaRPr>
          </a:p>
          <a:p>
            <a:pPr marL="0" indent="0">
              <a:buNone/>
            </a:pPr>
            <a:endParaRPr lang="en-GB" dirty="0">
              <a:latin typeface="Calibri"/>
              <a:cs typeface="Calibri"/>
            </a:endParaRPr>
          </a:p>
          <a:p>
            <a:endParaRPr lang="en-GB" dirty="0">
              <a:latin typeface="Calibri"/>
              <a:cs typeface="Calibri"/>
            </a:endParaRPr>
          </a:p>
          <a:p>
            <a:pPr marL="0" indent="0">
              <a:buNone/>
            </a:pPr>
            <a:endParaRPr lang="en-GB" dirty="0">
              <a:latin typeface="Calibri"/>
              <a:cs typeface="Calibri"/>
            </a:endParaRPr>
          </a:p>
          <a:p>
            <a:pPr marL="0" indent="0">
              <a:buNone/>
            </a:pPr>
            <a:endParaRPr lang="en-GB" dirty="0">
              <a:latin typeface="Calibri"/>
              <a:cs typeface="Calibri"/>
            </a:endParaRPr>
          </a:p>
          <a:p>
            <a:pPr marL="742950" lvl="1" indent="-285750"/>
            <a:endParaRPr lang="en-GB" sz="1700" i="1" dirty="0">
              <a:effectLst/>
              <a:latin typeface="Calibri"/>
              <a:cs typeface="Calibri"/>
            </a:endParaRPr>
          </a:p>
          <a:p>
            <a:pPr marL="742950" lvl="1" indent="-285750"/>
            <a:endParaRPr lang="en-GB" sz="1700" i="1" dirty="0">
              <a:latin typeface="Calibri"/>
              <a:cs typeface="Calibri"/>
            </a:endParaRPr>
          </a:p>
          <a:p>
            <a:endParaRPr lang="en-GB" sz="1600" i="1"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1504354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5946-660E-BD51-3BF6-A5DDC7644B4B}"/>
              </a:ext>
            </a:extLst>
          </p:cNvPr>
          <p:cNvSpPr>
            <a:spLocks noGrp="1"/>
          </p:cNvSpPr>
          <p:nvPr>
            <p:ph type="title"/>
          </p:nvPr>
        </p:nvSpPr>
        <p:spPr/>
        <p:txBody>
          <a:bodyPr>
            <a:normAutofit/>
          </a:bodyPr>
          <a:lstStyle/>
          <a:p>
            <a:r>
              <a:rPr lang="en-US" sz="3200" b="1"/>
              <a:t>De </a:t>
            </a:r>
            <a:r>
              <a:rPr lang="en-US" sz="3200" b="1" err="1"/>
              <a:t>drie</a:t>
            </a:r>
            <a:r>
              <a:rPr lang="en-US" sz="3200" b="1"/>
              <a:t> </a:t>
            </a:r>
            <a:r>
              <a:rPr lang="en-US" sz="3200" b="1" err="1"/>
              <a:t>geïntegreerde</a:t>
            </a:r>
            <a:r>
              <a:rPr lang="en-US" sz="3200" b="1"/>
              <a:t> </a:t>
            </a:r>
            <a:r>
              <a:rPr lang="en-US" sz="3200" b="1" err="1"/>
              <a:t>competenties</a:t>
            </a:r>
            <a:r>
              <a:rPr lang="en-US" sz="3200" b="1"/>
              <a:t> </a:t>
            </a:r>
            <a:r>
              <a:rPr lang="en-US" sz="3200" b="1" err="1"/>
              <a:t>geven</a:t>
            </a:r>
            <a:r>
              <a:rPr lang="en-US" sz="3200" b="1"/>
              <a:t> de student </a:t>
            </a:r>
            <a:r>
              <a:rPr lang="en-US" sz="3200" b="1" err="1"/>
              <a:t>gedegen</a:t>
            </a:r>
            <a:r>
              <a:rPr lang="en-US" sz="3200" b="1"/>
              <a:t> </a:t>
            </a:r>
            <a:r>
              <a:rPr lang="en-US" sz="3200" b="1" err="1"/>
              <a:t>kennis</a:t>
            </a:r>
            <a:r>
              <a:rPr lang="en-US" sz="3200" b="1"/>
              <a:t> </a:t>
            </a:r>
            <a:r>
              <a:rPr lang="en-US" sz="3200" b="1" err="1"/>
              <a:t>en</a:t>
            </a:r>
            <a:r>
              <a:rPr lang="en-US" sz="3200" b="1"/>
              <a:t> </a:t>
            </a:r>
            <a:r>
              <a:rPr lang="en-US" sz="3200" b="1" err="1"/>
              <a:t>vaardigheden</a:t>
            </a:r>
            <a:r>
              <a:rPr lang="en-US" sz="3200" b="1"/>
              <a:t> op deep learning </a:t>
            </a:r>
            <a:r>
              <a:rPr lang="en-US" sz="3200" b="1" err="1"/>
              <a:t>en</a:t>
            </a:r>
            <a:r>
              <a:rPr lang="en-US" sz="3200" b="1"/>
              <a:t> </a:t>
            </a:r>
            <a:r>
              <a:rPr lang="en-US" sz="3200" b="1" err="1"/>
              <a:t>neurale</a:t>
            </a:r>
            <a:r>
              <a:rPr lang="en-US" sz="3200" b="1"/>
              <a:t> </a:t>
            </a:r>
            <a:r>
              <a:rPr lang="en-US" sz="3200" b="1" err="1"/>
              <a:t>netwerken</a:t>
            </a:r>
            <a:endParaRPr lang="en-NL" sz="3200" b="1"/>
          </a:p>
        </p:txBody>
      </p:sp>
      <p:sp>
        <p:nvSpPr>
          <p:cNvPr id="3" name="Content Placeholder 2">
            <a:extLst>
              <a:ext uri="{FF2B5EF4-FFF2-40B4-BE49-F238E27FC236}">
                <a16:creationId xmlns:a16="http://schemas.microsoft.com/office/drawing/2014/main" id="{DDAED8EC-DF6A-B657-3D3D-D87D63D93764}"/>
              </a:ext>
            </a:extLst>
          </p:cNvPr>
          <p:cNvSpPr>
            <a:spLocks noGrp="1"/>
          </p:cNvSpPr>
          <p:nvPr>
            <p:ph idx="1"/>
          </p:nvPr>
        </p:nvSpPr>
        <p:spPr>
          <a:xfrm>
            <a:off x="838199" y="1825625"/>
            <a:ext cx="10835869" cy="4042541"/>
          </a:xfrm>
        </p:spPr>
        <p:txBody>
          <a:bodyPr>
            <a:normAutofit fontScale="92500" lnSpcReduction="20000"/>
          </a:bodyPr>
          <a:lstStyle/>
          <a:p>
            <a:r>
              <a:rPr lang="en-US" err="1"/>
              <a:t>Bij</a:t>
            </a:r>
            <a:r>
              <a:rPr lang="en-US"/>
              <a:t> alle </a:t>
            </a:r>
            <a:r>
              <a:rPr lang="en-US" err="1"/>
              <a:t>beroepsproducten</a:t>
            </a:r>
            <a:r>
              <a:rPr lang="en-US"/>
              <a:t> </a:t>
            </a:r>
            <a:r>
              <a:rPr lang="en-US">
                <a:solidFill>
                  <a:srgbClr val="FF0000"/>
                </a:solidFill>
              </a:rPr>
              <a:t>TC</a:t>
            </a:r>
            <a:r>
              <a:rPr lang="en-US"/>
              <a:t> </a:t>
            </a:r>
            <a:r>
              <a:rPr lang="en-US" err="1"/>
              <a:t>dient</a:t>
            </a:r>
            <a:r>
              <a:rPr lang="en-US"/>
              <a:t> de student </a:t>
            </a:r>
            <a:r>
              <a:rPr lang="en-US" err="1"/>
              <a:t>vanuit</a:t>
            </a:r>
            <a:r>
              <a:rPr lang="en-US"/>
              <a:t> </a:t>
            </a:r>
            <a:r>
              <a:rPr lang="en-US">
                <a:solidFill>
                  <a:srgbClr val="FF0000"/>
                </a:solidFill>
              </a:rPr>
              <a:t>PO</a:t>
            </a:r>
          </a:p>
          <a:p>
            <a:pPr lvl="1">
              <a:lnSpc>
                <a:spcPct val="110000"/>
              </a:lnSpc>
            </a:pPr>
            <a:r>
              <a:rPr lang="en-US" err="1"/>
              <a:t>goed</a:t>
            </a:r>
            <a:r>
              <a:rPr lang="en-US"/>
              <a:t> </a:t>
            </a:r>
            <a:r>
              <a:rPr lang="en-US" err="1"/>
              <a:t>te</a:t>
            </a:r>
            <a:r>
              <a:rPr lang="en-US"/>
              <a:t> </a:t>
            </a:r>
            <a:r>
              <a:rPr lang="en-US" err="1"/>
              <a:t>begrijpen</a:t>
            </a:r>
            <a:r>
              <a:rPr lang="en-US"/>
              <a:t> wat de case </a:t>
            </a:r>
            <a:r>
              <a:rPr lang="en-US" err="1"/>
              <a:t>voorstelt</a:t>
            </a:r>
            <a:r>
              <a:rPr lang="en-US"/>
              <a:t> </a:t>
            </a:r>
            <a:r>
              <a:rPr lang="en-US" err="1"/>
              <a:t>en</a:t>
            </a:r>
            <a:r>
              <a:rPr lang="en-US"/>
              <a:t> </a:t>
            </a:r>
            <a:r>
              <a:rPr lang="en-US" err="1"/>
              <a:t>zal</a:t>
            </a:r>
            <a:r>
              <a:rPr lang="en-US"/>
              <a:t> interviews </a:t>
            </a:r>
            <a:r>
              <a:rPr lang="en-US" err="1"/>
              <a:t>moeten</a:t>
            </a:r>
            <a:r>
              <a:rPr lang="en-US"/>
              <a:t> </a:t>
            </a:r>
            <a:r>
              <a:rPr lang="en-US" err="1"/>
              <a:t>houden</a:t>
            </a:r>
            <a:r>
              <a:rPr lang="en-US"/>
              <a:t> </a:t>
            </a:r>
            <a:r>
              <a:rPr lang="en-US" err="1"/>
              <a:t>en</a:t>
            </a:r>
            <a:r>
              <a:rPr lang="en-US"/>
              <a:t> </a:t>
            </a:r>
            <a:r>
              <a:rPr lang="en-US" err="1"/>
              <a:t>literatuur</a:t>
            </a:r>
            <a:r>
              <a:rPr lang="en-US"/>
              <a:t> </a:t>
            </a:r>
            <a:r>
              <a:rPr lang="en-US" err="1"/>
              <a:t>moeten</a:t>
            </a:r>
            <a:r>
              <a:rPr lang="en-US"/>
              <a:t> </a:t>
            </a:r>
            <a:r>
              <a:rPr lang="en-US" err="1"/>
              <a:t>bestuderen</a:t>
            </a:r>
            <a:r>
              <a:rPr lang="en-US"/>
              <a:t> </a:t>
            </a:r>
            <a:r>
              <a:rPr lang="en-US" err="1"/>
              <a:t>voor</a:t>
            </a:r>
            <a:r>
              <a:rPr lang="en-US"/>
              <a:t> </a:t>
            </a:r>
            <a:r>
              <a:rPr lang="en-US" err="1"/>
              <a:t>een</a:t>
            </a:r>
            <a:r>
              <a:rPr lang="en-US"/>
              <a:t> </a:t>
            </a:r>
            <a:r>
              <a:rPr lang="en-US" err="1"/>
              <a:t>goede</a:t>
            </a:r>
            <a:r>
              <a:rPr lang="en-US"/>
              <a:t> “Case Understanding” </a:t>
            </a:r>
            <a:endParaRPr lang="en-US">
              <a:solidFill>
                <a:srgbClr val="FF0000"/>
              </a:solidFill>
            </a:endParaRPr>
          </a:p>
          <a:p>
            <a:pPr lvl="1">
              <a:lnSpc>
                <a:spcPct val="110000"/>
              </a:lnSpc>
            </a:pPr>
            <a:r>
              <a:rPr lang="en-US" err="1"/>
              <a:t>Veel</a:t>
            </a:r>
            <a:r>
              <a:rPr lang="en-US"/>
              <a:t> </a:t>
            </a:r>
            <a:r>
              <a:rPr lang="en-US" err="1"/>
              <a:t>zelf</a:t>
            </a:r>
            <a:r>
              <a:rPr lang="en-US"/>
              <a:t> </a:t>
            </a:r>
            <a:r>
              <a:rPr lang="en-US" err="1"/>
              <a:t>te</a:t>
            </a:r>
            <a:r>
              <a:rPr lang="en-US"/>
              <a:t> </a:t>
            </a:r>
            <a:r>
              <a:rPr lang="en-US" err="1"/>
              <a:t>onderzoeken</a:t>
            </a:r>
            <a:r>
              <a:rPr lang="en-US"/>
              <a:t> </a:t>
            </a:r>
            <a:r>
              <a:rPr lang="en-US" err="1"/>
              <a:t>en</a:t>
            </a:r>
            <a:r>
              <a:rPr lang="en-US"/>
              <a:t> </a:t>
            </a:r>
            <a:r>
              <a:rPr lang="en-US" err="1"/>
              <a:t>te</a:t>
            </a:r>
            <a:r>
              <a:rPr lang="en-US"/>
              <a:t> </a:t>
            </a:r>
            <a:r>
              <a:rPr lang="en-US" err="1"/>
              <a:t>leren</a:t>
            </a:r>
            <a:r>
              <a:rPr lang="en-US"/>
              <a:t> in </a:t>
            </a:r>
            <a:r>
              <a:rPr lang="en-US" err="1"/>
              <a:t>bijv</a:t>
            </a:r>
            <a:r>
              <a:rPr lang="en-US"/>
              <a:t>. </a:t>
            </a:r>
            <a:r>
              <a:rPr lang="en-US" err="1"/>
              <a:t>TowardsDataScience</a:t>
            </a:r>
            <a:endParaRPr lang="en-US"/>
          </a:p>
          <a:p>
            <a:pPr lvl="1">
              <a:lnSpc>
                <a:spcPct val="110000"/>
              </a:lnSpc>
            </a:pPr>
            <a:r>
              <a:rPr lang="en-US" err="1"/>
              <a:t>Hier</a:t>
            </a:r>
            <a:r>
              <a:rPr lang="en-US"/>
              <a:t> </a:t>
            </a:r>
            <a:r>
              <a:rPr lang="en-US" err="1"/>
              <a:t>wordt</a:t>
            </a:r>
            <a:r>
              <a:rPr lang="en-US"/>
              <a:t> </a:t>
            </a:r>
            <a:r>
              <a:rPr lang="en-US" err="1"/>
              <a:t>gelijk</a:t>
            </a:r>
            <a:r>
              <a:rPr lang="en-US"/>
              <a:t> het </a:t>
            </a:r>
            <a:r>
              <a:rPr lang="en-US">
                <a:solidFill>
                  <a:srgbClr val="FF0000"/>
                </a:solidFill>
              </a:rPr>
              <a:t>HBO criterium </a:t>
            </a:r>
            <a:r>
              <a:rPr lang="en-US"/>
              <a:t>“</a:t>
            </a:r>
            <a:r>
              <a:rPr lang="en-US" err="1"/>
              <a:t>Toepassen</a:t>
            </a:r>
            <a:r>
              <a:rPr lang="en-US"/>
              <a:t> van </a:t>
            </a:r>
            <a:r>
              <a:rPr lang="en-US" err="1"/>
              <a:t>Kennis</a:t>
            </a:r>
            <a:r>
              <a:rPr lang="en-US"/>
              <a:t> </a:t>
            </a:r>
            <a:r>
              <a:rPr lang="en-US" err="1"/>
              <a:t>en</a:t>
            </a:r>
            <a:r>
              <a:rPr lang="en-US"/>
              <a:t> </a:t>
            </a:r>
            <a:r>
              <a:rPr lang="en-US" err="1"/>
              <a:t>inzicht</a:t>
            </a:r>
            <a:r>
              <a:rPr lang="en-US"/>
              <a:t>” </a:t>
            </a:r>
            <a:r>
              <a:rPr lang="en-US" err="1"/>
              <a:t>getoetst</a:t>
            </a:r>
            <a:endParaRPr lang="en-US"/>
          </a:p>
          <a:p>
            <a:endParaRPr lang="en-US"/>
          </a:p>
          <a:p>
            <a:pPr>
              <a:lnSpc>
                <a:spcPct val="110000"/>
              </a:lnSpc>
            </a:pPr>
            <a:r>
              <a:rPr lang="en-US" err="1"/>
              <a:t>Bij</a:t>
            </a:r>
            <a:r>
              <a:rPr lang="en-US"/>
              <a:t> </a:t>
            </a:r>
            <a:r>
              <a:rPr lang="en-US" err="1"/>
              <a:t>geselecteerde</a:t>
            </a:r>
            <a:r>
              <a:rPr lang="en-US"/>
              <a:t> </a:t>
            </a:r>
            <a:r>
              <a:rPr lang="en-US" err="1"/>
              <a:t>datapunten</a:t>
            </a:r>
            <a:r>
              <a:rPr lang="en-US"/>
              <a:t> </a:t>
            </a:r>
            <a:r>
              <a:rPr lang="en-US">
                <a:solidFill>
                  <a:srgbClr val="FF0000"/>
                </a:solidFill>
              </a:rPr>
              <a:t>TC</a:t>
            </a:r>
            <a:r>
              <a:rPr lang="en-US"/>
              <a:t> </a:t>
            </a:r>
            <a:r>
              <a:rPr lang="en-US" err="1"/>
              <a:t>dient</a:t>
            </a:r>
            <a:r>
              <a:rPr lang="en-US"/>
              <a:t> de student </a:t>
            </a:r>
            <a:r>
              <a:rPr lang="en-US" err="1"/>
              <a:t>vanuit</a:t>
            </a:r>
            <a:r>
              <a:rPr lang="en-US"/>
              <a:t> </a:t>
            </a:r>
            <a:r>
              <a:rPr lang="en-US">
                <a:solidFill>
                  <a:srgbClr val="FF0000"/>
                </a:solidFill>
              </a:rPr>
              <a:t>RT</a:t>
            </a:r>
            <a:r>
              <a:rPr lang="en-US"/>
              <a:t> </a:t>
            </a:r>
            <a:r>
              <a:rPr lang="en-US" err="1"/>
              <a:t>goed</a:t>
            </a:r>
            <a:r>
              <a:rPr lang="en-US"/>
              <a:t> de </a:t>
            </a:r>
            <a:r>
              <a:rPr lang="en-US" err="1"/>
              <a:t>uitlegbaarheid</a:t>
            </a:r>
            <a:r>
              <a:rPr lang="en-US"/>
              <a:t> van de </a:t>
            </a:r>
            <a:r>
              <a:rPr lang="en-US" err="1"/>
              <a:t>algorithmes</a:t>
            </a:r>
            <a:r>
              <a:rPr lang="en-US"/>
              <a:t> </a:t>
            </a:r>
            <a:r>
              <a:rPr lang="en-US" err="1"/>
              <a:t>te</a:t>
            </a:r>
            <a:r>
              <a:rPr lang="en-US"/>
              <a:t> </a:t>
            </a:r>
            <a:r>
              <a:rPr lang="en-US" err="1"/>
              <a:t>beheersen</a:t>
            </a:r>
            <a:r>
              <a:rPr lang="en-US"/>
              <a:t> </a:t>
            </a:r>
            <a:r>
              <a:rPr lang="en-US" err="1"/>
              <a:t>en</a:t>
            </a:r>
            <a:r>
              <a:rPr lang="en-US"/>
              <a:t> de diverse </a:t>
            </a:r>
            <a:r>
              <a:rPr lang="en-US" err="1"/>
              <a:t>soorten</a:t>
            </a:r>
            <a:r>
              <a:rPr lang="en-US"/>
              <a:t> bias </a:t>
            </a:r>
            <a:r>
              <a:rPr lang="en-US" err="1"/>
              <a:t>zoveel</a:t>
            </a:r>
            <a:r>
              <a:rPr lang="en-US"/>
              <a:t> </a:t>
            </a:r>
            <a:r>
              <a:rPr lang="en-US" err="1"/>
              <a:t>mogelijk</a:t>
            </a:r>
            <a:r>
              <a:rPr lang="en-US"/>
              <a:t> </a:t>
            </a:r>
            <a:r>
              <a:rPr lang="en-US" err="1"/>
              <a:t>te</a:t>
            </a:r>
            <a:r>
              <a:rPr lang="en-US"/>
              <a:t> </a:t>
            </a:r>
            <a:r>
              <a:rPr lang="en-US" err="1"/>
              <a:t>reduceren</a:t>
            </a:r>
            <a:r>
              <a:rPr lang="en-US"/>
              <a:t>. </a:t>
            </a:r>
          </a:p>
          <a:p>
            <a:pPr lvl="1">
              <a:lnSpc>
                <a:spcPct val="110000"/>
              </a:lnSpc>
            </a:pPr>
            <a:r>
              <a:rPr lang="en-US" err="1"/>
              <a:t>Hier</a:t>
            </a:r>
            <a:r>
              <a:rPr lang="en-US"/>
              <a:t> </a:t>
            </a:r>
            <a:r>
              <a:rPr lang="en-US" err="1"/>
              <a:t>wordt</a:t>
            </a:r>
            <a:r>
              <a:rPr lang="en-US"/>
              <a:t> </a:t>
            </a:r>
            <a:r>
              <a:rPr lang="en-US" err="1"/>
              <a:t>gelijk</a:t>
            </a:r>
            <a:r>
              <a:rPr lang="en-US"/>
              <a:t> het </a:t>
            </a:r>
            <a:r>
              <a:rPr lang="en-US">
                <a:solidFill>
                  <a:srgbClr val="FF0000"/>
                </a:solidFill>
              </a:rPr>
              <a:t>HBO criterium </a:t>
            </a:r>
            <a:r>
              <a:rPr lang="en-US"/>
              <a:t>“</a:t>
            </a:r>
            <a:r>
              <a:rPr lang="en-US" err="1"/>
              <a:t>Oordeelsvorming</a:t>
            </a:r>
            <a:r>
              <a:rPr lang="en-US"/>
              <a:t>” </a:t>
            </a:r>
            <a:r>
              <a:rPr lang="en-US" err="1"/>
              <a:t>getoetst</a:t>
            </a:r>
            <a:r>
              <a:rPr lang="en-US"/>
              <a:t>.</a:t>
            </a:r>
          </a:p>
          <a:p>
            <a:endParaRPr lang="en-US">
              <a:solidFill>
                <a:srgbClr val="FF0000"/>
              </a:solidFill>
            </a:endParaRPr>
          </a:p>
        </p:txBody>
      </p:sp>
    </p:spTree>
    <p:extLst>
      <p:ext uri="{BB962C8B-B14F-4D97-AF65-F5344CB8AC3E}">
        <p14:creationId xmlns:p14="http://schemas.microsoft.com/office/powerpoint/2010/main" val="474380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CA1A-C96B-D1B3-1210-2485CA367205}"/>
              </a:ext>
            </a:extLst>
          </p:cNvPr>
          <p:cNvSpPr>
            <a:spLocks noGrp="1"/>
          </p:cNvSpPr>
          <p:nvPr>
            <p:ph type="title"/>
          </p:nvPr>
        </p:nvSpPr>
        <p:spPr/>
        <p:txBody>
          <a:bodyPr/>
          <a:lstStyle/>
          <a:p>
            <a:r>
              <a:rPr lang="en-NL"/>
              <a:t>Responsible </a:t>
            </a:r>
            <a:r>
              <a:rPr lang="en-NL">
                <a:cs typeface="Calibri"/>
              </a:rPr>
              <a:t>Technology</a:t>
            </a:r>
            <a:r>
              <a:rPr lang="en-NL"/>
              <a:t> </a:t>
            </a:r>
            <a:r>
              <a:rPr lang="en-NL" err="1"/>
              <a:t>competentie</a:t>
            </a:r>
            <a:endParaRPr lang="nl-NL">
              <a:cs typeface="Calibri Light"/>
            </a:endParaRPr>
          </a:p>
        </p:txBody>
      </p:sp>
      <p:sp>
        <p:nvSpPr>
          <p:cNvPr id="4" name="Content Placeholder 3">
            <a:extLst>
              <a:ext uri="{FF2B5EF4-FFF2-40B4-BE49-F238E27FC236}">
                <a16:creationId xmlns:a16="http://schemas.microsoft.com/office/drawing/2014/main" id="{65A2E6A2-9CCE-89F4-49A0-82D0547AADF2}"/>
              </a:ext>
            </a:extLst>
          </p:cNvPr>
          <p:cNvSpPr>
            <a:spLocks noGrp="1"/>
          </p:cNvSpPr>
          <p:nvPr>
            <p:ph idx="1"/>
          </p:nvPr>
        </p:nvSpPr>
        <p:spPr/>
        <p:txBody>
          <a:bodyPr>
            <a:normAutofit fontScale="85000" lnSpcReduction="20000"/>
          </a:bodyPr>
          <a:lstStyle/>
          <a:p>
            <a:pPr marL="0" indent="0">
              <a:buNone/>
            </a:pPr>
            <a:r>
              <a:rPr lang="nl-NL" b="1"/>
              <a:t>Leeruitkomsten</a:t>
            </a:r>
            <a:r>
              <a:rPr lang="nl-NL"/>
              <a:t> </a:t>
            </a:r>
          </a:p>
          <a:p>
            <a:r>
              <a:rPr lang="nl-NL"/>
              <a:t>Je hebt gedegen kennis van de AI-verordening en gerelateerde wetgeving en laat zien op welke wijze deze wetgevingen op jouw werkzaamheden als data professional.</a:t>
            </a:r>
          </a:p>
          <a:p>
            <a:endParaRPr lang="nl-NL"/>
          </a:p>
          <a:p>
            <a:r>
              <a:rPr lang="nl-NL"/>
              <a:t>Je kunt algoritmische vooringenomenheid (bias), zowel in de data als in de modellen, en ook in de uitkomst identificeren. Daarnaast kun je bepalen welke mitigerende maatregelen er dienen te worden genomen voor ongewenste bias. </a:t>
            </a:r>
          </a:p>
          <a:p>
            <a:endParaRPr lang="nl-NL"/>
          </a:p>
          <a:p>
            <a:r>
              <a:rPr lang="nl-NL"/>
              <a:t>Je kunt een ethische en juridische kwestie formuleren en deze voorleggen aan een ethische commissie. Daarnaast ben je in staat om het advies van de ethische commissie aantoonbaar te integreren in je project of toepassing.</a:t>
            </a:r>
          </a:p>
          <a:p>
            <a:endParaRPr lang="nl-NL"/>
          </a:p>
        </p:txBody>
      </p:sp>
    </p:spTree>
    <p:extLst>
      <p:ext uri="{BB962C8B-B14F-4D97-AF65-F5344CB8AC3E}">
        <p14:creationId xmlns:p14="http://schemas.microsoft.com/office/powerpoint/2010/main" val="2258415516"/>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CA1A-C96B-D1B3-1210-2485CA367205}"/>
              </a:ext>
            </a:extLst>
          </p:cNvPr>
          <p:cNvSpPr>
            <a:spLocks noGrp="1"/>
          </p:cNvSpPr>
          <p:nvPr>
            <p:ph type="title"/>
          </p:nvPr>
        </p:nvSpPr>
        <p:spPr/>
        <p:txBody>
          <a:bodyPr/>
          <a:lstStyle/>
          <a:p>
            <a:pPr algn="ctr"/>
            <a:r>
              <a:rPr lang="en-NL"/>
              <a:t>Responsible Technology competentie</a:t>
            </a:r>
          </a:p>
        </p:txBody>
      </p:sp>
      <p:sp>
        <p:nvSpPr>
          <p:cNvPr id="3" name="Content Placeholder 2">
            <a:extLst>
              <a:ext uri="{FF2B5EF4-FFF2-40B4-BE49-F238E27FC236}">
                <a16:creationId xmlns:a16="http://schemas.microsoft.com/office/drawing/2014/main" id="{DCC7A8DE-AF40-99A4-F0C4-FAF5690F9AE8}"/>
              </a:ext>
            </a:extLst>
          </p:cNvPr>
          <p:cNvSpPr>
            <a:spLocks noGrp="1"/>
          </p:cNvSpPr>
          <p:nvPr>
            <p:ph idx="1"/>
          </p:nvPr>
        </p:nvSpPr>
        <p:spPr>
          <a:xfrm>
            <a:off x="838200" y="1434328"/>
            <a:ext cx="9579287" cy="5117821"/>
          </a:xfrm>
        </p:spPr>
        <p:txBody>
          <a:bodyPr vert="horz" lIns="91440" tIns="45720" rIns="91440" bIns="45720" rtlCol="0" anchor="t">
            <a:normAutofit fontScale="40000" lnSpcReduction="20000"/>
          </a:bodyPr>
          <a:lstStyle/>
          <a:p>
            <a:pPr marL="0" indent="0">
              <a:buNone/>
            </a:pPr>
            <a:r>
              <a:rPr lang="en-GB" err="1">
                <a:latin typeface="Calibri"/>
                <a:cs typeface="Calibri"/>
              </a:rPr>
              <a:t>Beroepsproducten</a:t>
            </a:r>
            <a:r>
              <a:rPr lang="en-GB">
                <a:latin typeface="Calibri"/>
                <a:cs typeface="Calibri"/>
              </a:rPr>
              <a:t> </a:t>
            </a:r>
            <a:r>
              <a:rPr lang="en-GB" err="1">
                <a:latin typeface="Calibri"/>
                <a:cs typeface="Calibri"/>
              </a:rPr>
              <a:t>en</a:t>
            </a:r>
            <a:r>
              <a:rPr lang="en-GB">
                <a:latin typeface="Calibri"/>
                <a:cs typeface="Calibri"/>
              </a:rPr>
              <a:t> </a:t>
            </a:r>
            <a:r>
              <a:rPr lang="en-GB" err="1">
                <a:latin typeface="Calibri"/>
                <a:cs typeface="Calibri"/>
              </a:rPr>
              <a:t>datapunten</a:t>
            </a:r>
            <a:endParaRPr lang="en-GB">
              <a:latin typeface="Calibri"/>
              <a:cs typeface="Calibri"/>
            </a:endParaRPr>
          </a:p>
          <a:p>
            <a:pPr marL="0" indent="0">
              <a:buNone/>
            </a:pPr>
            <a:r>
              <a:rPr lang="en-GB" err="1">
                <a:latin typeface="Calibri"/>
                <a:cs typeface="Calibri"/>
              </a:rPr>
              <a:t>Beroepsproduct</a:t>
            </a:r>
            <a:r>
              <a:rPr lang="en-GB">
                <a:latin typeface="Calibri"/>
                <a:cs typeface="Calibri"/>
              </a:rPr>
              <a:t>: </a:t>
            </a:r>
            <a:r>
              <a:rPr lang="en-GB">
                <a:solidFill>
                  <a:schemeClr val="accent4"/>
                </a:solidFill>
                <a:latin typeface="Calibri"/>
                <a:cs typeface="Calibri"/>
              </a:rPr>
              <a:t>Responsible Technology </a:t>
            </a:r>
            <a:r>
              <a:rPr lang="en-GB" err="1">
                <a:solidFill>
                  <a:schemeClr val="accent4"/>
                </a:solidFill>
                <a:latin typeface="Calibri"/>
                <a:cs typeface="Calibri"/>
              </a:rPr>
              <a:t>Ethische</a:t>
            </a:r>
            <a:r>
              <a:rPr lang="en-GB">
                <a:solidFill>
                  <a:schemeClr val="accent4"/>
                </a:solidFill>
                <a:latin typeface="Calibri"/>
                <a:cs typeface="Calibri"/>
              </a:rPr>
              <a:t> </a:t>
            </a:r>
            <a:r>
              <a:rPr lang="en-GB" err="1">
                <a:solidFill>
                  <a:schemeClr val="accent4"/>
                </a:solidFill>
                <a:latin typeface="Calibri"/>
                <a:cs typeface="Calibri"/>
              </a:rPr>
              <a:t>commissie</a:t>
            </a:r>
            <a:endParaRPr lang="en-GB">
              <a:solidFill>
                <a:schemeClr val="accent4"/>
              </a:solidFill>
              <a:latin typeface="Calibri"/>
              <a:ea typeface="Calibri"/>
              <a:cs typeface="Calibri"/>
            </a:endParaRPr>
          </a:p>
          <a:p>
            <a:pPr marL="0" indent="0">
              <a:buNone/>
            </a:pPr>
            <a:r>
              <a:rPr lang="en-GB" err="1">
                <a:latin typeface="Calibri"/>
                <a:cs typeface="Calibri"/>
              </a:rPr>
              <a:t>Datapunt</a:t>
            </a:r>
            <a:r>
              <a:rPr lang="en-GB">
                <a:latin typeface="Calibri"/>
                <a:cs typeface="Calibri"/>
              </a:rPr>
              <a:t>:</a:t>
            </a:r>
          </a:p>
          <a:p>
            <a:r>
              <a:rPr lang="en-GB" err="1">
                <a:latin typeface="Calibri"/>
                <a:cs typeface="Calibri"/>
              </a:rPr>
              <a:t>verslag</a:t>
            </a:r>
            <a:r>
              <a:rPr lang="en-GB">
                <a:latin typeface="Calibri"/>
                <a:cs typeface="Calibri"/>
              </a:rPr>
              <a:t> met </a:t>
            </a:r>
            <a:r>
              <a:rPr lang="en-GB" err="1">
                <a:latin typeface="Calibri"/>
                <a:cs typeface="Calibri"/>
              </a:rPr>
              <a:t>een</a:t>
            </a:r>
            <a:r>
              <a:rPr lang="en-GB">
                <a:latin typeface="Calibri"/>
                <a:cs typeface="Calibri"/>
              </a:rPr>
              <a:t> </a:t>
            </a:r>
            <a:r>
              <a:rPr lang="en-GB" err="1">
                <a:latin typeface="Calibri"/>
                <a:cs typeface="Calibri"/>
              </a:rPr>
              <a:t>aanvraag</a:t>
            </a:r>
            <a:r>
              <a:rPr lang="en-GB">
                <a:latin typeface="Calibri"/>
                <a:cs typeface="Calibri"/>
              </a:rPr>
              <a:t> </a:t>
            </a:r>
            <a:r>
              <a:rPr lang="en-GB" err="1">
                <a:latin typeface="Calibri"/>
                <a:cs typeface="Calibri"/>
              </a:rPr>
              <a:t>voor</a:t>
            </a:r>
            <a:r>
              <a:rPr lang="en-GB">
                <a:latin typeface="Calibri"/>
                <a:cs typeface="Calibri"/>
              </a:rPr>
              <a:t> </a:t>
            </a:r>
            <a:r>
              <a:rPr lang="en-GB" err="1">
                <a:latin typeface="Calibri"/>
                <a:cs typeface="Calibri"/>
              </a:rPr>
              <a:t>een</a:t>
            </a:r>
            <a:r>
              <a:rPr lang="en-GB">
                <a:latin typeface="Calibri"/>
                <a:cs typeface="Calibri"/>
              </a:rPr>
              <a:t> </a:t>
            </a:r>
            <a:r>
              <a:rPr lang="en-GB" err="1">
                <a:latin typeface="Calibri"/>
                <a:cs typeface="Calibri"/>
              </a:rPr>
              <a:t>kwestie</a:t>
            </a:r>
            <a:r>
              <a:rPr lang="en-GB">
                <a:latin typeface="Calibri"/>
                <a:cs typeface="Calibri"/>
              </a:rPr>
              <a:t> </a:t>
            </a:r>
            <a:r>
              <a:rPr lang="en-GB" err="1">
                <a:latin typeface="Calibri"/>
                <a:cs typeface="Calibri"/>
              </a:rPr>
              <a:t>en</a:t>
            </a:r>
            <a:r>
              <a:rPr lang="en-GB">
                <a:latin typeface="Calibri"/>
                <a:cs typeface="Calibri"/>
              </a:rPr>
              <a:t> je </a:t>
            </a:r>
            <a:r>
              <a:rPr lang="en-GB" err="1">
                <a:latin typeface="Calibri"/>
                <a:cs typeface="Calibri"/>
              </a:rPr>
              <a:t>deelname</a:t>
            </a:r>
            <a:r>
              <a:rPr lang="en-GB">
                <a:latin typeface="Calibri"/>
                <a:cs typeface="Calibri"/>
              </a:rPr>
              <a:t> in </a:t>
            </a:r>
            <a:r>
              <a:rPr lang="en-GB" err="1">
                <a:latin typeface="Calibri"/>
                <a:cs typeface="Calibri"/>
              </a:rPr>
              <a:t>een</a:t>
            </a:r>
            <a:r>
              <a:rPr lang="en-GB">
                <a:latin typeface="Calibri"/>
                <a:cs typeface="Calibri"/>
              </a:rPr>
              <a:t> </a:t>
            </a:r>
            <a:r>
              <a:rPr lang="en-GB" err="1">
                <a:latin typeface="Calibri"/>
                <a:cs typeface="Calibri"/>
              </a:rPr>
              <a:t>ethische</a:t>
            </a:r>
            <a:r>
              <a:rPr lang="en-GB">
                <a:latin typeface="Calibri"/>
                <a:cs typeface="Calibri"/>
              </a:rPr>
              <a:t> </a:t>
            </a:r>
            <a:r>
              <a:rPr lang="en-GB" err="1">
                <a:latin typeface="Calibri"/>
                <a:cs typeface="Calibri"/>
              </a:rPr>
              <a:t>commissie</a:t>
            </a:r>
            <a:endParaRPr lang="en-GB">
              <a:latin typeface="Calibri"/>
              <a:ea typeface="Calibri"/>
              <a:cs typeface="Calibri"/>
            </a:endParaRPr>
          </a:p>
          <a:p>
            <a:pPr marL="0" indent="0">
              <a:buNone/>
            </a:pPr>
            <a:r>
              <a:rPr lang="en-GB" err="1">
                <a:latin typeface="Calibri"/>
                <a:ea typeface="+mn-lt"/>
                <a:cs typeface="Calibri"/>
              </a:rPr>
              <a:t>Broekzakcriteria</a:t>
            </a:r>
            <a:r>
              <a:rPr lang="en-GB">
                <a:latin typeface="Calibri"/>
                <a:ea typeface="+mn-lt"/>
                <a:cs typeface="Calibri"/>
              </a:rPr>
              <a:t>:</a:t>
            </a:r>
            <a:endParaRPr lang="en-GB">
              <a:latin typeface="Calibri"/>
              <a:ea typeface="Calibri"/>
              <a:cs typeface="Calibri"/>
            </a:endParaRPr>
          </a:p>
          <a:p>
            <a:r>
              <a:rPr lang="en-GB">
                <a:latin typeface="Calibri"/>
                <a:ea typeface="+mn-lt"/>
                <a:cs typeface="Calibri"/>
              </a:rPr>
              <a:t>Student </a:t>
            </a:r>
            <a:r>
              <a:rPr lang="en-GB" err="1">
                <a:latin typeface="Calibri"/>
                <a:ea typeface="+mn-lt"/>
                <a:cs typeface="Calibri"/>
              </a:rPr>
              <a:t>laat</a:t>
            </a:r>
            <a:r>
              <a:rPr lang="en-GB">
                <a:latin typeface="Calibri"/>
                <a:ea typeface="+mn-lt"/>
                <a:cs typeface="Calibri"/>
              </a:rPr>
              <a:t> </a:t>
            </a:r>
            <a:r>
              <a:rPr lang="en-GB" err="1">
                <a:latin typeface="Calibri"/>
                <a:ea typeface="+mn-lt"/>
                <a:cs typeface="Calibri"/>
              </a:rPr>
              <a:t>zien</a:t>
            </a:r>
            <a:r>
              <a:rPr lang="en-GB">
                <a:latin typeface="Calibri"/>
                <a:ea typeface="+mn-lt"/>
                <a:cs typeface="Calibri"/>
              </a:rPr>
              <a:t> </a:t>
            </a:r>
            <a:r>
              <a:rPr lang="en-GB" err="1">
                <a:latin typeface="Calibri"/>
                <a:ea typeface="+mn-lt"/>
                <a:cs typeface="Calibri"/>
              </a:rPr>
              <a:t>een</a:t>
            </a:r>
            <a:r>
              <a:rPr lang="en-GB">
                <a:latin typeface="Calibri"/>
                <a:ea typeface="+mn-lt"/>
                <a:cs typeface="Calibri"/>
              </a:rPr>
              <a:t> </a:t>
            </a:r>
            <a:r>
              <a:rPr lang="en-GB" err="1">
                <a:latin typeface="Calibri"/>
                <a:ea typeface="+mn-lt"/>
                <a:cs typeface="Calibri"/>
              </a:rPr>
              <a:t>ethische</a:t>
            </a:r>
            <a:r>
              <a:rPr lang="en-GB">
                <a:latin typeface="Calibri"/>
                <a:ea typeface="+mn-lt"/>
                <a:cs typeface="Calibri"/>
              </a:rPr>
              <a:t> </a:t>
            </a:r>
            <a:r>
              <a:rPr lang="en-GB" err="1">
                <a:latin typeface="Calibri"/>
                <a:ea typeface="+mn-lt"/>
                <a:cs typeface="Calibri"/>
              </a:rPr>
              <a:t>en</a:t>
            </a:r>
            <a:r>
              <a:rPr lang="en-GB">
                <a:latin typeface="Calibri"/>
                <a:ea typeface="+mn-lt"/>
                <a:cs typeface="Calibri"/>
              </a:rPr>
              <a:t> </a:t>
            </a:r>
            <a:r>
              <a:rPr lang="en-GB" err="1">
                <a:latin typeface="Calibri"/>
                <a:ea typeface="+mn-lt"/>
                <a:cs typeface="Calibri"/>
              </a:rPr>
              <a:t>juridische</a:t>
            </a:r>
            <a:r>
              <a:rPr lang="en-GB">
                <a:latin typeface="Calibri"/>
                <a:ea typeface="+mn-lt"/>
                <a:cs typeface="Calibri"/>
              </a:rPr>
              <a:t> </a:t>
            </a:r>
            <a:r>
              <a:rPr lang="en-GB" err="1">
                <a:latin typeface="Calibri"/>
                <a:ea typeface="+mn-lt"/>
                <a:cs typeface="Calibri"/>
              </a:rPr>
              <a:t>kwestie</a:t>
            </a:r>
            <a:r>
              <a:rPr lang="en-GB">
                <a:latin typeface="Calibri"/>
                <a:ea typeface="+mn-lt"/>
                <a:cs typeface="Calibri"/>
              </a:rPr>
              <a:t> </a:t>
            </a:r>
            <a:r>
              <a:rPr lang="en-GB" err="1">
                <a:latin typeface="Calibri"/>
                <a:ea typeface="+mn-lt"/>
                <a:cs typeface="Calibri"/>
              </a:rPr>
              <a:t>te</a:t>
            </a:r>
            <a:r>
              <a:rPr lang="en-GB">
                <a:latin typeface="Calibri"/>
                <a:ea typeface="+mn-lt"/>
                <a:cs typeface="Calibri"/>
              </a:rPr>
              <a:t> </a:t>
            </a:r>
            <a:r>
              <a:rPr lang="en-GB" err="1">
                <a:latin typeface="Calibri"/>
                <a:ea typeface="+mn-lt"/>
                <a:cs typeface="Calibri"/>
              </a:rPr>
              <a:t>kunnen</a:t>
            </a:r>
            <a:r>
              <a:rPr lang="en-GB">
                <a:latin typeface="Calibri"/>
                <a:ea typeface="+mn-lt"/>
                <a:cs typeface="Calibri"/>
              </a:rPr>
              <a:t> </a:t>
            </a:r>
            <a:r>
              <a:rPr lang="en-GB" err="1">
                <a:latin typeface="Calibri"/>
                <a:ea typeface="+mn-lt"/>
                <a:cs typeface="Calibri"/>
              </a:rPr>
              <a:t>identificeren</a:t>
            </a:r>
            <a:r>
              <a:rPr lang="en-GB">
                <a:latin typeface="Calibri"/>
                <a:ea typeface="+mn-lt"/>
                <a:cs typeface="Calibri"/>
              </a:rPr>
              <a:t> </a:t>
            </a:r>
            <a:r>
              <a:rPr lang="en-GB" err="1">
                <a:latin typeface="Calibri"/>
                <a:ea typeface="+mn-lt"/>
                <a:cs typeface="Calibri"/>
              </a:rPr>
              <a:t>en</a:t>
            </a:r>
            <a:r>
              <a:rPr lang="en-GB">
                <a:latin typeface="Calibri"/>
                <a:ea typeface="+mn-lt"/>
                <a:cs typeface="Calibri"/>
              </a:rPr>
              <a:t> </a:t>
            </a:r>
            <a:r>
              <a:rPr lang="en-GB" err="1">
                <a:latin typeface="Calibri"/>
                <a:ea typeface="+mn-lt"/>
                <a:cs typeface="Calibri"/>
              </a:rPr>
              <a:t>formuleren</a:t>
            </a:r>
            <a:r>
              <a:rPr lang="en-GB">
                <a:latin typeface="Calibri"/>
                <a:ea typeface="+mn-lt"/>
                <a:cs typeface="Calibri"/>
              </a:rPr>
              <a:t>. </a:t>
            </a:r>
            <a:endParaRPr lang="en-GB">
              <a:latin typeface="Calibri"/>
              <a:cs typeface="Calibri"/>
            </a:endParaRPr>
          </a:p>
          <a:p>
            <a:r>
              <a:rPr lang="en-GB">
                <a:latin typeface="Calibri"/>
                <a:ea typeface="+mn-lt"/>
                <a:cs typeface="Calibri"/>
              </a:rPr>
              <a:t>Student </a:t>
            </a:r>
            <a:r>
              <a:rPr lang="en-GB" err="1">
                <a:latin typeface="Calibri"/>
                <a:ea typeface="+mn-lt"/>
                <a:cs typeface="Calibri"/>
              </a:rPr>
              <a:t>toont</a:t>
            </a:r>
            <a:r>
              <a:rPr lang="en-GB">
                <a:latin typeface="Calibri"/>
                <a:ea typeface="+mn-lt"/>
                <a:cs typeface="Calibri"/>
              </a:rPr>
              <a:t> </a:t>
            </a:r>
            <a:r>
              <a:rPr lang="en-GB" err="1">
                <a:latin typeface="Calibri"/>
                <a:ea typeface="+mn-lt"/>
                <a:cs typeface="Calibri"/>
              </a:rPr>
              <a:t>aan</a:t>
            </a:r>
            <a:r>
              <a:rPr lang="en-GB">
                <a:latin typeface="Calibri"/>
                <a:ea typeface="+mn-lt"/>
                <a:cs typeface="Calibri"/>
              </a:rPr>
              <a:t> </a:t>
            </a:r>
            <a:r>
              <a:rPr lang="en-GB" err="1">
                <a:latin typeface="Calibri"/>
                <a:ea typeface="+mn-lt"/>
                <a:cs typeface="Calibri"/>
              </a:rPr>
              <a:t>een</a:t>
            </a:r>
            <a:r>
              <a:rPr lang="en-GB">
                <a:latin typeface="Calibri"/>
                <a:ea typeface="+mn-lt"/>
                <a:cs typeface="Calibri"/>
              </a:rPr>
              <a:t> </a:t>
            </a:r>
            <a:r>
              <a:rPr lang="en-GB" err="1">
                <a:latin typeface="Calibri"/>
                <a:ea typeface="+mn-lt"/>
                <a:cs typeface="Calibri"/>
              </a:rPr>
              <a:t>advies</a:t>
            </a:r>
            <a:r>
              <a:rPr lang="en-GB">
                <a:latin typeface="Calibri"/>
                <a:ea typeface="+mn-lt"/>
                <a:cs typeface="Calibri"/>
              </a:rPr>
              <a:t> </a:t>
            </a:r>
            <a:r>
              <a:rPr lang="en-GB" err="1">
                <a:latin typeface="Calibri"/>
                <a:ea typeface="+mn-lt"/>
                <a:cs typeface="Calibri"/>
              </a:rPr>
              <a:t>aantoonbaar</a:t>
            </a:r>
            <a:r>
              <a:rPr lang="en-GB">
                <a:latin typeface="Calibri"/>
                <a:ea typeface="+mn-lt"/>
                <a:cs typeface="Calibri"/>
              </a:rPr>
              <a:t> </a:t>
            </a:r>
            <a:r>
              <a:rPr lang="en-GB" err="1">
                <a:latin typeface="Calibri"/>
                <a:ea typeface="+mn-lt"/>
                <a:cs typeface="Calibri"/>
              </a:rPr>
              <a:t>te</a:t>
            </a:r>
            <a:r>
              <a:rPr lang="en-GB">
                <a:latin typeface="Calibri"/>
                <a:ea typeface="+mn-lt"/>
                <a:cs typeface="Calibri"/>
              </a:rPr>
              <a:t> </a:t>
            </a:r>
            <a:r>
              <a:rPr lang="en-GB" err="1">
                <a:latin typeface="Calibri"/>
                <a:ea typeface="+mn-lt"/>
                <a:cs typeface="Calibri"/>
              </a:rPr>
              <a:t>kunnen</a:t>
            </a:r>
            <a:r>
              <a:rPr lang="en-GB">
                <a:latin typeface="Calibri"/>
                <a:ea typeface="+mn-lt"/>
                <a:cs typeface="Calibri"/>
              </a:rPr>
              <a:t> </a:t>
            </a:r>
            <a:r>
              <a:rPr lang="en-GB" err="1">
                <a:latin typeface="Calibri"/>
                <a:ea typeface="+mn-lt"/>
                <a:cs typeface="Calibri"/>
              </a:rPr>
              <a:t>verwerken</a:t>
            </a:r>
            <a:r>
              <a:rPr lang="en-GB">
                <a:latin typeface="Calibri"/>
                <a:ea typeface="+mn-lt"/>
                <a:cs typeface="Calibri"/>
              </a:rPr>
              <a:t> in </a:t>
            </a:r>
            <a:r>
              <a:rPr lang="en-GB" err="1">
                <a:latin typeface="Calibri"/>
                <a:ea typeface="+mn-lt"/>
                <a:cs typeface="Calibri"/>
              </a:rPr>
              <a:t>een</a:t>
            </a:r>
            <a:r>
              <a:rPr lang="en-GB">
                <a:latin typeface="Calibri"/>
                <a:ea typeface="+mn-lt"/>
                <a:cs typeface="Calibri"/>
              </a:rPr>
              <a:t> project of </a:t>
            </a:r>
            <a:r>
              <a:rPr lang="en-GB" err="1">
                <a:latin typeface="Calibri"/>
                <a:ea typeface="+mn-lt"/>
                <a:cs typeface="Calibri"/>
              </a:rPr>
              <a:t>toepassing</a:t>
            </a:r>
            <a:r>
              <a:rPr lang="en-GB">
                <a:latin typeface="Calibri"/>
                <a:ea typeface="+mn-lt"/>
                <a:cs typeface="Calibri"/>
              </a:rPr>
              <a:t>. </a:t>
            </a:r>
            <a:endParaRPr lang="en-GB">
              <a:latin typeface="Calibri"/>
              <a:cs typeface="Calibri"/>
            </a:endParaRPr>
          </a:p>
          <a:p>
            <a:r>
              <a:rPr lang="en-GB">
                <a:latin typeface="Calibri"/>
                <a:ea typeface="+mn-lt"/>
                <a:cs typeface="Calibri"/>
              </a:rPr>
              <a:t>Student </a:t>
            </a:r>
            <a:r>
              <a:rPr lang="en-GB" err="1">
                <a:latin typeface="Calibri"/>
                <a:ea typeface="+mn-lt"/>
                <a:cs typeface="Calibri"/>
              </a:rPr>
              <a:t>laat</a:t>
            </a:r>
            <a:r>
              <a:rPr lang="en-GB">
                <a:latin typeface="Calibri"/>
                <a:ea typeface="+mn-lt"/>
                <a:cs typeface="Calibri"/>
              </a:rPr>
              <a:t> </a:t>
            </a:r>
            <a:r>
              <a:rPr lang="en-GB" err="1">
                <a:latin typeface="Calibri"/>
                <a:ea typeface="+mn-lt"/>
                <a:cs typeface="Calibri"/>
              </a:rPr>
              <a:t>zien</a:t>
            </a:r>
            <a:r>
              <a:rPr lang="en-GB">
                <a:latin typeface="Calibri"/>
                <a:ea typeface="+mn-lt"/>
                <a:cs typeface="Calibri"/>
              </a:rPr>
              <a:t> </a:t>
            </a:r>
            <a:r>
              <a:rPr lang="en-GB" err="1">
                <a:latin typeface="Calibri"/>
                <a:ea typeface="+mn-lt"/>
                <a:cs typeface="Calibri"/>
              </a:rPr>
              <a:t>dat</a:t>
            </a:r>
            <a:r>
              <a:rPr lang="en-GB">
                <a:latin typeface="Calibri"/>
                <a:ea typeface="+mn-lt"/>
                <a:cs typeface="Calibri"/>
              </a:rPr>
              <a:t> </a:t>
            </a:r>
            <a:r>
              <a:rPr lang="en-GB" err="1">
                <a:latin typeface="Calibri"/>
                <a:ea typeface="+mn-lt"/>
                <a:cs typeface="Calibri"/>
              </a:rPr>
              <a:t>hij</a:t>
            </a:r>
            <a:r>
              <a:rPr lang="en-GB">
                <a:latin typeface="Calibri"/>
                <a:ea typeface="+mn-lt"/>
                <a:cs typeface="Calibri"/>
              </a:rPr>
              <a:t>/</a:t>
            </a:r>
            <a:r>
              <a:rPr lang="en-GB" err="1">
                <a:latin typeface="Calibri"/>
                <a:ea typeface="+mn-lt"/>
                <a:cs typeface="Calibri"/>
              </a:rPr>
              <a:t>zij</a:t>
            </a:r>
            <a:r>
              <a:rPr lang="en-GB">
                <a:latin typeface="Calibri"/>
                <a:ea typeface="+mn-lt"/>
                <a:cs typeface="Calibri"/>
              </a:rPr>
              <a:t> </a:t>
            </a:r>
            <a:r>
              <a:rPr lang="en-GB" err="1">
                <a:latin typeface="Calibri"/>
                <a:ea typeface="+mn-lt"/>
                <a:cs typeface="Calibri"/>
              </a:rPr>
              <a:t>kritische</a:t>
            </a:r>
            <a:r>
              <a:rPr lang="en-GB">
                <a:latin typeface="Calibri"/>
                <a:ea typeface="+mn-lt"/>
                <a:cs typeface="Calibri"/>
              </a:rPr>
              <a:t> </a:t>
            </a:r>
            <a:r>
              <a:rPr lang="en-GB" err="1">
                <a:latin typeface="Calibri"/>
                <a:ea typeface="+mn-lt"/>
                <a:cs typeface="Calibri"/>
              </a:rPr>
              <a:t>vragen</a:t>
            </a:r>
            <a:r>
              <a:rPr lang="en-GB">
                <a:latin typeface="Calibri"/>
                <a:ea typeface="+mn-lt"/>
                <a:cs typeface="Calibri"/>
              </a:rPr>
              <a:t> </a:t>
            </a:r>
            <a:r>
              <a:rPr lang="en-GB" err="1">
                <a:latin typeface="Calibri"/>
                <a:ea typeface="+mn-lt"/>
                <a:cs typeface="Calibri"/>
              </a:rPr>
              <a:t>kan</a:t>
            </a:r>
            <a:r>
              <a:rPr lang="en-GB">
                <a:latin typeface="Calibri"/>
                <a:ea typeface="+mn-lt"/>
                <a:cs typeface="Calibri"/>
              </a:rPr>
              <a:t> </a:t>
            </a:r>
            <a:r>
              <a:rPr lang="en-GB" err="1">
                <a:latin typeface="Calibri"/>
                <a:ea typeface="+mn-lt"/>
                <a:cs typeface="Calibri"/>
              </a:rPr>
              <a:t>opstellen</a:t>
            </a:r>
            <a:r>
              <a:rPr lang="en-GB">
                <a:latin typeface="Calibri"/>
                <a:ea typeface="+mn-lt"/>
                <a:cs typeface="Calibri"/>
              </a:rPr>
              <a:t> met </a:t>
            </a:r>
            <a:r>
              <a:rPr lang="en-GB" err="1">
                <a:latin typeface="Calibri"/>
                <a:ea typeface="+mn-lt"/>
                <a:cs typeface="Calibri"/>
              </a:rPr>
              <a:t>betrekking</a:t>
            </a:r>
            <a:r>
              <a:rPr lang="en-GB">
                <a:latin typeface="Calibri"/>
                <a:ea typeface="+mn-lt"/>
                <a:cs typeface="Calibri"/>
              </a:rPr>
              <a:t> tot AI </a:t>
            </a:r>
            <a:r>
              <a:rPr lang="en-GB" err="1">
                <a:latin typeface="Calibri"/>
                <a:ea typeface="+mn-lt"/>
                <a:cs typeface="Calibri"/>
              </a:rPr>
              <a:t>en</a:t>
            </a:r>
            <a:r>
              <a:rPr lang="en-GB">
                <a:latin typeface="Calibri"/>
                <a:ea typeface="+mn-lt"/>
                <a:cs typeface="Calibri"/>
              </a:rPr>
              <a:t> </a:t>
            </a:r>
            <a:r>
              <a:rPr lang="en-GB" err="1">
                <a:latin typeface="Calibri"/>
                <a:ea typeface="+mn-lt"/>
                <a:cs typeface="Calibri"/>
              </a:rPr>
              <a:t>zijn</a:t>
            </a:r>
            <a:r>
              <a:rPr lang="en-GB">
                <a:latin typeface="Calibri"/>
                <a:ea typeface="+mn-lt"/>
                <a:cs typeface="Calibri"/>
              </a:rPr>
              <a:t>/</a:t>
            </a:r>
            <a:r>
              <a:rPr lang="en-GB" err="1">
                <a:latin typeface="Calibri"/>
                <a:ea typeface="+mn-lt"/>
                <a:cs typeface="Calibri"/>
              </a:rPr>
              <a:t>haar</a:t>
            </a:r>
            <a:r>
              <a:rPr lang="en-GB">
                <a:latin typeface="Calibri"/>
                <a:ea typeface="+mn-lt"/>
                <a:cs typeface="Calibri"/>
              </a:rPr>
              <a:t> </a:t>
            </a:r>
            <a:r>
              <a:rPr lang="en-GB" err="1">
                <a:latin typeface="Calibri"/>
                <a:ea typeface="+mn-lt"/>
                <a:cs typeface="Calibri"/>
              </a:rPr>
              <a:t>rol</a:t>
            </a:r>
            <a:r>
              <a:rPr lang="en-GB">
                <a:latin typeface="Calibri"/>
                <a:ea typeface="+mn-lt"/>
                <a:cs typeface="Calibri"/>
              </a:rPr>
              <a:t> </a:t>
            </a:r>
            <a:r>
              <a:rPr lang="en-GB" err="1">
                <a:latin typeface="Calibri"/>
                <a:ea typeface="+mn-lt"/>
                <a:cs typeface="Calibri"/>
              </a:rPr>
              <a:t>binnen</a:t>
            </a:r>
            <a:r>
              <a:rPr lang="en-GB">
                <a:latin typeface="Calibri"/>
                <a:ea typeface="+mn-lt"/>
                <a:cs typeface="Calibri"/>
              </a:rPr>
              <a:t> de </a:t>
            </a:r>
            <a:r>
              <a:rPr lang="en-GB" err="1">
                <a:latin typeface="Calibri"/>
                <a:ea typeface="+mn-lt"/>
                <a:cs typeface="Calibri"/>
              </a:rPr>
              <a:t>organisatie</a:t>
            </a:r>
            <a:r>
              <a:rPr lang="en-GB">
                <a:latin typeface="Calibri"/>
                <a:ea typeface="+mn-lt"/>
                <a:cs typeface="Calibri"/>
              </a:rPr>
              <a:t>. </a:t>
            </a:r>
            <a:endParaRPr lang="en-GB">
              <a:latin typeface="Calibri"/>
              <a:cs typeface="Calibri"/>
            </a:endParaRPr>
          </a:p>
          <a:p>
            <a:r>
              <a:rPr lang="en-GB">
                <a:latin typeface="Calibri"/>
                <a:ea typeface="+mn-lt"/>
                <a:cs typeface="Calibri"/>
              </a:rPr>
              <a:t>Student past </a:t>
            </a:r>
            <a:r>
              <a:rPr lang="en-GB" err="1">
                <a:latin typeface="Calibri"/>
                <a:ea typeface="+mn-lt"/>
                <a:cs typeface="Calibri"/>
              </a:rPr>
              <a:t>tijdens</a:t>
            </a:r>
            <a:r>
              <a:rPr lang="en-GB">
                <a:latin typeface="Calibri"/>
                <a:ea typeface="+mn-lt"/>
                <a:cs typeface="Calibri"/>
              </a:rPr>
              <a:t> het </a:t>
            </a:r>
            <a:r>
              <a:rPr lang="en-GB" err="1">
                <a:latin typeface="Calibri"/>
                <a:ea typeface="+mn-lt"/>
                <a:cs typeface="Calibri"/>
              </a:rPr>
              <a:t>gesprek</a:t>
            </a:r>
            <a:r>
              <a:rPr lang="en-GB">
                <a:latin typeface="Calibri"/>
                <a:ea typeface="+mn-lt"/>
                <a:cs typeface="Calibri"/>
              </a:rPr>
              <a:t> met de </a:t>
            </a:r>
            <a:r>
              <a:rPr lang="en-GB" err="1">
                <a:latin typeface="Calibri"/>
                <a:ea typeface="+mn-lt"/>
                <a:cs typeface="Calibri"/>
              </a:rPr>
              <a:t>ethische</a:t>
            </a:r>
            <a:r>
              <a:rPr lang="en-GB">
                <a:latin typeface="Calibri"/>
                <a:ea typeface="+mn-lt"/>
                <a:cs typeface="Calibri"/>
              </a:rPr>
              <a:t> </a:t>
            </a:r>
            <a:r>
              <a:rPr lang="en-GB" err="1">
                <a:latin typeface="Calibri"/>
                <a:ea typeface="+mn-lt"/>
                <a:cs typeface="Calibri"/>
              </a:rPr>
              <a:t>commissie</a:t>
            </a:r>
            <a:r>
              <a:rPr lang="en-GB">
                <a:latin typeface="Calibri"/>
                <a:ea typeface="+mn-lt"/>
                <a:cs typeface="Calibri"/>
              </a:rPr>
              <a:t> </a:t>
            </a:r>
            <a:r>
              <a:rPr lang="en-GB" err="1">
                <a:latin typeface="Calibri"/>
                <a:ea typeface="+mn-lt"/>
                <a:cs typeface="Calibri"/>
              </a:rPr>
              <a:t>vaardigheden</a:t>
            </a:r>
            <a:r>
              <a:rPr lang="en-GB">
                <a:latin typeface="Calibri"/>
                <a:ea typeface="+mn-lt"/>
                <a:cs typeface="Calibri"/>
              </a:rPr>
              <a:t> met </a:t>
            </a:r>
            <a:r>
              <a:rPr lang="en-GB" err="1">
                <a:latin typeface="Calibri"/>
                <a:ea typeface="+mn-lt"/>
                <a:cs typeface="Calibri"/>
              </a:rPr>
              <a:t>betrekking</a:t>
            </a:r>
            <a:r>
              <a:rPr lang="en-GB">
                <a:latin typeface="Calibri"/>
                <a:ea typeface="+mn-lt"/>
                <a:cs typeface="Calibri"/>
              </a:rPr>
              <a:t> tot </a:t>
            </a:r>
            <a:r>
              <a:rPr lang="en-GB" err="1">
                <a:latin typeface="Calibri"/>
                <a:ea typeface="+mn-lt"/>
                <a:cs typeface="Calibri"/>
              </a:rPr>
              <a:t>argumentatie</a:t>
            </a:r>
            <a:r>
              <a:rPr lang="en-GB">
                <a:latin typeface="Calibri"/>
                <a:ea typeface="+mn-lt"/>
                <a:cs typeface="Calibri"/>
              </a:rPr>
              <a:t> toe.</a:t>
            </a:r>
          </a:p>
          <a:p>
            <a:pPr marL="0" indent="0">
              <a:buNone/>
            </a:pPr>
            <a:r>
              <a:rPr lang="en-GB" err="1">
                <a:latin typeface="Calibri"/>
                <a:ea typeface="Calibri"/>
                <a:cs typeface="Calibri" panose="020F0502020204030204"/>
              </a:rPr>
              <a:t>Beroepsproduct</a:t>
            </a:r>
            <a:r>
              <a:rPr lang="en-GB">
                <a:latin typeface="Calibri"/>
                <a:ea typeface="Calibri"/>
                <a:cs typeface="Calibri" panose="020F0502020204030204"/>
              </a:rPr>
              <a:t>: </a:t>
            </a:r>
            <a:r>
              <a:rPr lang="en-GB">
                <a:solidFill>
                  <a:schemeClr val="accent4"/>
                </a:solidFill>
                <a:latin typeface="Calibri"/>
                <a:ea typeface="Calibri"/>
                <a:cs typeface="Calibri" panose="020F0502020204030204"/>
              </a:rPr>
              <a:t>Responsible Technology </a:t>
            </a:r>
            <a:r>
              <a:rPr lang="en-GB" err="1">
                <a:solidFill>
                  <a:schemeClr val="accent4"/>
                </a:solidFill>
                <a:latin typeface="Calibri"/>
                <a:ea typeface="Calibri"/>
                <a:cs typeface="Calibri" panose="020F0502020204030204"/>
              </a:rPr>
              <a:t>Risicioanalyse</a:t>
            </a:r>
            <a:endParaRPr lang="en-GB">
              <a:solidFill>
                <a:srgbClr val="FFFF00"/>
              </a:solidFill>
              <a:latin typeface="Calibri"/>
              <a:ea typeface="Calibri"/>
              <a:cs typeface="Calibri" panose="020F0502020204030204"/>
            </a:endParaRPr>
          </a:p>
          <a:p>
            <a:pPr marL="0" indent="0">
              <a:buNone/>
            </a:pPr>
            <a:r>
              <a:rPr lang="en-GB" err="1">
                <a:latin typeface="Calibri"/>
                <a:ea typeface="Calibri"/>
                <a:cs typeface="Calibri" panose="020F0502020204030204"/>
              </a:rPr>
              <a:t>Datapunt</a:t>
            </a:r>
            <a:r>
              <a:rPr lang="en-GB">
                <a:latin typeface="Calibri"/>
                <a:ea typeface="Calibri"/>
                <a:cs typeface="Calibri" panose="020F0502020204030204"/>
              </a:rPr>
              <a:t>:</a:t>
            </a:r>
          </a:p>
          <a:p>
            <a:r>
              <a:rPr lang="en-GB">
                <a:latin typeface="Calibri"/>
                <a:ea typeface="Calibri"/>
                <a:cs typeface="Calibri" panose="020F0502020204030204"/>
              </a:rPr>
              <a:t>analyse m.b.t. </a:t>
            </a:r>
            <a:r>
              <a:rPr lang="en-GB" err="1">
                <a:latin typeface="Calibri"/>
                <a:ea typeface="Calibri"/>
                <a:cs typeface="Calibri" panose="020F0502020204030204"/>
              </a:rPr>
              <a:t>transparantie</a:t>
            </a:r>
            <a:r>
              <a:rPr lang="en-GB">
                <a:latin typeface="Calibri"/>
                <a:ea typeface="Calibri"/>
                <a:cs typeface="Calibri" panose="020F0502020204030204"/>
              </a:rPr>
              <a:t>, </a:t>
            </a:r>
            <a:r>
              <a:rPr lang="en-GB" err="1">
                <a:latin typeface="Calibri"/>
                <a:ea typeface="Calibri"/>
                <a:cs typeface="Calibri" panose="020F0502020204030204"/>
              </a:rPr>
              <a:t>rechtvaardigheid</a:t>
            </a:r>
            <a:r>
              <a:rPr lang="en-GB">
                <a:latin typeface="Calibri"/>
                <a:ea typeface="Calibri"/>
                <a:cs typeface="Calibri" panose="020F0502020204030204"/>
              </a:rPr>
              <a:t>, </a:t>
            </a:r>
            <a:r>
              <a:rPr lang="en-GB" err="1">
                <a:latin typeface="Calibri"/>
                <a:ea typeface="Calibri"/>
                <a:cs typeface="Calibri" panose="020F0502020204030204"/>
              </a:rPr>
              <a:t>uitlegbaarheid</a:t>
            </a:r>
            <a:r>
              <a:rPr lang="en-GB">
                <a:latin typeface="Calibri"/>
                <a:ea typeface="Calibri"/>
                <a:cs typeface="Calibri" panose="020F0502020204030204"/>
              </a:rPr>
              <a:t> </a:t>
            </a:r>
            <a:r>
              <a:rPr lang="en-GB" err="1">
                <a:latin typeface="Calibri"/>
                <a:ea typeface="Calibri"/>
                <a:cs typeface="Calibri" panose="020F0502020204030204"/>
              </a:rPr>
              <a:t>en</a:t>
            </a:r>
            <a:r>
              <a:rPr lang="en-GB">
                <a:latin typeface="Calibri"/>
                <a:ea typeface="Calibri"/>
                <a:cs typeface="Calibri" panose="020F0502020204030204"/>
              </a:rPr>
              <a:t> </a:t>
            </a:r>
            <a:r>
              <a:rPr lang="en-GB" err="1">
                <a:latin typeface="Calibri"/>
                <a:ea typeface="Calibri"/>
                <a:cs typeface="Calibri" panose="020F0502020204030204"/>
              </a:rPr>
              <a:t>algoritmische</a:t>
            </a:r>
            <a:r>
              <a:rPr lang="en-GB">
                <a:latin typeface="Calibri"/>
                <a:ea typeface="Calibri"/>
                <a:cs typeface="Calibri" panose="020F0502020204030204"/>
              </a:rPr>
              <a:t> </a:t>
            </a:r>
            <a:r>
              <a:rPr lang="en-GB" err="1">
                <a:latin typeface="Calibri"/>
                <a:ea typeface="Calibri"/>
                <a:cs typeface="Calibri" panose="020F0502020204030204"/>
              </a:rPr>
              <a:t>vooringenomenheid</a:t>
            </a:r>
            <a:endParaRPr lang="en-GB">
              <a:solidFill>
                <a:srgbClr val="FFFFFF"/>
              </a:solidFill>
              <a:latin typeface="Calibri"/>
              <a:ea typeface="Calibri"/>
              <a:cs typeface="Calibri" panose="020F0502020204030204"/>
            </a:endParaRPr>
          </a:p>
          <a:p>
            <a:pPr marL="0" indent="0">
              <a:buNone/>
            </a:pPr>
            <a:r>
              <a:rPr lang="en-GB" err="1">
                <a:latin typeface="Calibri"/>
                <a:ea typeface="Calibri"/>
                <a:cs typeface="Calibri" panose="020F0502020204030204"/>
              </a:rPr>
              <a:t>Broekzakcriteria</a:t>
            </a:r>
            <a:r>
              <a:rPr lang="en-GB">
                <a:latin typeface="Calibri"/>
                <a:ea typeface="Calibri"/>
                <a:cs typeface="Calibri" panose="020F0502020204030204"/>
              </a:rPr>
              <a:t>: </a:t>
            </a:r>
            <a:endParaRPr lang="en-US">
              <a:solidFill>
                <a:srgbClr val="000000"/>
              </a:solidFill>
              <a:latin typeface="Calibri"/>
              <a:ea typeface="Calibri"/>
              <a:cs typeface="Calibri" panose="020F0502020204030204"/>
            </a:endParaRPr>
          </a:p>
          <a:p>
            <a:r>
              <a:rPr lang="en-GB">
                <a:latin typeface="Calibri"/>
                <a:ea typeface="Calibri"/>
                <a:cs typeface="Calibri" panose="020F0502020204030204"/>
              </a:rPr>
              <a:t>Student </a:t>
            </a:r>
            <a:r>
              <a:rPr lang="en-GB" err="1">
                <a:latin typeface="Calibri"/>
                <a:ea typeface="Calibri"/>
                <a:cs typeface="Calibri" panose="020F0502020204030204"/>
              </a:rPr>
              <a:t>toont</a:t>
            </a:r>
            <a:r>
              <a:rPr lang="en-GB">
                <a:latin typeface="Calibri"/>
                <a:ea typeface="Calibri"/>
                <a:cs typeface="Calibri" panose="020F0502020204030204"/>
              </a:rPr>
              <a:t> </a:t>
            </a:r>
            <a:r>
              <a:rPr lang="en-GB" err="1">
                <a:latin typeface="Calibri"/>
                <a:ea typeface="Calibri"/>
                <a:cs typeface="Calibri" panose="020F0502020204030204"/>
              </a:rPr>
              <a:t>aan</a:t>
            </a:r>
            <a:r>
              <a:rPr lang="en-GB">
                <a:latin typeface="Calibri"/>
                <a:ea typeface="Calibri"/>
                <a:cs typeface="Calibri" panose="020F0502020204030204"/>
              </a:rPr>
              <a:t> </a:t>
            </a:r>
            <a:r>
              <a:rPr lang="en-GB" err="1">
                <a:latin typeface="Calibri"/>
                <a:ea typeface="Calibri"/>
                <a:cs typeface="Calibri" panose="020F0502020204030204"/>
              </a:rPr>
              <a:t>algoritmische</a:t>
            </a:r>
            <a:r>
              <a:rPr lang="en-GB">
                <a:latin typeface="Calibri"/>
                <a:ea typeface="Calibri"/>
                <a:cs typeface="Calibri" panose="020F0502020204030204"/>
              </a:rPr>
              <a:t> </a:t>
            </a:r>
            <a:r>
              <a:rPr lang="en-GB" err="1">
                <a:latin typeface="Calibri"/>
                <a:ea typeface="Calibri"/>
                <a:cs typeface="Calibri" panose="020F0502020204030204"/>
              </a:rPr>
              <a:t>vooringenomenheid</a:t>
            </a:r>
            <a:r>
              <a:rPr lang="en-GB">
                <a:latin typeface="Calibri"/>
                <a:ea typeface="Calibri"/>
                <a:cs typeface="Calibri" panose="020F0502020204030204"/>
              </a:rPr>
              <a:t>, </a:t>
            </a:r>
            <a:r>
              <a:rPr lang="en-GB" err="1">
                <a:latin typeface="Calibri"/>
                <a:ea typeface="Calibri"/>
                <a:cs typeface="Calibri" panose="020F0502020204030204"/>
              </a:rPr>
              <a:t>zowel</a:t>
            </a:r>
            <a:r>
              <a:rPr lang="en-GB">
                <a:latin typeface="Calibri"/>
                <a:ea typeface="Calibri"/>
                <a:cs typeface="Calibri" panose="020F0502020204030204"/>
              </a:rPr>
              <a:t> in de data </a:t>
            </a:r>
            <a:r>
              <a:rPr lang="en-GB" err="1">
                <a:latin typeface="Calibri"/>
                <a:ea typeface="Calibri"/>
                <a:cs typeface="Calibri" panose="020F0502020204030204"/>
              </a:rPr>
              <a:t>als</a:t>
            </a:r>
            <a:r>
              <a:rPr lang="en-GB">
                <a:latin typeface="Calibri"/>
                <a:ea typeface="Calibri"/>
                <a:cs typeface="Calibri" panose="020F0502020204030204"/>
              </a:rPr>
              <a:t> in de </a:t>
            </a:r>
            <a:r>
              <a:rPr lang="en-GB" err="1">
                <a:latin typeface="Calibri"/>
                <a:ea typeface="Calibri"/>
                <a:cs typeface="Calibri" panose="020F0502020204030204"/>
              </a:rPr>
              <a:t>modellen</a:t>
            </a:r>
            <a:r>
              <a:rPr lang="en-GB">
                <a:latin typeface="Calibri"/>
                <a:ea typeface="Calibri"/>
                <a:cs typeface="Calibri" panose="020F0502020204030204"/>
              </a:rPr>
              <a:t>, </a:t>
            </a:r>
            <a:r>
              <a:rPr lang="en-GB" err="1">
                <a:latin typeface="Calibri"/>
                <a:ea typeface="Calibri"/>
                <a:cs typeface="Calibri" panose="020F0502020204030204"/>
              </a:rPr>
              <a:t>en</a:t>
            </a:r>
            <a:r>
              <a:rPr lang="en-GB">
                <a:latin typeface="Calibri"/>
                <a:ea typeface="Calibri"/>
                <a:cs typeface="Calibri" panose="020F0502020204030204"/>
              </a:rPr>
              <a:t> </a:t>
            </a:r>
            <a:r>
              <a:rPr lang="en-GB" err="1">
                <a:latin typeface="Calibri"/>
                <a:ea typeface="Calibri"/>
                <a:cs typeface="Calibri" panose="020F0502020204030204"/>
              </a:rPr>
              <a:t>ook</a:t>
            </a:r>
            <a:r>
              <a:rPr lang="en-GB">
                <a:latin typeface="Calibri"/>
                <a:ea typeface="Calibri"/>
                <a:cs typeface="Calibri" panose="020F0502020204030204"/>
              </a:rPr>
              <a:t> in de </a:t>
            </a:r>
            <a:r>
              <a:rPr lang="en-GB" err="1">
                <a:latin typeface="Calibri"/>
                <a:ea typeface="Calibri"/>
                <a:cs typeface="Calibri" panose="020F0502020204030204"/>
              </a:rPr>
              <a:t>uitkomst</a:t>
            </a:r>
            <a:r>
              <a:rPr lang="en-GB">
                <a:latin typeface="Calibri"/>
                <a:ea typeface="Calibri"/>
                <a:cs typeface="Calibri" panose="020F0502020204030204"/>
              </a:rPr>
              <a:t> </a:t>
            </a:r>
            <a:r>
              <a:rPr lang="en-GB" err="1">
                <a:latin typeface="Calibri"/>
                <a:ea typeface="Calibri"/>
                <a:cs typeface="Calibri" panose="020F0502020204030204"/>
              </a:rPr>
              <a:t>te</a:t>
            </a:r>
            <a:r>
              <a:rPr lang="en-GB">
                <a:latin typeface="Calibri"/>
                <a:ea typeface="Calibri"/>
                <a:cs typeface="Calibri" panose="020F0502020204030204"/>
              </a:rPr>
              <a:t> </a:t>
            </a:r>
            <a:r>
              <a:rPr lang="en-GB" err="1">
                <a:latin typeface="Calibri"/>
                <a:ea typeface="Calibri"/>
                <a:cs typeface="Calibri" panose="020F0502020204030204"/>
              </a:rPr>
              <a:t>te</a:t>
            </a:r>
            <a:r>
              <a:rPr lang="en-GB">
                <a:latin typeface="Calibri"/>
                <a:ea typeface="Calibri"/>
                <a:cs typeface="Calibri" panose="020F0502020204030204"/>
              </a:rPr>
              <a:t> </a:t>
            </a:r>
            <a:r>
              <a:rPr lang="en-GB" err="1">
                <a:latin typeface="Calibri"/>
                <a:ea typeface="Calibri"/>
                <a:cs typeface="Calibri" panose="020F0502020204030204"/>
              </a:rPr>
              <a:t>kunnen</a:t>
            </a:r>
            <a:r>
              <a:rPr lang="en-GB">
                <a:latin typeface="Calibri"/>
                <a:ea typeface="Calibri"/>
                <a:cs typeface="Calibri" panose="020F0502020204030204"/>
              </a:rPr>
              <a:t> </a:t>
            </a:r>
            <a:r>
              <a:rPr lang="en-GB" err="1">
                <a:latin typeface="Calibri"/>
                <a:ea typeface="Calibri"/>
                <a:cs typeface="Calibri" panose="020F0502020204030204"/>
              </a:rPr>
              <a:t>identificeren</a:t>
            </a:r>
            <a:r>
              <a:rPr lang="en-GB">
                <a:latin typeface="Calibri"/>
                <a:ea typeface="Calibri"/>
                <a:cs typeface="Calibri" panose="020F0502020204030204"/>
              </a:rPr>
              <a:t>. </a:t>
            </a:r>
            <a:endParaRPr lang="en-US">
              <a:solidFill>
                <a:srgbClr val="000000"/>
              </a:solidFill>
              <a:latin typeface="Calibri"/>
              <a:ea typeface="Calibri"/>
              <a:cs typeface="Calibri" panose="020F0502020204030204"/>
            </a:endParaRPr>
          </a:p>
          <a:p>
            <a:r>
              <a:rPr lang="en-GB">
                <a:latin typeface="Calibri"/>
                <a:ea typeface="Calibri"/>
                <a:cs typeface="Calibri" panose="020F0502020204030204"/>
              </a:rPr>
              <a:t>Student </a:t>
            </a:r>
            <a:r>
              <a:rPr lang="en-GB" err="1">
                <a:latin typeface="Calibri"/>
                <a:ea typeface="Calibri"/>
                <a:cs typeface="Calibri" panose="020F0502020204030204"/>
              </a:rPr>
              <a:t>toont</a:t>
            </a:r>
            <a:r>
              <a:rPr lang="en-GB">
                <a:latin typeface="Calibri"/>
                <a:ea typeface="Calibri"/>
                <a:cs typeface="Calibri" panose="020F0502020204030204"/>
              </a:rPr>
              <a:t> </a:t>
            </a:r>
            <a:r>
              <a:rPr lang="en-GB" err="1">
                <a:latin typeface="Calibri"/>
                <a:ea typeface="Calibri"/>
                <a:cs typeface="Calibri" panose="020F0502020204030204"/>
              </a:rPr>
              <a:t>aan</a:t>
            </a:r>
            <a:r>
              <a:rPr lang="en-GB">
                <a:latin typeface="Calibri"/>
                <a:ea typeface="Calibri"/>
                <a:cs typeface="Calibri" panose="020F0502020204030204"/>
              </a:rPr>
              <a:t> </a:t>
            </a:r>
            <a:r>
              <a:rPr lang="en-GB" err="1">
                <a:latin typeface="Calibri"/>
                <a:ea typeface="Calibri"/>
                <a:cs typeface="Calibri" panose="020F0502020204030204"/>
              </a:rPr>
              <a:t>welke</a:t>
            </a:r>
            <a:r>
              <a:rPr lang="en-GB">
                <a:latin typeface="Calibri"/>
                <a:ea typeface="Calibri"/>
                <a:cs typeface="Calibri" panose="020F0502020204030204"/>
              </a:rPr>
              <a:t> </a:t>
            </a:r>
            <a:r>
              <a:rPr lang="en-GB" err="1">
                <a:latin typeface="Calibri"/>
                <a:ea typeface="Calibri"/>
                <a:cs typeface="Calibri" panose="020F0502020204030204"/>
              </a:rPr>
              <a:t>mitigerende</a:t>
            </a:r>
            <a:r>
              <a:rPr lang="en-GB">
                <a:latin typeface="Calibri"/>
                <a:ea typeface="Calibri"/>
                <a:cs typeface="Calibri" panose="020F0502020204030204"/>
              </a:rPr>
              <a:t> </a:t>
            </a:r>
            <a:r>
              <a:rPr lang="en-GB" err="1">
                <a:latin typeface="Calibri"/>
                <a:ea typeface="Calibri"/>
                <a:cs typeface="Calibri" panose="020F0502020204030204"/>
              </a:rPr>
              <a:t>maatregelen</a:t>
            </a:r>
            <a:r>
              <a:rPr lang="en-GB">
                <a:latin typeface="Calibri"/>
                <a:ea typeface="Calibri"/>
                <a:cs typeface="Calibri" panose="020F0502020204030204"/>
              </a:rPr>
              <a:t> er </a:t>
            </a:r>
            <a:r>
              <a:rPr lang="en-GB" err="1">
                <a:latin typeface="Calibri"/>
                <a:ea typeface="Calibri"/>
                <a:cs typeface="Calibri" panose="020F0502020204030204"/>
              </a:rPr>
              <a:t>dienen</a:t>
            </a:r>
            <a:r>
              <a:rPr lang="en-GB">
                <a:latin typeface="Calibri"/>
                <a:ea typeface="Calibri"/>
                <a:cs typeface="Calibri" panose="020F0502020204030204"/>
              </a:rPr>
              <a:t> </a:t>
            </a:r>
            <a:r>
              <a:rPr lang="en-GB" err="1">
                <a:latin typeface="Calibri"/>
                <a:ea typeface="Calibri"/>
                <a:cs typeface="Calibri" panose="020F0502020204030204"/>
              </a:rPr>
              <a:t>te</a:t>
            </a:r>
            <a:r>
              <a:rPr lang="en-GB">
                <a:latin typeface="Calibri"/>
                <a:ea typeface="Calibri"/>
                <a:cs typeface="Calibri" panose="020F0502020204030204"/>
              </a:rPr>
              <a:t> </a:t>
            </a:r>
            <a:r>
              <a:rPr lang="en-GB" err="1">
                <a:latin typeface="Calibri"/>
                <a:ea typeface="Calibri"/>
                <a:cs typeface="Calibri" panose="020F0502020204030204"/>
              </a:rPr>
              <a:t>worden</a:t>
            </a:r>
            <a:r>
              <a:rPr lang="en-GB">
                <a:latin typeface="Calibri"/>
                <a:ea typeface="Calibri"/>
                <a:cs typeface="Calibri" panose="020F0502020204030204"/>
              </a:rPr>
              <a:t> </a:t>
            </a:r>
            <a:r>
              <a:rPr lang="en-GB" err="1">
                <a:latin typeface="Calibri"/>
                <a:ea typeface="Calibri"/>
                <a:cs typeface="Calibri" panose="020F0502020204030204"/>
              </a:rPr>
              <a:t>genomen</a:t>
            </a:r>
            <a:r>
              <a:rPr lang="en-GB">
                <a:latin typeface="Calibri"/>
                <a:ea typeface="Calibri"/>
                <a:cs typeface="Calibri" panose="020F0502020204030204"/>
              </a:rPr>
              <a:t> </a:t>
            </a:r>
            <a:r>
              <a:rPr lang="en-GB" err="1">
                <a:latin typeface="Calibri"/>
                <a:ea typeface="Calibri"/>
                <a:cs typeface="Calibri" panose="020F0502020204030204"/>
              </a:rPr>
              <a:t>voor</a:t>
            </a:r>
            <a:r>
              <a:rPr lang="en-GB">
                <a:latin typeface="Calibri"/>
                <a:ea typeface="Calibri"/>
                <a:cs typeface="Calibri" panose="020F0502020204030204"/>
              </a:rPr>
              <a:t> </a:t>
            </a:r>
            <a:r>
              <a:rPr lang="en-GB" err="1">
                <a:latin typeface="Calibri"/>
                <a:ea typeface="Calibri"/>
                <a:cs typeface="Calibri" panose="020F0502020204030204"/>
              </a:rPr>
              <a:t>ongewenste</a:t>
            </a:r>
            <a:r>
              <a:rPr lang="en-GB">
                <a:latin typeface="Calibri"/>
                <a:ea typeface="Calibri"/>
                <a:cs typeface="Calibri" panose="020F0502020204030204"/>
              </a:rPr>
              <a:t> bias. </a:t>
            </a:r>
            <a:endParaRPr lang="en-GB">
              <a:solidFill>
                <a:srgbClr val="000000"/>
              </a:solidFill>
              <a:latin typeface="Calibri"/>
              <a:ea typeface="Calibri"/>
              <a:cs typeface="Calibri" panose="020F0502020204030204"/>
            </a:endParaRPr>
          </a:p>
          <a:p>
            <a:r>
              <a:rPr lang="en-GB">
                <a:latin typeface="Calibri"/>
                <a:ea typeface="Calibri"/>
                <a:cs typeface="Calibri"/>
              </a:rPr>
              <a:t>Student </a:t>
            </a:r>
            <a:r>
              <a:rPr lang="en-GB" err="1">
                <a:latin typeface="Calibri"/>
                <a:ea typeface="Calibri"/>
                <a:cs typeface="Calibri"/>
              </a:rPr>
              <a:t>toont</a:t>
            </a:r>
            <a:r>
              <a:rPr lang="en-GB">
                <a:latin typeface="Calibri"/>
                <a:ea typeface="Calibri"/>
                <a:cs typeface="Calibri"/>
              </a:rPr>
              <a:t> </a:t>
            </a:r>
            <a:r>
              <a:rPr lang="en-GB" err="1">
                <a:latin typeface="Calibri"/>
                <a:ea typeface="Calibri"/>
                <a:cs typeface="Calibri"/>
              </a:rPr>
              <a:t>aan</a:t>
            </a:r>
            <a:r>
              <a:rPr lang="en-GB">
                <a:latin typeface="Calibri"/>
                <a:ea typeface="Calibri"/>
                <a:cs typeface="Calibri"/>
              </a:rPr>
              <a:t> </a:t>
            </a:r>
            <a:r>
              <a:rPr lang="en-GB" err="1">
                <a:latin typeface="Calibri"/>
                <a:ea typeface="Calibri"/>
                <a:cs typeface="Calibri"/>
              </a:rPr>
              <a:t>kennis</a:t>
            </a:r>
            <a:r>
              <a:rPr lang="en-GB">
                <a:latin typeface="Calibri"/>
                <a:ea typeface="Calibri"/>
                <a:cs typeface="Calibri"/>
              </a:rPr>
              <a:t> </a:t>
            </a:r>
            <a:r>
              <a:rPr lang="en-GB" err="1">
                <a:latin typeface="Calibri"/>
                <a:ea typeface="Calibri"/>
                <a:cs typeface="Calibri"/>
              </a:rPr>
              <a:t>en</a:t>
            </a:r>
            <a:r>
              <a:rPr lang="en-GB">
                <a:latin typeface="Calibri"/>
                <a:ea typeface="Calibri"/>
                <a:cs typeface="Calibri"/>
              </a:rPr>
              <a:t> </a:t>
            </a:r>
            <a:r>
              <a:rPr lang="en-GB" err="1">
                <a:latin typeface="Calibri"/>
                <a:ea typeface="Calibri"/>
                <a:cs typeface="Calibri"/>
              </a:rPr>
              <a:t>inzicht</a:t>
            </a:r>
            <a:r>
              <a:rPr lang="en-GB">
                <a:latin typeface="Calibri"/>
                <a:ea typeface="Calibri"/>
                <a:cs typeface="Calibri"/>
              </a:rPr>
              <a:t> van de </a:t>
            </a:r>
            <a:r>
              <a:rPr lang="en-GB" err="1">
                <a:latin typeface="Calibri"/>
                <a:ea typeface="Calibri"/>
                <a:cs typeface="Calibri"/>
              </a:rPr>
              <a:t>principes</a:t>
            </a:r>
            <a:r>
              <a:rPr lang="en-GB">
                <a:latin typeface="Calibri"/>
                <a:ea typeface="Calibri"/>
                <a:cs typeface="Calibri"/>
              </a:rPr>
              <a:t> (</a:t>
            </a:r>
            <a:r>
              <a:rPr lang="en-GB" err="1">
                <a:latin typeface="Calibri"/>
                <a:ea typeface="Calibri"/>
                <a:cs typeface="Calibri"/>
              </a:rPr>
              <a:t>rechtvaardigheid</a:t>
            </a:r>
            <a:r>
              <a:rPr lang="en-GB">
                <a:latin typeface="Calibri"/>
                <a:ea typeface="Calibri"/>
                <a:cs typeface="Calibri"/>
              </a:rPr>
              <a:t>, </a:t>
            </a:r>
            <a:r>
              <a:rPr lang="en-GB" err="1">
                <a:latin typeface="Calibri"/>
                <a:ea typeface="Calibri"/>
                <a:cs typeface="Calibri"/>
              </a:rPr>
              <a:t>uitlegbaarheid</a:t>
            </a:r>
            <a:r>
              <a:rPr lang="en-GB">
                <a:latin typeface="Calibri"/>
                <a:ea typeface="Calibri"/>
                <a:cs typeface="Calibri"/>
              </a:rPr>
              <a:t>, </a:t>
            </a:r>
            <a:r>
              <a:rPr lang="en-GB" err="1">
                <a:latin typeface="Calibri"/>
                <a:ea typeface="Calibri"/>
                <a:cs typeface="Calibri"/>
              </a:rPr>
              <a:t>transparantie</a:t>
            </a:r>
            <a:r>
              <a:rPr lang="en-GB">
                <a:latin typeface="Calibri"/>
                <a:ea typeface="Calibri"/>
                <a:cs typeface="Calibri"/>
              </a:rPr>
              <a:t>, </a:t>
            </a:r>
            <a:r>
              <a:rPr lang="en-GB" err="1">
                <a:latin typeface="Calibri"/>
                <a:ea typeface="Calibri"/>
                <a:cs typeface="Calibri"/>
              </a:rPr>
              <a:t>algoritmische</a:t>
            </a:r>
            <a:r>
              <a:rPr lang="en-GB">
                <a:latin typeface="Calibri"/>
                <a:ea typeface="Calibri"/>
                <a:cs typeface="Calibri"/>
              </a:rPr>
              <a:t> </a:t>
            </a:r>
            <a:r>
              <a:rPr lang="en-GB" err="1">
                <a:latin typeface="Calibri"/>
                <a:ea typeface="Calibri"/>
                <a:cs typeface="Calibri"/>
              </a:rPr>
              <a:t>vooringenomenheid</a:t>
            </a:r>
            <a:r>
              <a:rPr lang="en-GB">
                <a:latin typeface="Calibri"/>
                <a:ea typeface="Calibri"/>
                <a:cs typeface="Calibri"/>
              </a:rPr>
              <a:t>) van </a:t>
            </a:r>
            <a:r>
              <a:rPr lang="en-GB" err="1">
                <a:latin typeface="Calibri"/>
                <a:ea typeface="Calibri"/>
                <a:cs typeface="Calibri"/>
              </a:rPr>
              <a:t>betrouwbare</a:t>
            </a:r>
            <a:r>
              <a:rPr lang="en-GB">
                <a:latin typeface="Calibri"/>
                <a:ea typeface="Calibri"/>
                <a:cs typeface="Calibri"/>
              </a:rPr>
              <a:t> AI </a:t>
            </a:r>
            <a:r>
              <a:rPr lang="en-GB" err="1">
                <a:latin typeface="Calibri"/>
                <a:ea typeface="Calibri"/>
                <a:cs typeface="Calibri"/>
              </a:rPr>
              <a:t>te</a:t>
            </a:r>
            <a:r>
              <a:rPr lang="en-GB">
                <a:latin typeface="Calibri"/>
                <a:ea typeface="Calibri"/>
                <a:cs typeface="Calibri"/>
              </a:rPr>
              <a:t> </a:t>
            </a:r>
            <a:r>
              <a:rPr lang="en-GB" err="1">
                <a:latin typeface="Calibri"/>
                <a:ea typeface="Calibri"/>
                <a:cs typeface="Calibri"/>
              </a:rPr>
              <a:t>kunnen</a:t>
            </a:r>
            <a:r>
              <a:rPr lang="en-GB">
                <a:latin typeface="Calibri"/>
                <a:ea typeface="Calibri"/>
                <a:cs typeface="Calibri"/>
              </a:rPr>
              <a:t> </a:t>
            </a:r>
            <a:r>
              <a:rPr lang="en-GB" err="1">
                <a:latin typeface="Calibri"/>
                <a:ea typeface="Calibri"/>
                <a:cs typeface="Calibri"/>
              </a:rPr>
              <a:t>toepassen</a:t>
            </a:r>
            <a:r>
              <a:rPr lang="en-GB">
                <a:latin typeface="Calibri"/>
                <a:ea typeface="Calibri"/>
                <a:cs typeface="Calibri"/>
              </a:rPr>
              <a:t> in </a:t>
            </a:r>
            <a:r>
              <a:rPr lang="en-GB" err="1">
                <a:latin typeface="Calibri"/>
                <a:ea typeface="Calibri"/>
                <a:cs typeface="Calibri"/>
              </a:rPr>
              <a:t>een</a:t>
            </a:r>
            <a:r>
              <a:rPr lang="en-GB">
                <a:latin typeface="Calibri"/>
                <a:ea typeface="Calibri"/>
                <a:cs typeface="Calibri"/>
              </a:rPr>
              <a:t> </a:t>
            </a:r>
            <a:r>
              <a:rPr lang="en-GB" err="1">
                <a:latin typeface="Calibri"/>
                <a:ea typeface="Calibri"/>
                <a:cs typeface="Calibri"/>
              </a:rPr>
              <a:t>gegeven</a:t>
            </a:r>
            <a:r>
              <a:rPr lang="en-GB">
                <a:latin typeface="Calibri"/>
                <a:ea typeface="Calibri"/>
                <a:cs typeface="Calibri" panose="020F0502020204030204"/>
              </a:rPr>
              <a:t> casus </a:t>
            </a:r>
          </a:p>
          <a:p>
            <a:r>
              <a:rPr lang="en-GB">
                <a:latin typeface="Calibri"/>
                <a:ea typeface="Calibri"/>
                <a:cs typeface="Calibri" panose="020F0502020204030204"/>
              </a:rPr>
              <a:t>Student </a:t>
            </a:r>
            <a:r>
              <a:rPr lang="en-GB" err="1">
                <a:latin typeface="Calibri"/>
                <a:ea typeface="Calibri"/>
                <a:cs typeface="Calibri" panose="020F0502020204030204"/>
              </a:rPr>
              <a:t>laat</a:t>
            </a:r>
            <a:r>
              <a:rPr lang="en-GB">
                <a:latin typeface="Calibri"/>
                <a:ea typeface="Calibri"/>
                <a:cs typeface="Calibri" panose="020F0502020204030204"/>
              </a:rPr>
              <a:t> </a:t>
            </a:r>
            <a:r>
              <a:rPr lang="en-GB" err="1">
                <a:latin typeface="Calibri"/>
                <a:ea typeface="Calibri"/>
                <a:cs typeface="Calibri" panose="020F0502020204030204"/>
              </a:rPr>
              <a:t>zien</a:t>
            </a:r>
            <a:r>
              <a:rPr lang="en-GB">
                <a:latin typeface="Calibri"/>
                <a:ea typeface="Calibri"/>
                <a:cs typeface="Calibri" panose="020F0502020204030204"/>
              </a:rPr>
              <a:t> </a:t>
            </a:r>
            <a:r>
              <a:rPr lang="en-GB" err="1">
                <a:latin typeface="Calibri"/>
                <a:ea typeface="Calibri"/>
                <a:cs typeface="Calibri" panose="020F0502020204030204"/>
              </a:rPr>
              <a:t>dat</a:t>
            </a:r>
            <a:r>
              <a:rPr lang="en-GB">
                <a:latin typeface="Calibri"/>
                <a:ea typeface="Calibri"/>
                <a:cs typeface="Calibri" panose="020F0502020204030204"/>
              </a:rPr>
              <a:t> </a:t>
            </a:r>
            <a:r>
              <a:rPr lang="en-GB" err="1">
                <a:latin typeface="Calibri"/>
                <a:ea typeface="Calibri"/>
                <a:cs typeface="Calibri" panose="020F0502020204030204"/>
              </a:rPr>
              <a:t>hij</a:t>
            </a:r>
            <a:r>
              <a:rPr lang="en-GB">
                <a:latin typeface="Calibri"/>
                <a:ea typeface="Calibri"/>
                <a:cs typeface="Calibri" panose="020F0502020204030204"/>
              </a:rPr>
              <a:t>/</a:t>
            </a:r>
            <a:r>
              <a:rPr lang="en-GB" err="1">
                <a:latin typeface="Calibri"/>
                <a:ea typeface="Calibri"/>
                <a:cs typeface="Calibri" panose="020F0502020204030204"/>
              </a:rPr>
              <a:t>zij</a:t>
            </a:r>
            <a:r>
              <a:rPr lang="en-GB">
                <a:latin typeface="Calibri"/>
                <a:ea typeface="Calibri"/>
                <a:cs typeface="Calibri" panose="020F0502020204030204"/>
              </a:rPr>
              <a:t> de impact </a:t>
            </a:r>
            <a:r>
              <a:rPr lang="en-GB" err="1">
                <a:latin typeface="Calibri"/>
                <a:ea typeface="Calibri"/>
                <a:cs typeface="Calibri" panose="020F0502020204030204"/>
              </a:rPr>
              <a:t>en</a:t>
            </a:r>
            <a:r>
              <a:rPr lang="en-GB">
                <a:latin typeface="Calibri"/>
                <a:ea typeface="Calibri"/>
                <a:cs typeface="Calibri" panose="020F0502020204030204"/>
              </a:rPr>
              <a:t> </a:t>
            </a:r>
            <a:r>
              <a:rPr lang="en-GB" err="1">
                <a:latin typeface="Calibri"/>
                <a:ea typeface="Calibri"/>
                <a:cs typeface="Calibri" panose="020F0502020204030204"/>
              </a:rPr>
              <a:t>risico’s</a:t>
            </a:r>
            <a:r>
              <a:rPr lang="en-GB">
                <a:latin typeface="Calibri"/>
                <a:ea typeface="Calibri"/>
                <a:cs typeface="Calibri" panose="020F0502020204030204"/>
              </a:rPr>
              <a:t> van </a:t>
            </a:r>
            <a:r>
              <a:rPr lang="en-GB" err="1">
                <a:latin typeface="Calibri"/>
                <a:ea typeface="Calibri"/>
                <a:cs typeface="Calibri" panose="020F0502020204030204"/>
              </a:rPr>
              <a:t>ongewenste</a:t>
            </a:r>
            <a:r>
              <a:rPr lang="en-GB">
                <a:latin typeface="Calibri"/>
                <a:ea typeface="Calibri"/>
                <a:cs typeface="Calibri" panose="020F0502020204030204"/>
              </a:rPr>
              <a:t> bias </a:t>
            </a:r>
            <a:r>
              <a:rPr lang="en-GB" err="1">
                <a:latin typeface="Calibri"/>
                <a:ea typeface="Calibri"/>
                <a:cs typeface="Calibri" panose="020F0502020204030204"/>
              </a:rPr>
              <a:t>begrijpt</a:t>
            </a:r>
            <a:r>
              <a:rPr lang="en-GB">
                <a:latin typeface="Calibri"/>
                <a:ea typeface="Calibri"/>
                <a:cs typeface="Calibri" panose="020F0502020204030204"/>
              </a:rPr>
              <a:t>. </a:t>
            </a:r>
            <a:endParaRPr lang="en-GB">
              <a:latin typeface="Calibri"/>
              <a:cs typeface="Calibri"/>
            </a:endParaRPr>
          </a:p>
          <a:p>
            <a:pPr marL="0" indent="0">
              <a:buNone/>
            </a:pPr>
            <a:r>
              <a:rPr lang="nl-NL">
                <a:latin typeface="Calibri"/>
                <a:ea typeface="+mn-lt"/>
                <a:cs typeface="Calibri"/>
              </a:rPr>
              <a:t>Relevante HBO criteria in relatie tot bovenstaande leeruitkomst:</a:t>
            </a:r>
            <a:endParaRPr lang="en-GB">
              <a:solidFill>
                <a:srgbClr val="000000"/>
              </a:solidFill>
              <a:latin typeface="Calibri"/>
              <a:ea typeface="+mn-lt"/>
              <a:cs typeface="Calibri"/>
            </a:endParaRPr>
          </a:p>
          <a:p>
            <a:r>
              <a:rPr lang="nl-NL" sz="2500" i="1">
                <a:latin typeface="Calibri"/>
                <a:ea typeface="+mn-lt"/>
                <a:cs typeface="Calibri"/>
              </a:rPr>
              <a:t>Toepassen van kennis &amp; inzicht – niveau </a:t>
            </a:r>
            <a:r>
              <a:rPr lang="nl-NL" sz="2500" i="1" err="1">
                <a:latin typeface="Calibri"/>
                <a:ea typeface="+mn-lt"/>
                <a:cs typeface="Calibri"/>
              </a:rPr>
              <a:t>startbekwaam</a:t>
            </a:r>
            <a:endParaRPr lang="nl-NL" sz="2500">
              <a:solidFill>
                <a:srgbClr val="000000"/>
              </a:solidFill>
              <a:latin typeface="Calibri"/>
              <a:ea typeface="+mn-lt"/>
              <a:cs typeface="Calibri"/>
            </a:endParaRPr>
          </a:p>
          <a:p>
            <a:r>
              <a:rPr lang="nl-NL" sz="2500" i="1">
                <a:latin typeface="Calibri"/>
                <a:ea typeface="+mn-lt"/>
                <a:cs typeface="Calibri"/>
              </a:rPr>
              <a:t>Oordeelsvorming – niveau </a:t>
            </a:r>
            <a:r>
              <a:rPr lang="nl-NL" sz="2500" i="1" err="1">
                <a:latin typeface="Calibri"/>
                <a:ea typeface="+mn-lt"/>
                <a:cs typeface="Calibri"/>
              </a:rPr>
              <a:t>startbekwaam</a:t>
            </a:r>
            <a:endParaRPr lang="en-GB">
              <a:solidFill>
                <a:srgbClr val="000000"/>
              </a:solidFill>
              <a:latin typeface="Calibri"/>
              <a:ea typeface="+mn-lt"/>
              <a:cs typeface="Calibri"/>
            </a:endParaRPr>
          </a:p>
          <a:p>
            <a:endParaRPr lang="en-GB">
              <a:latin typeface="Calibri"/>
              <a:cs typeface="Calibri"/>
            </a:endParaRPr>
          </a:p>
          <a:p>
            <a:pPr marL="0" indent="0">
              <a:buNone/>
            </a:pPr>
            <a:endParaRPr lang="en-GB">
              <a:latin typeface="Calibri"/>
              <a:cs typeface="Calibri"/>
            </a:endParaRPr>
          </a:p>
          <a:p>
            <a:endParaRPr lang="en-GB">
              <a:latin typeface="Calibri"/>
              <a:cs typeface="Calibri"/>
            </a:endParaRPr>
          </a:p>
          <a:p>
            <a:pPr marL="0" indent="0">
              <a:buNone/>
            </a:pPr>
            <a:endParaRPr lang="en-GB">
              <a:latin typeface="Calibri"/>
              <a:cs typeface="Calibri"/>
            </a:endParaRPr>
          </a:p>
          <a:p>
            <a:pPr marL="0" indent="0">
              <a:buNone/>
            </a:pPr>
            <a:endParaRPr lang="en-GB">
              <a:latin typeface="Calibri"/>
              <a:cs typeface="Calibri"/>
            </a:endParaRPr>
          </a:p>
          <a:p>
            <a:pPr marL="742950" lvl="1" indent="-285750"/>
            <a:endParaRPr lang="en-GB" sz="1700" i="1">
              <a:effectLst/>
              <a:latin typeface="Calibri"/>
              <a:cs typeface="Calibri"/>
            </a:endParaRPr>
          </a:p>
          <a:p>
            <a:pPr marL="742950" lvl="1" indent="-285750"/>
            <a:endParaRPr lang="en-GB" sz="1700" i="1">
              <a:latin typeface="Calibri"/>
              <a:cs typeface="Calibri"/>
            </a:endParaRPr>
          </a:p>
          <a:p>
            <a:endParaRPr lang="en-GB" sz="1600" i="1">
              <a:latin typeface="Calibri"/>
              <a:cs typeface="Calibri"/>
            </a:endParaRPr>
          </a:p>
          <a:p>
            <a:endParaRPr lang="en-GB">
              <a:latin typeface="Calibri"/>
              <a:cs typeface="Calibri"/>
            </a:endParaRPr>
          </a:p>
        </p:txBody>
      </p:sp>
    </p:spTree>
    <p:extLst>
      <p:ext uri="{BB962C8B-B14F-4D97-AF65-F5344CB8AC3E}">
        <p14:creationId xmlns:p14="http://schemas.microsoft.com/office/powerpoint/2010/main" val="1828962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CA1A-C96B-D1B3-1210-2485CA367205}"/>
              </a:ext>
            </a:extLst>
          </p:cNvPr>
          <p:cNvSpPr>
            <a:spLocks noGrp="1"/>
          </p:cNvSpPr>
          <p:nvPr>
            <p:ph type="title"/>
          </p:nvPr>
        </p:nvSpPr>
        <p:spPr/>
        <p:txBody>
          <a:bodyPr/>
          <a:lstStyle/>
          <a:p>
            <a:pPr algn="ctr"/>
            <a:r>
              <a:rPr lang="en-NL"/>
              <a:t>Responsible Technology competentie</a:t>
            </a:r>
          </a:p>
        </p:txBody>
      </p:sp>
      <p:sp>
        <p:nvSpPr>
          <p:cNvPr id="3" name="Content Placeholder 2">
            <a:extLst>
              <a:ext uri="{FF2B5EF4-FFF2-40B4-BE49-F238E27FC236}">
                <a16:creationId xmlns:a16="http://schemas.microsoft.com/office/drawing/2014/main" id="{DCC7A8DE-AF40-99A4-F0C4-FAF5690F9AE8}"/>
              </a:ext>
            </a:extLst>
          </p:cNvPr>
          <p:cNvSpPr>
            <a:spLocks noGrp="1"/>
          </p:cNvSpPr>
          <p:nvPr>
            <p:ph idx="1"/>
          </p:nvPr>
        </p:nvSpPr>
        <p:spPr>
          <a:xfrm>
            <a:off x="1136822" y="1712355"/>
            <a:ext cx="10515600" cy="4042541"/>
          </a:xfrm>
        </p:spPr>
        <p:txBody>
          <a:bodyPr vert="horz" lIns="91440" tIns="45720" rIns="91440" bIns="45720" rtlCol="0" anchor="t">
            <a:normAutofit fontScale="92500" lnSpcReduction="20000"/>
          </a:bodyPr>
          <a:lstStyle/>
          <a:p>
            <a:r>
              <a:rPr lang="en-GB" err="1">
                <a:latin typeface="Calibri"/>
                <a:cs typeface="Calibri"/>
              </a:rPr>
              <a:t>Lijst</a:t>
            </a:r>
            <a:r>
              <a:rPr lang="en-GB">
                <a:latin typeface="Calibri"/>
                <a:cs typeface="Calibri"/>
              </a:rPr>
              <a:t> </a:t>
            </a:r>
            <a:r>
              <a:rPr lang="en-GB" err="1">
                <a:latin typeface="Calibri"/>
                <a:cs typeface="Calibri"/>
              </a:rPr>
              <a:t>suggesties</a:t>
            </a:r>
            <a:r>
              <a:rPr lang="en-GB">
                <a:latin typeface="Calibri"/>
                <a:cs typeface="Calibri"/>
              </a:rPr>
              <a:t> </a:t>
            </a:r>
            <a:r>
              <a:rPr lang="en-GB" err="1">
                <a:latin typeface="Calibri"/>
                <a:cs typeface="Calibri"/>
              </a:rPr>
              <a:t>voor</a:t>
            </a:r>
            <a:r>
              <a:rPr lang="en-GB">
                <a:latin typeface="Calibri"/>
                <a:cs typeface="Calibri"/>
              </a:rPr>
              <a:t> </a:t>
            </a:r>
            <a:r>
              <a:rPr lang="en-GB" err="1">
                <a:latin typeface="Calibri"/>
                <a:cs typeface="Calibri"/>
              </a:rPr>
              <a:t>overige</a:t>
            </a:r>
            <a:r>
              <a:rPr lang="en-GB">
                <a:latin typeface="Calibri"/>
                <a:cs typeface="Calibri"/>
              </a:rPr>
              <a:t> (</a:t>
            </a:r>
            <a:r>
              <a:rPr lang="en-GB" err="1">
                <a:latin typeface="Calibri"/>
                <a:cs typeface="Calibri"/>
              </a:rPr>
              <a:t>keuze</a:t>
            </a:r>
            <a:r>
              <a:rPr lang="en-GB">
                <a:latin typeface="Calibri"/>
                <a:cs typeface="Calibri"/>
              </a:rPr>
              <a:t>) </a:t>
            </a:r>
            <a:r>
              <a:rPr lang="en-GB" err="1">
                <a:latin typeface="Calibri"/>
                <a:cs typeface="Calibri"/>
              </a:rPr>
              <a:t>bewijzen</a:t>
            </a:r>
            <a:r>
              <a:rPr lang="en-GB">
                <a:latin typeface="Calibri"/>
                <a:cs typeface="Calibri"/>
              </a:rPr>
              <a:t> </a:t>
            </a:r>
            <a:r>
              <a:rPr lang="en-GB" err="1">
                <a:latin typeface="Calibri"/>
                <a:cs typeface="Calibri"/>
              </a:rPr>
              <a:t>competenties</a:t>
            </a:r>
            <a:r>
              <a:rPr lang="en-GB">
                <a:latin typeface="Calibri"/>
                <a:cs typeface="Calibri"/>
              </a:rPr>
              <a:t> </a:t>
            </a:r>
            <a:r>
              <a:rPr lang="en-GB" err="1">
                <a:latin typeface="Calibri"/>
                <a:cs typeface="Calibri"/>
              </a:rPr>
              <a:t>en</a:t>
            </a:r>
            <a:r>
              <a:rPr lang="en-GB">
                <a:latin typeface="Calibri"/>
                <a:cs typeface="Calibri"/>
              </a:rPr>
              <a:t> </a:t>
            </a:r>
            <a:r>
              <a:rPr lang="en-GB" err="1">
                <a:latin typeface="Calibri"/>
                <a:cs typeface="Calibri"/>
              </a:rPr>
              <a:t>hbo</a:t>
            </a:r>
            <a:r>
              <a:rPr lang="en-GB">
                <a:latin typeface="Calibri"/>
                <a:cs typeface="Calibri"/>
              </a:rPr>
              <a:t>-criteria: </a:t>
            </a:r>
          </a:p>
          <a:p>
            <a:endParaRPr lang="en-GB">
              <a:effectLst/>
              <a:latin typeface="Calibri"/>
              <a:cs typeface="Calibri"/>
            </a:endParaRPr>
          </a:p>
          <a:p>
            <a:r>
              <a:rPr lang="en-GB" sz="1200">
                <a:latin typeface="Calibri"/>
                <a:cs typeface="Calibri"/>
              </a:rPr>
              <a:t>Cursus AI-</a:t>
            </a:r>
            <a:r>
              <a:rPr lang="en-GB" sz="1200" err="1">
                <a:latin typeface="Calibri"/>
                <a:cs typeface="Calibri"/>
              </a:rPr>
              <a:t>verordening</a:t>
            </a:r>
            <a:endParaRPr lang="en-GB" sz="1200" err="1">
              <a:latin typeface="Calibri"/>
              <a:ea typeface="Calibri"/>
              <a:cs typeface="Calibri"/>
            </a:endParaRPr>
          </a:p>
          <a:p>
            <a:r>
              <a:rPr lang="en-GB" sz="1200" err="1">
                <a:latin typeface="Calibri"/>
                <a:cs typeface="Calibri"/>
              </a:rPr>
              <a:t>Schriftelijke</a:t>
            </a:r>
            <a:r>
              <a:rPr lang="en-GB" sz="1200">
                <a:latin typeface="Calibri"/>
                <a:cs typeface="Calibri"/>
              </a:rPr>
              <a:t> </a:t>
            </a:r>
            <a:r>
              <a:rPr lang="en-GB" sz="1200" err="1">
                <a:latin typeface="Calibri"/>
                <a:cs typeface="Calibri"/>
              </a:rPr>
              <a:t>toets</a:t>
            </a:r>
            <a:r>
              <a:rPr lang="en-GB" sz="1200">
                <a:latin typeface="Calibri"/>
                <a:cs typeface="Calibri"/>
              </a:rPr>
              <a:t> AI-</a:t>
            </a:r>
            <a:r>
              <a:rPr lang="en-GB" sz="1200" err="1">
                <a:latin typeface="Calibri"/>
                <a:cs typeface="Calibri"/>
              </a:rPr>
              <a:t>verordening</a:t>
            </a:r>
            <a:endParaRPr lang="en-GB" sz="1200">
              <a:latin typeface="Calibri"/>
              <a:cs typeface="Calibri"/>
            </a:endParaRPr>
          </a:p>
          <a:p>
            <a:endParaRPr lang="en-GB" sz="1700" i="1">
              <a:latin typeface="Calibri"/>
              <a:cs typeface="Calibri"/>
            </a:endParaRPr>
          </a:p>
          <a:p>
            <a:r>
              <a:rPr lang="en-GB" sz="1700" i="1" err="1">
                <a:latin typeface="Calibri"/>
                <a:cs typeface="Calibri"/>
              </a:rPr>
              <a:t>D</a:t>
            </a:r>
            <a:r>
              <a:rPr lang="en-GB" sz="1700" i="1" err="1">
                <a:effectLst/>
                <a:latin typeface="Calibri"/>
                <a:cs typeface="Calibri"/>
              </a:rPr>
              <a:t>atapuntenplanning</a:t>
            </a:r>
            <a:r>
              <a:rPr lang="en-GB" sz="1700" i="1">
                <a:effectLst/>
                <a:latin typeface="Calibri"/>
                <a:cs typeface="Calibri"/>
              </a:rPr>
              <a:t> (</a:t>
            </a:r>
            <a:r>
              <a:rPr lang="en-GB" sz="1700" i="1" err="1">
                <a:effectLst/>
                <a:latin typeface="Calibri"/>
                <a:cs typeface="Calibri"/>
              </a:rPr>
              <a:t>chronologisch</a:t>
            </a:r>
            <a:r>
              <a:rPr lang="en-GB" sz="1700" i="1">
                <a:effectLst/>
                <a:latin typeface="Calibri"/>
                <a:cs typeface="Calibri"/>
              </a:rPr>
              <a:t> </a:t>
            </a:r>
            <a:r>
              <a:rPr lang="en-GB" sz="1700" i="1" err="1">
                <a:effectLst/>
                <a:latin typeface="Calibri"/>
                <a:cs typeface="Calibri"/>
              </a:rPr>
              <a:t>en</a:t>
            </a:r>
            <a:r>
              <a:rPr lang="en-GB" sz="1700" i="1">
                <a:effectLst/>
                <a:latin typeface="Calibri"/>
                <a:cs typeface="Calibri"/>
              </a:rPr>
              <a:t> </a:t>
            </a:r>
            <a:r>
              <a:rPr lang="en-GB" sz="1700" i="1" err="1">
                <a:effectLst/>
                <a:latin typeface="Calibri"/>
                <a:cs typeface="Calibri"/>
              </a:rPr>
              <a:t>verspreid</a:t>
            </a:r>
            <a:r>
              <a:rPr lang="en-GB" sz="1700" i="1">
                <a:effectLst/>
                <a:latin typeface="Calibri"/>
                <a:cs typeface="Calibri"/>
              </a:rPr>
              <a:t>) in het semester.</a:t>
            </a:r>
            <a:endParaRPr lang="en-GB">
              <a:effectLst/>
              <a:latin typeface="Calibri"/>
              <a:cs typeface="Calibri"/>
            </a:endParaRPr>
          </a:p>
          <a:p>
            <a:pPr marL="457200" lvl="1" indent="0">
              <a:buNone/>
            </a:pPr>
            <a:endParaRPr lang="en-GB" sz="1700" i="1">
              <a:latin typeface="Calibri"/>
              <a:cs typeface="Calibri"/>
            </a:endParaRPr>
          </a:p>
          <a:p>
            <a:pPr marL="457200" lvl="1" indent="0">
              <a:buNone/>
            </a:pPr>
            <a:r>
              <a:rPr lang="en-GB" sz="900" i="1" err="1">
                <a:latin typeface="Calibri"/>
                <a:cs typeface="Calibri"/>
              </a:rPr>
              <a:t>Wordt</a:t>
            </a:r>
            <a:r>
              <a:rPr lang="en-GB" sz="900" i="1">
                <a:latin typeface="Calibri"/>
                <a:cs typeface="Calibri"/>
              </a:rPr>
              <a:t> </a:t>
            </a:r>
            <a:r>
              <a:rPr lang="en-GB" sz="900" i="1" err="1">
                <a:latin typeface="Calibri"/>
                <a:cs typeface="Calibri"/>
              </a:rPr>
              <a:t>vervolgd</a:t>
            </a:r>
            <a:r>
              <a:rPr lang="en-GB" sz="900" i="1">
                <a:latin typeface="Calibri"/>
                <a:cs typeface="Calibri"/>
              </a:rPr>
              <a:t>. </a:t>
            </a:r>
            <a:endParaRPr lang="en-GB" sz="900">
              <a:latin typeface="Calibri"/>
              <a:cs typeface="Calibri"/>
            </a:endParaRPr>
          </a:p>
          <a:p>
            <a:endParaRPr lang="en-GB" sz="1700">
              <a:latin typeface="Calibri"/>
              <a:cs typeface="Calibri"/>
            </a:endParaRPr>
          </a:p>
          <a:p>
            <a:r>
              <a:rPr lang="en-GB" err="1">
                <a:latin typeface="Calibri"/>
                <a:cs typeface="Calibri"/>
              </a:rPr>
              <a:t>Wekenoverzicht</a:t>
            </a:r>
            <a:r>
              <a:rPr lang="en-GB">
                <a:latin typeface="Calibri"/>
                <a:cs typeface="Calibri"/>
              </a:rPr>
              <a:t>: </a:t>
            </a:r>
            <a:r>
              <a:rPr lang="en-GB" err="1">
                <a:latin typeface="Calibri"/>
                <a:cs typeface="Calibri"/>
              </a:rPr>
              <a:t>zie</a:t>
            </a:r>
            <a:r>
              <a:rPr lang="en-GB">
                <a:latin typeface="Calibri"/>
                <a:cs typeface="Calibri"/>
              </a:rPr>
              <a:t> Teams</a:t>
            </a:r>
            <a:endParaRPr lang="en-GB">
              <a:latin typeface="Calibri"/>
              <a:ea typeface="Calibri"/>
              <a:cs typeface="Calibri"/>
            </a:endParaRPr>
          </a:p>
          <a:p>
            <a:endParaRPr lang="en-GB">
              <a:latin typeface="Calibri"/>
              <a:cs typeface="Calibri"/>
            </a:endParaRPr>
          </a:p>
          <a:p>
            <a:r>
              <a:rPr lang="en-GB" sz="1600" i="1" err="1">
                <a:latin typeface="Calibri"/>
                <a:cs typeface="Calibri"/>
              </a:rPr>
              <a:t>S</a:t>
            </a:r>
            <a:r>
              <a:rPr lang="en-GB" sz="1600" i="1" err="1">
                <a:effectLst/>
                <a:latin typeface="Calibri"/>
                <a:cs typeface="Calibri"/>
              </a:rPr>
              <a:t>teekwoorden</a:t>
            </a:r>
            <a:r>
              <a:rPr lang="en-GB" sz="1600" i="1">
                <a:effectLst/>
                <a:latin typeface="Calibri"/>
                <a:cs typeface="Calibri"/>
              </a:rPr>
              <a:t> de </a:t>
            </a:r>
            <a:r>
              <a:rPr lang="en-GB" sz="1600" i="1" err="1">
                <a:effectLst/>
                <a:latin typeface="Calibri"/>
                <a:cs typeface="Calibri"/>
              </a:rPr>
              <a:t>onderwijsinhoud</a:t>
            </a:r>
            <a:r>
              <a:rPr lang="en-GB" sz="1600" i="1">
                <a:effectLst/>
                <a:latin typeface="Calibri"/>
                <a:cs typeface="Calibri"/>
              </a:rPr>
              <a:t> per week </a:t>
            </a:r>
            <a:endParaRPr lang="en-GB" sz="1600" i="1">
              <a:effectLst/>
              <a:latin typeface="Calibri"/>
              <a:ea typeface="Calibri"/>
              <a:cs typeface="Calibri"/>
            </a:endParaRPr>
          </a:p>
          <a:p>
            <a:endParaRPr lang="en-GB">
              <a:latin typeface="Calibri"/>
              <a:cs typeface="Calibri"/>
            </a:endParaRPr>
          </a:p>
          <a:p>
            <a:endParaRPr lang="en-GB">
              <a:latin typeface="Calibri"/>
              <a:cs typeface="Calibri"/>
            </a:endParaRPr>
          </a:p>
        </p:txBody>
      </p:sp>
    </p:spTree>
    <p:extLst>
      <p:ext uri="{BB962C8B-B14F-4D97-AF65-F5344CB8AC3E}">
        <p14:creationId xmlns:p14="http://schemas.microsoft.com/office/powerpoint/2010/main" val="377074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CA1A-C96B-D1B3-1210-2485CA367205}"/>
              </a:ext>
            </a:extLst>
          </p:cNvPr>
          <p:cNvSpPr>
            <a:spLocks noGrp="1"/>
          </p:cNvSpPr>
          <p:nvPr>
            <p:ph type="title"/>
          </p:nvPr>
        </p:nvSpPr>
        <p:spPr/>
        <p:txBody>
          <a:bodyPr/>
          <a:lstStyle/>
          <a:p>
            <a:r>
              <a:rPr lang="en-NL" err="1"/>
              <a:t>Professionele</a:t>
            </a:r>
            <a:r>
              <a:rPr lang="en-NL"/>
              <a:t> </a:t>
            </a:r>
            <a:r>
              <a:rPr lang="en-NL" err="1"/>
              <a:t>competentie</a:t>
            </a:r>
            <a:endParaRPr lang="en-NL"/>
          </a:p>
        </p:txBody>
      </p:sp>
      <p:sp>
        <p:nvSpPr>
          <p:cNvPr id="3" name="Content Placeholder 2">
            <a:extLst>
              <a:ext uri="{FF2B5EF4-FFF2-40B4-BE49-F238E27FC236}">
                <a16:creationId xmlns:a16="http://schemas.microsoft.com/office/drawing/2014/main" id="{DCC7A8DE-AF40-99A4-F0C4-FAF5690F9AE8}"/>
              </a:ext>
            </a:extLst>
          </p:cNvPr>
          <p:cNvSpPr>
            <a:spLocks noGrp="1"/>
          </p:cNvSpPr>
          <p:nvPr>
            <p:ph idx="1"/>
          </p:nvPr>
        </p:nvSpPr>
        <p:spPr/>
        <p:txBody>
          <a:bodyPr>
            <a:normAutofit fontScale="32500" lnSpcReduction="20000"/>
          </a:bodyPr>
          <a:lstStyle/>
          <a:p>
            <a:pPr>
              <a:lnSpc>
                <a:spcPct val="107000"/>
              </a:lnSpc>
              <a:spcAft>
                <a:spcPts val="800"/>
              </a:spcAft>
            </a:pPr>
            <a:r>
              <a:rPr lang="nl-NL" sz="3400" b="1" kern="100">
                <a:effectLst/>
                <a:latin typeface="Calibri" panose="020F0502020204030204" pitchFamily="34" charset="0"/>
                <a:ea typeface="Calibri" panose="020F0502020204030204" pitchFamily="34" charset="0"/>
                <a:cs typeface="Times New Roman" panose="02020603050405020304" pitchFamily="18" charset="0"/>
              </a:rPr>
              <a:t>PO leeruitkomst uit de competentiedekkingsmatrix:</a:t>
            </a:r>
            <a:endParaRPr lang="nl-NL" sz="34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nl-NL" sz="3400" kern="100">
                <a:effectLst/>
                <a:latin typeface="Calibri" panose="020F0502020204030204" pitchFamily="34" charset="0"/>
                <a:ea typeface="Calibri" panose="020F0502020204030204" pitchFamily="34" charset="0"/>
                <a:cs typeface="Times New Roman" panose="02020603050405020304" pitchFamily="18" charset="0"/>
              </a:rPr>
              <a:t>Professionals zijn gretig en gedreven om te leren (</a:t>
            </a:r>
            <a:r>
              <a:rPr lang="nl-NL" sz="3400" kern="100" err="1">
                <a:effectLst/>
                <a:latin typeface="Calibri" panose="020F0502020204030204" pitchFamily="34" charset="0"/>
                <a:ea typeface="Calibri" panose="020F0502020204030204" pitchFamily="34" charset="0"/>
                <a:cs typeface="Times New Roman" panose="02020603050405020304" pitchFamily="18" charset="0"/>
              </a:rPr>
              <a:t>eager</a:t>
            </a:r>
            <a:r>
              <a:rPr lang="nl-NL" sz="3400" kern="100">
                <a:effectLst/>
                <a:latin typeface="Calibri" panose="020F0502020204030204" pitchFamily="34" charset="0"/>
                <a:ea typeface="Calibri" panose="020F0502020204030204" pitchFamily="34" charset="0"/>
                <a:cs typeface="Times New Roman" panose="02020603050405020304" pitchFamily="18" charset="0"/>
              </a:rPr>
              <a:t> </a:t>
            </a:r>
            <a:r>
              <a:rPr lang="nl-NL" sz="3400" kern="100" err="1">
                <a:effectLst/>
                <a:latin typeface="Calibri" panose="020F0502020204030204" pitchFamily="34" charset="0"/>
                <a:ea typeface="Calibri" panose="020F0502020204030204" pitchFamily="34" charset="0"/>
                <a:cs typeface="Times New Roman" panose="02020603050405020304" pitchFamily="18" charset="0"/>
              </a:rPr>
              <a:t>learning</a:t>
            </a:r>
            <a:r>
              <a:rPr lang="nl-NL" sz="3400" kern="100">
                <a:effectLst/>
                <a:latin typeface="Calibri" panose="020F0502020204030204" pitchFamily="34" charset="0"/>
                <a:ea typeface="Calibri" panose="020F0502020204030204" pitchFamily="34" charset="0"/>
                <a:cs typeface="Times New Roman" panose="02020603050405020304" pitchFamily="18" charset="0"/>
              </a:rPr>
              <a:t>) ten behoeve van de ontwikkeling van hun eigen professionaliteit en die van hun collega’s. Ze hebben een onderzoekende grondhouding en zijn kritisch reflectief.</a:t>
            </a:r>
          </a:p>
          <a:p>
            <a:pPr>
              <a:lnSpc>
                <a:spcPct val="107000"/>
              </a:lnSpc>
              <a:spcAft>
                <a:spcPts val="800"/>
              </a:spcAft>
            </a:pPr>
            <a:r>
              <a:rPr lang="nl-NL" sz="3400" b="1" kern="100">
                <a:effectLst/>
                <a:latin typeface="Calibri" panose="020F0502020204030204" pitchFamily="34" charset="0"/>
                <a:ea typeface="Calibri" panose="020F0502020204030204" pitchFamily="34" charset="0"/>
                <a:cs typeface="Times New Roman" panose="02020603050405020304" pitchFamily="18" charset="0"/>
              </a:rPr>
              <a:t>Relevante HBO criteria in relatie tot bovenstaande leeruitkomst:</a:t>
            </a:r>
            <a:br>
              <a:rPr lang="nl-NL" sz="3400" kern="100">
                <a:effectLst/>
                <a:latin typeface="Calibri" panose="020F0502020204030204" pitchFamily="34" charset="0"/>
                <a:ea typeface="Calibri" panose="020F0502020204030204" pitchFamily="34" charset="0"/>
                <a:cs typeface="Times New Roman" panose="02020603050405020304" pitchFamily="18" charset="0"/>
              </a:rPr>
            </a:br>
            <a:endParaRPr lang="nl-NL" sz="34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nl-NL" sz="3400" i="1" kern="100">
                <a:effectLst/>
                <a:latin typeface="Calibri" panose="020F0502020204030204" pitchFamily="34" charset="0"/>
                <a:ea typeface="Calibri" panose="020F0502020204030204" pitchFamily="34" charset="0"/>
                <a:cs typeface="Times New Roman" panose="02020603050405020304" pitchFamily="18" charset="0"/>
              </a:rPr>
              <a:t>Toepassen van kennis &amp; inzicht – niveau </a:t>
            </a:r>
            <a:r>
              <a:rPr lang="nl-NL" sz="3400" i="1" kern="100" err="1">
                <a:effectLst/>
                <a:latin typeface="Calibri" panose="020F0502020204030204" pitchFamily="34" charset="0"/>
                <a:ea typeface="Calibri" panose="020F0502020204030204" pitchFamily="34" charset="0"/>
                <a:cs typeface="Times New Roman" panose="02020603050405020304" pitchFamily="18" charset="0"/>
              </a:rPr>
              <a:t>startbekwaam</a:t>
            </a:r>
            <a:br>
              <a:rPr lang="nl-NL" sz="3400" i="1" kern="100">
                <a:effectLst/>
                <a:latin typeface="Calibri" panose="020F0502020204030204" pitchFamily="34" charset="0"/>
                <a:ea typeface="Calibri" panose="020F0502020204030204" pitchFamily="34" charset="0"/>
                <a:cs typeface="Times New Roman" panose="02020603050405020304" pitchFamily="18" charset="0"/>
              </a:rPr>
            </a:br>
            <a:r>
              <a:rPr lang="nl-NL" sz="3400" kern="100">
                <a:effectLst/>
                <a:latin typeface="Calibri" panose="020F0502020204030204" pitchFamily="34" charset="0"/>
                <a:ea typeface="Calibri" panose="020F0502020204030204" pitchFamily="34" charset="0"/>
                <a:cs typeface="Times New Roman" panose="02020603050405020304" pitchFamily="18" charset="0"/>
              </a:rPr>
              <a:t>Benadert een vraagstuk op professioneel methodische wijze, analyseert zelf uit een situatie wat het eigenlijke vraagstuk is. Werkt zelfstandig aan vraagstukken. Construeert (in opdrachten afkomstig uit het werkveld) handelswijzen. Schakelt tussen verschillende strategieën (</a:t>
            </a:r>
            <a:r>
              <a:rPr lang="nl-NL" sz="3400" kern="100" err="1">
                <a:effectLst/>
                <a:latin typeface="Calibri" panose="020F0502020204030204" pitchFamily="34" charset="0"/>
                <a:ea typeface="Calibri" panose="020F0502020204030204" pitchFamily="34" charset="0"/>
                <a:cs typeface="Times New Roman" panose="02020603050405020304" pitchFamily="18" charset="0"/>
              </a:rPr>
              <a:t>reflection</a:t>
            </a:r>
            <a:r>
              <a:rPr lang="nl-NL" sz="3400" kern="100">
                <a:effectLst/>
                <a:latin typeface="Calibri" panose="020F0502020204030204" pitchFamily="34" charset="0"/>
                <a:ea typeface="Calibri" panose="020F0502020204030204" pitchFamily="34" charset="0"/>
                <a:cs typeface="Times New Roman" panose="02020603050405020304" pitchFamily="18" charset="0"/>
              </a:rPr>
              <a:t> in action). Signaleert vraagstukken zelf en stelt ze, zet ze om in onderzoeksvragen. Complexe vraagstukken met aspecten vanuit verschillende kennisgebieden. Kan onderzoeksresultaten vertalen in handelwijzen.</a:t>
            </a:r>
            <a:br>
              <a:rPr lang="nl-NL" sz="3400" kern="100">
                <a:effectLst/>
                <a:latin typeface="Calibri" panose="020F0502020204030204" pitchFamily="34" charset="0"/>
                <a:ea typeface="Calibri" panose="020F0502020204030204" pitchFamily="34" charset="0"/>
                <a:cs typeface="Times New Roman" panose="02020603050405020304" pitchFamily="18" charset="0"/>
              </a:rPr>
            </a:br>
            <a:endParaRPr lang="nl-NL" sz="34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nl-NL" sz="3400" i="1" kern="100">
                <a:effectLst/>
                <a:latin typeface="Calibri" panose="020F0502020204030204" pitchFamily="34" charset="0"/>
                <a:ea typeface="Calibri" panose="020F0502020204030204" pitchFamily="34" charset="0"/>
                <a:cs typeface="Times New Roman" panose="02020603050405020304" pitchFamily="18" charset="0"/>
              </a:rPr>
              <a:t>Oordeelsvorming – niveau </a:t>
            </a:r>
            <a:r>
              <a:rPr lang="nl-NL" sz="3400" i="1" kern="100" err="1">
                <a:effectLst/>
                <a:latin typeface="Calibri" panose="020F0502020204030204" pitchFamily="34" charset="0"/>
                <a:ea typeface="Calibri" panose="020F0502020204030204" pitchFamily="34" charset="0"/>
                <a:cs typeface="Times New Roman" panose="02020603050405020304" pitchFamily="18" charset="0"/>
              </a:rPr>
              <a:t>startbekwaam</a:t>
            </a:r>
            <a:br>
              <a:rPr lang="nl-NL" sz="3400" i="1" kern="100">
                <a:effectLst/>
                <a:latin typeface="Calibri" panose="020F0502020204030204" pitchFamily="34" charset="0"/>
                <a:ea typeface="Calibri" panose="020F0502020204030204" pitchFamily="34" charset="0"/>
                <a:cs typeface="Times New Roman" panose="02020603050405020304" pitchFamily="18" charset="0"/>
              </a:rPr>
            </a:br>
            <a:r>
              <a:rPr lang="nl-NL" sz="3400" kern="100">
                <a:effectLst/>
                <a:latin typeface="Calibri" panose="020F0502020204030204" pitchFamily="34" charset="0"/>
                <a:ea typeface="Calibri" panose="020F0502020204030204" pitchFamily="34" charset="0"/>
                <a:cs typeface="Times New Roman" panose="02020603050405020304" pitchFamily="18" charset="0"/>
              </a:rPr>
              <a:t>Velt zelfstandig een oordeel op basis van de (beperkt) beschikbare informatie, stelt het vraagstuk en komt met een beargumenteerd voorstel en plan. Verantwoordt keuzes en aanpak op basis van een besluitvormingsproces waarin de waarden, verwachtingen en kaders van een organisatie, (eigen) ervaringen en overwegingen en wetenschappelijk bewijs gewogen worden. Heeft een visie op een aanpak</a:t>
            </a:r>
            <a:br>
              <a:rPr lang="nl-NL" sz="3400" kern="100">
                <a:effectLst/>
                <a:latin typeface="Calibri" panose="020F0502020204030204" pitchFamily="34" charset="0"/>
                <a:ea typeface="Calibri" panose="020F0502020204030204" pitchFamily="34" charset="0"/>
                <a:cs typeface="Times New Roman" panose="02020603050405020304" pitchFamily="18" charset="0"/>
              </a:rPr>
            </a:br>
            <a:endParaRPr lang="nl-NL" sz="34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nl-NL" sz="3400" i="1" kern="100">
                <a:effectLst/>
                <a:latin typeface="Calibri" panose="020F0502020204030204" pitchFamily="34" charset="0"/>
                <a:ea typeface="Calibri" panose="020F0502020204030204" pitchFamily="34" charset="0"/>
                <a:cs typeface="Times New Roman" panose="02020603050405020304" pitchFamily="18" charset="0"/>
              </a:rPr>
              <a:t>Leren – niveau </a:t>
            </a:r>
            <a:r>
              <a:rPr lang="nl-NL" sz="3400" i="1" kern="100" err="1">
                <a:effectLst/>
                <a:latin typeface="Calibri" panose="020F0502020204030204" pitchFamily="34" charset="0"/>
                <a:ea typeface="Calibri" panose="020F0502020204030204" pitchFamily="34" charset="0"/>
                <a:cs typeface="Times New Roman" panose="02020603050405020304" pitchFamily="18" charset="0"/>
              </a:rPr>
              <a:t>startbekwaam</a:t>
            </a:r>
            <a:br>
              <a:rPr lang="nl-NL" sz="3400" kern="100">
                <a:effectLst/>
                <a:latin typeface="Calibri" panose="020F0502020204030204" pitchFamily="34" charset="0"/>
                <a:ea typeface="Calibri" panose="020F0502020204030204" pitchFamily="34" charset="0"/>
                <a:cs typeface="Times New Roman" panose="02020603050405020304" pitchFamily="18" charset="0"/>
              </a:rPr>
            </a:br>
            <a:r>
              <a:rPr lang="nl-NL" sz="3400" kern="100">
                <a:effectLst/>
                <a:latin typeface="Calibri" panose="020F0502020204030204" pitchFamily="34" charset="0"/>
                <a:ea typeface="Calibri" panose="020F0502020204030204" pitchFamily="34" charset="0"/>
                <a:cs typeface="Times New Roman" panose="02020603050405020304" pitchFamily="18" charset="0"/>
              </a:rPr>
              <a:t>Geeft zelf planmatig sturing aan persoonlijke en beroepsmatige ontwikkeling. Toont leervermogen door in verschillende contexten met verschillende vraagstukken en eigenheden te oordelen, te handelen en bij te stellen.</a:t>
            </a:r>
            <a:br>
              <a:rPr lang="nl-NL" sz="3400" kern="100">
                <a:effectLst/>
                <a:latin typeface="Calibri" panose="020F0502020204030204" pitchFamily="34" charset="0"/>
                <a:ea typeface="Calibri" panose="020F0502020204030204" pitchFamily="34" charset="0"/>
                <a:cs typeface="Times New Roman" panose="02020603050405020304" pitchFamily="18" charset="0"/>
              </a:rPr>
            </a:br>
            <a:endParaRPr lang="nl-NL" sz="3400" kern="100">
              <a:effectLst/>
              <a:latin typeface="Calibri" panose="020F0502020204030204" pitchFamily="34" charset="0"/>
              <a:ea typeface="Calibri" panose="020F0502020204030204" pitchFamily="34" charset="0"/>
              <a:cs typeface="Times New Roman" panose="02020603050405020304" pitchFamily="18" charset="0"/>
            </a:endParaRPr>
          </a:p>
          <a:p>
            <a:endParaRPr lang="en-GB">
              <a:latin typeface="Söhne"/>
            </a:endParaRPr>
          </a:p>
        </p:txBody>
      </p:sp>
    </p:spTree>
    <p:extLst>
      <p:ext uri="{BB962C8B-B14F-4D97-AF65-F5344CB8AC3E}">
        <p14:creationId xmlns:p14="http://schemas.microsoft.com/office/powerpoint/2010/main" val="3395584057"/>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CA1A-C96B-D1B3-1210-2485CA367205}"/>
              </a:ext>
            </a:extLst>
          </p:cNvPr>
          <p:cNvSpPr>
            <a:spLocks noGrp="1"/>
          </p:cNvSpPr>
          <p:nvPr>
            <p:ph type="title"/>
          </p:nvPr>
        </p:nvSpPr>
        <p:spPr/>
        <p:txBody>
          <a:bodyPr/>
          <a:lstStyle/>
          <a:p>
            <a:pPr algn="ctr"/>
            <a:r>
              <a:rPr lang="en-NL"/>
              <a:t>Professionele competentie</a:t>
            </a:r>
          </a:p>
        </p:txBody>
      </p:sp>
      <p:sp>
        <p:nvSpPr>
          <p:cNvPr id="3" name="Content Placeholder 2">
            <a:extLst>
              <a:ext uri="{FF2B5EF4-FFF2-40B4-BE49-F238E27FC236}">
                <a16:creationId xmlns:a16="http://schemas.microsoft.com/office/drawing/2014/main" id="{DCC7A8DE-AF40-99A4-F0C4-FAF5690F9AE8}"/>
              </a:ext>
            </a:extLst>
          </p:cNvPr>
          <p:cNvSpPr>
            <a:spLocks noGrp="1"/>
          </p:cNvSpPr>
          <p:nvPr>
            <p:ph idx="1"/>
          </p:nvPr>
        </p:nvSpPr>
        <p:spPr/>
        <p:txBody>
          <a:bodyPr>
            <a:normAutofit fontScale="85000" lnSpcReduction="20000"/>
          </a:bodyPr>
          <a:lstStyle/>
          <a:p>
            <a:pPr marL="0" indent="0">
              <a:buNone/>
            </a:pPr>
            <a:r>
              <a:rPr lang="en-GB" err="1">
                <a:latin typeface="Söhne"/>
              </a:rPr>
              <a:t>Beroepsproducten</a:t>
            </a:r>
            <a:r>
              <a:rPr lang="en-GB">
                <a:latin typeface="Söhne"/>
              </a:rPr>
              <a:t> </a:t>
            </a:r>
            <a:r>
              <a:rPr lang="en-GB" err="1">
                <a:latin typeface="Söhne"/>
              </a:rPr>
              <a:t>en</a:t>
            </a:r>
            <a:r>
              <a:rPr lang="en-GB">
                <a:latin typeface="Söhne"/>
              </a:rPr>
              <a:t> </a:t>
            </a:r>
            <a:r>
              <a:rPr lang="en-GB" err="1">
                <a:latin typeface="Söhne"/>
              </a:rPr>
              <a:t>datapunten</a:t>
            </a:r>
            <a:r>
              <a:rPr lang="en-GB">
                <a:latin typeface="Söhne"/>
              </a:rPr>
              <a:t>:</a:t>
            </a:r>
            <a:br>
              <a:rPr lang="en-GB">
                <a:latin typeface="Söhne"/>
              </a:rPr>
            </a:br>
            <a:endParaRPr lang="en-GB">
              <a:latin typeface="Söhne"/>
            </a:endParaRPr>
          </a:p>
          <a:p>
            <a:pPr>
              <a:lnSpc>
                <a:spcPct val="107000"/>
              </a:lnSpc>
              <a:spcAft>
                <a:spcPts val="800"/>
              </a:spcAft>
            </a:pPr>
            <a:r>
              <a:rPr lang="nl-NL"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Beroepsproduct 1: Uitgebreide literatuurstudie met internationale focus: (OP1)</a:t>
            </a:r>
            <a:br>
              <a:rPr lang="nl-NL" sz="1800" b="1" kern="10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nl-NL" sz="1800" kern="100">
                <a:effectLst/>
                <a:latin typeface="Calibri" panose="020F0502020204030204" pitchFamily="34" charset="0"/>
                <a:ea typeface="Calibri" panose="020F0502020204030204" pitchFamily="34" charset="0"/>
                <a:cs typeface="Times New Roman" panose="02020603050405020304" pitchFamily="18" charset="0"/>
              </a:rPr>
              <a:t>Voer een literatuurstudie uit waarbij je niet alleen recente nationale bronnen raadpleegt, maar ook internationale publicaties betrekt om je te oriënteren op de laatste ontwikkelingen op het gebied van </a:t>
            </a:r>
            <a:r>
              <a:rPr lang="nl-NL" sz="1800" kern="100" err="1">
                <a:effectLst/>
                <a:latin typeface="Calibri" panose="020F0502020204030204" pitchFamily="34" charset="0"/>
                <a:ea typeface="Calibri" panose="020F0502020204030204" pitchFamily="34" charset="0"/>
                <a:cs typeface="Times New Roman" panose="02020603050405020304" pitchFamily="18" charset="0"/>
              </a:rPr>
              <a:t>deep</a:t>
            </a:r>
            <a:r>
              <a:rPr lang="nl-NL" sz="1800" kern="100">
                <a:effectLst/>
                <a:latin typeface="Calibri" panose="020F0502020204030204" pitchFamily="34" charset="0"/>
                <a:ea typeface="Calibri" panose="020F0502020204030204" pitchFamily="34" charset="0"/>
                <a:cs typeface="Times New Roman" panose="02020603050405020304" pitchFamily="18" charset="0"/>
              </a:rPr>
              <a:t> </a:t>
            </a:r>
            <a:r>
              <a:rPr lang="nl-NL" sz="1800" kern="100" err="1">
                <a:effectLst/>
                <a:latin typeface="Calibri" panose="020F0502020204030204" pitchFamily="34" charset="0"/>
                <a:ea typeface="Calibri" panose="020F0502020204030204" pitchFamily="34" charset="0"/>
                <a:cs typeface="Times New Roman" panose="02020603050405020304" pitchFamily="18" charset="0"/>
              </a:rPr>
              <a:t>learning</a:t>
            </a:r>
            <a:r>
              <a:rPr lang="nl-NL" sz="1800" kern="100">
                <a:effectLst/>
                <a:latin typeface="Calibri" panose="020F0502020204030204" pitchFamily="34" charset="0"/>
                <a:ea typeface="Calibri" panose="020F0502020204030204" pitchFamily="34" charset="0"/>
                <a:cs typeface="Times New Roman" panose="02020603050405020304" pitchFamily="18" charset="0"/>
              </a:rPr>
              <a:t>.  Je moet in staat zijn om kritisch (via een methode, bv CRAAP) te evalueren welke kennis relevant is voor de concrete vraagstukken waarmee je te maken krijgt (casus(en) binnen bepaald </a:t>
            </a:r>
            <a:r>
              <a:rPr lang="nl-NL" sz="1800" kern="100" err="1">
                <a:effectLst/>
                <a:latin typeface="Calibri" panose="020F0502020204030204" pitchFamily="34" charset="0"/>
                <a:ea typeface="Calibri" panose="020F0502020204030204" pitchFamily="34" charset="0"/>
                <a:cs typeface="Times New Roman" panose="02020603050405020304" pitchFamily="18" charset="0"/>
              </a:rPr>
              <a:t>deep</a:t>
            </a:r>
            <a:r>
              <a:rPr lang="nl-NL" sz="1800" kern="100">
                <a:effectLst/>
                <a:latin typeface="Calibri" panose="020F0502020204030204" pitchFamily="34" charset="0"/>
                <a:ea typeface="Calibri" panose="020F0502020204030204" pitchFamily="34" charset="0"/>
                <a:cs typeface="Times New Roman" panose="02020603050405020304" pitchFamily="18" charset="0"/>
              </a:rPr>
              <a:t> </a:t>
            </a:r>
            <a:r>
              <a:rPr lang="nl-NL" sz="1800" kern="100" err="1">
                <a:effectLst/>
                <a:latin typeface="Calibri" panose="020F0502020204030204" pitchFamily="34" charset="0"/>
                <a:ea typeface="Calibri" panose="020F0502020204030204" pitchFamily="34" charset="0"/>
                <a:cs typeface="Times New Roman" panose="02020603050405020304" pitchFamily="18" charset="0"/>
              </a:rPr>
              <a:t>learning</a:t>
            </a:r>
            <a:r>
              <a:rPr lang="nl-NL" sz="1800" kern="100">
                <a:effectLst/>
                <a:latin typeface="Calibri" panose="020F0502020204030204" pitchFamily="34" charset="0"/>
                <a:ea typeface="Calibri" panose="020F0502020204030204" pitchFamily="34" charset="0"/>
                <a:cs typeface="Times New Roman" panose="02020603050405020304" pitchFamily="18" charset="0"/>
              </a:rPr>
              <a:t> domein en/of beroepsproduct). Je literatuurstudie kent een Engelstalige managementsummary. Student maakt zelf een keuze voor twee onderwerpen binnen het domein van </a:t>
            </a:r>
            <a:r>
              <a:rPr lang="nl-NL" sz="1800" kern="100" err="1">
                <a:effectLst/>
                <a:latin typeface="Calibri" panose="020F0502020204030204" pitchFamily="34" charset="0"/>
                <a:ea typeface="Calibri" panose="020F0502020204030204" pitchFamily="34" charset="0"/>
                <a:cs typeface="Times New Roman" panose="02020603050405020304" pitchFamily="18" charset="0"/>
              </a:rPr>
              <a:t>deep</a:t>
            </a:r>
            <a:r>
              <a:rPr lang="nl-NL" sz="1800" kern="100">
                <a:effectLst/>
                <a:latin typeface="Calibri" panose="020F0502020204030204" pitchFamily="34" charset="0"/>
                <a:ea typeface="Calibri" panose="020F0502020204030204" pitchFamily="34" charset="0"/>
                <a:cs typeface="Times New Roman" panose="02020603050405020304" pitchFamily="18" charset="0"/>
              </a:rPr>
              <a:t> </a:t>
            </a:r>
            <a:r>
              <a:rPr lang="nl-NL" sz="1800" kern="100" err="1">
                <a:effectLst/>
                <a:latin typeface="Calibri" panose="020F0502020204030204" pitchFamily="34" charset="0"/>
                <a:ea typeface="Calibri" panose="020F0502020204030204" pitchFamily="34" charset="0"/>
                <a:cs typeface="Times New Roman" panose="02020603050405020304" pitchFamily="18" charset="0"/>
              </a:rPr>
              <a:t>learning</a:t>
            </a:r>
            <a:r>
              <a:rPr lang="nl-NL" sz="1800" kern="100">
                <a:effectLst/>
                <a:latin typeface="Calibri" panose="020F0502020204030204" pitchFamily="34" charset="0"/>
                <a:ea typeface="Calibri" panose="020F0502020204030204" pitchFamily="34" charset="0"/>
                <a:cs typeface="Times New Roman" panose="02020603050405020304" pitchFamily="18" charset="0"/>
              </a:rPr>
              <a:t>.</a:t>
            </a:r>
          </a:p>
          <a:p>
            <a:r>
              <a:rPr lang="nl-NL" sz="18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Beroepsproduct 2: </a:t>
            </a:r>
            <a:r>
              <a:rPr lang="nl-NL" sz="1800" b="1"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Haalbaarheidstudie</a:t>
            </a:r>
            <a:r>
              <a:rPr lang="nl-NL" sz="18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voor een </a:t>
            </a:r>
            <a:r>
              <a:rPr lang="nl-NL" sz="1800" b="1"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Deep</a:t>
            </a:r>
            <a:r>
              <a:rPr lang="nl-NL" sz="1800" b="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Learning casus</a:t>
            </a:r>
            <a:r>
              <a:rPr lang="nl-NL" sz="18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(OP2)</a:t>
            </a:r>
            <a:br>
              <a:rPr lang="nl-NL" sz="1800">
                <a:effectLst/>
                <a:latin typeface="Calibri" panose="020F0502020204030204" pitchFamily="34" charset="0"/>
                <a:ea typeface="Calibri" panose="020F0502020204030204" pitchFamily="34" charset="0"/>
                <a:cs typeface="Times New Roman" panose="02020603050405020304" pitchFamily="18" charset="0"/>
              </a:rPr>
            </a:br>
            <a:r>
              <a:rPr lang="nl-NL" sz="1800">
                <a:effectLst/>
                <a:latin typeface="Calibri" panose="020F0502020204030204" pitchFamily="34" charset="0"/>
                <a:ea typeface="Calibri" panose="020F0502020204030204" pitchFamily="34" charset="0"/>
                <a:cs typeface="Times New Roman" panose="02020603050405020304" pitchFamily="18" charset="0"/>
              </a:rPr>
              <a:t>Je stelt een haalbaarheidsstudie op voor een gegeven casus binnen een specifiek </a:t>
            </a:r>
            <a:r>
              <a:rPr lang="nl-NL" sz="1800" err="1">
                <a:effectLst/>
                <a:latin typeface="Calibri" panose="020F0502020204030204" pitchFamily="34" charset="0"/>
                <a:ea typeface="Calibri" panose="020F0502020204030204" pitchFamily="34" charset="0"/>
                <a:cs typeface="Times New Roman" panose="02020603050405020304" pitchFamily="18" charset="0"/>
              </a:rPr>
              <a:t>deep</a:t>
            </a:r>
            <a:r>
              <a:rPr lang="nl-NL" sz="1800">
                <a:effectLst/>
                <a:latin typeface="Calibri" panose="020F0502020204030204" pitchFamily="34" charset="0"/>
                <a:ea typeface="Calibri" panose="020F0502020204030204" pitchFamily="34" charset="0"/>
                <a:cs typeface="Times New Roman" panose="02020603050405020304" pitchFamily="18" charset="0"/>
              </a:rPr>
              <a:t> </a:t>
            </a:r>
            <a:r>
              <a:rPr lang="nl-NL" sz="1800" err="1">
                <a:effectLst/>
                <a:latin typeface="Calibri" panose="020F0502020204030204" pitchFamily="34" charset="0"/>
                <a:ea typeface="Calibri" panose="020F0502020204030204" pitchFamily="34" charset="0"/>
                <a:cs typeface="Times New Roman" panose="02020603050405020304" pitchFamily="18" charset="0"/>
              </a:rPr>
              <a:t>learning</a:t>
            </a:r>
            <a:r>
              <a:rPr lang="nl-NL" sz="1800">
                <a:effectLst/>
                <a:latin typeface="Calibri" panose="020F0502020204030204" pitchFamily="34" charset="0"/>
                <a:ea typeface="Calibri" panose="020F0502020204030204" pitchFamily="34" charset="0"/>
                <a:cs typeface="Times New Roman" panose="02020603050405020304" pitchFamily="18" charset="0"/>
              </a:rPr>
              <a:t> domein, zoals beeldherkenning, natuurlijke taalverwerking of aanbevelingssystemen. Hierbij analyseer je het vraagstuk van de casus aan de hand van de (case/business </a:t>
            </a:r>
            <a:r>
              <a:rPr lang="nl-NL" sz="1800" err="1">
                <a:effectLst/>
                <a:latin typeface="Calibri" panose="020F0502020204030204" pitchFamily="34" charset="0"/>
                <a:ea typeface="Calibri" panose="020F0502020204030204" pitchFamily="34" charset="0"/>
                <a:cs typeface="Times New Roman" panose="02020603050405020304" pitchFamily="18" charset="0"/>
              </a:rPr>
              <a:t>understanding</a:t>
            </a:r>
            <a:r>
              <a:rPr lang="nl-NL" sz="1800">
                <a:effectLst/>
                <a:latin typeface="Calibri" panose="020F0502020204030204" pitchFamily="34" charset="0"/>
                <a:ea typeface="Calibri" panose="020F0502020204030204" pitchFamily="34" charset="0"/>
                <a:cs typeface="Times New Roman" panose="02020603050405020304" pitchFamily="18" charset="0"/>
              </a:rPr>
              <a:t> en de gegeven organisatiecontext). N.a.v. hiervan breng je zelfstandig een advies uit over de technische, morele/juridische en organisatorische haalbaarheid. Je advies moet worden onderbouwd met beschikbare informatie verkregen via deskresearch (o.a. literatuur) en fieldresearch (enkele interviews met domeinexperts). Als extra toevoeging kan aan de gegeven casus worden toegevoegd dat de student een technisch “</a:t>
            </a:r>
            <a:r>
              <a:rPr lang="nl-NL" sz="1800" err="1">
                <a:effectLst/>
                <a:latin typeface="Calibri" panose="020F0502020204030204" pitchFamily="34" charset="0"/>
                <a:ea typeface="Calibri" panose="020F0502020204030204" pitchFamily="34" charset="0"/>
                <a:cs typeface="Times New Roman" panose="02020603050405020304" pitchFamily="18" charset="0"/>
              </a:rPr>
              <a:t>proof</a:t>
            </a:r>
            <a:r>
              <a:rPr lang="nl-NL" sz="1800">
                <a:effectLst/>
                <a:latin typeface="Calibri" panose="020F0502020204030204" pitchFamily="34" charset="0"/>
                <a:ea typeface="Calibri" panose="020F0502020204030204" pitchFamily="34" charset="0"/>
                <a:cs typeface="Times New Roman" panose="02020603050405020304" pitchFamily="18" charset="0"/>
              </a:rPr>
              <a:t>-of-concept” ontwikkelt. Het ontwikkelde </a:t>
            </a:r>
            <a:r>
              <a:rPr lang="nl-NL" sz="1800" err="1">
                <a:effectLst/>
                <a:latin typeface="Calibri" panose="020F0502020204030204" pitchFamily="34" charset="0"/>
                <a:ea typeface="Calibri" panose="020F0502020204030204" pitchFamily="34" charset="0"/>
                <a:cs typeface="Times New Roman" panose="02020603050405020304" pitchFamily="18" charset="0"/>
              </a:rPr>
              <a:t>proof</a:t>
            </a:r>
            <a:r>
              <a:rPr lang="nl-NL" sz="1800">
                <a:effectLst/>
                <a:latin typeface="Calibri" panose="020F0502020204030204" pitchFamily="34" charset="0"/>
                <a:ea typeface="Calibri" panose="020F0502020204030204" pitchFamily="34" charset="0"/>
                <a:cs typeface="Times New Roman" panose="02020603050405020304" pitchFamily="18" charset="0"/>
              </a:rPr>
              <a:t>-of concept krijgt op die manier een functie bij adoptie van technologie binnen de gegeven organisatiecontext van de casus.</a:t>
            </a:r>
            <a:br>
              <a:rPr lang="nl-NL" sz="1800">
                <a:effectLst/>
                <a:latin typeface="Calibri" panose="020F0502020204030204" pitchFamily="34" charset="0"/>
                <a:ea typeface="Calibri" panose="020F0502020204030204" pitchFamily="34" charset="0"/>
                <a:cs typeface="Times New Roman" panose="02020603050405020304" pitchFamily="18" charset="0"/>
              </a:rPr>
            </a:br>
            <a:br>
              <a:rPr lang="nl-NL" sz="1800" b="1">
                <a:effectLst/>
                <a:latin typeface="Calibri" panose="020F0502020204030204" pitchFamily="34" charset="0"/>
                <a:ea typeface="Calibri" panose="020F0502020204030204" pitchFamily="34" charset="0"/>
                <a:cs typeface="Times New Roman" panose="02020603050405020304" pitchFamily="18" charset="0"/>
              </a:rPr>
            </a:br>
            <a:endParaRPr lang="en-GB">
              <a:latin typeface="Söhne"/>
            </a:endParaRPr>
          </a:p>
        </p:txBody>
      </p:sp>
    </p:spTree>
    <p:extLst>
      <p:ext uri="{BB962C8B-B14F-4D97-AF65-F5344CB8AC3E}">
        <p14:creationId xmlns:p14="http://schemas.microsoft.com/office/powerpoint/2010/main" val="3166860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CA1A-C96B-D1B3-1210-2485CA367205}"/>
              </a:ext>
            </a:extLst>
          </p:cNvPr>
          <p:cNvSpPr>
            <a:spLocks noGrp="1"/>
          </p:cNvSpPr>
          <p:nvPr>
            <p:ph type="title"/>
          </p:nvPr>
        </p:nvSpPr>
        <p:spPr/>
        <p:txBody>
          <a:bodyPr/>
          <a:lstStyle/>
          <a:p>
            <a:pPr algn="ctr"/>
            <a:r>
              <a:rPr lang="en-NL"/>
              <a:t>Professionele competentie</a:t>
            </a:r>
          </a:p>
        </p:txBody>
      </p:sp>
      <p:sp>
        <p:nvSpPr>
          <p:cNvPr id="3" name="Content Placeholder 2">
            <a:extLst>
              <a:ext uri="{FF2B5EF4-FFF2-40B4-BE49-F238E27FC236}">
                <a16:creationId xmlns:a16="http://schemas.microsoft.com/office/drawing/2014/main" id="{DCC7A8DE-AF40-99A4-F0C4-FAF5690F9AE8}"/>
              </a:ext>
            </a:extLst>
          </p:cNvPr>
          <p:cNvSpPr>
            <a:spLocks noGrp="1"/>
          </p:cNvSpPr>
          <p:nvPr>
            <p:ph idx="1"/>
          </p:nvPr>
        </p:nvSpPr>
        <p:spPr>
          <a:xfrm>
            <a:off x="696686" y="1545771"/>
            <a:ext cx="10657114" cy="4322395"/>
          </a:xfrm>
        </p:spPr>
        <p:txBody>
          <a:bodyPr>
            <a:normAutofit fontScale="32500" lnSpcReduction="20000"/>
          </a:bodyPr>
          <a:lstStyle/>
          <a:p>
            <a:pPr marL="0" indent="0">
              <a:buNone/>
            </a:pPr>
            <a:r>
              <a:rPr lang="en-GB" sz="4900" b="1" err="1">
                <a:solidFill>
                  <a:srgbClr val="FFC000"/>
                </a:solidFill>
                <a:latin typeface="Söhne"/>
              </a:rPr>
              <a:t>Wekenoverzicht</a:t>
            </a:r>
            <a:r>
              <a:rPr lang="en-GB" sz="4900" b="1">
                <a:solidFill>
                  <a:srgbClr val="FFC000"/>
                </a:solidFill>
                <a:latin typeface="Söhne"/>
              </a:rPr>
              <a:t> (OP1 semester 5)</a:t>
            </a:r>
            <a:br>
              <a:rPr lang="en-GB" sz="4900" b="1">
                <a:solidFill>
                  <a:srgbClr val="FFC000"/>
                </a:solidFill>
                <a:latin typeface="Söhne"/>
              </a:rPr>
            </a:br>
            <a:endParaRPr lang="en-GB" sz="4900" b="1">
              <a:solidFill>
                <a:srgbClr val="FFC000"/>
              </a:solidFill>
              <a:latin typeface="Söhne"/>
            </a:endParaRPr>
          </a:p>
          <a:p>
            <a:pPr>
              <a:lnSpc>
                <a:spcPct val="107000"/>
              </a:lnSpc>
              <a:spcAft>
                <a:spcPts val="800"/>
              </a:spcAft>
            </a:pPr>
            <a:r>
              <a:rPr lang="nl-NL" sz="4400" kern="100">
                <a:effectLst/>
                <a:latin typeface="Calibri" panose="020F0502020204030204" pitchFamily="34" charset="0"/>
                <a:ea typeface="Calibri" panose="020F0502020204030204" pitchFamily="34" charset="0"/>
                <a:cs typeface="Times New Roman" panose="02020603050405020304" pitchFamily="18" charset="0"/>
              </a:rPr>
              <a:t>Thema - STRUCTUUR/BESTURING/BESLUITVORMING in organisatie </a:t>
            </a:r>
          </a:p>
          <a:p>
            <a:pPr lvl="1">
              <a:lnSpc>
                <a:spcPct val="107000"/>
              </a:lnSpc>
              <a:spcAft>
                <a:spcPts val="800"/>
              </a:spcAft>
            </a:pPr>
            <a:r>
              <a:rPr lang="nl-NL" sz="4400" kern="100">
                <a:effectLst/>
                <a:latin typeface="Calibri" panose="020F0502020204030204" pitchFamily="34" charset="0"/>
                <a:ea typeface="Calibri" panose="020F0502020204030204" pitchFamily="34" charset="0"/>
                <a:cs typeface="Times New Roman" panose="02020603050405020304" pitchFamily="18" charset="0"/>
              </a:rPr>
              <a:t>Week 1. Organisatiestructuren en </a:t>
            </a:r>
            <a:r>
              <a:rPr lang="nl-NL" sz="4400" kern="100" err="1">
                <a:effectLst/>
                <a:latin typeface="Calibri" panose="020F0502020204030204" pitchFamily="34" charset="0"/>
                <a:ea typeface="Calibri" panose="020F0502020204030204" pitchFamily="34" charset="0"/>
                <a:cs typeface="Times New Roman" panose="02020603050405020304" pitchFamily="18" charset="0"/>
              </a:rPr>
              <a:t>coordinatiemechanismen</a:t>
            </a:r>
            <a:endParaRPr lang="nl-NL" sz="4400" kern="10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nl-NL" sz="4400" kern="100">
                <a:effectLst/>
                <a:latin typeface="Calibri" panose="020F0502020204030204" pitchFamily="34" charset="0"/>
                <a:ea typeface="Calibri" panose="020F0502020204030204" pitchFamily="34" charset="0"/>
                <a:cs typeface="Times New Roman" panose="02020603050405020304" pitchFamily="18" charset="0"/>
              </a:rPr>
              <a:t>Week 2. Rechtsvormen / Besluitvorming o.a. werking (OR/RvC)</a:t>
            </a:r>
          </a:p>
          <a:p>
            <a:pPr lvl="1">
              <a:lnSpc>
                <a:spcPct val="107000"/>
              </a:lnSpc>
              <a:spcAft>
                <a:spcPts val="800"/>
              </a:spcAft>
            </a:pPr>
            <a:r>
              <a:rPr lang="nl-NL" sz="4400" kern="100">
                <a:effectLst/>
                <a:latin typeface="Calibri" panose="020F0502020204030204" pitchFamily="34" charset="0"/>
                <a:ea typeface="Calibri" panose="020F0502020204030204" pitchFamily="34" charset="0"/>
                <a:cs typeface="Times New Roman" panose="02020603050405020304" pitchFamily="18" charset="0"/>
              </a:rPr>
              <a:t>Week 4 &amp; 5. Procesmanagement</a:t>
            </a:r>
          </a:p>
          <a:p>
            <a:pPr>
              <a:lnSpc>
                <a:spcPct val="107000"/>
              </a:lnSpc>
              <a:spcAft>
                <a:spcPts val="800"/>
              </a:spcAft>
            </a:pPr>
            <a:r>
              <a:rPr lang="nl-NL" sz="4400" kern="100">
                <a:effectLst/>
                <a:latin typeface="Calibri" panose="020F0502020204030204" pitchFamily="34" charset="0"/>
                <a:ea typeface="Calibri" panose="020F0502020204030204" pitchFamily="34" charset="0"/>
                <a:cs typeface="Times New Roman" panose="02020603050405020304" pitchFamily="18" charset="0"/>
              </a:rPr>
              <a:t>Thema - ADOPTIE van ML/</a:t>
            </a:r>
            <a:r>
              <a:rPr lang="nl-NL" sz="4400" kern="100" err="1">
                <a:effectLst/>
                <a:latin typeface="Calibri" panose="020F0502020204030204" pitchFamily="34" charset="0"/>
                <a:ea typeface="Calibri" panose="020F0502020204030204" pitchFamily="34" charset="0"/>
                <a:cs typeface="Times New Roman" panose="02020603050405020304" pitchFamily="18" charset="0"/>
              </a:rPr>
              <a:t>Deep</a:t>
            </a:r>
            <a:r>
              <a:rPr lang="nl-NL" sz="4400" kern="100">
                <a:effectLst/>
                <a:latin typeface="Calibri" panose="020F0502020204030204" pitchFamily="34" charset="0"/>
                <a:ea typeface="Calibri" panose="020F0502020204030204" pitchFamily="34" charset="0"/>
                <a:cs typeface="Times New Roman" panose="02020603050405020304" pitchFamily="18" charset="0"/>
              </a:rPr>
              <a:t> </a:t>
            </a:r>
            <a:r>
              <a:rPr lang="nl-NL" sz="4400" kern="100" err="1">
                <a:effectLst/>
                <a:latin typeface="Calibri" panose="020F0502020204030204" pitchFamily="34" charset="0"/>
                <a:ea typeface="Calibri" panose="020F0502020204030204" pitchFamily="34" charset="0"/>
                <a:cs typeface="Times New Roman" panose="02020603050405020304" pitchFamily="18" charset="0"/>
              </a:rPr>
              <a:t>learning</a:t>
            </a:r>
            <a:r>
              <a:rPr lang="nl-NL" sz="4400" kern="100">
                <a:effectLst/>
                <a:latin typeface="Calibri" panose="020F0502020204030204" pitchFamily="34" charset="0"/>
                <a:ea typeface="Calibri" panose="020F0502020204030204" pitchFamily="34" charset="0"/>
                <a:cs typeface="Times New Roman" panose="02020603050405020304" pitchFamily="18" charset="0"/>
              </a:rPr>
              <a:t> in een organisatie</a:t>
            </a:r>
          </a:p>
          <a:p>
            <a:pPr lvl="1">
              <a:lnSpc>
                <a:spcPct val="107000"/>
              </a:lnSpc>
              <a:spcAft>
                <a:spcPts val="800"/>
              </a:spcAft>
            </a:pPr>
            <a:r>
              <a:rPr lang="nl-NL" sz="4400" kern="100">
                <a:latin typeface="Calibri" panose="020F0502020204030204" pitchFamily="34" charset="0"/>
                <a:ea typeface="Calibri" panose="020F0502020204030204" pitchFamily="34" charset="0"/>
                <a:cs typeface="Times New Roman" panose="02020603050405020304" pitchFamily="18" charset="0"/>
              </a:rPr>
              <a:t>Week 5. Verandermanagement</a:t>
            </a:r>
          </a:p>
          <a:p>
            <a:pPr lvl="1">
              <a:lnSpc>
                <a:spcPct val="107000"/>
              </a:lnSpc>
              <a:spcAft>
                <a:spcPts val="800"/>
              </a:spcAft>
            </a:pPr>
            <a:r>
              <a:rPr lang="nl-NL" sz="4400" kern="100">
                <a:effectLst/>
                <a:latin typeface="Calibri" panose="020F0502020204030204" pitchFamily="34" charset="0"/>
                <a:ea typeface="Calibri" panose="020F0502020204030204" pitchFamily="34" charset="0"/>
                <a:cs typeface="Times New Roman" panose="02020603050405020304" pitchFamily="18" charset="0"/>
              </a:rPr>
              <a:t>Week 6. Veranderimplementatie</a:t>
            </a:r>
          </a:p>
          <a:p>
            <a:pPr>
              <a:lnSpc>
                <a:spcPct val="107000"/>
              </a:lnSpc>
              <a:spcAft>
                <a:spcPts val="800"/>
              </a:spcAft>
            </a:pPr>
            <a:r>
              <a:rPr lang="nl-NL" sz="4400" kern="100">
                <a:effectLst/>
                <a:latin typeface="Calibri" panose="020F0502020204030204" pitchFamily="34" charset="0"/>
                <a:ea typeface="Calibri" panose="020F0502020204030204" pitchFamily="34" charset="0"/>
                <a:cs typeface="Times New Roman" panose="02020603050405020304" pitchFamily="18" charset="0"/>
              </a:rPr>
              <a:t>Week 7 – Business </a:t>
            </a:r>
            <a:r>
              <a:rPr lang="nl-NL" sz="4400" kern="100" err="1">
                <a:effectLst/>
                <a:latin typeface="Calibri" panose="020F0502020204030204" pitchFamily="34" charset="0"/>
                <a:ea typeface="Calibri" panose="020F0502020204030204" pitchFamily="34" charset="0"/>
                <a:cs typeface="Times New Roman" panose="02020603050405020304" pitchFamily="18" charset="0"/>
              </a:rPr>
              <a:t>understanding</a:t>
            </a:r>
            <a:r>
              <a:rPr lang="nl-NL" sz="4400" kern="100">
                <a:effectLst/>
                <a:latin typeface="Calibri" panose="020F0502020204030204" pitchFamily="34" charset="0"/>
                <a:ea typeface="Calibri" panose="020F0502020204030204" pitchFamily="34" charset="0"/>
                <a:cs typeface="Times New Roman" panose="02020603050405020304" pitchFamily="18" charset="0"/>
              </a:rPr>
              <a:t> &amp; </a:t>
            </a:r>
            <a:r>
              <a:rPr lang="nl-NL" sz="4400" kern="100" err="1">
                <a:effectLst/>
                <a:latin typeface="Calibri" panose="020F0502020204030204" pitchFamily="34" charset="0"/>
                <a:ea typeface="Calibri" panose="020F0502020204030204" pitchFamily="34" charset="0"/>
                <a:cs typeface="Times New Roman" panose="02020603050405020304" pitchFamily="18" charset="0"/>
              </a:rPr>
              <a:t>requirement</a:t>
            </a:r>
            <a:r>
              <a:rPr lang="nl-NL" sz="4400" kern="100">
                <a:effectLst/>
                <a:latin typeface="Calibri" panose="020F0502020204030204" pitchFamily="34" charset="0"/>
                <a:ea typeface="Calibri" panose="020F0502020204030204" pitchFamily="34" charset="0"/>
                <a:cs typeface="Times New Roman" panose="02020603050405020304" pitchFamily="18" charset="0"/>
              </a:rPr>
              <a:t> analyse</a:t>
            </a:r>
          </a:p>
          <a:p>
            <a:pPr>
              <a:lnSpc>
                <a:spcPct val="107000"/>
              </a:lnSpc>
              <a:spcAft>
                <a:spcPts val="800"/>
              </a:spcAft>
            </a:pPr>
            <a:r>
              <a:rPr lang="nl-NL" sz="4400" kern="100">
                <a:effectLst/>
                <a:latin typeface="Calibri" panose="020F0502020204030204" pitchFamily="34" charset="0"/>
                <a:ea typeface="Calibri" panose="020F0502020204030204" pitchFamily="34" charset="0"/>
                <a:cs typeface="Times New Roman" panose="02020603050405020304" pitchFamily="18" charset="0"/>
              </a:rPr>
              <a:t>Week 8 (herhaling + proeftoets)</a:t>
            </a:r>
          </a:p>
          <a:p>
            <a:pPr>
              <a:lnSpc>
                <a:spcPct val="107000"/>
              </a:lnSpc>
              <a:spcAft>
                <a:spcPts val="800"/>
              </a:spcAft>
            </a:pPr>
            <a:r>
              <a:rPr lang="nl-NL" sz="4400" kern="100">
                <a:effectLst/>
                <a:latin typeface="Calibri" panose="020F0502020204030204" pitchFamily="34" charset="0"/>
                <a:ea typeface="Calibri" panose="020F0502020204030204" pitchFamily="34" charset="0"/>
                <a:cs typeface="Times New Roman" panose="02020603050405020304" pitchFamily="18" charset="0"/>
              </a:rPr>
              <a:t>Week 9 (toetsing MC)</a:t>
            </a:r>
          </a:p>
          <a:p>
            <a:pPr lvl="1">
              <a:lnSpc>
                <a:spcPct val="107000"/>
              </a:lnSpc>
              <a:spcAft>
                <a:spcPts val="800"/>
              </a:spcAft>
            </a:pPr>
            <a:endParaRPr lang="nl-NL" sz="1400" kern="10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GB">
              <a:latin typeface="Söhne"/>
            </a:endParaRPr>
          </a:p>
        </p:txBody>
      </p:sp>
    </p:spTree>
    <p:extLst>
      <p:ext uri="{BB962C8B-B14F-4D97-AF65-F5344CB8AC3E}">
        <p14:creationId xmlns:p14="http://schemas.microsoft.com/office/powerpoint/2010/main" val="3668375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CA1A-C96B-D1B3-1210-2485CA367205}"/>
              </a:ext>
            </a:extLst>
          </p:cNvPr>
          <p:cNvSpPr>
            <a:spLocks noGrp="1"/>
          </p:cNvSpPr>
          <p:nvPr>
            <p:ph type="title"/>
          </p:nvPr>
        </p:nvSpPr>
        <p:spPr/>
        <p:txBody>
          <a:bodyPr/>
          <a:lstStyle/>
          <a:p>
            <a:pPr algn="ctr"/>
            <a:r>
              <a:rPr lang="en-NL"/>
              <a:t>Professionele competentie</a:t>
            </a:r>
          </a:p>
        </p:txBody>
      </p:sp>
      <p:sp>
        <p:nvSpPr>
          <p:cNvPr id="3" name="Content Placeholder 2">
            <a:extLst>
              <a:ext uri="{FF2B5EF4-FFF2-40B4-BE49-F238E27FC236}">
                <a16:creationId xmlns:a16="http://schemas.microsoft.com/office/drawing/2014/main" id="{DCC7A8DE-AF40-99A4-F0C4-FAF5690F9AE8}"/>
              </a:ext>
            </a:extLst>
          </p:cNvPr>
          <p:cNvSpPr>
            <a:spLocks noGrp="1"/>
          </p:cNvSpPr>
          <p:nvPr>
            <p:ph idx="1"/>
          </p:nvPr>
        </p:nvSpPr>
        <p:spPr>
          <a:xfrm>
            <a:off x="696686" y="1545771"/>
            <a:ext cx="10657114" cy="4322395"/>
          </a:xfrm>
        </p:spPr>
        <p:txBody>
          <a:bodyPr>
            <a:normAutofit/>
          </a:bodyPr>
          <a:lstStyle/>
          <a:p>
            <a:pPr marL="0" indent="0">
              <a:buNone/>
            </a:pPr>
            <a:r>
              <a:rPr lang="en-GB" sz="1600" b="1" err="1">
                <a:latin typeface="Söhne"/>
              </a:rPr>
              <a:t>Wekenoverzicht</a:t>
            </a:r>
            <a:r>
              <a:rPr lang="en-GB" sz="1600" b="1">
                <a:latin typeface="Söhne"/>
              </a:rPr>
              <a:t> (OP2 semester 5)</a:t>
            </a:r>
            <a:br>
              <a:rPr lang="en-GB" sz="1600" b="1">
                <a:latin typeface="Söhne"/>
              </a:rPr>
            </a:br>
            <a:endParaRPr lang="en-GB" sz="1600" b="1">
              <a:latin typeface="Söhne"/>
            </a:endParaRPr>
          </a:p>
          <a:p>
            <a:pPr lvl="1">
              <a:lnSpc>
                <a:spcPct val="107000"/>
              </a:lnSpc>
              <a:spcAft>
                <a:spcPts val="800"/>
              </a:spcAft>
            </a:pPr>
            <a:r>
              <a:rPr lang="nl-NL" sz="1800" kern="100">
                <a:effectLst/>
                <a:latin typeface="Calibri" panose="020F0502020204030204" pitchFamily="34" charset="0"/>
                <a:ea typeface="Calibri" panose="020F0502020204030204" pitchFamily="34" charset="0"/>
                <a:cs typeface="Times New Roman" panose="02020603050405020304" pitchFamily="18" charset="0"/>
              </a:rPr>
              <a:t>Doorlopend week 1 </a:t>
            </a:r>
            <a:r>
              <a:rPr lang="nl-NL" sz="1800" kern="100" err="1">
                <a:effectLst/>
                <a:latin typeface="Calibri" panose="020F0502020204030204" pitchFamily="34" charset="0"/>
                <a:ea typeface="Calibri" panose="020F0502020204030204" pitchFamily="34" charset="0"/>
                <a:cs typeface="Times New Roman" panose="02020603050405020304" pitchFamily="18" charset="0"/>
              </a:rPr>
              <a:t>tm</a:t>
            </a:r>
            <a:r>
              <a:rPr lang="nl-NL" sz="1800" kern="100">
                <a:effectLst/>
                <a:latin typeface="Calibri" panose="020F0502020204030204" pitchFamily="34" charset="0"/>
                <a:ea typeface="Calibri" panose="020F0502020204030204" pitchFamily="34" charset="0"/>
                <a:cs typeface="Times New Roman" panose="02020603050405020304" pitchFamily="18" charset="0"/>
              </a:rPr>
              <a:t> 8 - Begeleiding geïntegreerde casus</a:t>
            </a:r>
          </a:p>
          <a:p>
            <a:pPr lvl="1">
              <a:lnSpc>
                <a:spcPct val="107000"/>
              </a:lnSpc>
              <a:spcAft>
                <a:spcPts val="800"/>
              </a:spcAft>
            </a:pPr>
            <a:r>
              <a:rPr lang="nl-NL" sz="1800" kern="100">
                <a:latin typeface="Calibri" panose="020F0502020204030204" pitchFamily="34" charset="0"/>
                <a:ea typeface="Calibri" panose="020F0502020204030204" pitchFamily="34" charset="0"/>
                <a:cs typeface="Times New Roman" panose="02020603050405020304" pitchFamily="18" charset="0"/>
              </a:rPr>
              <a:t>Aanvullend (Zelfstudie ML-OPS via </a:t>
            </a:r>
            <a:r>
              <a:rPr lang="nl-NL" sz="1800" kern="100" err="1">
                <a:latin typeface="Calibri" panose="020F0502020204030204" pitchFamily="34" charset="0"/>
                <a:ea typeface="Calibri" panose="020F0502020204030204" pitchFamily="34" charset="0"/>
                <a:cs typeface="Times New Roman" panose="02020603050405020304" pitchFamily="18" charset="0"/>
              </a:rPr>
              <a:t>datacamp</a:t>
            </a:r>
            <a:r>
              <a:rPr lang="nl-NL" sz="1800" kern="100">
                <a:latin typeface="Calibri" panose="020F0502020204030204" pitchFamily="34" charset="0"/>
                <a:ea typeface="Calibri" panose="020F0502020204030204" pitchFamily="34" charset="0"/>
                <a:cs typeface="Times New Roman" panose="02020603050405020304" pitchFamily="18" charset="0"/>
              </a:rPr>
              <a:t>) -&gt; toevoeging van ML-OPS in gegeven advies kan meegenomen worden als stretch goal. Niet noodzakelijk voor een voldoende beoordeling. </a:t>
            </a:r>
            <a:endParaRPr lang="nl-NL" sz="1400" kern="10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GB">
              <a:latin typeface="Söhne"/>
            </a:endParaRPr>
          </a:p>
        </p:txBody>
      </p:sp>
    </p:spTree>
    <p:extLst>
      <p:ext uri="{BB962C8B-B14F-4D97-AF65-F5344CB8AC3E}">
        <p14:creationId xmlns:p14="http://schemas.microsoft.com/office/powerpoint/2010/main" val="994059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18C4-A5B4-DD84-BB6C-3215BF014B96}"/>
              </a:ext>
            </a:extLst>
          </p:cNvPr>
          <p:cNvSpPr>
            <a:spLocks noGrp="1"/>
          </p:cNvSpPr>
          <p:nvPr>
            <p:ph type="title"/>
          </p:nvPr>
        </p:nvSpPr>
        <p:spPr/>
        <p:txBody>
          <a:bodyPr>
            <a:normAutofit/>
          </a:bodyPr>
          <a:lstStyle/>
          <a:p>
            <a:pPr algn="l"/>
            <a:r>
              <a:rPr lang="en-US" sz="4400" err="1"/>
              <a:t>Vragen</a:t>
            </a:r>
            <a:r>
              <a:rPr lang="en-US" sz="4400"/>
              <a:t> </a:t>
            </a:r>
            <a:r>
              <a:rPr lang="en-US" sz="4400" err="1"/>
              <a:t>en</a:t>
            </a:r>
            <a:r>
              <a:rPr lang="en-US" sz="4400"/>
              <a:t> </a:t>
            </a:r>
            <a:r>
              <a:rPr lang="en-US" sz="4400" err="1"/>
              <a:t>opmerkingen</a:t>
            </a:r>
            <a:r>
              <a:rPr lang="en-US" sz="4400"/>
              <a:t>? </a:t>
            </a:r>
            <a:br>
              <a:rPr lang="en-US" sz="4400"/>
            </a:br>
            <a:br>
              <a:rPr lang="en-US" sz="4400"/>
            </a:br>
            <a:r>
              <a:rPr lang="en-US" sz="4400" err="1"/>
              <a:t>Vragen</a:t>
            </a:r>
            <a:r>
              <a:rPr lang="en-US" sz="4400"/>
              <a:t> van het </a:t>
            </a:r>
            <a:r>
              <a:rPr lang="en-US" sz="4400" err="1"/>
              <a:t>ontwikkelteam</a:t>
            </a:r>
            <a:r>
              <a:rPr lang="en-US" sz="4400"/>
              <a:t>:</a:t>
            </a:r>
            <a:endParaRPr lang="en-NL" sz="4400"/>
          </a:p>
        </p:txBody>
      </p:sp>
      <p:sp>
        <p:nvSpPr>
          <p:cNvPr id="3" name="Text Placeholder 2">
            <a:extLst>
              <a:ext uri="{FF2B5EF4-FFF2-40B4-BE49-F238E27FC236}">
                <a16:creationId xmlns:a16="http://schemas.microsoft.com/office/drawing/2014/main" id="{4FFC4F95-7F3B-8DE0-0A0A-FD58CB5F46C6}"/>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145698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A8E4-6911-F7B3-51F1-211ABDAD4A7A}"/>
              </a:ext>
            </a:extLst>
          </p:cNvPr>
          <p:cNvSpPr>
            <a:spLocks noGrp="1"/>
          </p:cNvSpPr>
          <p:nvPr>
            <p:ph type="title"/>
          </p:nvPr>
        </p:nvSpPr>
        <p:spPr/>
        <p:txBody>
          <a:bodyPr/>
          <a:lstStyle/>
          <a:p>
            <a:r>
              <a:rPr lang="en-US"/>
              <a:t>Wat is geleerd in semester 3? </a:t>
            </a:r>
            <a:endParaRPr lang="en-NL"/>
          </a:p>
        </p:txBody>
      </p:sp>
      <p:sp>
        <p:nvSpPr>
          <p:cNvPr id="3" name="Content Placeholder 2">
            <a:extLst>
              <a:ext uri="{FF2B5EF4-FFF2-40B4-BE49-F238E27FC236}">
                <a16:creationId xmlns:a16="http://schemas.microsoft.com/office/drawing/2014/main" id="{FAC556BF-BA73-562C-E3FD-F41E6B0C379E}"/>
              </a:ext>
            </a:extLst>
          </p:cNvPr>
          <p:cNvSpPr>
            <a:spLocks noGrp="1"/>
          </p:cNvSpPr>
          <p:nvPr>
            <p:ph idx="1"/>
          </p:nvPr>
        </p:nvSpPr>
        <p:spPr>
          <a:xfrm>
            <a:off x="986258" y="1581831"/>
            <a:ext cx="10919085" cy="4546339"/>
          </a:xfrm>
        </p:spPr>
        <p:txBody>
          <a:bodyPr>
            <a:normAutofit fontScale="62500" lnSpcReduction="20000"/>
          </a:bodyPr>
          <a:lstStyle/>
          <a:p>
            <a:pPr marL="0" indent="0">
              <a:buNone/>
            </a:pPr>
            <a:r>
              <a:rPr lang="nl-NL" sz="1500" b="1">
                <a:solidFill>
                  <a:srgbClr val="FFC000"/>
                </a:solidFill>
              </a:rPr>
              <a:t>Technische competentie</a:t>
            </a:r>
          </a:p>
          <a:p>
            <a:pPr marL="0" indent="0">
              <a:buNone/>
            </a:pPr>
            <a:r>
              <a:rPr lang="nl-NL" sz="1500"/>
              <a:t>Vaardig in Python </a:t>
            </a:r>
            <a:br>
              <a:rPr lang="nl-NL" sz="1500"/>
            </a:br>
            <a:r>
              <a:rPr lang="nl-NL" sz="1500"/>
              <a:t>Toepassen, fitten, en tunen van Machine Learning modellen aan de hand van typische business issues:-</a:t>
            </a:r>
            <a:br>
              <a:rPr lang="nl-NL" sz="1500"/>
            </a:br>
            <a:r>
              <a:rPr lang="nl-NL" sz="1500"/>
              <a:t>	a. Clustering en </a:t>
            </a:r>
            <a:r>
              <a:rPr lang="nl-NL" sz="1500" err="1"/>
              <a:t>Dimension</a:t>
            </a:r>
            <a:r>
              <a:rPr lang="nl-NL" sz="1500"/>
              <a:t> </a:t>
            </a:r>
            <a:r>
              <a:rPr lang="nl-NL" sz="1500" err="1"/>
              <a:t>reduction</a:t>
            </a:r>
            <a:r>
              <a:rPr lang="nl-NL" sz="1500"/>
              <a:t>; </a:t>
            </a:r>
            <a:br>
              <a:rPr lang="nl-NL" sz="1500"/>
            </a:br>
            <a:r>
              <a:rPr lang="nl-NL" sz="1500"/>
              <a:t>	b. </a:t>
            </a:r>
            <a:r>
              <a:rPr lang="nl-NL" sz="1500" err="1"/>
              <a:t>Classification</a:t>
            </a:r>
            <a:r>
              <a:rPr lang="nl-NL" sz="1500"/>
              <a:t>:- i. Tree </a:t>
            </a:r>
            <a:r>
              <a:rPr lang="nl-NL" sz="1500" err="1"/>
              <a:t>based</a:t>
            </a:r>
            <a:r>
              <a:rPr lang="nl-NL" sz="1500"/>
              <a:t> (e.g. Random </a:t>
            </a:r>
            <a:r>
              <a:rPr lang="nl-NL" sz="1500" err="1"/>
              <a:t>Forest</a:t>
            </a:r>
            <a:r>
              <a:rPr lang="nl-NL" sz="1500"/>
              <a:t>); ii. Non-Tree </a:t>
            </a:r>
            <a:r>
              <a:rPr lang="nl-NL" sz="1500" err="1"/>
              <a:t>based</a:t>
            </a:r>
            <a:r>
              <a:rPr lang="nl-NL" sz="1500"/>
              <a:t> (e.g. </a:t>
            </a:r>
            <a:r>
              <a:rPr lang="nl-NL" sz="1500" err="1"/>
              <a:t>logistic</a:t>
            </a:r>
            <a:r>
              <a:rPr lang="nl-NL" sz="1500"/>
              <a:t> </a:t>
            </a:r>
            <a:r>
              <a:rPr lang="nl-NL" sz="1500" err="1"/>
              <a:t>regression</a:t>
            </a:r>
            <a:r>
              <a:rPr lang="nl-NL" sz="1500"/>
              <a:t>); </a:t>
            </a:r>
            <a:br>
              <a:rPr lang="nl-NL" sz="1500"/>
            </a:br>
            <a:r>
              <a:rPr lang="nl-NL" sz="1500"/>
              <a:t>	c. </a:t>
            </a:r>
            <a:r>
              <a:rPr lang="nl-NL" sz="1500" err="1"/>
              <a:t>Regression</a:t>
            </a:r>
            <a:r>
              <a:rPr lang="nl-NL" sz="1500"/>
              <a:t> en time-series; </a:t>
            </a:r>
          </a:p>
          <a:p>
            <a:pPr marL="0" indent="0">
              <a:buNone/>
            </a:pPr>
            <a:r>
              <a:rPr lang="nl-NL" sz="1500"/>
              <a:t>Begrip van </a:t>
            </a:r>
            <a:r>
              <a:rPr lang="nl-NL" sz="1500" err="1"/>
              <a:t>Deep</a:t>
            </a:r>
            <a:r>
              <a:rPr lang="nl-NL" sz="1500"/>
              <a:t> Learning met NLP en Computer </a:t>
            </a:r>
            <a:r>
              <a:rPr lang="nl-NL" sz="1500" err="1"/>
              <a:t>Vision</a:t>
            </a:r>
            <a:br>
              <a:rPr lang="nl-NL" sz="1500"/>
            </a:br>
            <a:r>
              <a:rPr lang="nl-NL" sz="1500"/>
              <a:t>Uitvoeren van </a:t>
            </a:r>
            <a:r>
              <a:rPr lang="nl-NL" sz="1500" err="1"/>
              <a:t>Exploratory</a:t>
            </a:r>
            <a:r>
              <a:rPr lang="nl-NL" sz="1500"/>
              <a:t> Data Analysis (EDA) en bijbehorende story telling</a:t>
            </a:r>
            <a:br>
              <a:rPr lang="nl-NL" sz="1500"/>
            </a:br>
            <a:r>
              <a:rPr lang="nl-NL" sz="1500"/>
              <a:t>Ontwerpen en bouwen van </a:t>
            </a:r>
            <a:r>
              <a:rPr lang="nl-NL" sz="1500" err="1"/>
              <a:t>pipelines</a:t>
            </a:r>
            <a:r>
              <a:rPr lang="nl-NL" sz="1500"/>
              <a:t> en </a:t>
            </a:r>
            <a:r>
              <a:rPr lang="nl-NL" sz="1500" err="1"/>
              <a:t>API’s</a:t>
            </a:r>
            <a:br>
              <a:rPr lang="nl-NL" sz="1500"/>
            </a:br>
            <a:r>
              <a:rPr lang="nl-NL" sz="1500"/>
              <a:t>Datamodelleren (ERD, Star, </a:t>
            </a:r>
            <a:r>
              <a:rPr lang="nl-NL" sz="1500" err="1"/>
              <a:t>datavault</a:t>
            </a:r>
            <a:r>
              <a:rPr lang="nl-NL" sz="1500"/>
              <a:t>, Anchor) </a:t>
            </a:r>
            <a:br>
              <a:rPr lang="nl-NL" sz="1500"/>
            </a:br>
            <a:r>
              <a:rPr lang="nl-NL" sz="1500"/>
              <a:t>Ontwikkelen van relationele datastructuren (SQL)</a:t>
            </a:r>
          </a:p>
          <a:p>
            <a:pPr marL="0" indent="0">
              <a:buNone/>
            </a:pPr>
            <a:br>
              <a:rPr lang="nl-NL" sz="1500"/>
            </a:br>
            <a:br>
              <a:rPr lang="nl-NL" sz="1500"/>
            </a:br>
            <a:r>
              <a:rPr lang="nl-NL" sz="1500" b="1" err="1">
                <a:solidFill>
                  <a:srgbClr val="FFC000"/>
                </a:solidFill>
              </a:rPr>
              <a:t>Responsible</a:t>
            </a:r>
            <a:r>
              <a:rPr lang="nl-NL" sz="1500" b="1">
                <a:solidFill>
                  <a:srgbClr val="FFC000"/>
                </a:solidFill>
              </a:rPr>
              <a:t> Technology competentie</a:t>
            </a:r>
          </a:p>
          <a:p>
            <a:r>
              <a:rPr lang="nl-NL" sz="1500"/>
              <a:t>Kennis van beleid en richtlijnen met betrekking tot AI, zoals de AVG en ethische richtlijnen voor betrouwbare KI (voorloper van de AI-verordening)</a:t>
            </a:r>
          </a:p>
          <a:p>
            <a:r>
              <a:rPr lang="nl-NL" sz="1500"/>
              <a:t>Het identificeren/signaleren van bias.</a:t>
            </a:r>
          </a:p>
          <a:p>
            <a:r>
              <a:rPr lang="nl-NL" sz="1500"/>
              <a:t>Ethische stromingen </a:t>
            </a:r>
          </a:p>
          <a:p>
            <a:r>
              <a:rPr lang="nl-NL" sz="1500"/>
              <a:t>Privacy </a:t>
            </a:r>
            <a:r>
              <a:rPr lang="nl-NL" sz="1500" err="1"/>
              <a:t>by</a:t>
            </a:r>
            <a:r>
              <a:rPr lang="nl-NL" sz="1500"/>
              <a:t> design </a:t>
            </a:r>
          </a:p>
          <a:p>
            <a:r>
              <a:rPr lang="nl-NL" sz="1500"/>
              <a:t>Instrumentarium met betrekking tot AI (IAMA) </a:t>
            </a:r>
          </a:p>
          <a:p>
            <a:pPr marL="0" indent="0">
              <a:buNone/>
            </a:pPr>
            <a:endParaRPr lang="nl-NL" sz="1500"/>
          </a:p>
          <a:p>
            <a:pPr marL="0" indent="0">
              <a:buNone/>
            </a:pPr>
            <a:r>
              <a:rPr lang="nl-NL" sz="1500" b="1">
                <a:solidFill>
                  <a:srgbClr val="FFC000"/>
                </a:solidFill>
              </a:rPr>
              <a:t>Professionele competentie</a:t>
            </a:r>
          </a:p>
          <a:p>
            <a:r>
              <a:rPr lang="nl-NL" sz="1500"/>
              <a:t>Projectmanagement (Scrum methodologie)</a:t>
            </a:r>
          </a:p>
          <a:p>
            <a:r>
              <a:rPr lang="nl-NL" sz="1500"/>
              <a:t>Stakeholder management</a:t>
            </a:r>
          </a:p>
          <a:p>
            <a:r>
              <a:rPr lang="nl-NL" sz="1500"/>
              <a:t>Doelgroep communicatie (zakelijk schrijven, interview- en presentatie technieken)</a:t>
            </a:r>
            <a:br>
              <a:rPr lang="nl-NL" sz="1500"/>
            </a:br>
            <a:endParaRPr lang="nl-NL" sz="1500"/>
          </a:p>
          <a:p>
            <a:pPr marL="0" indent="0">
              <a:buNone/>
            </a:pPr>
            <a:endParaRPr lang="nl-NL" sz="1200"/>
          </a:p>
        </p:txBody>
      </p:sp>
    </p:spTree>
    <p:extLst>
      <p:ext uri="{BB962C8B-B14F-4D97-AF65-F5344CB8AC3E}">
        <p14:creationId xmlns:p14="http://schemas.microsoft.com/office/powerpoint/2010/main" val="963743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A8E4-6911-F7B3-51F1-211ABDAD4A7A}"/>
              </a:ext>
            </a:extLst>
          </p:cNvPr>
          <p:cNvSpPr>
            <a:spLocks noGrp="1"/>
          </p:cNvSpPr>
          <p:nvPr>
            <p:ph type="title"/>
          </p:nvPr>
        </p:nvSpPr>
        <p:spPr/>
        <p:txBody>
          <a:bodyPr/>
          <a:lstStyle/>
          <a:p>
            <a:r>
              <a:rPr lang="en-US" err="1"/>
              <a:t>Geleerd</a:t>
            </a:r>
            <a:r>
              <a:rPr lang="en-US"/>
              <a:t> in semester 3</a:t>
            </a:r>
            <a:endParaRPr lang="en-NL"/>
          </a:p>
        </p:txBody>
      </p:sp>
      <p:sp>
        <p:nvSpPr>
          <p:cNvPr id="6" name="Content Placeholder 5">
            <a:extLst>
              <a:ext uri="{FF2B5EF4-FFF2-40B4-BE49-F238E27FC236}">
                <a16:creationId xmlns:a16="http://schemas.microsoft.com/office/drawing/2014/main" id="{67DB0B5F-48F0-E02B-2208-9A2A6892E81B}"/>
              </a:ext>
            </a:extLst>
          </p:cNvPr>
          <p:cNvSpPr>
            <a:spLocks noGrp="1"/>
          </p:cNvSpPr>
          <p:nvPr>
            <p:ph idx="1"/>
          </p:nvPr>
        </p:nvSpPr>
        <p:spPr/>
        <p:txBody>
          <a:bodyPr>
            <a:normAutofit fontScale="92500" lnSpcReduction="20000"/>
          </a:bodyPr>
          <a:lstStyle/>
          <a:p>
            <a:pPr marL="0" indent="0">
              <a:buNone/>
            </a:pPr>
            <a:r>
              <a:rPr lang="nl-NL" i="1"/>
              <a:t>Technische competenties</a:t>
            </a:r>
          </a:p>
          <a:p>
            <a:r>
              <a:rPr lang="nl-NL"/>
              <a:t>vaardig in Python</a:t>
            </a:r>
          </a:p>
          <a:p>
            <a:r>
              <a:rPr lang="nl-NL"/>
              <a:t>toepassen, fitten en tunen van machine </a:t>
            </a:r>
            <a:r>
              <a:rPr lang="nl-NL" err="1"/>
              <a:t>learning</a:t>
            </a:r>
            <a:r>
              <a:rPr lang="nl-NL"/>
              <a:t> modellen:</a:t>
            </a:r>
          </a:p>
          <a:p>
            <a:pPr lvl="1"/>
            <a:r>
              <a:rPr lang="nl-NL"/>
              <a:t>Clustering en </a:t>
            </a:r>
            <a:r>
              <a:rPr lang="nl-NL" err="1"/>
              <a:t>Dimension</a:t>
            </a:r>
            <a:r>
              <a:rPr lang="nl-NL"/>
              <a:t> </a:t>
            </a:r>
            <a:r>
              <a:rPr lang="nl-NL" err="1"/>
              <a:t>reduction</a:t>
            </a:r>
            <a:r>
              <a:rPr lang="nl-NL"/>
              <a:t>;</a:t>
            </a:r>
          </a:p>
          <a:p>
            <a:pPr lvl="1"/>
            <a:r>
              <a:rPr lang="nl-NL" err="1"/>
              <a:t>Classification</a:t>
            </a:r>
            <a:r>
              <a:rPr lang="nl-NL"/>
              <a:t>;</a:t>
            </a:r>
          </a:p>
          <a:p>
            <a:pPr lvl="1"/>
            <a:r>
              <a:rPr lang="nl-NL" err="1"/>
              <a:t>Regression</a:t>
            </a:r>
            <a:r>
              <a:rPr lang="nl-NL"/>
              <a:t> en time-series; </a:t>
            </a:r>
          </a:p>
          <a:p>
            <a:r>
              <a:rPr lang="nl-NL"/>
              <a:t>begrip van </a:t>
            </a:r>
            <a:r>
              <a:rPr lang="nl-NL" err="1"/>
              <a:t>Deep</a:t>
            </a:r>
            <a:r>
              <a:rPr lang="nl-NL"/>
              <a:t> Learning met NLP en Computer </a:t>
            </a:r>
            <a:r>
              <a:rPr lang="nl-NL" err="1"/>
              <a:t>Vision</a:t>
            </a:r>
            <a:endParaRPr lang="nl-NL"/>
          </a:p>
          <a:p>
            <a:r>
              <a:rPr lang="nl-NL"/>
              <a:t>uitvoeren van </a:t>
            </a:r>
            <a:r>
              <a:rPr lang="nl-NL" err="1"/>
              <a:t>Exploratory</a:t>
            </a:r>
            <a:r>
              <a:rPr lang="nl-NL"/>
              <a:t> Data Analysis (EDA) en bijbehorende story telling</a:t>
            </a:r>
          </a:p>
          <a:p>
            <a:r>
              <a:rPr lang="nl-NL"/>
              <a:t>datamodelleren (ERD, Star, data </a:t>
            </a:r>
            <a:r>
              <a:rPr lang="nl-NL" err="1"/>
              <a:t>vault</a:t>
            </a:r>
            <a:r>
              <a:rPr lang="nl-NL"/>
              <a:t>, Anchor) </a:t>
            </a:r>
          </a:p>
          <a:p>
            <a:r>
              <a:rPr lang="nl-NL"/>
              <a:t>ontwikkelen van relationele datastructuren (SQL)</a:t>
            </a:r>
          </a:p>
          <a:p>
            <a:endParaRPr lang="nl-NL"/>
          </a:p>
        </p:txBody>
      </p:sp>
    </p:spTree>
    <p:extLst>
      <p:ext uri="{BB962C8B-B14F-4D97-AF65-F5344CB8AC3E}">
        <p14:creationId xmlns:p14="http://schemas.microsoft.com/office/powerpoint/2010/main" val="184544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A8E4-6911-F7B3-51F1-211ABDAD4A7A}"/>
              </a:ext>
            </a:extLst>
          </p:cNvPr>
          <p:cNvSpPr>
            <a:spLocks noGrp="1"/>
          </p:cNvSpPr>
          <p:nvPr>
            <p:ph type="title"/>
          </p:nvPr>
        </p:nvSpPr>
        <p:spPr/>
        <p:txBody>
          <a:bodyPr/>
          <a:lstStyle/>
          <a:p>
            <a:r>
              <a:rPr lang="en-US"/>
              <a:t>Geleerd in semester 3 (cont’d)</a:t>
            </a:r>
            <a:endParaRPr lang="en-NL"/>
          </a:p>
        </p:txBody>
      </p:sp>
      <p:sp>
        <p:nvSpPr>
          <p:cNvPr id="3" name="Content Placeholder 2">
            <a:extLst>
              <a:ext uri="{FF2B5EF4-FFF2-40B4-BE49-F238E27FC236}">
                <a16:creationId xmlns:a16="http://schemas.microsoft.com/office/drawing/2014/main" id="{9A262E5D-A17F-8F5D-2445-00CCBA7A6E2F}"/>
              </a:ext>
            </a:extLst>
          </p:cNvPr>
          <p:cNvSpPr>
            <a:spLocks noGrp="1"/>
          </p:cNvSpPr>
          <p:nvPr>
            <p:ph idx="1"/>
          </p:nvPr>
        </p:nvSpPr>
        <p:spPr/>
        <p:txBody>
          <a:bodyPr>
            <a:normAutofit fontScale="62500" lnSpcReduction="20000"/>
          </a:bodyPr>
          <a:lstStyle/>
          <a:p>
            <a:pPr marL="0" indent="0">
              <a:buNone/>
            </a:pPr>
            <a:r>
              <a:rPr lang="nl-NL" i="1" err="1"/>
              <a:t>Responsible</a:t>
            </a:r>
            <a:r>
              <a:rPr lang="nl-NL" i="1"/>
              <a:t> Technology</a:t>
            </a:r>
          </a:p>
          <a:p>
            <a:r>
              <a:rPr lang="nl-NL"/>
              <a:t>Kennis van beleid en richtlijnen met betrekking tot AI, zoals de AVG en ethische richtlijnen voor betrouwbare KI (voorloper van de AI-verordening)</a:t>
            </a:r>
          </a:p>
          <a:p>
            <a:r>
              <a:rPr lang="nl-NL"/>
              <a:t>Het identificeren/signaleren van bias</a:t>
            </a:r>
          </a:p>
          <a:p>
            <a:r>
              <a:rPr lang="nl-NL"/>
              <a:t>Ethische stromingen </a:t>
            </a:r>
          </a:p>
          <a:p>
            <a:r>
              <a:rPr lang="nl-NL"/>
              <a:t>Privacy </a:t>
            </a:r>
            <a:r>
              <a:rPr lang="nl-NL" err="1"/>
              <a:t>by</a:t>
            </a:r>
            <a:r>
              <a:rPr lang="nl-NL"/>
              <a:t> design </a:t>
            </a:r>
          </a:p>
          <a:p>
            <a:r>
              <a:rPr lang="nl-NL"/>
              <a:t>Instrumentarium met betrekking tot AI (IAMA) </a:t>
            </a:r>
          </a:p>
          <a:p>
            <a:pPr marL="0" indent="0">
              <a:buNone/>
            </a:pPr>
            <a:endParaRPr lang="nl-NL"/>
          </a:p>
          <a:p>
            <a:pPr marL="0" indent="0">
              <a:buNone/>
            </a:pPr>
            <a:r>
              <a:rPr lang="nl-NL" i="1"/>
              <a:t>Professionele competenties</a:t>
            </a:r>
          </a:p>
          <a:p>
            <a:r>
              <a:rPr lang="nl-NL"/>
              <a:t>Business case </a:t>
            </a:r>
            <a:r>
              <a:rPr lang="nl-NL" err="1"/>
              <a:t>understanding</a:t>
            </a:r>
            <a:endParaRPr lang="nl-NL"/>
          </a:p>
          <a:p>
            <a:r>
              <a:rPr lang="nl-NL"/>
              <a:t>Projectmanagement (Scrum methodologie)</a:t>
            </a:r>
          </a:p>
          <a:p>
            <a:r>
              <a:rPr lang="nl-NL"/>
              <a:t>Stakeholder management</a:t>
            </a:r>
          </a:p>
          <a:p>
            <a:r>
              <a:rPr lang="nl-NL"/>
              <a:t>Doelgroep communicatie (zakelijk schrijven, interview- en presentatietechnieken)</a:t>
            </a:r>
          </a:p>
          <a:p>
            <a:endParaRPr lang="nl-NL"/>
          </a:p>
        </p:txBody>
      </p:sp>
    </p:spTree>
    <p:extLst>
      <p:ext uri="{BB962C8B-B14F-4D97-AF65-F5344CB8AC3E}">
        <p14:creationId xmlns:p14="http://schemas.microsoft.com/office/powerpoint/2010/main" val="3973596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BC8099-AAFD-504D-1CC0-A0F559DB80B7}"/>
              </a:ext>
            </a:extLst>
          </p:cNvPr>
          <p:cNvSpPr>
            <a:spLocks noGrp="1"/>
          </p:cNvSpPr>
          <p:nvPr>
            <p:ph type="title"/>
          </p:nvPr>
        </p:nvSpPr>
        <p:spPr/>
        <p:txBody>
          <a:bodyPr/>
          <a:lstStyle/>
          <a:p>
            <a:r>
              <a:rPr lang="en-US" err="1"/>
              <a:t>Beoogd</a:t>
            </a:r>
            <a:r>
              <a:rPr lang="en-US"/>
              <a:t> </a:t>
            </a:r>
            <a:r>
              <a:rPr lang="en-US" err="1"/>
              <a:t>geleerd</a:t>
            </a:r>
            <a:r>
              <a:rPr lang="en-US"/>
              <a:t> </a:t>
            </a:r>
            <a:r>
              <a:rPr lang="en-US" err="1"/>
              <a:t>na</a:t>
            </a:r>
            <a:r>
              <a:rPr lang="en-US"/>
              <a:t> semester 4</a:t>
            </a:r>
            <a:endParaRPr lang="nl-NL"/>
          </a:p>
        </p:txBody>
      </p:sp>
      <p:sp>
        <p:nvSpPr>
          <p:cNvPr id="3" name="Tijdelijke aanduiding voor inhoud 2">
            <a:extLst>
              <a:ext uri="{FF2B5EF4-FFF2-40B4-BE49-F238E27FC236}">
                <a16:creationId xmlns:a16="http://schemas.microsoft.com/office/drawing/2014/main" id="{68DF5BFD-A7C0-EB0D-4673-F9177A0A53DC}"/>
              </a:ext>
            </a:extLst>
          </p:cNvPr>
          <p:cNvSpPr>
            <a:spLocks noGrp="1"/>
          </p:cNvSpPr>
          <p:nvPr>
            <p:ph idx="1"/>
          </p:nvPr>
        </p:nvSpPr>
        <p:spPr>
          <a:xfrm>
            <a:off x="911087" y="1531662"/>
            <a:ext cx="10515600" cy="4042541"/>
          </a:xfrm>
        </p:spPr>
        <p:txBody>
          <a:bodyPr vert="horz" lIns="91440" tIns="45720" rIns="91440" bIns="45720" rtlCol="0" anchor="t">
            <a:normAutofit/>
          </a:bodyPr>
          <a:lstStyle/>
          <a:p>
            <a:pPr marL="0" indent="0">
              <a:spcBef>
                <a:spcPts val="900"/>
              </a:spcBef>
              <a:spcAft>
                <a:spcPts val="900"/>
              </a:spcAft>
              <a:buNone/>
            </a:pPr>
            <a:r>
              <a:rPr lang="nl-NL" sz="1800">
                <a:solidFill>
                  <a:srgbClr val="FF0000"/>
                </a:solidFill>
                <a:latin typeface="Calibri" panose="020F0502020204030204" pitchFamily="34" charset="0"/>
                <a:ea typeface="Cambria" panose="02040503050406030204" pitchFamily="18" charset="0"/>
                <a:cs typeface="Times New Roman" panose="02020603050405020304" pitchFamily="18" charset="0"/>
              </a:rPr>
              <a:t>Hulpbron 2 – Competenties opleiding en verplichte/niet verplichte onderdelen stage</a:t>
            </a:r>
            <a:br>
              <a:rPr lang="nl-NL" sz="1800">
                <a:latin typeface="Calibri" panose="020F0502020204030204" pitchFamily="34" charset="0"/>
                <a:ea typeface="Cambria" panose="02040503050406030204" pitchFamily="18" charset="0"/>
                <a:cs typeface="Times New Roman" panose="02020603050405020304" pitchFamily="18" charset="0"/>
              </a:rPr>
            </a:br>
            <a:br>
              <a:rPr lang="nl-NL" sz="1800">
                <a:latin typeface="Calibri" panose="020F0502020204030204" pitchFamily="34" charset="0"/>
                <a:ea typeface="Cambria" panose="02040503050406030204" pitchFamily="18" charset="0"/>
                <a:cs typeface="Times New Roman" panose="02020603050405020304" pitchFamily="18" charset="0"/>
              </a:rPr>
            </a:br>
            <a:endParaRPr lang="nl-NL" sz="1800">
              <a:effectLst/>
              <a:latin typeface="Cambria" panose="02040503050406030204" pitchFamily="18" charset="0"/>
              <a:ea typeface="Cambria" panose="02040503050406030204" pitchFamily="18" charset="0"/>
              <a:cs typeface="Times New Roman" panose="02020603050405020304" pitchFamily="18" charset="0"/>
            </a:endParaRPr>
          </a:p>
          <a:p>
            <a:endParaRPr lang="nl-NL"/>
          </a:p>
        </p:txBody>
      </p:sp>
      <p:graphicFrame>
        <p:nvGraphicFramePr>
          <p:cNvPr id="4" name="Tabel 3">
            <a:extLst>
              <a:ext uri="{FF2B5EF4-FFF2-40B4-BE49-F238E27FC236}">
                <a16:creationId xmlns:a16="http://schemas.microsoft.com/office/drawing/2014/main" id="{40404BC6-7E35-E03E-A528-56FF925973BB}"/>
              </a:ext>
            </a:extLst>
          </p:cNvPr>
          <p:cNvGraphicFramePr>
            <a:graphicFrameLocks noGrp="1"/>
          </p:cNvGraphicFramePr>
          <p:nvPr>
            <p:extLst>
              <p:ext uri="{D42A27DB-BD31-4B8C-83A1-F6EECF244321}">
                <p14:modId xmlns:p14="http://schemas.microsoft.com/office/powerpoint/2010/main" val="2726201365"/>
              </p:ext>
            </p:extLst>
          </p:nvPr>
        </p:nvGraphicFramePr>
        <p:xfrm>
          <a:off x="994825" y="1991709"/>
          <a:ext cx="8741958" cy="4042537"/>
        </p:xfrm>
        <a:graphic>
          <a:graphicData uri="http://schemas.openxmlformats.org/drawingml/2006/table">
            <a:tbl>
              <a:tblPr firstRow="1" firstCol="1" bandRow="1">
                <a:tableStyleId>{5C22544A-7EE6-4342-B048-85BDC9FD1C3A}</a:tableStyleId>
              </a:tblPr>
              <a:tblGrid>
                <a:gridCol w="1685207">
                  <a:extLst>
                    <a:ext uri="{9D8B030D-6E8A-4147-A177-3AD203B41FA5}">
                      <a16:colId xmlns:a16="http://schemas.microsoft.com/office/drawing/2014/main" val="2105801534"/>
                    </a:ext>
                  </a:extLst>
                </a:gridCol>
                <a:gridCol w="3298252">
                  <a:extLst>
                    <a:ext uri="{9D8B030D-6E8A-4147-A177-3AD203B41FA5}">
                      <a16:colId xmlns:a16="http://schemas.microsoft.com/office/drawing/2014/main" val="4157345145"/>
                    </a:ext>
                  </a:extLst>
                </a:gridCol>
                <a:gridCol w="3758499">
                  <a:extLst>
                    <a:ext uri="{9D8B030D-6E8A-4147-A177-3AD203B41FA5}">
                      <a16:colId xmlns:a16="http://schemas.microsoft.com/office/drawing/2014/main" val="3605283301"/>
                    </a:ext>
                  </a:extLst>
                </a:gridCol>
              </a:tblGrid>
              <a:tr h="176460">
                <a:tc>
                  <a:txBody>
                    <a:bodyPr/>
                    <a:lstStyle/>
                    <a:p>
                      <a:pPr>
                        <a:spcAft>
                          <a:spcPts val="1000"/>
                        </a:spcAft>
                      </a:pPr>
                      <a:r>
                        <a:rPr lang="en-US" sz="1100">
                          <a:effectLst/>
                        </a:rPr>
                        <a:t>Expertisegebied</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en-US" sz="1100">
                          <a:effectLst/>
                        </a:rPr>
                        <a:t>Technische competentie (TC)</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en-US" sz="1100">
                          <a:effectLst/>
                        </a:rPr>
                        <a:t>Verplicht onderdeel </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2328804385"/>
                  </a:ext>
                </a:extLst>
              </a:tr>
              <a:tr h="176460">
                <a:tc>
                  <a:txBody>
                    <a:bodyPr/>
                    <a:lstStyle/>
                    <a:p>
                      <a:pPr>
                        <a:spcAft>
                          <a:spcPts val="1000"/>
                        </a:spcAft>
                      </a:pPr>
                      <a:r>
                        <a:rPr lang="en-US" sz="1100">
                          <a:effectLst/>
                        </a:rPr>
                        <a:t>Data engineering</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nl-NL" sz="1100">
                          <a:effectLst/>
                        </a:rPr>
                        <a:t>Verwerven, verwerken en beheren van data</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en-US" sz="1100">
                          <a:effectLst/>
                        </a:rPr>
                        <a:t>Niet verplicht*</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1338054944"/>
                  </a:ext>
                </a:extLst>
              </a:tr>
              <a:tr h="176460">
                <a:tc>
                  <a:txBody>
                    <a:bodyPr/>
                    <a:lstStyle/>
                    <a:p>
                      <a:pPr>
                        <a:spcAft>
                          <a:spcPts val="1000"/>
                        </a:spcAft>
                      </a:pPr>
                      <a:r>
                        <a:rPr lang="en-US" sz="1100">
                          <a:effectLst/>
                        </a:rPr>
                        <a:t>Data science</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nl-NL" sz="1100">
                          <a:effectLst/>
                        </a:rPr>
                        <a:t>Onderzoeken en analyseren van data</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en-US" sz="1100">
                          <a:effectLst/>
                        </a:rPr>
                        <a:t>ja</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1189226509"/>
                  </a:ext>
                </a:extLst>
              </a:tr>
              <a:tr h="176460">
                <a:tc>
                  <a:txBody>
                    <a:bodyPr/>
                    <a:lstStyle/>
                    <a:p>
                      <a:pPr>
                        <a:spcAft>
                          <a:spcPts val="1000"/>
                        </a:spcAft>
                      </a:pPr>
                      <a:r>
                        <a:rPr lang="en-US" sz="1100">
                          <a:effectLst/>
                        </a:rPr>
                        <a:t>Machine learning</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nl-NL" sz="1100">
                          <a:effectLst/>
                        </a:rPr>
                        <a:t>Ontwikkelen, testen en uitrollen van modellen</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en-US" sz="1100">
                          <a:effectLst/>
                        </a:rPr>
                        <a:t>Niet verplicht**</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2607966015"/>
                  </a:ext>
                </a:extLst>
              </a:tr>
              <a:tr h="176460">
                <a:tc>
                  <a:txBody>
                    <a:bodyPr/>
                    <a:lstStyle/>
                    <a:p>
                      <a:pPr>
                        <a:spcAft>
                          <a:spcPts val="1000"/>
                        </a:spcAft>
                      </a:pPr>
                      <a:r>
                        <a:rPr lang="en-US" sz="1100">
                          <a:effectLst/>
                        </a:rPr>
                        <a:t> </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en-US" sz="1100">
                          <a:effectLst/>
                        </a:rPr>
                        <a:t> </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en-US" sz="1100">
                          <a:effectLst/>
                        </a:rPr>
                        <a:t> </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1428977516"/>
                  </a:ext>
                </a:extLst>
              </a:tr>
              <a:tr h="352920">
                <a:tc>
                  <a:txBody>
                    <a:bodyPr/>
                    <a:lstStyle/>
                    <a:p>
                      <a:pPr>
                        <a:spcAft>
                          <a:spcPts val="1000"/>
                        </a:spcAft>
                      </a:pPr>
                      <a:r>
                        <a:rPr lang="en-US" sz="1100">
                          <a:effectLst/>
                        </a:rPr>
                        <a:t>Responsible technology</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en-US" sz="1100">
                          <a:effectLst/>
                        </a:rPr>
                        <a:t>Responsible technology </a:t>
                      </a:r>
                      <a:r>
                        <a:rPr lang="en-US" sz="1100" err="1">
                          <a:effectLst/>
                        </a:rPr>
                        <a:t>competenties</a:t>
                      </a:r>
                      <a:r>
                        <a:rPr lang="en-US" sz="1100">
                          <a:effectLst/>
                        </a:rPr>
                        <a:t> (RT)</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en-US" sz="1100">
                          <a:effectLst/>
                        </a:rPr>
                        <a:t> </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3947966542"/>
                  </a:ext>
                </a:extLst>
              </a:tr>
              <a:tr h="1925017">
                <a:tc>
                  <a:txBody>
                    <a:bodyPr/>
                    <a:lstStyle/>
                    <a:p>
                      <a:pPr>
                        <a:spcAft>
                          <a:spcPts val="1000"/>
                        </a:spcAft>
                      </a:pPr>
                      <a:r>
                        <a:rPr lang="en-US" sz="1100">
                          <a:effectLst/>
                        </a:rPr>
                        <a:t> </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nl-NL" sz="1100">
                          <a:effectLst/>
                        </a:rPr>
                        <a:t>Adviseren binnen het kader van de stageopdracht over ethische en juridische factoren</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nl-NL" sz="1200">
                          <a:effectLst/>
                        </a:rPr>
                        <a:t>Je dient een ethisch en juridisch reflectieverslag te schrijven. In dit verslag geef je een reflectie op ethische en juridische factoren die in relatie staan tot je stage opdracht.</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2094921155"/>
                  </a:ext>
                </a:extLst>
              </a:tr>
              <a:tr h="176460">
                <a:tc>
                  <a:txBody>
                    <a:bodyPr/>
                    <a:lstStyle/>
                    <a:p>
                      <a:pPr>
                        <a:spcAft>
                          <a:spcPts val="1000"/>
                        </a:spcAft>
                      </a:pPr>
                      <a:r>
                        <a:rPr lang="nl-NL" sz="1100">
                          <a:effectLst/>
                        </a:rPr>
                        <a:t> </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nl-NL" sz="1100">
                          <a:effectLst/>
                        </a:rPr>
                        <a:t> </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nl-NL" sz="1100">
                          <a:effectLst/>
                        </a:rPr>
                        <a:t> </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2676332677"/>
                  </a:ext>
                </a:extLst>
              </a:tr>
              <a:tr h="352920">
                <a:tc>
                  <a:txBody>
                    <a:bodyPr/>
                    <a:lstStyle/>
                    <a:p>
                      <a:pPr>
                        <a:spcAft>
                          <a:spcPts val="1000"/>
                        </a:spcAft>
                      </a:pPr>
                      <a:r>
                        <a:rPr lang="en-US" sz="1100">
                          <a:effectLst/>
                        </a:rPr>
                        <a:t>Professionele vaardigheden</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en-US" sz="1100">
                          <a:effectLst/>
                        </a:rPr>
                        <a:t>Professionele competenties (PC)</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en-US" sz="1100">
                          <a:effectLst/>
                        </a:rPr>
                        <a:t> </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831235656"/>
                  </a:ext>
                </a:extLst>
              </a:tr>
              <a:tr h="176460">
                <a:tc>
                  <a:txBody>
                    <a:bodyPr/>
                    <a:lstStyle/>
                    <a:p>
                      <a:pPr>
                        <a:spcAft>
                          <a:spcPts val="1000"/>
                        </a:spcAft>
                      </a:pPr>
                      <a:r>
                        <a:rPr lang="en-US" sz="1100">
                          <a:effectLst/>
                        </a:rPr>
                        <a:t> </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nl-NL" sz="1100">
                          <a:effectLst/>
                        </a:rPr>
                        <a:t>Onderzoekende, lerende en reflectieve houding</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en-US" sz="1100">
                          <a:effectLst/>
                        </a:rPr>
                        <a:t>ja</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631095907"/>
                  </a:ext>
                </a:extLst>
              </a:tr>
              <a:tr h="176460">
                <a:tc>
                  <a:txBody>
                    <a:bodyPr/>
                    <a:lstStyle/>
                    <a:p>
                      <a:pPr>
                        <a:spcAft>
                          <a:spcPts val="1000"/>
                        </a:spcAft>
                      </a:pPr>
                      <a:r>
                        <a:rPr lang="en-US" sz="1100">
                          <a:effectLst/>
                        </a:rPr>
                        <a:t> </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nl-NL" sz="1100">
                          <a:effectLst/>
                        </a:rPr>
                        <a:t>Communiceren en samenwerken met stakeholders</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tc>
                  <a:txBody>
                    <a:bodyPr/>
                    <a:lstStyle/>
                    <a:p>
                      <a:pPr>
                        <a:spcAft>
                          <a:spcPts val="1000"/>
                        </a:spcAft>
                      </a:pPr>
                      <a:r>
                        <a:rPr lang="en-US" sz="1100">
                          <a:effectLst/>
                        </a:rPr>
                        <a:t>ja</a:t>
                      </a:r>
                      <a:endParaRPr lang="nl-NL" sz="1200">
                        <a:effectLst/>
                        <a:latin typeface="Cambria" panose="02040503050406030204" pitchFamily="18" charset="0"/>
                        <a:ea typeface="Cambria" panose="02040503050406030204" pitchFamily="18" charset="0"/>
                        <a:cs typeface="Times New Roman" panose="02020603050405020304" pitchFamily="18" charset="0"/>
                      </a:endParaRPr>
                    </a:p>
                  </a:txBody>
                  <a:tcPr marL="44450" marR="44450" marT="0" marB="0"/>
                </a:tc>
                <a:extLst>
                  <a:ext uri="{0D108BD9-81ED-4DB2-BD59-A6C34878D82A}">
                    <a16:rowId xmlns:a16="http://schemas.microsoft.com/office/drawing/2014/main" val="2472418509"/>
                  </a:ext>
                </a:extLst>
              </a:tr>
            </a:tbl>
          </a:graphicData>
        </a:graphic>
      </p:graphicFrame>
      <p:sp>
        <p:nvSpPr>
          <p:cNvPr id="7" name="Tekstvak 6">
            <a:extLst>
              <a:ext uri="{FF2B5EF4-FFF2-40B4-BE49-F238E27FC236}">
                <a16:creationId xmlns:a16="http://schemas.microsoft.com/office/drawing/2014/main" id="{D8144F5B-D402-7856-3B42-23304811F96E}"/>
              </a:ext>
            </a:extLst>
          </p:cNvPr>
          <p:cNvSpPr txBox="1"/>
          <p:nvPr/>
        </p:nvSpPr>
        <p:spPr>
          <a:xfrm>
            <a:off x="911087" y="6061988"/>
            <a:ext cx="6096000" cy="430887"/>
          </a:xfrm>
          <a:prstGeom prst="rect">
            <a:avLst/>
          </a:prstGeom>
          <a:noFill/>
        </p:spPr>
        <p:txBody>
          <a:bodyPr wrap="square">
            <a:spAutoFit/>
          </a:bodyPr>
          <a:lstStyle/>
          <a:p>
            <a:r>
              <a:rPr lang="nl-NL" sz="1100">
                <a:solidFill>
                  <a:schemeClr val="bg1"/>
                </a:solidFill>
                <a:effectLst/>
                <a:latin typeface="Calibri" panose="020F0502020204030204" pitchFamily="34" charset="0"/>
                <a:ea typeface="Times New Roman" panose="02020603050405020304" pitchFamily="18" charset="0"/>
              </a:rPr>
              <a:t>*    </a:t>
            </a:r>
            <a:r>
              <a:rPr lang="nl-NL" sz="1100" i="1">
                <a:solidFill>
                  <a:schemeClr val="bg1"/>
                </a:solidFill>
                <a:effectLst/>
                <a:latin typeface="Calibri" panose="020F0502020204030204" pitchFamily="34" charset="0"/>
                <a:ea typeface="Times New Roman" panose="02020603050405020304" pitchFamily="18" charset="0"/>
              </a:rPr>
              <a:t>Als je dit onderdeel niet kiest, dan is ontwikkelen, testen en uitrollen van modellen verplicht.</a:t>
            </a:r>
            <a:br>
              <a:rPr lang="nl-NL" sz="1100" i="1">
                <a:solidFill>
                  <a:schemeClr val="bg1"/>
                </a:solidFill>
                <a:effectLst/>
                <a:latin typeface="Calibri" panose="020F0502020204030204" pitchFamily="34" charset="0"/>
                <a:ea typeface="Times New Roman" panose="02020603050405020304" pitchFamily="18" charset="0"/>
              </a:rPr>
            </a:br>
            <a:r>
              <a:rPr lang="nl-NL" sz="1100">
                <a:solidFill>
                  <a:schemeClr val="bg1"/>
                </a:solidFill>
                <a:effectLst/>
                <a:latin typeface="Calibri" panose="020F0502020204030204" pitchFamily="34" charset="0"/>
                <a:ea typeface="Times New Roman" panose="02020603050405020304" pitchFamily="18" charset="0"/>
              </a:rPr>
              <a:t>** </a:t>
            </a:r>
            <a:r>
              <a:rPr lang="nl-NL" sz="1100" i="1">
                <a:solidFill>
                  <a:schemeClr val="bg1"/>
                </a:solidFill>
                <a:effectLst/>
                <a:latin typeface="Calibri" panose="020F0502020204030204" pitchFamily="34" charset="0"/>
                <a:ea typeface="Times New Roman" panose="02020603050405020304" pitchFamily="18" charset="0"/>
              </a:rPr>
              <a:t>Als je dit onderdeel niet kiest, dan is verwerven, verwerken en beheren van data verplicht</a:t>
            </a:r>
            <a:endParaRPr lang="nl-NL" sz="1100">
              <a:solidFill>
                <a:schemeClr val="bg1"/>
              </a:solidFill>
            </a:endParaRPr>
          </a:p>
        </p:txBody>
      </p:sp>
    </p:spTree>
    <p:extLst>
      <p:ext uri="{BB962C8B-B14F-4D97-AF65-F5344CB8AC3E}">
        <p14:creationId xmlns:p14="http://schemas.microsoft.com/office/powerpoint/2010/main" val="64586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68DF5BFD-A7C0-EB0D-4673-F9177A0A53DC}"/>
              </a:ext>
            </a:extLst>
          </p:cNvPr>
          <p:cNvSpPr>
            <a:spLocks noGrp="1"/>
          </p:cNvSpPr>
          <p:nvPr>
            <p:ph idx="1"/>
          </p:nvPr>
        </p:nvSpPr>
        <p:spPr>
          <a:xfrm>
            <a:off x="838200" y="1690688"/>
            <a:ext cx="10515600" cy="4042541"/>
          </a:xfrm>
        </p:spPr>
        <p:txBody>
          <a:bodyPr vert="horz" lIns="91440" tIns="45720" rIns="91440" bIns="45720" rtlCol="0" anchor="t">
            <a:normAutofit/>
          </a:bodyPr>
          <a:lstStyle/>
          <a:p>
            <a:pPr marL="0" indent="0">
              <a:spcBef>
                <a:spcPts val="900"/>
              </a:spcBef>
              <a:spcAft>
                <a:spcPts val="900"/>
              </a:spcAft>
              <a:buNone/>
            </a:pPr>
            <a:br>
              <a:rPr lang="nl-NL" sz="1800">
                <a:latin typeface="Calibri" panose="020F0502020204030204" pitchFamily="34" charset="0"/>
                <a:ea typeface="Cambria" panose="02040503050406030204" pitchFamily="18" charset="0"/>
                <a:cs typeface="Times New Roman" panose="02020603050405020304" pitchFamily="18" charset="0"/>
              </a:rPr>
            </a:br>
            <a:endParaRPr lang="nl-NL" sz="1800">
              <a:effectLst/>
              <a:latin typeface="Cambria" panose="02040503050406030204" pitchFamily="18" charset="0"/>
              <a:ea typeface="Cambria" panose="02040503050406030204" pitchFamily="18" charset="0"/>
              <a:cs typeface="Times New Roman" panose="02020603050405020304" pitchFamily="18" charset="0"/>
            </a:endParaRPr>
          </a:p>
          <a:p>
            <a:endParaRPr lang="nl-NL"/>
          </a:p>
        </p:txBody>
      </p:sp>
      <p:pic>
        <p:nvPicPr>
          <p:cNvPr id="5" name="Afbeelding 4">
            <a:extLst>
              <a:ext uri="{FF2B5EF4-FFF2-40B4-BE49-F238E27FC236}">
                <a16:creationId xmlns:a16="http://schemas.microsoft.com/office/drawing/2014/main" id="{A1082F4B-E147-6BED-6FBB-B56D3601AFC8}"/>
              </a:ext>
            </a:extLst>
          </p:cNvPr>
          <p:cNvPicPr>
            <a:picLocks noChangeAspect="1"/>
          </p:cNvPicPr>
          <p:nvPr/>
        </p:nvPicPr>
        <p:blipFill>
          <a:blip r:embed="rId2"/>
          <a:stretch>
            <a:fillRect/>
          </a:stretch>
        </p:blipFill>
        <p:spPr>
          <a:xfrm>
            <a:off x="468219" y="287302"/>
            <a:ext cx="5311268" cy="6283396"/>
          </a:xfrm>
          <a:prstGeom prst="rect">
            <a:avLst/>
          </a:prstGeom>
        </p:spPr>
      </p:pic>
      <p:sp>
        <p:nvSpPr>
          <p:cNvPr id="6" name="Rechthoek 5">
            <a:extLst>
              <a:ext uri="{FF2B5EF4-FFF2-40B4-BE49-F238E27FC236}">
                <a16:creationId xmlns:a16="http://schemas.microsoft.com/office/drawing/2014/main" id="{5C7DB8F4-3693-4D49-22BF-D33C7C0391DA}"/>
              </a:ext>
            </a:extLst>
          </p:cNvPr>
          <p:cNvSpPr/>
          <p:nvPr/>
        </p:nvSpPr>
        <p:spPr>
          <a:xfrm>
            <a:off x="2341974" y="1550505"/>
            <a:ext cx="1563757" cy="3113904"/>
          </a:xfrm>
          <a:prstGeom prst="rect">
            <a:avLst/>
          </a:prstGeom>
          <a:solidFill>
            <a:srgbClr val="FFFF00">
              <a:alpha val="1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Ovaal 6">
            <a:extLst>
              <a:ext uri="{FF2B5EF4-FFF2-40B4-BE49-F238E27FC236}">
                <a16:creationId xmlns:a16="http://schemas.microsoft.com/office/drawing/2014/main" id="{20200D71-C268-46F1-D949-9DB82FEAD9C1}"/>
              </a:ext>
            </a:extLst>
          </p:cNvPr>
          <p:cNvSpPr/>
          <p:nvPr/>
        </p:nvSpPr>
        <p:spPr>
          <a:xfrm>
            <a:off x="2802835" y="287302"/>
            <a:ext cx="642730" cy="565917"/>
          </a:xfrm>
          <a:prstGeom prst="ellipse">
            <a:avLst/>
          </a:prstGeom>
          <a:solidFill>
            <a:schemeClr val="accent1">
              <a:alpha val="4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Tekstvak 8">
            <a:extLst>
              <a:ext uri="{FF2B5EF4-FFF2-40B4-BE49-F238E27FC236}">
                <a16:creationId xmlns:a16="http://schemas.microsoft.com/office/drawing/2014/main" id="{44CD3251-D1DF-C99B-FA98-C6A3C901BEB8}"/>
              </a:ext>
            </a:extLst>
          </p:cNvPr>
          <p:cNvSpPr txBox="1"/>
          <p:nvPr/>
        </p:nvSpPr>
        <p:spPr>
          <a:xfrm>
            <a:off x="6042532" y="287115"/>
            <a:ext cx="5311268" cy="2031325"/>
          </a:xfrm>
          <a:prstGeom prst="rect">
            <a:avLst/>
          </a:prstGeom>
          <a:noFill/>
        </p:spPr>
        <p:txBody>
          <a:bodyPr wrap="square">
            <a:spAutoFit/>
          </a:bodyPr>
          <a:lstStyle/>
          <a:p>
            <a:r>
              <a:rPr lang="nl-NL" sz="1400" b="1">
                <a:solidFill>
                  <a:srgbClr val="FF0000"/>
                </a:solidFill>
              </a:rPr>
              <a:t>Toepassen kennis &amp; inzicht</a:t>
            </a:r>
            <a:br>
              <a:rPr lang="nl-NL" sz="1400">
                <a:solidFill>
                  <a:schemeClr val="bg1"/>
                </a:solidFill>
              </a:rPr>
            </a:br>
            <a:r>
              <a:rPr lang="nl-NL" sz="1400">
                <a:solidFill>
                  <a:schemeClr val="bg1"/>
                </a:solidFill>
              </a:rPr>
              <a:t>Is in staat tot professioneel methodisch (procesmatig) handelen door een keuze te maken uit verschillende ADS&amp;AI-methoden voor de aanpak van een vraagstuk. Is in staat om zelf een aanpak te kiezen in een complexe context, kan hiervoor een plan opstellen. Onderbouwt keuzes en aanpak met theorie en legt relaties tussen eigen methoden/ aanpak en theorie. Kan verschillende methoden aandragen voor een vraagstuk. Onderzoekt complexe vraagstukken. Stelt een analyse van het vraagstuk op, zet deze om in een onderzoeksopzet met planning.</a:t>
            </a:r>
          </a:p>
        </p:txBody>
      </p:sp>
      <p:sp>
        <p:nvSpPr>
          <p:cNvPr id="10" name="Tekstvak 9">
            <a:extLst>
              <a:ext uri="{FF2B5EF4-FFF2-40B4-BE49-F238E27FC236}">
                <a16:creationId xmlns:a16="http://schemas.microsoft.com/office/drawing/2014/main" id="{EC68C39E-F662-5217-719E-2A38F6320E12}"/>
              </a:ext>
            </a:extLst>
          </p:cNvPr>
          <p:cNvSpPr txBox="1"/>
          <p:nvPr/>
        </p:nvSpPr>
        <p:spPr>
          <a:xfrm>
            <a:off x="5981043" y="2742485"/>
            <a:ext cx="5311268" cy="1384995"/>
          </a:xfrm>
          <a:prstGeom prst="rect">
            <a:avLst/>
          </a:prstGeom>
          <a:noFill/>
        </p:spPr>
        <p:txBody>
          <a:bodyPr wrap="square">
            <a:spAutoFit/>
          </a:bodyPr>
          <a:lstStyle/>
          <a:p>
            <a:r>
              <a:rPr lang="nl-NL" sz="1400" b="1">
                <a:solidFill>
                  <a:srgbClr val="FF0000"/>
                </a:solidFill>
              </a:rPr>
              <a:t>Oordeelsvorming</a:t>
            </a:r>
            <a:br>
              <a:rPr lang="nl-NL" sz="1400">
                <a:solidFill>
                  <a:schemeClr val="bg1"/>
                </a:solidFill>
              </a:rPr>
            </a:br>
            <a:r>
              <a:rPr lang="nl-NL" sz="1400">
                <a:solidFill>
                  <a:schemeClr val="bg1"/>
                </a:solidFill>
              </a:rPr>
              <a:t>Vormt zich een oordeel over wat het eigenlijke ADS&amp;AI-vraagstuk is binnen een organisatiecontext en stelt een handelwijze op om het vraagstuk aan te pakken. Verantwoordt keuzes, op basis van waarden, verwachtingen, kaders van de organisaties, (eigen) overwegingen en wetenschappelijk bewijs.</a:t>
            </a:r>
            <a:r>
              <a:rPr lang="nl-NL" sz="1400"/>
              <a:t> </a:t>
            </a:r>
            <a:endParaRPr lang="nl-NL" sz="1400">
              <a:solidFill>
                <a:schemeClr val="bg1"/>
              </a:solidFill>
            </a:endParaRPr>
          </a:p>
        </p:txBody>
      </p:sp>
      <p:sp>
        <p:nvSpPr>
          <p:cNvPr id="13" name="Tekstvak 12">
            <a:extLst>
              <a:ext uri="{FF2B5EF4-FFF2-40B4-BE49-F238E27FC236}">
                <a16:creationId xmlns:a16="http://schemas.microsoft.com/office/drawing/2014/main" id="{E6BB728F-5378-CDEF-40D2-E72E22142BFB}"/>
              </a:ext>
            </a:extLst>
          </p:cNvPr>
          <p:cNvSpPr txBox="1"/>
          <p:nvPr/>
        </p:nvSpPr>
        <p:spPr>
          <a:xfrm>
            <a:off x="6042532" y="4551526"/>
            <a:ext cx="5311268" cy="1169551"/>
          </a:xfrm>
          <a:prstGeom prst="rect">
            <a:avLst/>
          </a:prstGeom>
          <a:noFill/>
        </p:spPr>
        <p:txBody>
          <a:bodyPr wrap="square">
            <a:spAutoFit/>
          </a:bodyPr>
          <a:lstStyle/>
          <a:p>
            <a:r>
              <a:rPr lang="nl-NL" sz="1400" b="1">
                <a:solidFill>
                  <a:srgbClr val="FF0000"/>
                </a:solidFill>
              </a:rPr>
              <a:t>Communiceren</a:t>
            </a:r>
            <a:br>
              <a:rPr lang="nl-NL" sz="1400">
                <a:solidFill>
                  <a:schemeClr val="bg1"/>
                </a:solidFill>
              </a:rPr>
            </a:br>
            <a:r>
              <a:rPr lang="nl-NL" sz="1400">
                <a:solidFill>
                  <a:schemeClr val="bg1"/>
                </a:solidFill>
              </a:rPr>
              <a:t>Presenteert en beargumenteert bevindingen (mondeling en schriftelijk) aan betrokkenen via verschillende media. Kan succes en falen in communicatie bespreekbaar maken. Draagt aantoonbaar bij aan samenwerkingsprocessen. Neemt ongevraagd initiatieven.</a:t>
            </a:r>
          </a:p>
        </p:txBody>
      </p:sp>
      <p:cxnSp>
        <p:nvCxnSpPr>
          <p:cNvPr id="17" name="Rechte verbindingslijn met pijl 16">
            <a:extLst>
              <a:ext uri="{FF2B5EF4-FFF2-40B4-BE49-F238E27FC236}">
                <a16:creationId xmlns:a16="http://schemas.microsoft.com/office/drawing/2014/main" id="{5DDF8B18-C0F0-0C2C-6DE4-37B70442E6DB}"/>
              </a:ext>
            </a:extLst>
          </p:cNvPr>
          <p:cNvCxnSpPr>
            <a:endCxn id="9" idx="1"/>
          </p:cNvCxnSpPr>
          <p:nvPr/>
        </p:nvCxnSpPr>
        <p:spPr>
          <a:xfrm flipV="1">
            <a:off x="3905731" y="1302778"/>
            <a:ext cx="2136801" cy="9359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Rechte verbindingslijn met pijl 21">
            <a:extLst>
              <a:ext uri="{FF2B5EF4-FFF2-40B4-BE49-F238E27FC236}">
                <a16:creationId xmlns:a16="http://schemas.microsoft.com/office/drawing/2014/main" id="{3784660B-E3E9-61B2-35DC-5684673B4D43}"/>
              </a:ext>
            </a:extLst>
          </p:cNvPr>
          <p:cNvCxnSpPr>
            <a:cxnSpLocks/>
          </p:cNvCxnSpPr>
          <p:nvPr/>
        </p:nvCxnSpPr>
        <p:spPr>
          <a:xfrm flipV="1">
            <a:off x="3774208" y="3254179"/>
            <a:ext cx="2268324" cy="208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Rechte verbindingslijn met pijl 24">
            <a:extLst>
              <a:ext uri="{FF2B5EF4-FFF2-40B4-BE49-F238E27FC236}">
                <a16:creationId xmlns:a16="http://schemas.microsoft.com/office/drawing/2014/main" id="{457190F5-595A-1460-43F5-E11C918D31FF}"/>
              </a:ext>
            </a:extLst>
          </p:cNvPr>
          <p:cNvCxnSpPr>
            <a:cxnSpLocks/>
            <a:endCxn id="13" idx="1"/>
          </p:cNvCxnSpPr>
          <p:nvPr/>
        </p:nvCxnSpPr>
        <p:spPr>
          <a:xfrm>
            <a:off x="3774208" y="4223734"/>
            <a:ext cx="2268324" cy="9125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14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CA1A-C96B-D1B3-1210-2485CA367205}"/>
              </a:ext>
            </a:extLst>
          </p:cNvPr>
          <p:cNvSpPr>
            <a:spLocks noGrp="1"/>
          </p:cNvSpPr>
          <p:nvPr>
            <p:ph type="title"/>
          </p:nvPr>
        </p:nvSpPr>
        <p:spPr/>
        <p:txBody>
          <a:bodyPr/>
          <a:lstStyle/>
          <a:p>
            <a:r>
              <a:rPr lang="nl-NL"/>
              <a:t>Resultaten stage-ervaring ...tot nu toe</a:t>
            </a:r>
            <a:endParaRPr lang="en-NL"/>
          </a:p>
        </p:txBody>
      </p:sp>
      <p:sp>
        <p:nvSpPr>
          <p:cNvPr id="3" name="Content Placeholder 2">
            <a:extLst>
              <a:ext uri="{FF2B5EF4-FFF2-40B4-BE49-F238E27FC236}">
                <a16:creationId xmlns:a16="http://schemas.microsoft.com/office/drawing/2014/main" id="{DCC7A8DE-AF40-99A4-F0C4-FAF5690F9AE8}"/>
              </a:ext>
            </a:extLst>
          </p:cNvPr>
          <p:cNvSpPr>
            <a:spLocks noGrp="1"/>
          </p:cNvSpPr>
          <p:nvPr>
            <p:ph idx="1"/>
          </p:nvPr>
        </p:nvSpPr>
        <p:spPr/>
        <p:txBody>
          <a:bodyPr vert="horz" lIns="91440" tIns="45720" rIns="91440" bIns="45720" rtlCol="0" anchor="t">
            <a:noAutofit/>
          </a:bodyPr>
          <a:lstStyle/>
          <a:p>
            <a:r>
              <a:rPr lang="en-US" sz="1600" err="1">
                <a:latin typeface="Open Sans" pitchFamily="2" charset="0"/>
                <a:ea typeface="Open Sans" pitchFamily="2" charset="0"/>
                <a:cs typeface="Open Sans" pitchFamily="2" charset="0"/>
              </a:rPr>
              <a:t>Veel</a:t>
            </a:r>
            <a:r>
              <a:rPr lang="en-US" sz="1600">
                <a:latin typeface="Open Sans" pitchFamily="2" charset="0"/>
                <a:ea typeface="Open Sans" pitchFamily="2" charset="0"/>
                <a:cs typeface="Open Sans" pitchFamily="2" charset="0"/>
              </a:rPr>
              <a:t> </a:t>
            </a:r>
            <a:r>
              <a:rPr lang="en-US" sz="1600" err="1">
                <a:latin typeface="Open Sans" pitchFamily="2" charset="0"/>
                <a:ea typeface="Open Sans" pitchFamily="2" charset="0"/>
                <a:cs typeface="Open Sans" pitchFamily="2" charset="0"/>
              </a:rPr>
              <a:t>communiceren</a:t>
            </a:r>
            <a:r>
              <a:rPr lang="en-US" sz="1600">
                <a:latin typeface="Open Sans" pitchFamily="2" charset="0"/>
                <a:ea typeface="Open Sans" pitchFamily="2" charset="0"/>
                <a:cs typeface="Open Sans" pitchFamily="2" charset="0"/>
              </a:rPr>
              <a:t> </a:t>
            </a:r>
            <a:r>
              <a:rPr lang="en-US" sz="1600" err="1">
                <a:latin typeface="Open Sans" pitchFamily="2" charset="0"/>
                <a:ea typeface="Open Sans" pitchFamily="2" charset="0"/>
                <a:cs typeface="Open Sans" pitchFamily="2" charset="0"/>
              </a:rPr>
              <a:t>en</a:t>
            </a:r>
            <a:r>
              <a:rPr lang="en-US" sz="1600">
                <a:latin typeface="Open Sans" pitchFamily="2" charset="0"/>
                <a:ea typeface="Open Sans" pitchFamily="2" charset="0"/>
                <a:cs typeface="Open Sans" pitchFamily="2" charset="0"/>
              </a:rPr>
              <a:t> </a:t>
            </a:r>
            <a:r>
              <a:rPr lang="en-US" sz="1600" err="1">
                <a:latin typeface="Open Sans" pitchFamily="2" charset="0"/>
                <a:ea typeface="Open Sans" pitchFamily="2" charset="0"/>
                <a:cs typeface="Open Sans" pitchFamily="2" charset="0"/>
              </a:rPr>
              <a:t>samenwerken</a:t>
            </a:r>
            <a:r>
              <a:rPr lang="en-US" sz="1600">
                <a:latin typeface="Open Sans" pitchFamily="2" charset="0"/>
                <a:ea typeface="Open Sans" pitchFamily="2" charset="0"/>
                <a:cs typeface="Open Sans" pitchFamily="2" charset="0"/>
              </a:rPr>
              <a:t> met </a:t>
            </a:r>
            <a:r>
              <a:rPr lang="en-US" sz="1600" err="1">
                <a:latin typeface="Open Sans" pitchFamily="2" charset="0"/>
                <a:ea typeface="Open Sans" pitchFamily="2" charset="0"/>
                <a:cs typeface="Open Sans" pitchFamily="2" charset="0"/>
              </a:rPr>
              <a:t>verschillende</a:t>
            </a:r>
            <a:r>
              <a:rPr lang="en-US" sz="1600">
                <a:latin typeface="Open Sans" pitchFamily="2" charset="0"/>
                <a:ea typeface="Open Sans" pitchFamily="2" charset="0"/>
                <a:cs typeface="Open Sans" pitchFamily="2" charset="0"/>
              </a:rPr>
              <a:t> stakeholders </a:t>
            </a:r>
            <a:r>
              <a:rPr lang="en-US" sz="1600" err="1">
                <a:latin typeface="Open Sans" pitchFamily="2" charset="0"/>
                <a:ea typeface="Open Sans" pitchFamily="2" charset="0"/>
                <a:cs typeface="Open Sans" pitchFamily="2" charset="0"/>
              </a:rPr>
              <a:t>waaronder</a:t>
            </a:r>
            <a:endParaRPr lang="en-US" sz="1600">
              <a:latin typeface="Open Sans" pitchFamily="2" charset="0"/>
              <a:ea typeface="Open Sans" pitchFamily="2" charset="0"/>
              <a:cs typeface="Open Sans" pitchFamily="2" charset="0"/>
            </a:endParaRPr>
          </a:p>
          <a:p>
            <a:pPr lvl="1"/>
            <a:r>
              <a:rPr lang="en-US" sz="1200" err="1">
                <a:latin typeface="Open Sans" pitchFamily="2" charset="0"/>
                <a:ea typeface="Open Sans" pitchFamily="2" charset="0"/>
                <a:cs typeface="Open Sans" pitchFamily="2" charset="0"/>
              </a:rPr>
              <a:t>Afnemen</a:t>
            </a:r>
            <a:r>
              <a:rPr lang="en-US" sz="1200">
                <a:latin typeface="Open Sans" pitchFamily="2" charset="0"/>
                <a:ea typeface="Open Sans" pitchFamily="2" charset="0"/>
                <a:cs typeface="Open Sans" pitchFamily="2" charset="0"/>
              </a:rPr>
              <a:t> interviews</a:t>
            </a:r>
          </a:p>
          <a:p>
            <a:pPr lvl="1"/>
            <a:r>
              <a:rPr lang="en-US" sz="1200" err="1">
                <a:latin typeface="Open Sans" pitchFamily="2" charset="0"/>
                <a:ea typeface="Open Sans" pitchFamily="2" charset="0"/>
                <a:cs typeface="Open Sans" pitchFamily="2" charset="0"/>
              </a:rPr>
              <a:t>Verzorgen</a:t>
            </a:r>
            <a:r>
              <a:rPr lang="en-US" sz="1200">
                <a:latin typeface="Open Sans" pitchFamily="2" charset="0"/>
                <a:ea typeface="Open Sans" pitchFamily="2" charset="0"/>
                <a:cs typeface="Open Sans" pitchFamily="2" charset="0"/>
              </a:rPr>
              <a:t> </a:t>
            </a:r>
            <a:r>
              <a:rPr lang="en-US" sz="1200" err="1">
                <a:latin typeface="Open Sans" pitchFamily="2" charset="0"/>
                <a:ea typeface="Open Sans" pitchFamily="2" charset="0"/>
                <a:cs typeface="Open Sans" pitchFamily="2" charset="0"/>
              </a:rPr>
              <a:t>presentaties</a:t>
            </a:r>
            <a:endParaRPr lang="en-GB" sz="1200">
              <a:latin typeface="Open Sans" pitchFamily="2" charset="0"/>
              <a:ea typeface="Open Sans" pitchFamily="2" charset="0"/>
              <a:cs typeface="Open Sans" pitchFamily="2" charset="0"/>
            </a:endParaRPr>
          </a:p>
          <a:p>
            <a:r>
              <a:rPr lang="en-GB" sz="1600" err="1">
                <a:latin typeface="Open Sans" pitchFamily="2" charset="0"/>
                <a:ea typeface="Open Sans" pitchFamily="2" charset="0"/>
                <a:cs typeface="Open Sans" pitchFamily="2" charset="0"/>
              </a:rPr>
              <a:t>Participeren</a:t>
            </a:r>
            <a:r>
              <a:rPr lang="en-GB" sz="1600">
                <a:latin typeface="Open Sans" pitchFamily="2" charset="0"/>
                <a:ea typeface="Open Sans" pitchFamily="2" charset="0"/>
                <a:cs typeface="Open Sans" pitchFamily="2" charset="0"/>
              </a:rPr>
              <a:t> in SCRUM / </a:t>
            </a:r>
            <a:r>
              <a:rPr lang="en-GB" sz="1600" err="1">
                <a:latin typeface="Open Sans" pitchFamily="2" charset="0"/>
                <a:ea typeface="Open Sans" pitchFamily="2" charset="0"/>
                <a:cs typeface="Open Sans" pitchFamily="2" charset="0"/>
              </a:rPr>
              <a:t>Projectteams</a:t>
            </a:r>
            <a:endParaRPr lang="en-GB" sz="1600">
              <a:latin typeface="Open Sans" pitchFamily="2" charset="0"/>
              <a:ea typeface="Open Sans" pitchFamily="2" charset="0"/>
              <a:cs typeface="Open Sans" pitchFamily="2" charset="0"/>
            </a:endParaRPr>
          </a:p>
          <a:p>
            <a:r>
              <a:rPr lang="en-GB" sz="1600" err="1">
                <a:latin typeface="Open Sans" pitchFamily="2" charset="0"/>
                <a:ea typeface="Open Sans" pitchFamily="2" charset="0"/>
                <a:cs typeface="Open Sans" pitchFamily="2" charset="0"/>
              </a:rPr>
              <a:t>Sommige</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studenten</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krijgen</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werken</a:t>
            </a:r>
            <a:r>
              <a:rPr lang="en-GB" sz="1600">
                <a:latin typeface="Open Sans" pitchFamily="2" charset="0"/>
                <a:ea typeface="Open Sans" pitchFamily="2" charset="0"/>
                <a:cs typeface="Open Sans" pitchFamily="2" charset="0"/>
              </a:rPr>
              <a:t> in </a:t>
            </a:r>
            <a:r>
              <a:rPr lang="en-GB" sz="1600" err="1">
                <a:latin typeface="Open Sans" pitchFamily="2" charset="0"/>
                <a:ea typeface="Open Sans" pitchFamily="2" charset="0"/>
                <a:cs typeface="Open Sans" pitchFamily="2" charset="0"/>
              </a:rPr>
              <a:t>een</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internationale</a:t>
            </a:r>
            <a:r>
              <a:rPr lang="en-GB" sz="1600">
                <a:latin typeface="Open Sans" pitchFamily="2" charset="0"/>
                <a:ea typeface="Open Sans" pitchFamily="2" charset="0"/>
                <a:cs typeface="Open Sans" pitchFamily="2" charset="0"/>
              </a:rPr>
              <a:t> context mee</a:t>
            </a:r>
          </a:p>
          <a:p>
            <a:r>
              <a:rPr lang="en-GB" sz="1600" err="1">
                <a:latin typeface="Open Sans" pitchFamily="2" charset="0"/>
                <a:ea typeface="Open Sans" pitchFamily="2" charset="0"/>
                <a:cs typeface="Open Sans" pitchFamily="2" charset="0"/>
              </a:rPr>
              <a:t>Sommige</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studenten</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worden</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technisch</a:t>
            </a:r>
            <a:r>
              <a:rPr lang="en-GB" sz="1600">
                <a:latin typeface="Open Sans" pitchFamily="2" charset="0"/>
                <a:ea typeface="Open Sans" pitchFamily="2" charset="0"/>
                <a:cs typeface="Open Sans" pitchFamily="2" charset="0"/>
              </a:rPr>
              <a:t> (ML/</a:t>
            </a:r>
            <a:r>
              <a:rPr lang="en-GB" sz="1600" err="1">
                <a:latin typeface="Open Sans" pitchFamily="2" charset="0"/>
                <a:ea typeface="Open Sans" pitchFamily="2" charset="0"/>
                <a:cs typeface="Open Sans" pitchFamily="2" charset="0"/>
              </a:rPr>
              <a:t>programmeren</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behoorlijk</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uitgedaagd</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waaronder</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een</a:t>
            </a:r>
            <a:r>
              <a:rPr lang="en-GB" sz="1600">
                <a:latin typeface="Open Sans" pitchFamily="2" charset="0"/>
                <a:ea typeface="Open Sans" pitchFamily="2" charset="0"/>
                <a:cs typeface="Open Sans" pitchFamily="2" charset="0"/>
              </a:rPr>
              <a:t> select </a:t>
            </a:r>
            <a:r>
              <a:rPr lang="en-GB" sz="1600" err="1">
                <a:latin typeface="Open Sans" pitchFamily="2" charset="0"/>
                <a:ea typeface="Open Sans" pitchFamily="2" charset="0"/>
                <a:cs typeface="Open Sans" pitchFamily="2" charset="0"/>
              </a:rPr>
              <a:t>aantal</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ook</a:t>
            </a:r>
            <a:r>
              <a:rPr lang="en-GB" sz="1600">
                <a:latin typeface="Open Sans" pitchFamily="2" charset="0"/>
                <a:ea typeface="Open Sans" pitchFamily="2" charset="0"/>
                <a:cs typeface="Open Sans" pitchFamily="2" charset="0"/>
              </a:rPr>
              <a:t> met deep learning </a:t>
            </a:r>
            <a:r>
              <a:rPr lang="en-GB" sz="1600" err="1">
                <a:latin typeface="Open Sans" pitchFamily="2" charset="0"/>
                <a:ea typeface="Open Sans" pitchFamily="2" charset="0"/>
                <a:cs typeface="Open Sans" pitchFamily="2" charset="0"/>
              </a:rPr>
              <a:t>toepassingen</a:t>
            </a:r>
            <a:r>
              <a:rPr lang="en-GB" sz="1600">
                <a:latin typeface="Open Sans" pitchFamily="2" charset="0"/>
                <a:ea typeface="Open Sans" pitchFamily="2" charset="0"/>
                <a:cs typeface="Open Sans" pitchFamily="2" charset="0"/>
              </a:rPr>
              <a:t> in </a:t>
            </a:r>
            <a:r>
              <a:rPr lang="en-GB" sz="1600" err="1">
                <a:latin typeface="Open Sans" pitchFamily="2" charset="0"/>
                <a:ea typeface="Open Sans" pitchFamily="2" charset="0"/>
                <a:cs typeface="Open Sans" pitchFamily="2" charset="0"/>
              </a:rPr>
              <a:t>hun</a:t>
            </a:r>
            <a:r>
              <a:rPr lang="en-GB" sz="1600">
                <a:latin typeface="Open Sans" pitchFamily="2" charset="0"/>
                <a:ea typeface="Open Sans" pitchFamily="2" charset="0"/>
                <a:cs typeface="Open Sans" pitchFamily="2" charset="0"/>
              </a:rPr>
              <a:t> stage </a:t>
            </a:r>
            <a:r>
              <a:rPr lang="en-GB" sz="1600" err="1">
                <a:latin typeface="Open Sans" pitchFamily="2" charset="0"/>
                <a:ea typeface="Open Sans" pitchFamily="2" charset="0"/>
                <a:cs typeface="Open Sans" pitchFamily="2" charset="0"/>
              </a:rPr>
              <a:t>zijn</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begonnen</a:t>
            </a:r>
            <a:endParaRPr lang="en-GB" sz="1600">
              <a:latin typeface="Open Sans" pitchFamily="2" charset="0"/>
              <a:ea typeface="Open Sans" pitchFamily="2" charset="0"/>
              <a:cs typeface="Open Sans" pitchFamily="2" charset="0"/>
            </a:endParaRPr>
          </a:p>
          <a:p>
            <a:r>
              <a:rPr lang="en-GB" sz="1600" err="1">
                <a:latin typeface="Open Sans" pitchFamily="2" charset="0"/>
                <a:ea typeface="Open Sans" pitchFamily="2" charset="0"/>
                <a:cs typeface="Open Sans" pitchFamily="2" charset="0"/>
              </a:rPr>
              <a:t>Sommigen</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worstelen</a:t>
            </a:r>
            <a:r>
              <a:rPr lang="en-GB" sz="1600">
                <a:latin typeface="Open Sans" pitchFamily="2" charset="0"/>
                <a:ea typeface="Open Sans" pitchFamily="2" charset="0"/>
                <a:cs typeface="Open Sans" pitchFamily="2" charset="0"/>
              </a:rPr>
              <a:t> om de </a:t>
            </a:r>
            <a:r>
              <a:rPr lang="en-GB" sz="1600" err="1">
                <a:latin typeface="Open Sans" pitchFamily="2" charset="0"/>
                <a:ea typeface="Open Sans" pitchFamily="2" charset="0"/>
                <a:cs typeface="Open Sans" pitchFamily="2" charset="0"/>
              </a:rPr>
              <a:t>domeinkennis</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vanuit</a:t>
            </a:r>
            <a:r>
              <a:rPr lang="en-GB" sz="1600">
                <a:latin typeface="Open Sans" pitchFamily="2" charset="0"/>
                <a:ea typeface="Open Sans" pitchFamily="2" charset="0"/>
                <a:cs typeface="Open Sans" pitchFamily="2" charset="0"/>
              </a:rPr>
              <a:t> stage om </a:t>
            </a:r>
            <a:r>
              <a:rPr lang="en-GB" sz="1600" err="1">
                <a:latin typeface="Open Sans" pitchFamily="2" charset="0"/>
                <a:ea typeface="Open Sans" pitchFamily="2" charset="0"/>
                <a:cs typeface="Open Sans" pitchFamily="2" charset="0"/>
              </a:rPr>
              <a:t>te</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zetten</a:t>
            </a:r>
            <a:r>
              <a:rPr lang="en-GB" sz="1600">
                <a:latin typeface="Open Sans" pitchFamily="2" charset="0"/>
                <a:ea typeface="Open Sans" pitchFamily="2" charset="0"/>
                <a:cs typeface="Open Sans" pitchFamily="2" charset="0"/>
              </a:rPr>
              <a:t> in </a:t>
            </a:r>
            <a:r>
              <a:rPr lang="en-GB" sz="1600" err="1">
                <a:latin typeface="Open Sans" pitchFamily="2" charset="0"/>
                <a:ea typeface="Open Sans" pitchFamily="2" charset="0"/>
                <a:cs typeface="Open Sans" pitchFamily="2" charset="0"/>
              </a:rPr>
              <a:t>een</a:t>
            </a:r>
            <a:r>
              <a:rPr lang="en-GB" sz="1600">
                <a:latin typeface="Open Sans" pitchFamily="2" charset="0"/>
                <a:ea typeface="Open Sans" pitchFamily="2" charset="0"/>
                <a:cs typeface="Open Sans" pitchFamily="2" charset="0"/>
              </a:rPr>
              <a:t> data-driven product (</a:t>
            </a:r>
            <a:r>
              <a:rPr lang="en-GB" sz="1600" err="1">
                <a:latin typeface="Open Sans" pitchFamily="2" charset="0"/>
                <a:ea typeface="Open Sans" pitchFamily="2" charset="0"/>
                <a:cs typeface="Open Sans" pitchFamily="2" charset="0"/>
              </a:rPr>
              <a:t>bv</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een</a:t>
            </a:r>
            <a:r>
              <a:rPr lang="en-GB" sz="1600">
                <a:latin typeface="Open Sans" pitchFamily="2" charset="0"/>
                <a:ea typeface="Open Sans" pitchFamily="2" charset="0"/>
                <a:cs typeface="Open Sans" pitchFamily="2" charset="0"/>
              </a:rPr>
              <a:t> ML model)</a:t>
            </a:r>
          </a:p>
          <a:p>
            <a:r>
              <a:rPr lang="en-GB" sz="1600" err="1">
                <a:latin typeface="Open Sans" pitchFamily="2" charset="0"/>
                <a:ea typeface="Open Sans" pitchFamily="2" charset="0"/>
                <a:cs typeface="Open Sans" pitchFamily="2" charset="0"/>
              </a:rPr>
              <a:t>Een</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deel</a:t>
            </a:r>
            <a:r>
              <a:rPr lang="en-GB" sz="1600">
                <a:latin typeface="Open Sans" pitchFamily="2" charset="0"/>
                <a:ea typeface="Open Sans" pitchFamily="2" charset="0"/>
                <a:cs typeface="Open Sans" pitchFamily="2" charset="0"/>
              </a:rPr>
              <a:t> van de </a:t>
            </a:r>
            <a:r>
              <a:rPr lang="en-GB" sz="1600" err="1">
                <a:latin typeface="Open Sans" pitchFamily="2" charset="0"/>
                <a:ea typeface="Open Sans" pitchFamily="2" charset="0"/>
                <a:cs typeface="Open Sans" pitchFamily="2" charset="0"/>
              </a:rPr>
              <a:t>studenten</a:t>
            </a:r>
            <a:r>
              <a:rPr lang="en-GB" sz="1600">
                <a:latin typeface="Open Sans" pitchFamily="2" charset="0"/>
                <a:ea typeface="Open Sans" pitchFamily="2" charset="0"/>
                <a:cs typeface="Open Sans" pitchFamily="2" charset="0"/>
              </a:rPr>
              <a:t> zit op </a:t>
            </a:r>
            <a:r>
              <a:rPr lang="en-GB" sz="1600" err="1">
                <a:latin typeface="Open Sans" pitchFamily="2" charset="0"/>
                <a:ea typeface="Open Sans" pitchFamily="2" charset="0"/>
                <a:cs typeface="Open Sans" pitchFamily="2" charset="0"/>
              </a:rPr>
              <a:t>visualisaties</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en</a:t>
            </a:r>
            <a:r>
              <a:rPr lang="en-GB" sz="1600">
                <a:latin typeface="Open Sans" pitchFamily="2" charset="0"/>
                <a:ea typeface="Open Sans" pitchFamily="2" charset="0"/>
                <a:cs typeface="Open Sans" pitchFamily="2" charset="0"/>
              </a:rPr>
              <a:t> BI reporting</a:t>
            </a:r>
          </a:p>
          <a:p>
            <a:r>
              <a:rPr lang="en-GB" sz="1600" err="1">
                <a:latin typeface="Open Sans" pitchFamily="2" charset="0"/>
                <a:ea typeface="Open Sans" pitchFamily="2" charset="0"/>
                <a:cs typeface="Open Sans" pitchFamily="2" charset="0"/>
              </a:rPr>
              <a:t>Een</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ander</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deel</a:t>
            </a:r>
            <a:r>
              <a:rPr lang="en-GB" sz="1600">
                <a:latin typeface="Open Sans" pitchFamily="2" charset="0"/>
                <a:ea typeface="Open Sans" pitchFamily="2" charset="0"/>
                <a:cs typeface="Open Sans" pitchFamily="2" charset="0"/>
              </a:rPr>
              <a:t> van de </a:t>
            </a:r>
            <a:r>
              <a:rPr lang="en-GB" sz="1600" err="1">
                <a:latin typeface="Open Sans" pitchFamily="2" charset="0"/>
                <a:ea typeface="Open Sans" pitchFamily="2" charset="0"/>
                <a:cs typeface="Open Sans" pitchFamily="2" charset="0"/>
              </a:rPr>
              <a:t>studenten</a:t>
            </a:r>
            <a:r>
              <a:rPr lang="en-GB" sz="1600">
                <a:latin typeface="Open Sans" pitchFamily="2" charset="0"/>
                <a:ea typeface="Open Sans" pitchFamily="2" charset="0"/>
                <a:cs typeface="Open Sans" pitchFamily="2" charset="0"/>
              </a:rPr>
              <a:t> is </a:t>
            </a:r>
            <a:r>
              <a:rPr lang="en-GB" sz="1600" err="1">
                <a:latin typeface="Open Sans" pitchFamily="2" charset="0"/>
                <a:ea typeface="Open Sans" pitchFamily="2" charset="0"/>
                <a:cs typeface="Open Sans" pitchFamily="2" charset="0"/>
              </a:rPr>
              <a:t>meer</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gefocust</a:t>
            </a:r>
            <a:r>
              <a:rPr lang="en-GB" sz="1600">
                <a:latin typeface="Open Sans" pitchFamily="2" charset="0"/>
                <a:ea typeface="Open Sans" pitchFamily="2" charset="0"/>
                <a:cs typeface="Open Sans" pitchFamily="2" charset="0"/>
              </a:rPr>
              <a:t> op data engineering</a:t>
            </a:r>
          </a:p>
          <a:p>
            <a:r>
              <a:rPr lang="en-GB" sz="1600" err="1">
                <a:latin typeface="Open Sans" pitchFamily="2" charset="0"/>
                <a:ea typeface="Open Sans" pitchFamily="2" charset="0"/>
                <a:cs typeface="Open Sans" pitchFamily="2" charset="0"/>
              </a:rPr>
              <a:t>Een</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enkeling</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houdt</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zich</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alleen</a:t>
            </a:r>
            <a:r>
              <a:rPr lang="en-GB" sz="1600">
                <a:latin typeface="Open Sans" pitchFamily="2" charset="0"/>
                <a:ea typeface="Open Sans" pitchFamily="2" charset="0"/>
                <a:cs typeface="Open Sans" pitchFamily="2" charset="0"/>
              </a:rPr>
              <a:t> maar </a:t>
            </a:r>
            <a:r>
              <a:rPr lang="en-GB" sz="1600" err="1">
                <a:latin typeface="Open Sans" pitchFamily="2" charset="0"/>
                <a:ea typeface="Open Sans" pitchFamily="2" charset="0"/>
                <a:cs typeface="Open Sans" pitchFamily="2" charset="0"/>
              </a:rPr>
              <a:t>bezig</a:t>
            </a:r>
            <a:r>
              <a:rPr lang="en-GB" sz="1600">
                <a:latin typeface="Open Sans" pitchFamily="2" charset="0"/>
                <a:ea typeface="Open Sans" pitchFamily="2" charset="0"/>
                <a:cs typeface="Open Sans" pitchFamily="2" charset="0"/>
              </a:rPr>
              <a:t> met </a:t>
            </a:r>
            <a:r>
              <a:rPr lang="en-GB" sz="1600" err="1">
                <a:latin typeface="Open Sans" pitchFamily="2" charset="0"/>
                <a:ea typeface="Open Sans" pitchFamily="2" charset="0"/>
                <a:cs typeface="Open Sans" pitchFamily="2" charset="0"/>
              </a:rPr>
              <a:t>programmeren</a:t>
            </a:r>
            <a:endParaRPr lang="en-GB" sz="1600">
              <a:latin typeface="Open Sans" pitchFamily="2" charset="0"/>
              <a:ea typeface="Open Sans" pitchFamily="2" charset="0"/>
              <a:cs typeface="Open Sans" pitchFamily="2" charset="0"/>
            </a:endParaRPr>
          </a:p>
          <a:p>
            <a:r>
              <a:rPr lang="en-GB" sz="1600" err="1">
                <a:latin typeface="Open Sans" pitchFamily="2" charset="0"/>
                <a:ea typeface="Open Sans" pitchFamily="2" charset="0"/>
                <a:cs typeface="Open Sans" pitchFamily="2" charset="0"/>
              </a:rPr>
              <a:t>Niet</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iedere</a:t>
            </a:r>
            <a:r>
              <a:rPr lang="en-GB" sz="1600">
                <a:latin typeface="Open Sans" pitchFamily="2" charset="0"/>
                <a:ea typeface="Open Sans" pitchFamily="2" charset="0"/>
                <a:cs typeface="Open Sans" pitchFamily="2" charset="0"/>
              </a:rPr>
              <a:t> student </a:t>
            </a:r>
            <a:r>
              <a:rPr lang="en-GB" sz="1600" err="1">
                <a:latin typeface="Open Sans" pitchFamily="2" charset="0"/>
                <a:ea typeface="Open Sans" pitchFamily="2" charset="0"/>
                <a:cs typeface="Open Sans" pitchFamily="2" charset="0"/>
              </a:rPr>
              <a:t>komt</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helemaal</a:t>
            </a:r>
            <a:r>
              <a:rPr lang="en-GB" sz="1600">
                <a:latin typeface="Open Sans" pitchFamily="2" charset="0"/>
                <a:ea typeface="Open Sans" pitchFamily="2" charset="0"/>
                <a:cs typeface="Open Sans" pitchFamily="2" charset="0"/>
              </a:rPr>
              <a:t> toe </a:t>
            </a:r>
            <a:r>
              <a:rPr lang="en-GB" sz="1600" err="1">
                <a:latin typeface="Open Sans" pitchFamily="2" charset="0"/>
                <a:ea typeface="Open Sans" pitchFamily="2" charset="0"/>
                <a:cs typeface="Open Sans" pitchFamily="2" charset="0"/>
              </a:rPr>
              <a:t>aan</a:t>
            </a:r>
            <a:r>
              <a:rPr lang="en-GB" sz="1600">
                <a:latin typeface="Open Sans" pitchFamily="2" charset="0"/>
                <a:ea typeface="Open Sans" pitchFamily="2" charset="0"/>
                <a:cs typeface="Open Sans" pitchFamily="2" charset="0"/>
              </a:rPr>
              <a:t> de </a:t>
            </a:r>
            <a:r>
              <a:rPr lang="en-GB" sz="1600" err="1">
                <a:latin typeface="Open Sans" pitchFamily="2" charset="0"/>
                <a:ea typeface="Open Sans" pitchFamily="2" charset="0"/>
                <a:cs typeface="Open Sans" pitchFamily="2" charset="0"/>
              </a:rPr>
              <a:t>leeruitkomsten</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voor</a:t>
            </a:r>
            <a:r>
              <a:rPr lang="en-GB" sz="1600">
                <a:latin typeface="Open Sans" pitchFamily="2" charset="0"/>
                <a:ea typeface="Open Sans" pitchFamily="2" charset="0"/>
                <a:cs typeface="Open Sans" pitchFamily="2" charset="0"/>
              </a:rPr>
              <a:t> data science via python.</a:t>
            </a:r>
          </a:p>
          <a:p>
            <a:r>
              <a:rPr lang="en-GB" sz="1600">
                <a:latin typeface="Open Sans" pitchFamily="2" charset="0"/>
                <a:ea typeface="Open Sans" pitchFamily="2" charset="0"/>
                <a:cs typeface="Open Sans" pitchFamily="2" charset="0"/>
              </a:rPr>
              <a:t>Responsible is </a:t>
            </a:r>
            <a:r>
              <a:rPr lang="en-GB" sz="1600" err="1">
                <a:latin typeface="Open Sans" pitchFamily="2" charset="0"/>
                <a:ea typeface="Open Sans" pitchFamily="2" charset="0"/>
                <a:cs typeface="Open Sans" pitchFamily="2" charset="0"/>
              </a:rPr>
              <a:t>niet</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voor</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elke</a:t>
            </a:r>
            <a:r>
              <a:rPr lang="en-GB" sz="1600">
                <a:latin typeface="Open Sans" pitchFamily="2" charset="0"/>
                <a:ea typeface="Open Sans" pitchFamily="2" charset="0"/>
                <a:cs typeface="Open Sans" pitchFamily="2" charset="0"/>
              </a:rPr>
              <a:t> student </a:t>
            </a:r>
            <a:r>
              <a:rPr lang="en-GB" sz="1600" err="1">
                <a:latin typeface="Open Sans" pitchFamily="2" charset="0"/>
                <a:ea typeface="Open Sans" pitchFamily="2" charset="0"/>
                <a:cs typeface="Open Sans" pitchFamily="2" charset="0"/>
              </a:rPr>
              <a:t>altijd</a:t>
            </a:r>
            <a:r>
              <a:rPr lang="en-GB" sz="1600">
                <a:latin typeface="Open Sans" pitchFamily="2" charset="0"/>
                <a:ea typeface="Open Sans" pitchFamily="2" charset="0"/>
                <a:cs typeface="Open Sans" pitchFamily="2" charset="0"/>
              </a:rPr>
              <a:t> relevant in </a:t>
            </a:r>
            <a:r>
              <a:rPr lang="en-GB" sz="1600" err="1">
                <a:latin typeface="Open Sans" pitchFamily="2" charset="0"/>
                <a:ea typeface="Open Sans" pitchFamily="2" charset="0"/>
                <a:cs typeface="Open Sans" pitchFamily="2" charset="0"/>
              </a:rPr>
              <a:t>gegeven</a:t>
            </a:r>
            <a:r>
              <a:rPr lang="en-GB" sz="1600">
                <a:latin typeface="Open Sans" pitchFamily="2" charset="0"/>
                <a:ea typeface="Open Sans" pitchFamily="2" charset="0"/>
                <a:cs typeface="Open Sans" pitchFamily="2" charset="0"/>
              </a:rPr>
              <a:t> context. </a:t>
            </a:r>
            <a:r>
              <a:rPr lang="en-GB" sz="1600" err="1">
                <a:latin typeface="Open Sans" pitchFamily="2" charset="0"/>
                <a:ea typeface="Open Sans" pitchFamily="2" charset="0"/>
                <a:cs typeface="Open Sans" pitchFamily="2" charset="0"/>
              </a:rPr>
              <a:t>Bewijsvoering</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voor</a:t>
            </a:r>
            <a:r>
              <a:rPr lang="en-GB" sz="1600">
                <a:latin typeface="Open Sans" pitchFamily="2" charset="0"/>
                <a:ea typeface="Open Sans" pitchFamily="2" charset="0"/>
                <a:cs typeface="Open Sans" pitchFamily="2" charset="0"/>
              </a:rPr>
              <a:t> RT </a:t>
            </a:r>
            <a:r>
              <a:rPr lang="en-GB" sz="1600" err="1">
                <a:latin typeface="Open Sans" pitchFamily="2" charset="0"/>
                <a:ea typeface="Open Sans" pitchFamily="2" charset="0"/>
                <a:cs typeface="Open Sans" pitchFamily="2" charset="0"/>
              </a:rPr>
              <a:t>wordt</a:t>
            </a:r>
            <a:r>
              <a:rPr lang="en-GB" sz="1600">
                <a:latin typeface="Open Sans" pitchFamily="2" charset="0"/>
                <a:ea typeface="Open Sans" pitchFamily="2" charset="0"/>
                <a:cs typeface="Open Sans" pitchFamily="2" charset="0"/>
              </a:rPr>
              <a:t> nu </a:t>
            </a:r>
            <a:r>
              <a:rPr lang="en-GB" sz="1600" err="1">
                <a:latin typeface="Open Sans" pitchFamily="2" charset="0"/>
                <a:ea typeface="Open Sans" pitchFamily="2" charset="0"/>
                <a:cs typeface="Open Sans" pitchFamily="2" charset="0"/>
              </a:rPr>
              <a:t>wel</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meer</a:t>
            </a:r>
            <a:r>
              <a:rPr lang="en-GB" sz="1600">
                <a:latin typeface="Open Sans" pitchFamily="2" charset="0"/>
                <a:ea typeface="Open Sans" pitchFamily="2" charset="0"/>
                <a:cs typeface="Open Sans" pitchFamily="2" charset="0"/>
              </a:rPr>
              <a:t> </a:t>
            </a:r>
            <a:r>
              <a:rPr lang="en-GB" sz="1600" err="1">
                <a:latin typeface="Open Sans" pitchFamily="2" charset="0"/>
                <a:ea typeface="Open Sans" pitchFamily="2" charset="0"/>
                <a:cs typeface="Open Sans" pitchFamily="2" charset="0"/>
              </a:rPr>
              <a:t>aangedragen</a:t>
            </a:r>
            <a:r>
              <a:rPr lang="en-GB" sz="1600">
                <a:latin typeface="Open Sans" pitchFamily="2" charset="0"/>
                <a:ea typeface="Open Sans" pitchFamily="2" charset="0"/>
                <a:cs typeface="Open Sans" pitchFamily="2" charset="0"/>
              </a:rPr>
              <a:t> in BS.</a:t>
            </a:r>
          </a:p>
          <a:p>
            <a:pPr marL="0" indent="0">
              <a:buNone/>
            </a:pPr>
            <a:br>
              <a:rPr lang="en-GB" sz="1000">
                <a:latin typeface="Open Sans" pitchFamily="2" charset="0"/>
                <a:ea typeface="Open Sans" pitchFamily="2" charset="0"/>
                <a:cs typeface="Open Sans" pitchFamily="2" charset="0"/>
              </a:rPr>
            </a:br>
            <a:endParaRPr lang="en-US" sz="100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41765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CA1A-C96B-D1B3-1210-2485CA367205}"/>
              </a:ext>
            </a:extLst>
          </p:cNvPr>
          <p:cNvSpPr>
            <a:spLocks noGrp="1"/>
          </p:cNvSpPr>
          <p:nvPr>
            <p:ph type="title"/>
          </p:nvPr>
        </p:nvSpPr>
        <p:spPr/>
        <p:txBody>
          <a:bodyPr/>
          <a:lstStyle/>
          <a:p>
            <a:r>
              <a:rPr lang="en-NL"/>
              <a:t>Het </a:t>
            </a:r>
            <a:r>
              <a:rPr lang="en-NL" err="1"/>
              <a:t>verhaal</a:t>
            </a:r>
            <a:r>
              <a:rPr lang="en-NL"/>
              <a:t> van semester 5 </a:t>
            </a:r>
          </a:p>
        </p:txBody>
      </p:sp>
      <p:sp>
        <p:nvSpPr>
          <p:cNvPr id="3" name="Content Placeholder 2">
            <a:extLst>
              <a:ext uri="{FF2B5EF4-FFF2-40B4-BE49-F238E27FC236}">
                <a16:creationId xmlns:a16="http://schemas.microsoft.com/office/drawing/2014/main" id="{DCC7A8DE-AF40-99A4-F0C4-FAF5690F9AE8}"/>
              </a:ext>
            </a:extLst>
          </p:cNvPr>
          <p:cNvSpPr>
            <a:spLocks noGrp="1"/>
          </p:cNvSpPr>
          <p:nvPr>
            <p:ph idx="1"/>
          </p:nvPr>
        </p:nvSpPr>
        <p:spPr/>
        <p:txBody>
          <a:bodyPr vert="horz" lIns="91440" tIns="45720" rIns="91440" bIns="45720" rtlCol="0" anchor="t">
            <a:normAutofit fontScale="92500" lnSpcReduction="10000"/>
          </a:bodyPr>
          <a:lstStyle/>
          <a:p>
            <a:r>
              <a:rPr lang="en-GB" sz="2400" b="0" i="0" u="none" strike="noStrike">
                <a:effectLst/>
              </a:rPr>
              <a:t>De focus </a:t>
            </a:r>
            <a:r>
              <a:rPr lang="en-GB" sz="2400" b="0" i="0" u="none" strike="noStrike" err="1">
                <a:effectLst/>
              </a:rPr>
              <a:t>ligt</a:t>
            </a:r>
            <a:r>
              <a:rPr lang="en-GB" sz="2400" b="0" i="0" u="none" strike="noStrike">
                <a:effectLst/>
              </a:rPr>
              <a:t> op deep learning </a:t>
            </a:r>
            <a:r>
              <a:rPr lang="en-GB" sz="2400" b="0" i="0" u="none" strike="noStrike" err="1">
                <a:effectLst/>
              </a:rPr>
              <a:t>a.d.h.v</a:t>
            </a:r>
            <a:r>
              <a:rPr lang="en-GB" sz="2400" b="0" i="0" u="none" strike="noStrike">
                <a:effectLst/>
              </a:rPr>
              <a:t>. </a:t>
            </a:r>
            <a:r>
              <a:rPr lang="en-GB" sz="2400"/>
              <a:t>N</a:t>
            </a:r>
            <a:r>
              <a:rPr lang="en-GB" sz="2400" b="0" i="0" u="none" strike="noStrike">
                <a:effectLst/>
              </a:rPr>
              <a:t>atural </a:t>
            </a:r>
            <a:r>
              <a:rPr lang="en-GB" sz="2400"/>
              <a:t>L</a:t>
            </a:r>
            <a:r>
              <a:rPr lang="en-GB" sz="2400" b="0" i="0" u="none" strike="noStrike">
                <a:effectLst/>
              </a:rPr>
              <a:t>anguage </a:t>
            </a:r>
            <a:r>
              <a:rPr lang="en-GB" sz="2400"/>
              <a:t>P</a:t>
            </a:r>
            <a:r>
              <a:rPr lang="en-GB" sz="2400" b="0" i="0" u="none" strike="noStrike">
                <a:effectLst/>
              </a:rPr>
              <a:t>rocessing (NLP).</a:t>
            </a:r>
          </a:p>
          <a:p>
            <a:pPr marL="0" indent="0">
              <a:buNone/>
            </a:pPr>
            <a:endParaRPr lang="en-GB" sz="2400" b="0" i="0" u="none" strike="noStrike">
              <a:effectLst/>
            </a:endParaRPr>
          </a:p>
          <a:p>
            <a:r>
              <a:rPr lang="en-GB" sz="2400"/>
              <a:t>De</a:t>
            </a:r>
            <a:r>
              <a:rPr lang="en-GB" sz="2400" b="0" i="0" u="none" strike="noStrike">
                <a:effectLst/>
              </a:rPr>
              <a:t> </a:t>
            </a:r>
            <a:r>
              <a:rPr lang="en-GB" sz="2400" b="0" i="0" u="none" strike="noStrike" err="1">
                <a:effectLst/>
              </a:rPr>
              <a:t>adoptie</a:t>
            </a:r>
            <a:r>
              <a:rPr lang="en-GB" sz="2400" b="0" i="0" u="none" strike="noStrike">
                <a:effectLst/>
              </a:rPr>
              <a:t> van</a:t>
            </a:r>
            <a:r>
              <a:rPr lang="en-GB" sz="2400"/>
              <a:t> ML-</a:t>
            </a:r>
            <a:r>
              <a:rPr lang="en-GB" sz="2400" err="1"/>
              <a:t>modellen</a:t>
            </a:r>
            <a:r>
              <a:rPr lang="en-GB" sz="2400" b="0" i="0" u="none" strike="noStrike">
                <a:effectLst/>
              </a:rPr>
              <a:t> in </a:t>
            </a:r>
            <a:r>
              <a:rPr lang="en-GB" sz="2400" b="0" i="0" u="none" strike="noStrike" err="1">
                <a:effectLst/>
              </a:rPr>
              <a:t>een</a:t>
            </a:r>
            <a:r>
              <a:rPr lang="en-GB" sz="2400" b="0" i="0" u="none" strike="noStrike">
                <a:effectLst/>
              </a:rPr>
              <a:t> </a:t>
            </a:r>
            <a:r>
              <a:rPr lang="en-GB" sz="2400" b="0" i="0" u="none" strike="noStrike" err="1">
                <a:effectLst/>
              </a:rPr>
              <a:t>organisatie</a:t>
            </a:r>
            <a:r>
              <a:rPr lang="en-GB" sz="2400" b="0" i="0" u="none" strike="noStrike">
                <a:effectLst/>
              </a:rPr>
              <a:t> </a:t>
            </a:r>
            <a:r>
              <a:rPr lang="en-GB" sz="2400" b="0" i="0" u="none" strike="noStrike" err="1">
                <a:effectLst/>
              </a:rPr>
              <a:t>gegeven</a:t>
            </a:r>
            <a:r>
              <a:rPr lang="en-GB" sz="2400" b="0" i="0" u="none" strike="noStrike">
                <a:effectLst/>
              </a:rPr>
              <a:t> de </a:t>
            </a:r>
            <a:r>
              <a:rPr lang="en-GB" sz="2400" b="0" i="0" u="none" strike="noStrike" err="1">
                <a:effectLst/>
              </a:rPr>
              <a:t>organisatorische</a:t>
            </a:r>
            <a:r>
              <a:rPr lang="en-GB" sz="2400" b="0" i="0" u="none" strike="noStrike">
                <a:effectLst/>
              </a:rPr>
              <a:t> context (</a:t>
            </a:r>
            <a:r>
              <a:rPr lang="en-GB" sz="2400" b="0" i="0" u="none" strike="noStrike" err="1">
                <a:effectLst/>
              </a:rPr>
              <a:t>structuur</a:t>
            </a:r>
            <a:r>
              <a:rPr lang="en-GB" sz="2400" b="0" i="0" u="none" strike="noStrike">
                <a:effectLst/>
              </a:rPr>
              <a:t>, </a:t>
            </a:r>
            <a:r>
              <a:rPr lang="en-GB" sz="2400" b="0" i="0" u="none" strike="noStrike" err="1">
                <a:effectLst/>
              </a:rPr>
              <a:t>rechtsvorm</a:t>
            </a:r>
            <a:r>
              <a:rPr lang="en-GB" sz="2400" b="0" i="0" u="none" strike="noStrike">
                <a:effectLst/>
              </a:rPr>
              <a:t>, </a:t>
            </a:r>
            <a:r>
              <a:rPr lang="en-GB" sz="2400" b="0" i="0" u="none" strike="noStrike" err="1">
                <a:effectLst/>
              </a:rPr>
              <a:t>processen</a:t>
            </a:r>
            <a:r>
              <a:rPr lang="en-GB" sz="2400" b="0" i="0" u="none" strike="noStrike">
                <a:effectLst/>
              </a:rPr>
              <a:t>).</a:t>
            </a:r>
            <a:endParaRPr lang="en-GB" sz="2400" b="0" i="0" u="none" strike="noStrike">
              <a:effectLst/>
              <a:cs typeface="Calibri"/>
            </a:endParaRPr>
          </a:p>
          <a:p>
            <a:pPr marL="0" indent="0">
              <a:buNone/>
            </a:pPr>
            <a:endParaRPr lang="en-GB" sz="2400" b="0" i="0" u="none" strike="noStrike">
              <a:effectLst/>
            </a:endParaRPr>
          </a:p>
          <a:p>
            <a:r>
              <a:rPr lang="en-GB" sz="2400" err="1"/>
              <a:t>Verantwoord</a:t>
            </a:r>
            <a:r>
              <a:rPr lang="en-GB" sz="2400"/>
              <a:t> AI </a:t>
            </a:r>
            <a:r>
              <a:rPr lang="en-GB" sz="2400" err="1"/>
              <a:t>staat</a:t>
            </a:r>
            <a:r>
              <a:rPr lang="en-GB" sz="2400"/>
              <a:t> </a:t>
            </a:r>
            <a:r>
              <a:rPr lang="en-GB" sz="2400" err="1"/>
              <a:t>centraal</a:t>
            </a:r>
            <a:r>
              <a:rPr lang="en-GB" sz="2400"/>
              <a:t>, </a:t>
            </a:r>
            <a:r>
              <a:rPr lang="en-GB" sz="2400" err="1"/>
              <a:t>waaronder</a:t>
            </a:r>
            <a:r>
              <a:rPr lang="en-GB" sz="2400"/>
              <a:t> </a:t>
            </a:r>
            <a:r>
              <a:rPr lang="en-GB" sz="2400" err="1"/>
              <a:t>een</a:t>
            </a:r>
            <a:r>
              <a:rPr lang="en-GB" sz="2400"/>
              <a:t> </a:t>
            </a:r>
            <a:r>
              <a:rPr lang="en-GB" sz="2400" err="1"/>
              <a:t>goed</a:t>
            </a:r>
            <a:r>
              <a:rPr lang="en-GB" sz="2400"/>
              <a:t> begrip van </a:t>
            </a:r>
            <a:r>
              <a:rPr lang="en-GB" sz="2400" err="1"/>
              <a:t>beleid</a:t>
            </a:r>
            <a:r>
              <a:rPr lang="en-GB" sz="2400"/>
              <a:t> </a:t>
            </a:r>
            <a:r>
              <a:rPr lang="en-GB" sz="2400" err="1"/>
              <a:t>en</a:t>
            </a:r>
            <a:r>
              <a:rPr lang="en-GB" sz="2400"/>
              <a:t> </a:t>
            </a:r>
            <a:r>
              <a:rPr lang="en-GB" sz="2400" err="1"/>
              <a:t>richtlijnen</a:t>
            </a:r>
            <a:r>
              <a:rPr lang="en-GB" sz="2400"/>
              <a:t> met </a:t>
            </a:r>
            <a:r>
              <a:rPr lang="en-GB" sz="2400" err="1"/>
              <a:t>betrekking</a:t>
            </a:r>
            <a:r>
              <a:rPr lang="en-GB" sz="2400"/>
              <a:t> tot AI </a:t>
            </a:r>
            <a:r>
              <a:rPr lang="en-GB" sz="2400" err="1"/>
              <a:t>zoals</a:t>
            </a:r>
            <a:r>
              <a:rPr lang="en-GB" sz="2400"/>
              <a:t> de AI-</a:t>
            </a:r>
            <a:r>
              <a:rPr lang="en-GB" sz="2400" err="1"/>
              <a:t>verordening</a:t>
            </a:r>
            <a:r>
              <a:rPr lang="en-GB" sz="2400"/>
              <a:t>. Ook het </a:t>
            </a:r>
            <a:r>
              <a:rPr lang="en-GB" sz="2400" err="1"/>
              <a:t>mitigeren</a:t>
            </a:r>
            <a:r>
              <a:rPr lang="en-GB" sz="2400"/>
              <a:t> van </a:t>
            </a:r>
            <a:r>
              <a:rPr lang="en-GB" sz="2400" err="1"/>
              <a:t>algoritmische</a:t>
            </a:r>
            <a:r>
              <a:rPr lang="en-GB" sz="2400"/>
              <a:t> </a:t>
            </a:r>
            <a:r>
              <a:rPr lang="en-GB" sz="2400" err="1"/>
              <a:t>vooringenomenheid</a:t>
            </a:r>
            <a:r>
              <a:rPr lang="en-GB" sz="2400"/>
              <a:t> (bias) </a:t>
            </a:r>
            <a:r>
              <a:rPr lang="en-GB" sz="2400" err="1"/>
              <a:t>en</a:t>
            </a:r>
            <a:r>
              <a:rPr lang="en-GB" sz="2400"/>
              <a:t> </a:t>
            </a:r>
            <a:r>
              <a:rPr lang="en-GB" sz="2400" err="1"/>
              <a:t>bedrijfsethiek</a:t>
            </a:r>
            <a:r>
              <a:rPr lang="en-GB" sz="2400"/>
              <a:t> </a:t>
            </a:r>
            <a:r>
              <a:rPr lang="en-GB" sz="2400" err="1"/>
              <a:t>staat</a:t>
            </a:r>
            <a:r>
              <a:rPr lang="en-GB" sz="2400"/>
              <a:t> </a:t>
            </a:r>
            <a:r>
              <a:rPr lang="en-GB" sz="2400" err="1"/>
              <a:t>centraal</a:t>
            </a:r>
            <a:r>
              <a:rPr lang="en-GB" sz="2400"/>
              <a:t>. </a:t>
            </a:r>
            <a:endParaRPr lang="en-GB" sz="2400">
              <a:cs typeface="Calibri"/>
            </a:endParaRPr>
          </a:p>
          <a:p>
            <a:pPr marL="0" indent="0">
              <a:buNone/>
            </a:pPr>
            <a:endParaRPr lang="en-GB" sz="2400"/>
          </a:p>
          <a:p>
            <a:r>
              <a:rPr lang="en-GB" sz="2400" err="1"/>
              <a:t>O</a:t>
            </a:r>
            <a:r>
              <a:rPr lang="en-GB" sz="2400" b="0" i="0" u="none" strike="noStrike" err="1">
                <a:effectLst/>
              </a:rPr>
              <a:t>ntwikkelen</a:t>
            </a:r>
            <a:r>
              <a:rPr lang="en-GB" sz="2400" b="0" i="0" u="none" strike="noStrike">
                <a:effectLst/>
              </a:rPr>
              <a:t> van </a:t>
            </a:r>
            <a:r>
              <a:rPr lang="en-GB" sz="2400" b="0" i="0" u="none" strike="noStrike" err="1">
                <a:effectLst/>
              </a:rPr>
              <a:t>Engelse</a:t>
            </a:r>
            <a:r>
              <a:rPr lang="en-GB" sz="2400" b="0" i="0" u="none" strike="noStrike">
                <a:effectLst/>
              </a:rPr>
              <a:t> </a:t>
            </a:r>
            <a:r>
              <a:rPr lang="en-GB" sz="2400" b="0" i="0" u="none" strike="noStrike" err="1">
                <a:effectLst/>
              </a:rPr>
              <a:t>taalvaardigheden</a:t>
            </a:r>
            <a:r>
              <a:rPr lang="en-GB" sz="2400" b="0" i="0" u="none" strike="noStrike">
                <a:effectLst/>
              </a:rPr>
              <a:t> </a:t>
            </a:r>
            <a:r>
              <a:rPr lang="en-GB" sz="2400" b="0" i="0" u="none" strike="noStrike" err="1">
                <a:effectLst/>
              </a:rPr>
              <a:t>en</a:t>
            </a:r>
            <a:r>
              <a:rPr lang="en-GB" sz="2400" b="0" i="0" u="none" strike="noStrike">
                <a:effectLst/>
              </a:rPr>
              <a:t> begrip van </a:t>
            </a:r>
            <a:r>
              <a:rPr lang="en-GB" sz="2400" b="0" i="0" u="none" strike="noStrike" err="1">
                <a:effectLst/>
              </a:rPr>
              <a:t>organisatorische</a:t>
            </a:r>
            <a:r>
              <a:rPr lang="en-GB" sz="2400" b="0" i="0" u="none" strike="noStrike">
                <a:effectLst/>
              </a:rPr>
              <a:t> </a:t>
            </a:r>
            <a:r>
              <a:rPr lang="en-GB" sz="2400" b="0" i="0" u="none" strike="noStrike" err="1">
                <a:effectLst/>
              </a:rPr>
              <a:t>culturele</a:t>
            </a:r>
            <a:r>
              <a:rPr lang="en-GB" sz="2400" b="0" i="0" u="none" strike="noStrike">
                <a:effectLst/>
              </a:rPr>
              <a:t> context </a:t>
            </a:r>
            <a:r>
              <a:rPr lang="en-GB" sz="2400" b="0" i="0" u="none" strike="noStrike" err="1">
                <a:effectLst/>
              </a:rPr>
              <a:t>zijn</a:t>
            </a:r>
            <a:r>
              <a:rPr lang="en-GB" sz="2400" b="0" i="0" u="none" strike="noStrike">
                <a:effectLst/>
              </a:rPr>
              <a:t> van </a:t>
            </a:r>
            <a:r>
              <a:rPr lang="en-GB" sz="2400" b="0" i="0" u="none" strike="noStrike" err="1">
                <a:effectLst/>
              </a:rPr>
              <a:t>essentieel</a:t>
            </a:r>
            <a:r>
              <a:rPr lang="en-GB" sz="2400" b="0" i="0" u="none" strike="noStrike">
                <a:effectLst/>
              </a:rPr>
              <a:t> </a:t>
            </a:r>
            <a:r>
              <a:rPr lang="en-GB" sz="2400" b="0" i="0" u="none" strike="noStrike" err="1">
                <a:effectLst/>
              </a:rPr>
              <a:t>belang</a:t>
            </a:r>
            <a:r>
              <a:rPr lang="en-GB" sz="2400" b="0" i="0" u="none" strike="noStrike">
                <a:effectLst/>
              </a:rPr>
              <a:t>.</a:t>
            </a:r>
            <a:endParaRPr lang="en-GB" sz="2400" b="0" i="0" u="none" strike="noStrike">
              <a:effectLst/>
              <a:cs typeface="Calibri"/>
            </a:endParaRPr>
          </a:p>
          <a:p>
            <a:endParaRPr lang="en-GB">
              <a:latin typeface="Söhne"/>
            </a:endParaRPr>
          </a:p>
        </p:txBody>
      </p:sp>
    </p:spTree>
    <p:extLst>
      <p:ext uri="{BB962C8B-B14F-4D97-AF65-F5344CB8AC3E}">
        <p14:creationId xmlns:p14="http://schemas.microsoft.com/office/powerpoint/2010/main" val="1418426105"/>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 master ADS&amp;AI" id="{8C0705FE-2C41-664D-998D-6692DCB626D6}" vid="{9D7570EF-808F-5A4F-BFA9-F7D31E63B80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F2B24645174B34AAE612AEA3F45680C" ma:contentTypeVersion="39" ma:contentTypeDescription="Een nieuw document maken." ma:contentTypeScope="" ma:versionID="a128f42023a72711813b96d217803eff">
  <xsd:schema xmlns:xsd="http://www.w3.org/2001/XMLSchema" xmlns:xs="http://www.w3.org/2001/XMLSchema" xmlns:p="http://schemas.microsoft.com/office/2006/metadata/properties" xmlns:ns2="31aac56a-7380-40c1-b5d5-0ac85f51d682" xmlns:ns3="12ed565a-e95e-443a-bf4c-3f81815d7a82" targetNamespace="http://schemas.microsoft.com/office/2006/metadata/properties" ma:root="true" ma:fieldsID="968856757f13a3f511098f554ece3cc7" ns2:_="" ns3:_="">
    <xsd:import namespace="31aac56a-7380-40c1-b5d5-0ac85f51d682"/>
    <xsd:import namespace="12ed565a-e95e-443a-bf4c-3f81815d7a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aac56a-7380-40c1-b5d5-0ac85f51d6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d5477cde-f098-4d32-ba13-c78038edde39"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NotebookType" ma:index="24" nillable="true" ma:displayName="Notebook Type" ma:internalName="NotebookType">
      <xsd:simpleType>
        <xsd:restriction base="dms:Text"/>
      </xsd:simpleType>
    </xsd:element>
    <xsd:element name="FolderType" ma:index="25" nillable="true" ma:displayName="Folder Type" ma:internalName="FolderType">
      <xsd:simpleType>
        <xsd:restriction base="dms:Text"/>
      </xsd:simpleType>
    </xsd:element>
    <xsd:element name="CultureName" ma:index="26" nillable="true" ma:displayName="Culture Name" ma:internalName="CultureName">
      <xsd:simpleType>
        <xsd:restriction base="dms:Text"/>
      </xsd:simpleType>
    </xsd:element>
    <xsd:element name="AppVersion" ma:index="27" nillable="true" ma:displayName="App Version" ma:internalName="AppVersion">
      <xsd:simpleType>
        <xsd:restriction base="dms:Text"/>
      </xsd:simpleType>
    </xsd:element>
    <xsd:element name="TeamsChannelId" ma:index="28" nillable="true" ma:displayName="Teams Channel Id" ma:internalName="TeamsChannelId">
      <xsd:simpleType>
        <xsd:restriction base="dms:Text"/>
      </xsd:simpleType>
    </xsd:element>
    <xsd:element name="Owner" ma:index="29"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30" nillable="true" ma:displayName="Math Settings" ma:internalName="Math_Settings">
      <xsd:simpleType>
        <xsd:restriction base="dms:Text"/>
      </xsd:simpleType>
    </xsd:element>
    <xsd:element name="DefaultSectionNames" ma:index="31" nillable="true" ma:displayName="Default Section Names" ma:internalName="DefaultSectionNames">
      <xsd:simpleType>
        <xsd:restriction base="dms:Note">
          <xsd:maxLength value="255"/>
        </xsd:restriction>
      </xsd:simpleType>
    </xsd:element>
    <xsd:element name="Templates" ma:index="32" nillable="true" ma:displayName="Templates" ma:internalName="Templates">
      <xsd:simpleType>
        <xsd:restriction base="dms:Note">
          <xsd:maxLength value="255"/>
        </xsd:restriction>
      </xsd:simpleType>
    </xsd:element>
    <xsd:element name="Teachers" ma:index="33"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4"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5"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6" nillable="true" ma:displayName="Distribution Groups" ma:internalName="Distribution_Groups">
      <xsd:simpleType>
        <xsd:restriction base="dms:Note">
          <xsd:maxLength value="255"/>
        </xsd:restriction>
      </xsd:simpleType>
    </xsd:element>
    <xsd:element name="LMS_Mappings" ma:index="37" nillable="true" ma:displayName="LMS Mappings" ma:internalName="LMS_Mappings">
      <xsd:simpleType>
        <xsd:restriction base="dms:Note">
          <xsd:maxLength value="255"/>
        </xsd:restriction>
      </xsd:simpleType>
    </xsd:element>
    <xsd:element name="Invited_Teachers" ma:index="38" nillable="true" ma:displayName="Invited Teachers" ma:internalName="Invited_Teachers">
      <xsd:simpleType>
        <xsd:restriction base="dms:Note">
          <xsd:maxLength value="255"/>
        </xsd:restriction>
      </xsd:simpleType>
    </xsd:element>
    <xsd:element name="Invited_Students" ma:index="39" nillable="true" ma:displayName="Invited Students" ma:internalName="Invited_Students">
      <xsd:simpleType>
        <xsd:restriction base="dms:Note">
          <xsd:maxLength value="255"/>
        </xsd:restriction>
      </xsd:simpleType>
    </xsd:element>
    <xsd:element name="Self_Registration_Enabled" ma:index="40" nillable="true" ma:displayName="Self Registration Enabled" ma:internalName="Self_Registration_Enabled">
      <xsd:simpleType>
        <xsd:restriction base="dms:Boolean"/>
      </xsd:simpleType>
    </xsd:element>
    <xsd:element name="Has_Teacher_Only_SectionGroup" ma:index="41" nillable="true" ma:displayName="Has Teacher Only SectionGroup" ma:internalName="Has_Teacher_Only_SectionGroup">
      <xsd:simpleType>
        <xsd:restriction base="dms:Boolean"/>
      </xsd:simpleType>
    </xsd:element>
    <xsd:element name="Is_Collaboration_Space_Locked" ma:index="42" nillable="true" ma:displayName="Is Collaboration Space Locked" ma:internalName="Is_Collaboration_Space_Locked">
      <xsd:simpleType>
        <xsd:restriction base="dms:Boolean"/>
      </xsd:simpleType>
    </xsd:element>
    <xsd:element name="IsNotebookLocked" ma:index="43" nillable="true" ma:displayName="Is Notebook Locked" ma:internalName="IsNotebookLocked">
      <xsd:simpleType>
        <xsd:restriction base="dms:Boolean"/>
      </xsd:simpleType>
    </xsd:element>
    <xsd:element name="Teams_Channel_Section_Location" ma:index="44" nillable="true" ma:displayName="Teams Channel Section Location" ma:internalName="Teams_Channel_Section_Location">
      <xsd:simpleType>
        <xsd:restriction base="dms:Text"/>
      </xsd:simpleType>
    </xsd:element>
    <xsd:element name="MediaServiceObjectDetectorVersions" ma:index="45" nillable="true" ma:displayName="MediaServiceObjectDetectorVersions" ma:hidden="true" ma:indexed="true" ma:internalName="MediaServiceObjectDetectorVersions" ma:readOnly="true">
      <xsd:simpleType>
        <xsd:restriction base="dms:Text"/>
      </xsd:simpleType>
    </xsd:element>
    <xsd:element name="MediaServiceSearchProperties" ma:index="4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ed565a-e95e-443a-bf4c-3f81815d7a82"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b0807be8-36af-4095-92db-73aae78fcf1b}" ma:internalName="TaxCatchAll" ma:showField="CatchAllData" ma:web="12ed565a-e95e-443a-bf4c-3f81815d7a8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1aac56a-7380-40c1-b5d5-0ac85f51d682">
      <Terms xmlns="http://schemas.microsoft.com/office/infopath/2007/PartnerControls"/>
    </lcf76f155ced4ddcb4097134ff3c332f>
    <Owner xmlns="31aac56a-7380-40c1-b5d5-0ac85f51d682">
      <UserInfo>
        <DisplayName/>
        <AccountId xsi:nil="true"/>
        <AccountType/>
      </UserInfo>
    </Owner>
    <Students xmlns="31aac56a-7380-40c1-b5d5-0ac85f51d682">
      <UserInfo>
        <DisplayName/>
        <AccountId xsi:nil="true"/>
        <AccountType/>
      </UserInfo>
    </Students>
    <Student_Groups xmlns="31aac56a-7380-40c1-b5d5-0ac85f51d682">
      <UserInfo>
        <DisplayName/>
        <AccountId xsi:nil="true"/>
        <AccountType/>
      </UserInfo>
    </Student_Groups>
    <LMS_Mappings xmlns="31aac56a-7380-40c1-b5d5-0ac85f51d682" xsi:nil="true"/>
    <Has_Teacher_Only_SectionGroup xmlns="31aac56a-7380-40c1-b5d5-0ac85f51d682" xsi:nil="true"/>
    <CultureName xmlns="31aac56a-7380-40c1-b5d5-0ac85f51d682" xsi:nil="true"/>
    <AppVersion xmlns="31aac56a-7380-40c1-b5d5-0ac85f51d682" xsi:nil="true"/>
    <Invited_Teachers xmlns="31aac56a-7380-40c1-b5d5-0ac85f51d682" xsi:nil="true"/>
    <Invited_Students xmlns="31aac56a-7380-40c1-b5d5-0ac85f51d682" xsi:nil="true"/>
    <DefaultSectionNames xmlns="31aac56a-7380-40c1-b5d5-0ac85f51d682" xsi:nil="true"/>
    <Math_Settings xmlns="31aac56a-7380-40c1-b5d5-0ac85f51d682" xsi:nil="true"/>
    <Templates xmlns="31aac56a-7380-40c1-b5d5-0ac85f51d682" xsi:nil="true"/>
    <Self_Registration_Enabled xmlns="31aac56a-7380-40c1-b5d5-0ac85f51d682" xsi:nil="true"/>
    <Teachers xmlns="31aac56a-7380-40c1-b5d5-0ac85f51d682">
      <UserInfo>
        <DisplayName/>
        <AccountId xsi:nil="true"/>
        <AccountType/>
      </UserInfo>
    </Teachers>
    <Is_Collaboration_Space_Locked xmlns="31aac56a-7380-40c1-b5d5-0ac85f51d682" xsi:nil="true"/>
    <Teams_Channel_Section_Location xmlns="31aac56a-7380-40c1-b5d5-0ac85f51d682" xsi:nil="true"/>
    <TaxCatchAll xmlns="12ed565a-e95e-443a-bf4c-3f81815d7a82" xsi:nil="true"/>
    <Distribution_Groups xmlns="31aac56a-7380-40c1-b5d5-0ac85f51d682" xsi:nil="true"/>
    <NotebookType xmlns="31aac56a-7380-40c1-b5d5-0ac85f51d682" xsi:nil="true"/>
    <FolderType xmlns="31aac56a-7380-40c1-b5d5-0ac85f51d682" xsi:nil="true"/>
    <TeamsChannelId xmlns="31aac56a-7380-40c1-b5d5-0ac85f51d682" xsi:nil="true"/>
    <IsNotebookLocked xmlns="31aac56a-7380-40c1-b5d5-0ac85f51d682" xsi:nil="true"/>
  </documentManagement>
</p:properties>
</file>

<file path=customXml/itemProps1.xml><?xml version="1.0" encoding="utf-8"?>
<ds:datastoreItem xmlns:ds="http://schemas.openxmlformats.org/officeDocument/2006/customXml" ds:itemID="{FF264F65-CDC0-413A-B6D6-CCC5FBDF4600}">
  <ds:schemaRefs>
    <ds:schemaRef ds:uri="http://schemas.microsoft.com/sharepoint/v3/contenttype/forms"/>
  </ds:schemaRefs>
</ds:datastoreItem>
</file>

<file path=customXml/itemProps2.xml><?xml version="1.0" encoding="utf-8"?>
<ds:datastoreItem xmlns:ds="http://schemas.openxmlformats.org/officeDocument/2006/customXml" ds:itemID="{70C86596-C551-4215-8047-4A1031DB95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aac56a-7380-40c1-b5d5-0ac85f51d682"/>
    <ds:schemaRef ds:uri="12ed565a-e95e-443a-bf4c-3f81815d7a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434E75-BB2B-46A7-A472-B0FF036EDAC9}">
  <ds:schemaRefs>
    <ds:schemaRef ds:uri="http://schemas.microsoft.com/office/2006/metadata/properties"/>
    <ds:schemaRef ds:uri="http://schemas.microsoft.com/office/infopath/2007/PartnerControls"/>
    <ds:schemaRef ds:uri="31aac56a-7380-40c1-b5d5-0ac85f51d682"/>
    <ds:schemaRef ds:uri="12ed565a-e95e-443a-bf4c-3f81815d7a82"/>
  </ds:schemaRefs>
</ds:datastoreItem>
</file>

<file path=docProps/app.xml><?xml version="1.0" encoding="utf-8"?>
<Properties xmlns="http://schemas.openxmlformats.org/officeDocument/2006/extended-properties" xmlns:vt="http://schemas.openxmlformats.org/officeDocument/2006/docPropsVTypes">
  <TotalTime>285</TotalTime>
  <Words>3373</Words>
  <Application>Microsoft Office PowerPoint</Application>
  <PresentationFormat>Widescreen</PresentationFormat>
  <Paragraphs>412</Paragraphs>
  <Slides>29</Slides>
  <Notes>0</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Calibri Light</vt:lpstr>
      <vt:lpstr>Cambria</vt:lpstr>
      <vt:lpstr>Courier New</vt:lpstr>
      <vt:lpstr>Helvetica Neue</vt:lpstr>
      <vt:lpstr>Open Sans</vt:lpstr>
      <vt:lpstr>Söhne</vt:lpstr>
      <vt:lpstr>Symbol</vt:lpstr>
      <vt:lpstr>1_Office Theme</vt:lpstr>
      <vt:lpstr>Verantwoording semester 5  </vt:lpstr>
      <vt:lpstr>Agenda</vt:lpstr>
      <vt:lpstr>Wat is geleerd in semester 3? </vt:lpstr>
      <vt:lpstr>Geleerd in semester 3</vt:lpstr>
      <vt:lpstr>Geleerd in semester 3 (cont’d)</vt:lpstr>
      <vt:lpstr>Beoogd geleerd na semester 4</vt:lpstr>
      <vt:lpstr>PowerPoint Presentation</vt:lpstr>
      <vt:lpstr>Resultaten stage-ervaring ...tot nu toe</vt:lpstr>
      <vt:lpstr>Het verhaal van semester 5 </vt:lpstr>
      <vt:lpstr>Het semesterdoel</vt:lpstr>
      <vt:lpstr>Het studio-onderwijs met casuïstiek en data leiden tot integratie van de drie verschillende competenties</vt:lpstr>
      <vt:lpstr>Uren (16) allocatie semester 5 (nog ter discussie)</vt:lpstr>
      <vt:lpstr>De opdrachtformulering</vt:lpstr>
      <vt:lpstr>Welke beroepsproducten hebben wij in gedachten</vt:lpstr>
      <vt:lpstr>Technische competentie</vt:lpstr>
      <vt:lpstr>15 Datapunten &amp; 4 Beroepsproducten van 3 NLP toepassingen</vt:lpstr>
      <vt:lpstr>15 Datapunten in detail</vt:lpstr>
      <vt:lpstr>Technische competenties</vt:lpstr>
      <vt:lpstr>Technische competenties</vt:lpstr>
      <vt:lpstr>Technische competenties</vt:lpstr>
      <vt:lpstr>De drie geïntegreerde competenties geven de student gedegen kennis en vaardigheden op deep learning en neurale netwerken</vt:lpstr>
      <vt:lpstr>Responsible Technology competentie</vt:lpstr>
      <vt:lpstr>Responsible Technology competentie</vt:lpstr>
      <vt:lpstr>Responsible Technology competentie</vt:lpstr>
      <vt:lpstr>Professionele competentie</vt:lpstr>
      <vt:lpstr>Professionele competentie</vt:lpstr>
      <vt:lpstr>Professionele competentie</vt:lpstr>
      <vt:lpstr>Professionele competentie</vt:lpstr>
      <vt:lpstr>Vragen en opmerkingen?   Vragen van het ontwikkelteam:</vt:lpstr>
    </vt:vector>
  </TitlesOfParts>
  <Company>Hogeschool Rotterdam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Inhoudelijke challenge, data, en casussen voor Deep Learning 3e jaars studenten</dc:title>
  <dc:creator>Bruijn, G.M.M. de (Gerard)</dc:creator>
  <cp:lastModifiedBy>Desot, T.V.J. (Thierry)</cp:lastModifiedBy>
  <cp:revision>4</cp:revision>
  <dcterms:created xsi:type="dcterms:W3CDTF">2024-04-05T14:54:12Z</dcterms:created>
  <dcterms:modified xsi:type="dcterms:W3CDTF">2024-05-29T09:38:37Z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0x0101009F2B24645174B34AAE612AEA3F45680C</vt:lpwstr>
  </property>
</Properties>
</file>