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79" r:id="rId39"/>
    <p:sldId id="294" r:id="rId40"/>
    <p:sldId id="295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/>
    <p:restoredTop sz="94703"/>
  </p:normalViewPr>
  <p:slideViewPr>
    <p:cSldViewPr snapToGrid="0" snapToObjects="1">
      <p:cViewPr>
        <p:scale>
          <a:sx n="120" d="100"/>
          <a:sy n="120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trek.ru/blog/product-management/3498/user-story-mapping-guid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dirty="0"/>
              <a:t>легкий </a:t>
            </a:r>
            <a:r>
              <a:rPr lang="ru-RU" dirty="0" err="1"/>
              <a:t>фреймворк</a:t>
            </a:r>
            <a:r>
              <a:rPr lang="ru-RU" dirty="0"/>
              <a:t>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быстрой разработки и поставки сложных,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Вкратце, </a:t>
            </a:r>
            <a:r>
              <a:rPr lang="en" dirty="0"/>
              <a:t>Scrum </a:t>
            </a:r>
            <a:r>
              <a:rPr lang="ru-RU" dirty="0"/>
              <a:t>требует, чтобы </a:t>
            </a:r>
            <a:r>
              <a:rPr lang="en" b="1" dirty="0"/>
              <a:t>Scrum Master</a:t>
            </a:r>
            <a:r>
              <a:rPr lang="en" dirty="0"/>
              <a:t> </a:t>
            </a:r>
            <a:r>
              <a:rPr lang="ru-RU" dirty="0"/>
              <a:t>способствовал возникновению среды, в которой: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" b="1" dirty="0"/>
              <a:t>Product Owner</a:t>
            </a:r>
            <a:r>
              <a:rPr lang="en" dirty="0"/>
              <a:t> </a:t>
            </a:r>
            <a:r>
              <a:rPr lang="ru-RU" dirty="0"/>
              <a:t>упорядочивает работу по решению комплексной проблемы в </a:t>
            </a:r>
            <a:r>
              <a:rPr lang="en" b="1" dirty="0"/>
              <a:t>Product</a:t>
            </a:r>
            <a:r>
              <a:rPr lang="ru-RU" b="1" dirty="0"/>
              <a:t> </a:t>
            </a:r>
            <a:r>
              <a:rPr lang="en" b="1" dirty="0"/>
              <a:t>Backlog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в ходе </a:t>
            </a:r>
            <a:r>
              <a:rPr lang="en" b="1" dirty="0"/>
              <a:t>Sprint</a:t>
            </a:r>
            <a:r>
              <a:rPr lang="en" dirty="0"/>
              <a:t> </a:t>
            </a:r>
            <a:r>
              <a:rPr lang="ru-RU" dirty="0"/>
              <a:t>превращает выбранную работу в </a:t>
            </a:r>
            <a:r>
              <a:rPr lang="en" b="1" dirty="0"/>
              <a:t>Increment</a:t>
            </a:r>
            <a:r>
              <a:rPr lang="en" dirty="0"/>
              <a:t>, </a:t>
            </a:r>
            <a:r>
              <a:rPr lang="ru-RU" dirty="0"/>
              <a:t>несущий ценность.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и заинтересованные лица инспектируют результаты и вносят правки для следующего </a:t>
            </a:r>
            <a:r>
              <a:rPr lang="en" dirty="0"/>
              <a:t>Sprint.</a:t>
            </a:r>
          </a:p>
          <a:p>
            <a:pPr marL="0" indent="0">
              <a:buNone/>
            </a:pPr>
            <a:r>
              <a:rPr lang="en" dirty="0"/>
              <a:t>4. </a:t>
            </a:r>
            <a:r>
              <a:rPr lang="ru-RU" i="1" dirty="0"/>
              <a:t>Повторить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pPr lvl="1"/>
            <a:r>
              <a:rPr lang="ru-RU" dirty="0"/>
              <a:t>сами решают, кто, что, когда и как делает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внутри </a:t>
            </a:r>
            <a:r>
              <a:rPr lang="en" dirty="0"/>
              <a:t>Scrum Team </a:t>
            </a:r>
            <a:r>
              <a:rPr lang="ru-RU" dirty="0"/>
              <a:t>нет подкоманд и иерархий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/>
              <a:t>кроссфункциональная</a:t>
            </a:r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 dirty="0"/>
              <a:t>работает вместе, помогая друг другу</a:t>
            </a:r>
          </a:p>
          <a:p>
            <a:r>
              <a:rPr lang="ru-RU" dirty="0"/>
              <a:t>члены команды признают наличие проблем и просят друг друга о помощи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r>
              <a:rPr lang="ru-RU" dirty="0"/>
              <a:t>принимает обязательство достичь цели спринта</a:t>
            </a:r>
          </a:p>
          <a:p>
            <a:endParaRPr lang="ru-RU" dirty="0"/>
          </a:p>
          <a:p>
            <a:pPr marL="0" indent="0">
              <a:buNone/>
            </a:pPr>
            <a:r>
              <a:rPr lang="en" dirty="0"/>
              <a:t>Scrum Team </a:t>
            </a:r>
            <a:r>
              <a:rPr lang="ru-RU" dirty="0"/>
              <a:t>выполняет все продуктовые активности: сотрудничество с заинтересованными лицами, верификацию, обслуживание, эксплуатацию, эксперименты, исследования, разработку и все то, что может потребоваться. Они уполномочены управлять своей собственной работой. </a:t>
            </a:r>
          </a:p>
          <a:p>
            <a:pPr marL="0" indent="0">
              <a:buNone/>
            </a:pPr>
            <a:r>
              <a:rPr lang="ru-RU" dirty="0"/>
              <a:t>Вся </a:t>
            </a:r>
            <a:r>
              <a:rPr lang="en" dirty="0"/>
              <a:t>Scrum Team </a:t>
            </a:r>
            <a:r>
              <a:rPr lang="ru-RU" dirty="0"/>
              <a:t>несет ответственность за создание ценного, полезного </a:t>
            </a:r>
            <a:r>
              <a:rPr lang="en" dirty="0"/>
              <a:t>Increment </a:t>
            </a:r>
            <a:r>
              <a:rPr lang="ru-RU" dirty="0"/>
              <a:t>в каждом </a:t>
            </a:r>
            <a:r>
              <a:rPr lang="en" dirty="0"/>
              <a:t>Sprint. Scrum </a:t>
            </a:r>
            <a:r>
              <a:rPr lang="ru-RU" dirty="0"/>
              <a:t>определяет три конкретные зоны ответственности в составе </a:t>
            </a:r>
            <a:r>
              <a:rPr lang="en" dirty="0"/>
              <a:t>Scrum Team: Developers, Product Owner </a:t>
            </a:r>
            <a:r>
              <a:rPr lang="ru-RU" dirty="0"/>
              <a:t>и </a:t>
            </a:r>
            <a:r>
              <a:rPr lang="en" dirty="0"/>
              <a:t>Scrum 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E29-A397-4D45-8800-A3900DFC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3159"/>
            <a:ext cx="10515600" cy="783191"/>
          </a:xfrm>
        </p:spPr>
        <p:txBody>
          <a:bodyPr/>
          <a:lstStyle/>
          <a:p>
            <a:r>
              <a:rPr lang="ru-RU" dirty="0" err="1"/>
              <a:t>Кроссфункциональность</a:t>
            </a:r>
            <a:r>
              <a:rPr lang="ru-RU" dirty="0"/>
              <a:t> : </a:t>
            </a:r>
            <a:r>
              <a:rPr lang="ru-RU" dirty="0" err="1"/>
              <a:t>T</a:t>
            </a:r>
            <a:r>
              <a:rPr lang="en-US" dirty="0"/>
              <a:t>-Shaped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AE0FE-CB9A-A046-BD91-73FE99FD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331" y="1253331"/>
            <a:ext cx="8016012" cy="5015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5A912-F7E2-3A49-A6B1-E848B638FAA3}"/>
              </a:ext>
            </a:extLst>
          </p:cNvPr>
          <p:cNvSpPr txBox="1"/>
          <p:nvPr/>
        </p:nvSpPr>
        <p:spPr>
          <a:xfrm>
            <a:off x="552893" y="1467293"/>
            <a:ext cx="4540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I-shaped — </a:t>
            </a:r>
            <a:r>
              <a:rPr lang="ru-RU" dirty="0"/>
              <a:t>умеет только что-то одно </a:t>
            </a:r>
          </a:p>
          <a:p>
            <a:endParaRPr lang="ru-RU" dirty="0"/>
          </a:p>
          <a:p>
            <a:r>
              <a:rPr lang="ru-RU" dirty="0" err="1"/>
              <a:t>T</a:t>
            </a:r>
            <a:r>
              <a:rPr lang="en-US" dirty="0"/>
              <a:t>-shaped — </a:t>
            </a:r>
            <a:r>
              <a:rPr lang="ru-RU" dirty="0"/>
              <a:t>умеет всего понемногу, но что-то умеет лучше</a:t>
            </a:r>
          </a:p>
          <a:p>
            <a:endParaRPr lang="ru-RU" dirty="0"/>
          </a:p>
          <a:p>
            <a:pPr fontAlgn="base"/>
            <a:r>
              <a:rPr lang="ru-RU" b="1" i="1" dirty="0"/>
              <a:t>Объясним на примере создания текста для сайта</a:t>
            </a:r>
          </a:p>
          <a:p>
            <a:pPr fontAlgn="base"/>
            <a:r>
              <a:rPr lang="ru-RU" i="1" dirty="0"/>
              <a:t>Копирайтер пишет текст, но еще интересуется фотографией, нейрофизиологией и версткой. Увлечение фотографией помогает ему понять, как правильно иллюстрировать тексты. Нейрофизиология позволяет продумать структуру изложения, чтобы удерживать внимание читателя. Навыки верстки дают понимание, как расположить текст по сетке страницы сайта.</a:t>
            </a:r>
          </a:p>
        </p:txBody>
      </p:sp>
    </p:spTree>
    <p:extLst>
      <p:ext uri="{BB962C8B-B14F-4D97-AF65-F5344CB8AC3E}">
        <p14:creationId xmlns:p14="http://schemas.microsoft.com/office/powerpoint/2010/main" val="24174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F1D5-3926-7446-85D1-22EF48A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D493-1A8C-DE40-8797-F809CDB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4"/>
            <a:ext cx="10515600" cy="553956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P</a:t>
            </a:r>
            <a:r>
              <a:rPr lang="en-US" dirty="0"/>
              <a:t>O — </a:t>
            </a:r>
            <a:r>
              <a:rPr lang="ru-RU" dirty="0"/>
              <a:t>человек, отвечающий за разработку продукта</a:t>
            </a:r>
          </a:p>
          <a:p>
            <a:pPr lvl="1"/>
            <a:r>
              <a:rPr lang="ru-RU" dirty="0"/>
              <a:t>это может быть </a:t>
            </a:r>
            <a:r>
              <a:rPr lang="ru-RU" b="1" dirty="0"/>
              <a:t>менеджер продукта </a:t>
            </a:r>
            <a:r>
              <a:rPr lang="ru-RU" dirty="0"/>
              <a:t>для продуктовой разработки, </a:t>
            </a:r>
            <a:r>
              <a:rPr lang="ru-RU" b="1" dirty="0"/>
              <a:t>менеджер проекта </a:t>
            </a:r>
            <a:r>
              <a:rPr lang="ru-RU" dirty="0"/>
              <a:t>для внутренней разработки и </a:t>
            </a:r>
            <a:r>
              <a:rPr lang="ru-RU" b="1" dirty="0"/>
              <a:t>представитель заказчика</a:t>
            </a:r>
            <a:r>
              <a:rPr lang="ru-RU" dirty="0"/>
              <a:t> для заказной разработки</a:t>
            </a:r>
            <a:endParaRPr lang="en-US" dirty="0"/>
          </a:p>
          <a:p>
            <a:r>
              <a:rPr lang="en-US" dirty="0"/>
              <a:t>PO </a:t>
            </a:r>
            <a:r>
              <a:rPr lang="ru-RU" dirty="0"/>
              <a:t>— это единая точка принятия окончательных решений для команды в проекте, именно поэтому это всегда один человек, а не группа или комитет</a:t>
            </a:r>
            <a:endParaRPr lang="en-US" dirty="0"/>
          </a:p>
          <a:p>
            <a:pPr lvl="1"/>
            <a:r>
              <a:rPr lang="ru-RU" dirty="0"/>
              <a:t>Хотя у </a:t>
            </a:r>
            <a:r>
              <a:rPr lang="en-US" dirty="0"/>
              <a:t>PO </a:t>
            </a:r>
            <a:r>
              <a:rPr lang="ru-RU" dirty="0"/>
              <a:t>может быть своя команда (аналитиков, </a:t>
            </a:r>
            <a:r>
              <a:rPr lang="ru-RU" dirty="0" err="1"/>
              <a:t>продуктологов</a:t>
            </a:r>
            <a:r>
              <a:rPr lang="ru-RU" dirty="0"/>
              <a:t> и т.п.) — команда </a:t>
            </a:r>
            <a:r>
              <a:rPr lang="en-US" dirty="0"/>
              <a:t>PO</a:t>
            </a:r>
          </a:p>
          <a:p>
            <a:pPr lvl="1"/>
            <a:r>
              <a:rPr lang="ru-RU" dirty="0"/>
              <a:t>Это позволяет избежать проблемы множественности заказчиков</a:t>
            </a:r>
            <a:endParaRPr lang="en-US" dirty="0"/>
          </a:p>
          <a:p>
            <a:r>
              <a:rPr lang="ru-RU" dirty="0"/>
              <a:t>Управляет ожиданиями заказчиков и всех заинтересованных лиц. Владелец продукта должен чётко понимать, какие фичи должны быть сделаны и каковы их приоритеты</a:t>
            </a:r>
            <a:endParaRPr lang="en-US" dirty="0"/>
          </a:p>
          <a:p>
            <a:r>
              <a:rPr lang="ru-RU" dirty="0"/>
              <a:t>Ставит задачи всей команде, но он не вправе ставить задачи конкретному члену команды</a:t>
            </a:r>
          </a:p>
          <a:p>
            <a:r>
              <a:rPr lang="ru-RU" dirty="0"/>
              <a:t>Несет ответственность за максимизацию ценности продукта, получаемого в результате работы </a:t>
            </a:r>
            <a:r>
              <a:rPr lang="en" dirty="0"/>
              <a:t>Scrum Team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1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42DA-D3E3-AE45-A063-9F402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1828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C13D5-08C9-3941-BBC2-13D5F83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Владелец продукта:</a:t>
            </a:r>
          </a:p>
          <a:p>
            <a:r>
              <a:rPr lang="ru-RU" dirty="0"/>
              <a:t>Отвечает за формирование концепции продукта (</a:t>
            </a:r>
            <a:r>
              <a:rPr lang="en" dirty="0"/>
              <a:t>Product Vision)</a:t>
            </a:r>
            <a:endParaRPr lang="ru-RU" dirty="0"/>
          </a:p>
          <a:p>
            <a:r>
              <a:rPr lang="ru-RU" dirty="0"/>
              <a:t>Работает с заинтересованными лицами (</a:t>
            </a:r>
            <a:r>
              <a:rPr lang="ru-RU" dirty="0" err="1"/>
              <a:t>S</a:t>
            </a:r>
            <a:r>
              <a:rPr lang="en-US" dirty="0"/>
              <a:t>takeholders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Принимает готовое</a:t>
            </a:r>
          </a:p>
          <a:p>
            <a:r>
              <a:rPr lang="ru-RU" dirty="0"/>
              <a:t>Рассчитывает </a:t>
            </a:r>
            <a:r>
              <a:rPr lang="en" dirty="0"/>
              <a:t>ROI</a:t>
            </a:r>
            <a:r>
              <a:rPr lang="ru-RU" dirty="0"/>
              <a:t> (бизнес-эффект)</a:t>
            </a:r>
            <a:endParaRPr lang="en" dirty="0"/>
          </a:p>
          <a:p>
            <a:r>
              <a:rPr lang="ru-RU" dirty="0"/>
              <a:t>Ведёт </a:t>
            </a:r>
            <a:r>
              <a:rPr lang="ru-RU" dirty="0" err="1"/>
              <a:t>беклог</a:t>
            </a:r>
            <a:r>
              <a:rPr lang="ru-RU" dirty="0"/>
              <a:t> продукта (</a:t>
            </a:r>
            <a:r>
              <a:rPr lang="ru-RU" dirty="0" err="1"/>
              <a:t>P</a:t>
            </a:r>
            <a:r>
              <a:rPr lang="en-US" dirty="0"/>
              <a:t>roduct backlog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Выставляет приоритеты</a:t>
            </a:r>
          </a:p>
          <a:p>
            <a:r>
              <a:rPr lang="ru-RU" dirty="0"/>
              <a:t>Инициатор изменений (может в </a:t>
            </a:r>
            <a:r>
              <a:rPr lang="ru-RU" dirty="0" err="1"/>
              <a:t>т.ч</a:t>
            </a:r>
            <a:r>
              <a:rPr lang="ru-RU" dirty="0"/>
              <a:t>. «уволить» команду)</a:t>
            </a:r>
          </a:p>
          <a:p>
            <a:r>
              <a:rPr lang="ru-RU" dirty="0"/>
              <a:t>Постоянно делится информацией</a:t>
            </a:r>
          </a:p>
          <a:p>
            <a:r>
              <a:rPr lang="ru-RU" dirty="0"/>
              <a:t>Обеспечивает ресурсами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30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CC3E-50FB-2F43-94F4-FE8869A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365126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Скрам</a:t>
            </a:r>
            <a:r>
              <a:rPr lang="ru-RU" dirty="0"/>
              <a:t>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BB29-A125-BD46-84B7-CE11E4A8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1010094"/>
            <a:ext cx="10832805" cy="54827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</a:t>
            </a:r>
            <a:r>
              <a:rPr lang="en-US" dirty="0"/>
              <a:t>M</a:t>
            </a:r>
            <a:r>
              <a:rPr lang="ru-RU" dirty="0"/>
              <a:t> — один из</a:t>
            </a:r>
            <a:r>
              <a:rPr lang="en-US" dirty="0"/>
              <a:t> </a:t>
            </a:r>
            <a:r>
              <a:rPr lang="ru-RU" dirty="0"/>
              <a:t>членов команды</a:t>
            </a:r>
          </a:p>
          <a:p>
            <a:pPr lvl="1"/>
            <a:r>
              <a:rPr lang="ru-RU" dirty="0"/>
              <a:t>он может быть разработчиком, </a:t>
            </a:r>
            <a:r>
              <a:rPr lang="ru-RU" dirty="0" err="1"/>
              <a:t>тестировщиком</a:t>
            </a:r>
            <a:r>
              <a:rPr lang="ru-RU" dirty="0"/>
              <a:t>, аналитиком и т.д.</a:t>
            </a:r>
          </a:p>
          <a:p>
            <a:r>
              <a:rPr lang="ru-RU" dirty="0"/>
              <a:t>Основная его задача — помочь команде стать самоуправляемой и самоорганизующейся</a:t>
            </a:r>
            <a:endParaRPr lang="en-US" dirty="0"/>
          </a:p>
          <a:p>
            <a:r>
              <a:rPr lang="ru-RU" dirty="0"/>
              <a:t>Следит за тем, чтобы команда выполняла принятые ей решения</a:t>
            </a:r>
            <a:r>
              <a:rPr lang="en-US" dirty="0"/>
              <a:t> </a:t>
            </a:r>
            <a:r>
              <a:rPr lang="ru-RU" dirty="0"/>
              <a:t>и за соблюдением практик</a:t>
            </a:r>
          </a:p>
          <a:p>
            <a:r>
              <a:rPr lang="ru-RU" dirty="0"/>
              <a:t>Отвечает за решение проблем, обнаруженных командой и находящейся вне её компетенции</a:t>
            </a:r>
          </a:p>
          <a:p>
            <a:pPr lvl="1"/>
            <a:r>
              <a:rPr lang="ru-RU" dirty="0"/>
              <a:t>например, если команде нужен новый сервер, то именно </a:t>
            </a:r>
            <a:r>
              <a:rPr lang="ru-RU" dirty="0" err="1"/>
              <a:t>скрам</a:t>
            </a:r>
            <a:r>
              <a:rPr lang="ru-RU" dirty="0"/>
              <a:t>-мастер вступит в бой с бюрократическими силами компании.</a:t>
            </a:r>
          </a:p>
          <a:p>
            <a:r>
              <a:rPr lang="en-US" dirty="0"/>
              <a:t>SM</a:t>
            </a:r>
            <a:r>
              <a:rPr lang="ru-RU" dirty="0"/>
              <a:t> не раздаёт задачи членам команды!</a:t>
            </a:r>
          </a:p>
          <a:p>
            <a:r>
              <a:rPr lang="ru-RU" dirty="0"/>
              <a:t>Проводит командные митинги: стендап (дейли-митинг), планирование спринта, демонстрацию и ретроспективу</a:t>
            </a:r>
          </a:p>
          <a:p>
            <a:r>
              <a:rPr lang="ru-RU" dirty="0"/>
              <a:t>следит за климатом внутри команды и старается создать атмосферу доверия</a:t>
            </a:r>
          </a:p>
          <a:p>
            <a:r>
              <a:rPr lang="ru-RU" dirty="0"/>
              <a:t>постепенно роль скрам-мастера уменьшается</a:t>
            </a:r>
          </a:p>
          <a:p>
            <a:r>
              <a:rPr lang="ru-RU" dirty="0"/>
              <a:t>убеждается в том, что все события </a:t>
            </a:r>
            <a:r>
              <a:rPr lang="en" dirty="0"/>
              <a:t>Scrum </a:t>
            </a:r>
            <a:r>
              <a:rPr lang="ru-RU" dirty="0"/>
              <a:t>происходят, позитивны, продуктивны и не выходят за рамки ограничений по времени.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1184-6C7A-A946-B8D6-5ABB0C70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Скрам-мастер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84B3D-5A13-A94A-856D-2975D80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r>
              <a:rPr lang="ru-RU" dirty="0"/>
              <a:t>Помогает внедрять скрам</a:t>
            </a:r>
          </a:p>
          <a:p>
            <a:r>
              <a:rPr lang="ru-RU" dirty="0"/>
              <a:t>Отвечает за процесс (как)</a:t>
            </a:r>
          </a:p>
          <a:p>
            <a:r>
              <a:rPr lang="ru-RU" dirty="0"/>
              <a:t>Учитель</a:t>
            </a:r>
          </a:p>
          <a:p>
            <a:r>
              <a:rPr lang="ru-RU" dirty="0"/>
              <a:t>Наставник </a:t>
            </a:r>
            <a:r>
              <a:rPr lang="en-US" dirty="0"/>
              <a:t>/ </a:t>
            </a:r>
            <a:r>
              <a:rPr lang="ru-RU" dirty="0" err="1"/>
              <a:t>коуч</a:t>
            </a:r>
            <a:endParaRPr lang="ru-RU" dirty="0"/>
          </a:p>
          <a:p>
            <a:r>
              <a:rPr lang="ru-RU" dirty="0"/>
              <a:t>Модератор (на всех встречах)</a:t>
            </a:r>
          </a:p>
          <a:p>
            <a:r>
              <a:rPr lang="ru-RU" dirty="0"/>
              <a:t>Сторожевой пёс (бдит соблюдение процессов)</a:t>
            </a:r>
          </a:p>
          <a:p>
            <a:r>
              <a:rPr lang="ru-RU" dirty="0"/>
              <a:t>Защитник (команды)</a:t>
            </a:r>
          </a:p>
          <a:p>
            <a:r>
              <a:rPr lang="ru-RU" dirty="0"/>
              <a:t>Устраняет помехи (для команды)</a:t>
            </a:r>
          </a:p>
        </p:txBody>
      </p:sp>
    </p:spTree>
    <p:extLst>
      <p:ext uri="{BB962C8B-B14F-4D97-AF65-F5344CB8AC3E}">
        <p14:creationId xmlns:p14="http://schemas.microsoft.com/office/powerpoint/2010/main" val="151045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479E4-7C6C-8B4D-A2A2-8022C8F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E40-953E-0B4F-B568-7EEFF4D3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ведётся итерациями (спринтами).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Sprint — </a:t>
            </a:r>
            <a:r>
              <a:rPr lang="ru-RU" dirty="0"/>
              <a:t>это контейнер для всех остальных событий:</a:t>
            </a:r>
          </a:p>
          <a:p>
            <a:r>
              <a:rPr lang="ru-RU" dirty="0"/>
              <a:t>Вначале спринта: </a:t>
            </a:r>
            <a:r>
              <a:rPr lang="ru-RU" b="1" dirty="0"/>
              <a:t>Планирование спринта </a:t>
            </a:r>
            <a:r>
              <a:rPr lang="ru-RU" dirty="0"/>
              <a:t>(</a:t>
            </a:r>
            <a:r>
              <a:rPr lang="en" dirty="0"/>
              <a:t>Sprint Planning</a:t>
            </a:r>
            <a:r>
              <a:rPr lang="ru-RU" dirty="0"/>
              <a:t>)</a:t>
            </a:r>
          </a:p>
          <a:p>
            <a:r>
              <a:rPr lang="ru-RU" dirty="0"/>
              <a:t>Ежедневно: Стендап </a:t>
            </a:r>
            <a:r>
              <a:rPr lang="en-US" dirty="0"/>
              <a:t>/ </a:t>
            </a:r>
            <a:r>
              <a:rPr lang="ru-RU" b="1" dirty="0"/>
              <a:t>Дейли</a:t>
            </a:r>
            <a:r>
              <a:rPr lang="ru-RU" dirty="0"/>
              <a:t> (</a:t>
            </a:r>
            <a:r>
              <a:rPr lang="en-US" dirty="0"/>
              <a:t>Standup, Daily meeting, Daily scrum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конце спринта: </a:t>
            </a:r>
            <a:r>
              <a:rPr lang="ru-RU" b="1" dirty="0" err="1"/>
              <a:t>Демо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en-US" dirty="0" err="1"/>
              <a:t>Р</a:t>
            </a:r>
            <a:r>
              <a:rPr lang="ru-RU" dirty="0" err="1"/>
              <a:t>евью</a:t>
            </a:r>
            <a:r>
              <a:rPr lang="ru-RU" dirty="0"/>
              <a:t> спринта (</a:t>
            </a:r>
            <a:r>
              <a:rPr lang="en-US" dirty="0"/>
              <a:t>Demo, </a:t>
            </a:r>
            <a:r>
              <a:rPr lang="en" dirty="0"/>
              <a:t>Sprint Review</a:t>
            </a:r>
            <a:r>
              <a:rPr lang="ru-RU" dirty="0"/>
              <a:t>)</a:t>
            </a:r>
          </a:p>
          <a:p>
            <a:r>
              <a:rPr lang="ru-RU" dirty="0"/>
              <a:t>В конце спринта: </a:t>
            </a:r>
            <a:r>
              <a:rPr lang="ru-RU" b="1" dirty="0"/>
              <a:t>Ретроспектива</a:t>
            </a:r>
            <a:r>
              <a:rPr lang="ru-RU" dirty="0"/>
              <a:t> (</a:t>
            </a:r>
            <a:r>
              <a:rPr lang="en" dirty="0"/>
              <a:t>Sprint Retrospective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73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18E-71D2-1A4E-BAFB-945B37FB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0C7F-F137-844D-8D38-276914F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каждой итерации (спринта) демонстрируется полностью доделанная за итерацию функциональность 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Длина итерации — от 1 до 4 недель. Типичная длина итерации — 2 недели.</a:t>
            </a:r>
            <a:endParaRPr lang="en-US" dirty="0"/>
          </a:p>
          <a:p>
            <a:pPr lvl="1"/>
            <a:r>
              <a:rPr lang="ru-RU" dirty="0"/>
              <a:t>Длина итерации должна быть достаточно длинной, чтобы позволять выпустить инкремент продукта</a:t>
            </a:r>
            <a:endParaRPr lang="en-US" dirty="0"/>
          </a:p>
          <a:p>
            <a:r>
              <a:rPr lang="ru-RU" dirty="0"/>
              <a:t>В течение одной итерации команда общается с заказчиками, анализирует, пробует, разрабатывает и тестирует код</a:t>
            </a:r>
          </a:p>
          <a:p>
            <a:r>
              <a:rPr lang="ru-RU" dirty="0"/>
              <a:t>Заказчики смотрят на результаты работы. Все предложения по улучшению планируются на последующие итерации. Внутри итерации заказчики стараются воздерживаться от изменения требований.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9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A81-10BF-2A4A-B34E-259226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5D1B-5948-6449-97E5-D3122287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конце итерации есть готовый инкремент продукта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Фичи, которые начинаются в эту итерацию, в ней же и доделываются</a:t>
            </a:r>
          </a:p>
          <a:p>
            <a:pPr lvl="1"/>
            <a:r>
              <a:rPr lang="ru-RU" dirty="0"/>
              <a:t>Разработка фичи включает тестирование и исправление найденных багов</a:t>
            </a:r>
          </a:p>
          <a:p>
            <a:r>
              <a:rPr lang="ru-RU" dirty="0"/>
              <a:t>Команда соблюдает приоритеты фич, установленные </a:t>
            </a:r>
            <a:r>
              <a:rPr lang="en-US" dirty="0"/>
              <a:t>PO</a:t>
            </a:r>
            <a:endParaRPr lang="ru-RU" dirty="0"/>
          </a:p>
          <a:p>
            <a:r>
              <a:rPr lang="ru-RU" dirty="0"/>
              <a:t>В большинстве случаев команда делает то, что было запланировано: иногда чуть больше, иногда чуть меньше</a:t>
            </a:r>
          </a:p>
          <a:p>
            <a:r>
              <a:rPr lang="ru-RU" dirty="0"/>
              <a:t>Команда сообщает </a:t>
            </a:r>
            <a:r>
              <a:rPr lang="en-US" dirty="0"/>
              <a:t>PO</a:t>
            </a:r>
            <a:r>
              <a:rPr lang="ru-RU" dirty="0"/>
              <a:t>, когда отстаёт от плана итерации</a:t>
            </a:r>
          </a:p>
          <a:p>
            <a:pPr lvl="1"/>
            <a:r>
              <a:rPr lang="ru-RU" dirty="0"/>
              <a:t>В случае отставания от плана команда предпринимает корректирующие действия</a:t>
            </a:r>
          </a:p>
          <a:p>
            <a:r>
              <a:rPr lang="ru-RU" dirty="0"/>
              <a:t>Для каждой фичи команда знает, каким образом и от кого получить необходимую дополнительную информацию в случае необходимости</a:t>
            </a:r>
          </a:p>
          <a:p>
            <a:r>
              <a:rPr lang="ru-RU" dirty="0"/>
              <a:t>Проблемы обнаруживаются быстро и обсуждаются командой сразу же</a:t>
            </a:r>
          </a:p>
          <a:p>
            <a:r>
              <a:rPr lang="ru-RU" dirty="0"/>
              <a:t>Длина итерации не меняется после каждой итерации</a:t>
            </a:r>
          </a:p>
          <a:p>
            <a:r>
              <a:rPr lang="ru-RU" dirty="0"/>
              <a:t>Вся незапланированная работа учитывается</a:t>
            </a:r>
          </a:p>
          <a:p>
            <a:r>
              <a:rPr lang="ru-RU" dirty="0"/>
              <a:t>Не более одного дня задержки между итерациями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6592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C891-842D-3C4B-BA2B-074ECE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365126"/>
            <a:ext cx="10940902" cy="613070"/>
          </a:xfrm>
        </p:spPr>
        <p:txBody>
          <a:bodyPr>
            <a:normAutofit/>
          </a:bodyPr>
          <a:lstStyle/>
          <a:p>
            <a:r>
              <a:rPr lang="ru-RU" sz="3600" dirty="0"/>
              <a:t>Планирование итерации / спринта (</a:t>
            </a:r>
            <a:r>
              <a:rPr lang="en" sz="3600" dirty="0"/>
              <a:t>sprint planning)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EDC8-DE2F-6C42-AAB6-15A55636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0"/>
            <a:ext cx="10515600" cy="5231219"/>
          </a:xfrm>
        </p:spPr>
        <p:txBody>
          <a:bodyPr/>
          <a:lstStyle/>
          <a:p>
            <a:r>
              <a:rPr lang="ru-RU" dirty="0"/>
              <a:t>Встреча, на которой команда и </a:t>
            </a:r>
            <a:r>
              <a:rPr lang="en" dirty="0"/>
              <a:t>PO </a:t>
            </a:r>
            <a:r>
              <a:rPr lang="ru-RU" dirty="0"/>
              <a:t>планируют итерацию.</a:t>
            </a:r>
            <a:endParaRPr lang="en-US" dirty="0"/>
          </a:p>
          <a:p>
            <a:r>
              <a:rPr lang="en" dirty="0"/>
              <a:t>PO </a:t>
            </a:r>
            <a:r>
              <a:rPr lang="ru-RU" dirty="0"/>
              <a:t>ставит цели спринта и представляет фичи (пользовательские истории</a:t>
            </a:r>
            <a:r>
              <a:rPr lang="en-US" dirty="0"/>
              <a:t>, user stories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Команда декомпозирует фичи на технические задачи и совместно оценивает их.</a:t>
            </a:r>
            <a:endParaRPr lang="en-US" dirty="0"/>
          </a:p>
          <a:p>
            <a:r>
              <a:rPr lang="ru-RU" dirty="0"/>
              <a:t>Итоговый план </a:t>
            </a:r>
            <a:r>
              <a:rPr lang="ru-RU" dirty="0" err="1"/>
              <a:t>таймбоксится</a:t>
            </a:r>
            <a:r>
              <a:rPr lang="ru-RU" dirty="0"/>
              <a:t>, то есть в него включаются только те фичи, которые команда планирует успеть сделать в итерации</a:t>
            </a:r>
            <a:endParaRPr lang="en-US" dirty="0"/>
          </a:p>
          <a:p>
            <a:pPr lvl="1"/>
            <a:r>
              <a:rPr lang="ru-RU" dirty="0"/>
              <a:t>Для </a:t>
            </a:r>
            <a:r>
              <a:rPr lang="ru-RU" dirty="0" err="1"/>
              <a:t>таймбоксинга</a:t>
            </a:r>
            <a:r>
              <a:rPr lang="ru-RU" dirty="0"/>
              <a:t> спринта используется Скорость (</a:t>
            </a:r>
            <a:r>
              <a:rPr lang="en-US" dirty="0"/>
              <a:t>Velocity) </a:t>
            </a:r>
            <a:r>
              <a:rPr lang="ru-RU" dirty="0"/>
              <a:t>команды</a:t>
            </a:r>
            <a:endParaRPr lang="en-US" dirty="0"/>
          </a:p>
          <a:p>
            <a:r>
              <a:rPr lang="ru-RU" dirty="0"/>
              <a:t>Декомпозиция задачи должна быть достаточно детальной. Для двухнедельной итерации рекомендованная длительность технической задачи – порядка дня (не более двух дней)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3D67-1E3E-2149-BCD0-C8C2466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80C34-B0FA-FF46-9595-C076364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r>
              <a:rPr lang="en" dirty="0"/>
              <a:t>PO </a:t>
            </a:r>
            <a:r>
              <a:rPr lang="ru-RU" dirty="0"/>
              <a:t>и члены команды участвуют все (очень желательно, лично)</a:t>
            </a:r>
          </a:p>
          <a:p>
            <a:r>
              <a:rPr lang="ru-RU" dirty="0"/>
              <a:t>Результат встречи — цель спринта (</a:t>
            </a:r>
            <a:r>
              <a:rPr lang="en-US" dirty="0"/>
              <a:t>sprint goal</a:t>
            </a:r>
            <a:r>
              <a:rPr lang="ru-RU" dirty="0"/>
              <a:t>) и план итерации</a:t>
            </a:r>
            <a:r>
              <a:rPr lang="en-US" dirty="0"/>
              <a:t> (sprint backlog)</a:t>
            </a:r>
            <a:endParaRPr lang="ru-RU" dirty="0"/>
          </a:p>
          <a:p>
            <a:r>
              <a:rPr lang="en-US" dirty="0"/>
              <a:t>User story </a:t>
            </a:r>
            <a:r>
              <a:rPr lang="ru-RU" dirty="0"/>
              <a:t>декомпозируются на тех. задачи.</a:t>
            </a:r>
          </a:p>
          <a:p>
            <a:r>
              <a:rPr lang="ru-RU" dirty="0"/>
              <a:t>Все технические задачи имеют оценки</a:t>
            </a:r>
          </a:p>
          <a:p>
            <a:r>
              <a:rPr lang="ru-RU" dirty="0"/>
              <a:t>Все члены команды согласны с тем, что план может быть выполнен за итерацию</a:t>
            </a:r>
          </a:p>
          <a:p>
            <a:r>
              <a:rPr lang="ru-RU" dirty="0"/>
              <a:t>Каждая фича имеет приоритет внутри итерации</a:t>
            </a:r>
          </a:p>
          <a:p>
            <a:r>
              <a:rPr lang="ru-RU" dirty="0"/>
              <a:t>На планировании итерации технические задачи не назначаются на конкретных людей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E458-859F-5646-9CDC-37CC20C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5125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22BD1-91E5-CE4C-9E0E-C493434C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063256"/>
            <a:ext cx="11100391" cy="5429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en" dirty="0"/>
              <a:t>Sprint Planning </a:t>
            </a:r>
            <a:r>
              <a:rPr lang="ru-RU" dirty="0"/>
              <a:t>рассматриваются следующие темы:</a:t>
            </a:r>
          </a:p>
          <a:p>
            <a:pPr marL="514350" indent="-514350">
              <a:buAutoNum type="arabicPeriod"/>
            </a:pPr>
            <a:r>
              <a:rPr lang="ru-RU" dirty="0"/>
              <a:t>Почему этот </a:t>
            </a:r>
            <a:r>
              <a:rPr lang="en" dirty="0"/>
              <a:t>Sprint </a:t>
            </a:r>
            <a:r>
              <a:rPr lang="ru-RU" dirty="0"/>
              <a:t>ценен?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предлагает, как можно повысить ценность и практичность продукта в текущем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вся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совместно определяет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Goal,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которая объясняет, почему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ценен для заинтересованных лиц</a:t>
            </a:r>
          </a:p>
          <a:p>
            <a:pPr marL="514350" indent="-514350">
              <a:buAutoNum type="arabicPeriod"/>
            </a:pPr>
            <a:r>
              <a:rPr lang="ru-RU" dirty="0"/>
              <a:t>Что может быть готово в этом </a:t>
            </a:r>
            <a:r>
              <a:rPr lang="en" dirty="0"/>
              <a:t>Sprint?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обсуждают с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элементы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выбрать для включения в текущий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Предварительно проводят оценку трудоёмкости в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points.</a:t>
            </a:r>
          </a:p>
          <a:p>
            <a:pPr marL="514350" indent="-514350">
              <a:buAutoNum type="arabicPeriod"/>
            </a:pPr>
            <a:r>
              <a:rPr lang="ru-RU" dirty="0"/>
              <a:t>Как будет выполняться выбранная работа?</a:t>
            </a:r>
            <a:br>
              <a:rPr lang="ru-RU" sz="2400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каждого выбранного элемента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планируют работу, необходимую для создания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Это делается путем декомпозиции элементов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более мелкие задачи продолжительностью не более одного дня.</a:t>
            </a:r>
          </a:p>
          <a:p>
            <a:pPr marL="0" indent="0">
              <a:buNone/>
            </a:pPr>
            <a:r>
              <a:rPr lang="en" sz="3000" dirty="0"/>
              <a:t>Sprint Goal, </a:t>
            </a:r>
            <a:r>
              <a:rPr lang="ru-RU" sz="3000" dirty="0"/>
              <a:t>выбранные элементы </a:t>
            </a:r>
            <a:r>
              <a:rPr lang="en" sz="3000" dirty="0"/>
              <a:t>Product Backlog, </a:t>
            </a:r>
            <a:r>
              <a:rPr lang="ru-RU" sz="3000" dirty="0"/>
              <a:t>плюс план их реализации вместе называются </a:t>
            </a:r>
            <a:r>
              <a:rPr lang="en" sz="3000" dirty="0"/>
              <a:t>Sprint Backlog.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60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0FEC-7E6D-494F-BF7B-025726F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Пользовательские истории (</a:t>
            </a:r>
            <a:r>
              <a:rPr lang="en" b="1" dirty="0"/>
              <a:t>User Story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9475-3571-AE4B-978C-E6C31A16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49"/>
            <a:ext cx="10515600" cy="5018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User Story (</a:t>
            </a:r>
            <a:r>
              <a:rPr lang="ru-RU" dirty="0"/>
              <a:t>пользовательская история) — короткая формулировка намерения пользователя и что продукт должен сделать для него.</a:t>
            </a:r>
          </a:p>
          <a:p>
            <a:pPr marL="0" indent="0">
              <a:buNone/>
            </a:pPr>
            <a:r>
              <a:rPr lang="ru-RU" b="1" dirty="0"/>
              <a:t>Для чего применяется </a:t>
            </a:r>
            <a:r>
              <a:rPr lang="en" b="1" dirty="0"/>
              <a:t>User Story?</a:t>
            </a:r>
          </a:p>
          <a:p>
            <a:r>
              <a:rPr lang="ru-RU" dirty="0"/>
              <a:t>Для описания элементов </a:t>
            </a:r>
            <a:r>
              <a:rPr lang="ru-RU" dirty="0" err="1"/>
              <a:t>бэклога</a:t>
            </a:r>
            <a:endParaRPr lang="ru-RU" dirty="0"/>
          </a:p>
          <a:p>
            <a:r>
              <a:rPr lang="ru-RU" dirty="0"/>
              <a:t>Для лучшего понимания пользователей</a:t>
            </a:r>
          </a:p>
          <a:p>
            <a:r>
              <a:rPr lang="ru-RU" dirty="0"/>
              <a:t>Для описания требований к продукту на понятном для всех языке: пользователей, разработчиков другие заинтересованных лиц</a:t>
            </a:r>
          </a:p>
          <a:p>
            <a:r>
              <a:rPr lang="ru-RU" dirty="0"/>
              <a:t>Для вовлечения в процесс разработки пользователей и заинтересованных лиц</a:t>
            </a:r>
          </a:p>
          <a:p>
            <a:r>
              <a:rPr lang="ru-RU" dirty="0"/>
              <a:t>Для построения </a:t>
            </a:r>
            <a:r>
              <a:rPr lang="en" dirty="0">
                <a:hlinkClick r:id="rId2"/>
              </a:rPr>
              <a:t>User Story Mapping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2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30250-E032-AC48-AEE1-B6C023C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967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9FA63-454D-1444-A6FE-E0765533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Стендап </a:t>
            </a:r>
            <a:r>
              <a:rPr lang="en-US" dirty="0"/>
              <a:t>/ </a:t>
            </a:r>
            <a:r>
              <a:rPr lang="ru-RU" dirty="0"/>
              <a:t>Дейли (</a:t>
            </a:r>
            <a:r>
              <a:rPr lang="en-US" dirty="0"/>
              <a:t>Standup, Daily meeting, Daily scrum</a:t>
            </a:r>
            <a:r>
              <a:rPr lang="ru-RU" dirty="0"/>
              <a:t>).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Короткая ежедневная встреча, предназначенная для синхронизации работы команды.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Проводит митинг скрам-мастер. Он спрашивает по кругу всех членов команды, задавая 3 вопроса: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1. Что сделано вчера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2. Что будет сделано сегодня?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3. С какими проблемами столкнулся / нужна ли помощь?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/>
              <a:t>Задача скрам-мастера — останавливать такие не относящиеся к теме обсуждения и выносить их за пределы встречи.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19B1-3209-B44E-96D0-35DC3CF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C7923-D532-8443-B643-F41B95B1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ru-RU" dirty="0"/>
              <a:t>Проводится в одно и то же время в одном и том же месте</a:t>
            </a:r>
          </a:p>
          <a:p>
            <a:r>
              <a:rPr lang="ru-RU" dirty="0"/>
              <a:t>Длительность — не более 15 минут</a:t>
            </a:r>
          </a:p>
          <a:p>
            <a:r>
              <a:rPr lang="ru-RU" dirty="0"/>
              <a:t>Начинается и заканчивается вовремя (дисциплина!)</a:t>
            </a:r>
          </a:p>
          <a:p>
            <a:r>
              <a:rPr lang="ru-RU" dirty="0"/>
              <a:t>Все члены команды участвуют и отвечают на 3 вопроса</a:t>
            </a:r>
          </a:p>
          <a:p>
            <a:r>
              <a:rPr lang="ru-RU" dirty="0"/>
              <a:t>Стендап не прерывается</a:t>
            </a:r>
          </a:p>
          <a:p>
            <a:r>
              <a:rPr lang="ru-RU" dirty="0"/>
              <a:t>Члены команды сами выбирают задачи на </a:t>
            </a:r>
            <a:r>
              <a:rPr lang="ru-RU" dirty="0" err="1"/>
              <a:t>стендапе</a:t>
            </a:r>
            <a:endParaRPr lang="ru-RU" dirty="0"/>
          </a:p>
          <a:p>
            <a:pPr lvl="1"/>
            <a:r>
              <a:rPr lang="ru-RU" dirty="0"/>
              <a:t>Скрам-мастер не раздаёт задачи!</a:t>
            </a:r>
          </a:p>
          <a:p>
            <a:r>
              <a:rPr lang="ru-RU" dirty="0"/>
              <a:t>Члены команды обращаются друг к другу, а не отчитываются перед скрам-мастером или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27222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DFE6-3E97-7F4B-BD94-621E5023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Демо</a:t>
            </a:r>
            <a:r>
              <a:rPr lang="ru-RU" dirty="0"/>
              <a:t> (</a:t>
            </a:r>
            <a:r>
              <a:rPr lang="en" dirty="0"/>
              <a:t>Demo) / </a:t>
            </a:r>
            <a:r>
              <a:rPr lang="ru-RU" dirty="0" err="1"/>
              <a:t>Ревью</a:t>
            </a:r>
            <a:r>
              <a:rPr lang="ru-RU" dirty="0"/>
              <a:t> спринта (</a:t>
            </a:r>
            <a:r>
              <a:rPr lang="en" dirty="0"/>
              <a:t>Sprint Review)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19119-F935-4F41-8A2D-38F380B7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2"/>
            <a:ext cx="10515600" cy="49335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</a:t>
            </a:r>
            <a:r>
              <a:rPr lang="ru-RU" dirty="0" err="1"/>
              <a:t>демо</a:t>
            </a:r>
            <a:r>
              <a:rPr lang="ru-RU" dirty="0"/>
              <a:t> — рассказать </a:t>
            </a:r>
            <a:r>
              <a:rPr lang="en" dirty="0"/>
              <a:t>PO </a:t>
            </a:r>
            <a:r>
              <a:rPr lang="ru-RU" dirty="0"/>
              <a:t>и всем </a:t>
            </a:r>
            <a:r>
              <a:rPr lang="en-US" dirty="0"/>
              <a:t>Stakeholders </a:t>
            </a:r>
            <a:r>
              <a:rPr lang="ru-RU" dirty="0"/>
              <a:t>о прогрессе и получить с них обратную связь.</a:t>
            </a:r>
            <a:endParaRPr lang="en-US" dirty="0"/>
          </a:p>
          <a:p>
            <a:r>
              <a:rPr lang="ru-RU" dirty="0" err="1"/>
              <a:t>Демо</a:t>
            </a:r>
            <a:r>
              <a:rPr lang="ru-RU" dirty="0"/>
              <a:t> проводится в конце каждой итерации.</a:t>
            </a:r>
            <a:endParaRPr lang="en-US" dirty="0"/>
          </a:p>
          <a:p>
            <a:r>
              <a:rPr lang="ru-RU" dirty="0"/>
              <a:t>Команда показывает результаты своей работы, последовательно показывая сделанные фичи / пользовательские истории.</a:t>
            </a:r>
            <a:endParaRPr lang="en-US" dirty="0"/>
          </a:p>
          <a:p>
            <a:r>
              <a:rPr lang="ru-RU" dirty="0"/>
              <a:t>Показывается работающая система (не презентации и не написанные классы)</a:t>
            </a:r>
          </a:p>
          <a:p>
            <a:r>
              <a:rPr lang="ru-RU" dirty="0"/>
              <a:t>Показываются только сделанные фичи (не доделанные — не показываются)</a:t>
            </a:r>
          </a:p>
          <a:p>
            <a:r>
              <a:rPr lang="ru-RU" dirty="0"/>
              <a:t>Все заинтересованные лица приглашаются на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Команда получает от заинтересованных лиц обратную связь</a:t>
            </a:r>
          </a:p>
          <a:p>
            <a:r>
              <a:rPr lang="en" dirty="0"/>
              <a:t>PO </a:t>
            </a:r>
            <a:r>
              <a:rPr lang="ru-RU" dirty="0"/>
              <a:t>корректирует </a:t>
            </a:r>
            <a:r>
              <a:rPr lang="en-US" dirty="0"/>
              <a:t>Product backlog </a:t>
            </a:r>
            <a:r>
              <a:rPr lang="ru-RU" dirty="0"/>
              <a:t>в соответствии с пожеланиями заинтересованных лиц</a:t>
            </a:r>
          </a:p>
        </p:txBody>
      </p:sp>
    </p:spTree>
    <p:extLst>
      <p:ext uri="{BB962C8B-B14F-4D97-AF65-F5344CB8AC3E}">
        <p14:creationId xmlns:p14="http://schemas.microsoft.com/office/powerpoint/2010/main" val="346976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98EA-848E-4C47-9CAA-07978EEF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386389"/>
            <a:ext cx="10515600" cy="857619"/>
          </a:xfrm>
        </p:spPr>
        <p:txBody>
          <a:bodyPr>
            <a:normAutofit fontScale="90000"/>
          </a:bodyPr>
          <a:lstStyle/>
          <a:p>
            <a:r>
              <a:rPr lang="ru-RU" dirty="0"/>
              <a:t>Ретроспектива спринта (</a:t>
            </a:r>
            <a:r>
              <a:rPr lang="en" dirty="0"/>
              <a:t>Sprint Retrospective)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6A54D-397D-C740-8809-92A2AEB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1573619"/>
            <a:ext cx="10802679" cy="4603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 </a:t>
            </a:r>
            <a:r>
              <a:rPr lang="en" dirty="0"/>
              <a:t>Sprint Retrospective — </a:t>
            </a:r>
            <a:r>
              <a:rPr lang="ru-RU" dirty="0"/>
              <a:t>запланировать повышение качества и эффективности.</a:t>
            </a:r>
          </a:p>
          <a:p>
            <a:endParaRPr lang="ru-RU" dirty="0"/>
          </a:p>
          <a:p>
            <a:r>
              <a:rPr lang="en" dirty="0"/>
              <a:t>Scrum Team </a:t>
            </a:r>
            <a:r>
              <a:rPr lang="ru-RU" dirty="0"/>
              <a:t>инспектирует то, как прошел последний </a:t>
            </a:r>
            <a:r>
              <a:rPr lang="en" dirty="0"/>
              <a:t>Sprint </a:t>
            </a:r>
            <a:r>
              <a:rPr lang="ru-RU" dirty="0"/>
              <a:t>в отношении людей, взаимодействий,</a:t>
            </a:r>
            <a:r>
              <a:rPr lang="en-US" dirty="0"/>
              <a:t> </a:t>
            </a:r>
            <a:r>
              <a:rPr lang="ru-RU" dirty="0"/>
              <a:t>процессов, инструментов и определения готовности.</a:t>
            </a:r>
          </a:p>
          <a:p>
            <a:r>
              <a:rPr lang="ru-RU" dirty="0"/>
              <a:t>Выявляются предположения, которые сбили </a:t>
            </a:r>
            <a:r>
              <a:rPr lang="en" dirty="0"/>
              <a:t>Scrum Team </a:t>
            </a:r>
            <a:r>
              <a:rPr lang="ru-RU" dirty="0"/>
              <a:t>с пути, и исследуется их происхождение.</a:t>
            </a:r>
          </a:p>
          <a:p>
            <a:r>
              <a:rPr lang="ru-RU" dirty="0"/>
              <a:t>Участники </a:t>
            </a:r>
            <a:r>
              <a:rPr lang="en" dirty="0"/>
              <a:t>Scrum Team </a:t>
            </a:r>
            <a:r>
              <a:rPr lang="ru-RU" dirty="0"/>
              <a:t>обсуждают, что прошло хорошо во время </a:t>
            </a:r>
            <a:r>
              <a:rPr lang="en" dirty="0"/>
              <a:t>Sprint, </a:t>
            </a:r>
            <a:r>
              <a:rPr lang="ru-RU" dirty="0"/>
              <a:t>с какими проблемами они</a:t>
            </a:r>
            <a:r>
              <a:rPr lang="en-US" dirty="0"/>
              <a:t> </a:t>
            </a:r>
            <a:r>
              <a:rPr lang="ru-RU" dirty="0"/>
              <a:t>столкнулись, и как эти проблемы были (или не были) решены.</a:t>
            </a:r>
          </a:p>
          <a:p>
            <a:r>
              <a:rPr lang="en" dirty="0"/>
              <a:t>Scrum Team </a:t>
            </a:r>
            <a:r>
              <a:rPr lang="ru-RU" dirty="0"/>
              <a:t>определяет наиболее полезные для повышения эффективности изменения.</a:t>
            </a:r>
          </a:p>
          <a:p>
            <a:r>
              <a:rPr lang="ru-RU" dirty="0"/>
              <a:t>Улучшения с самым высоким влиянием реализуются в кратчайшие сроки. Они могут даже быть</a:t>
            </a:r>
            <a:r>
              <a:rPr lang="en-US" dirty="0"/>
              <a:t> </a:t>
            </a:r>
            <a:r>
              <a:rPr lang="ru-RU" dirty="0"/>
              <a:t>добавлены в </a:t>
            </a:r>
            <a:r>
              <a:rPr lang="en" dirty="0"/>
              <a:t>Sprint Backlog </a:t>
            </a:r>
            <a:r>
              <a:rPr lang="ru-RU" dirty="0"/>
              <a:t>следующего </a:t>
            </a:r>
            <a:r>
              <a:rPr lang="en" dirty="0"/>
              <a:t>Sprint.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9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CE17-CDAD-314F-9C6F-ECA2E584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ru-RU" b="1" dirty="0"/>
              <a:t>Артефакты </a:t>
            </a:r>
            <a:r>
              <a:rPr lang="en" b="1" dirty="0"/>
              <a:t>Scrum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08F49-BFA2-AD41-9AB3-E211E5F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Артефакты </a:t>
            </a:r>
            <a:r>
              <a:rPr lang="en" dirty="0"/>
              <a:t>Scrum </a:t>
            </a:r>
            <a:r>
              <a:rPr lang="ru-RU" dirty="0"/>
              <a:t>отражают работу или ценность. Они спроектированы для максимизации прозрачности информации.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должны иметь доступ к артефактам.</a:t>
            </a:r>
          </a:p>
          <a:p>
            <a:r>
              <a:rPr lang="en" dirty="0"/>
              <a:t>Product Backlog</a:t>
            </a:r>
            <a:endParaRPr lang="ru-RU" dirty="0"/>
          </a:p>
          <a:p>
            <a:r>
              <a:rPr lang="en" dirty="0"/>
              <a:t>Sprint Backlog</a:t>
            </a:r>
            <a:endParaRPr lang="ru-RU" dirty="0"/>
          </a:p>
          <a:p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</a:p>
          <a:p>
            <a:r>
              <a:rPr lang="ru-RU" dirty="0"/>
              <a:t>Доска задач (</a:t>
            </a:r>
            <a:r>
              <a:rPr lang="en" dirty="0"/>
              <a:t>Task Board)</a:t>
            </a:r>
          </a:p>
          <a:p>
            <a:r>
              <a:rPr lang="ru-RU" dirty="0"/>
              <a:t>Графики </a:t>
            </a:r>
            <a:r>
              <a:rPr lang="en" dirty="0"/>
              <a:t>/ </a:t>
            </a:r>
            <a:r>
              <a:rPr lang="ru-RU" dirty="0"/>
              <a:t>диаграммы</a:t>
            </a:r>
          </a:p>
          <a:p>
            <a:pPr lvl="1"/>
            <a:r>
              <a:rPr lang="ru-RU" dirty="0" err="1"/>
              <a:t>B</a:t>
            </a:r>
            <a:r>
              <a:rPr lang="en" dirty="0" err="1"/>
              <a:t>urndown</a:t>
            </a:r>
            <a:r>
              <a:rPr lang="en" dirty="0"/>
              <a:t>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8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A81-AF58-8148-A0D9-3703F62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C7C95-E8CC-994D-9F75-0F0D1A04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4"/>
            <a:ext cx="10515600" cy="502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Product Backlog — </a:t>
            </a:r>
            <a:r>
              <a:rPr lang="ru-RU" dirty="0"/>
              <a:t>это упорядоченный и постоянно обновляемый список того, что необходимо для улучшения продукта. Это единственный источник работы, выполняемой </a:t>
            </a:r>
            <a:r>
              <a:rPr lang="en" dirty="0"/>
              <a:t>Scrum Team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Product Backlog</a:t>
            </a:r>
            <a:r>
              <a:rPr lang="ru-RU" dirty="0"/>
              <a:t> продукта может включать:</a:t>
            </a:r>
          </a:p>
          <a:p>
            <a:r>
              <a:rPr lang="ru-RU" dirty="0"/>
              <a:t>фичи (пользовательские истории, эпики, запросы на изменения)</a:t>
            </a:r>
          </a:p>
          <a:p>
            <a:r>
              <a:rPr lang="ru-RU" dirty="0"/>
              <a:t>баги</a:t>
            </a:r>
          </a:p>
          <a:p>
            <a:r>
              <a:rPr lang="ru-RU" dirty="0"/>
              <a:t>технический долг, технические истории</a:t>
            </a:r>
          </a:p>
          <a:p>
            <a:r>
              <a:rPr lang="ru-RU" dirty="0"/>
              <a:t>задачи, важные для команды, например "провести тренинг", "добавить памяти на машины".</a:t>
            </a: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Product Goal (</a:t>
            </a:r>
            <a:r>
              <a:rPr lang="ru-RU" b="1" dirty="0">
                <a:solidFill>
                  <a:schemeClr val="accent1"/>
                </a:solidFill>
              </a:rPr>
              <a:t>цель продукта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A86F-0070-9B4F-B591-D166161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87A5-E5CA-6844-B4F9-1E34A1AA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r>
              <a:rPr lang="ru-RU" dirty="0"/>
              <a:t>содержит фичи (</a:t>
            </a:r>
            <a:r>
              <a:rPr lang="en" dirty="0"/>
              <a:t>user story), </a:t>
            </a:r>
            <a:r>
              <a:rPr lang="ru-RU" dirty="0"/>
              <a:t>а не технические задачи</a:t>
            </a:r>
          </a:p>
          <a:p>
            <a:r>
              <a:rPr lang="ru-RU" dirty="0"/>
              <a:t>виден каждому</a:t>
            </a:r>
          </a:p>
          <a:p>
            <a:r>
              <a:rPr lang="ru-RU" dirty="0"/>
              <a:t>обновляется перед планированием спринта</a:t>
            </a:r>
          </a:p>
          <a:p>
            <a:r>
              <a:rPr lang="en" dirty="0"/>
              <a:t>PO </a:t>
            </a:r>
            <a:r>
              <a:rPr lang="ru-RU" dirty="0"/>
              <a:t>управляет и координирует </a:t>
            </a:r>
            <a:r>
              <a:rPr lang="en" dirty="0"/>
              <a:t>backlog</a:t>
            </a:r>
            <a:endParaRPr lang="ru-RU" dirty="0"/>
          </a:p>
          <a:p>
            <a:r>
              <a:rPr lang="en" dirty="0"/>
              <a:t>PO </a:t>
            </a:r>
            <a:r>
              <a:rPr lang="ru-RU" dirty="0"/>
              <a:t>понимает все фичи / пользовательские истории из </a:t>
            </a:r>
            <a:r>
              <a:rPr lang="ru-RU" dirty="0" err="1"/>
              <a:t>бэклога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C4A5-E809-5340-8FFB-68ED4BC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" dirty="0"/>
              <a:t>Product Backlog</a:t>
            </a:r>
            <a:r>
              <a:rPr lang="ru-RU" dirty="0"/>
              <a:t> </a:t>
            </a:r>
            <a:r>
              <a:rPr lang="en-US" dirty="0"/>
              <a:t>Grooming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1DEE3-F2C8-D24B-810E-E674C9C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Элементы </a:t>
            </a:r>
            <a:r>
              <a:rPr lang="en" dirty="0"/>
              <a:t>Product Backlog, </a:t>
            </a:r>
            <a:r>
              <a:rPr lang="ru-RU" dirty="0"/>
              <a:t>которые могут быть реализованы </a:t>
            </a:r>
            <a:r>
              <a:rPr lang="en" dirty="0"/>
              <a:t>Scrum Team </a:t>
            </a:r>
            <a:r>
              <a:rPr lang="ru-RU" dirty="0"/>
              <a:t>до состояния готовности в течение одного </a:t>
            </a:r>
            <a:r>
              <a:rPr lang="en" dirty="0"/>
              <a:t>Sprint, </a:t>
            </a:r>
            <a:r>
              <a:rPr lang="ru-RU" dirty="0"/>
              <a:t>считаются готовыми для взятия в </a:t>
            </a:r>
            <a:r>
              <a:rPr lang="en" dirty="0"/>
              <a:t>Sprint </a:t>
            </a:r>
            <a:r>
              <a:rPr lang="ru-RU" dirty="0"/>
              <a:t>в ходе события </a:t>
            </a:r>
            <a:r>
              <a:rPr lang="en" dirty="0"/>
              <a:t>Sprint Planning.</a:t>
            </a:r>
            <a:endParaRPr lang="ru-RU" dirty="0"/>
          </a:p>
          <a:p>
            <a:r>
              <a:rPr lang="ru-RU" dirty="0"/>
              <a:t>Уточнение </a:t>
            </a:r>
            <a:r>
              <a:rPr lang="en" dirty="0"/>
              <a:t>Product Backlog </a:t>
            </a:r>
            <a:r>
              <a:rPr lang="ru-RU" dirty="0"/>
              <a:t>(</a:t>
            </a:r>
            <a:r>
              <a:rPr lang="ru-RU" b="1" dirty="0" err="1"/>
              <a:t>B</a:t>
            </a:r>
            <a:r>
              <a:rPr lang="en-US" b="1" dirty="0" err="1"/>
              <a:t>acklog</a:t>
            </a:r>
            <a:r>
              <a:rPr lang="en-US" b="1" dirty="0"/>
              <a:t> Grooming</a:t>
            </a:r>
            <a:r>
              <a:rPr lang="ru-RU" dirty="0"/>
              <a:t>) </a:t>
            </a:r>
            <a:r>
              <a:rPr lang="en" dirty="0"/>
              <a:t>— </a:t>
            </a:r>
            <a:r>
              <a:rPr lang="ru-RU" dirty="0"/>
              <a:t>это процесс разбиения элементов </a:t>
            </a:r>
            <a:r>
              <a:rPr lang="en" dirty="0"/>
              <a:t>Product Backlog </a:t>
            </a:r>
            <a:r>
              <a:rPr lang="ru-RU" dirty="0"/>
              <a:t>на более мелкие и конкретные элементы, и их дальнейшего уточнения.</a:t>
            </a:r>
            <a:br>
              <a:rPr lang="ru-RU" dirty="0"/>
            </a:br>
            <a:r>
              <a:rPr lang="en-US" dirty="0" err="1"/>
              <a:t>Э</a:t>
            </a:r>
            <a:r>
              <a:rPr lang="ru-RU" dirty="0"/>
              <a:t>то деятельность по добавлению деталей, таких как описание, порядок и размер. Оценку размера элементов производят </a:t>
            </a:r>
            <a:r>
              <a:rPr lang="en" dirty="0"/>
              <a:t>Developers, </a:t>
            </a:r>
            <a:r>
              <a:rPr lang="ru-RU" dirty="0"/>
              <a:t>которые будут выполнять работу.</a:t>
            </a:r>
          </a:p>
          <a:p>
            <a:r>
              <a:rPr lang="en" dirty="0"/>
              <a:t>Product Owner </a:t>
            </a:r>
            <a:r>
              <a:rPr lang="ru-RU" dirty="0"/>
              <a:t>может влиять на </a:t>
            </a:r>
            <a:r>
              <a:rPr lang="en" dirty="0"/>
              <a:t>Developers, </a:t>
            </a:r>
            <a:r>
              <a:rPr lang="ru-RU" dirty="0"/>
              <a:t>помогая им понять элементы и обсуждая компромиссы.</a:t>
            </a:r>
          </a:p>
        </p:txBody>
      </p:sp>
    </p:spTree>
    <p:extLst>
      <p:ext uri="{BB962C8B-B14F-4D97-AF65-F5344CB8AC3E}">
        <p14:creationId xmlns:p14="http://schemas.microsoft.com/office/powerpoint/2010/main" val="424310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3BB6D-9445-3D4F-955A-6612F83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14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итерации</a:t>
            </a:r>
            <a:r>
              <a:rPr lang="en" dirty="0"/>
              <a:t> / </a:t>
            </a:r>
            <a:r>
              <a:rPr lang="ru-RU" dirty="0" err="1"/>
              <a:t>бэклог</a:t>
            </a:r>
            <a:r>
              <a:rPr lang="ru-RU" dirty="0"/>
              <a:t> спринта (S</a:t>
            </a:r>
            <a:r>
              <a:rPr lang="en" dirty="0"/>
              <a:t>print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582F9-E754-2447-A9FC-C8FA7EC2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514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1" dirty="0"/>
              <a:t>Sprint Backlog</a:t>
            </a:r>
            <a:r>
              <a:rPr lang="en" dirty="0"/>
              <a:t> </a:t>
            </a:r>
            <a:r>
              <a:rPr lang="ru-RU" dirty="0"/>
              <a:t>состоит из </a:t>
            </a:r>
            <a:r>
              <a:rPr lang="en" b="1" dirty="0"/>
              <a:t>Sprint Goal </a:t>
            </a:r>
            <a:r>
              <a:rPr lang="en" dirty="0"/>
              <a:t>(</a:t>
            </a:r>
            <a:r>
              <a:rPr lang="ru-RU" i="1" dirty="0"/>
              <a:t>почему</a:t>
            </a:r>
            <a:r>
              <a:rPr lang="ru-RU" dirty="0"/>
              <a:t>), набора выбранных на </a:t>
            </a:r>
            <a:r>
              <a:rPr lang="en" dirty="0"/>
              <a:t>Sprint </a:t>
            </a:r>
            <a:r>
              <a:rPr lang="ru-RU" dirty="0"/>
              <a:t>элементов </a:t>
            </a:r>
            <a:r>
              <a:rPr lang="en" b="1" dirty="0"/>
              <a:t>Product Backlog </a:t>
            </a:r>
            <a:r>
              <a:rPr lang="en" dirty="0"/>
              <a:t>(</a:t>
            </a:r>
            <a:r>
              <a:rPr lang="ru-RU" i="1" dirty="0"/>
              <a:t>что</a:t>
            </a:r>
            <a:r>
              <a:rPr lang="ru-RU" dirty="0"/>
              <a:t>), а также осуществимого плана действий по поставке </a:t>
            </a:r>
            <a:r>
              <a:rPr lang="en" i="1" dirty="0"/>
              <a:t>Increment</a:t>
            </a:r>
            <a:r>
              <a:rPr lang="en" dirty="0"/>
              <a:t> (</a:t>
            </a:r>
            <a:r>
              <a:rPr lang="ru-RU" i="1" dirty="0"/>
              <a:t>как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План итерации — набор фич </a:t>
            </a:r>
            <a:r>
              <a:rPr lang="en-US" dirty="0"/>
              <a:t>(user story)</a:t>
            </a:r>
            <a:r>
              <a:rPr lang="ru-RU" dirty="0"/>
              <a:t> и задач (на которые фичи декомпозируются), которые команда собирается выполнить в итерацию.</a:t>
            </a:r>
          </a:p>
          <a:p>
            <a:pPr marL="0" indent="0">
              <a:buNone/>
            </a:pPr>
            <a:r>
              <a:rPr lang="ru-RU" dirty="0"/>
              <a:t>План итерации поддерживается командой в актуальном состоянии в течение итерации.</a:t>
            </a:r>
            <a:endParaRPr lang="en" dirty="0"/>
          </a:p>
          <a:p>
            <a:pPr marL="0" indent="0">
              <a:spcBef>
                <a:spcPts val="1600"/>
              </a:spcBef>
              <a:buNone/>
            </a:pPr>
            <a:r>
              <a:rPr lang="ru-RU" dirty="0" err="1"/>
              <a:t>Чеклист</a:t>
            </a:r>
            <a:r>
              <a:rPr lang="ru-RU" dirty="0"/>
              <a:t>:</a:t>
            </a:r>
          </a:p>
          <a:p>
            <a:r>
              <a:rPr lang="ru-RU" dirty="0"/>
              <a:t>Все видят план итерации</a:t>
            </a:r>
          </a:p>
          <a:p>
            <a:r>
              <a:rPr lang="ru-RU" dirty="0"/>
              <a:t>Для каждой фичи из </a:t>
            </a:r>
            <a:r>
              <a:rPr lang="ru-RU" dirty="0" err="1"/>
              <a:t>бэклога</a:t>
            </a:r>
            <a:r>
              <a:rPr lang="ru-RU" dirty="0"/>
              <a:t> указаны критерии приёмки / сценарий демонстрации</a:t>
            </a:r>
          </a:p>
          <a:p>
            <a:r>
              <a:rPr lang="ru-RU" dirty="0"/>
              <a:t>Каждая фича на плане декомпозируется в технические задачи</a:t>
            </a:r>
          </a:p>
          <a:p>
            <a:r>
              <a:rPr lang="ru-RU" dirty="0"/>
              <a:t>Оценки и приоритеты задач при необходимости корректируются членами команды в течение итерации</a:t>
            </a:r>
          </a:p>
          <a:p>
            <a:r>
              <a:rPr lang="ru-RU" dirty="0"/>
              <a:t>Члены команды регулярно актуализируют план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Sprint Goal (</a:t>
            </a:r>
            <a:r>
              <a:rPr lang="ru-RU" b="1" dirty="0">
                <a:solidFill>
                  <a:schemeClr val="accent1"/>
                </a:solidFill>
              </a:rPr>
              <a:t>цель спринта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B2E2-863C-A14F-893F-25FB3563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28D8C-BED4-7B4E-9093-4F9ADADA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46246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  <a:r>
              <a:rPr lang="en" dirty="0"/>
              <a:t> — </a:t>
            </a:r>
            <a:r>
              <a:rPr lang="ru-RU" dirty="0"/>
              <a:t>единственная цель на </a:t>
            </a:r>
            <a:r>
              <a:rPr lang="en" dirty="0"/>
              <a:t>Sprint. </a:t>
            </a:r>
            <a:r>
              <a:rPr lang="ru-RU" dirty="0"/>
              <a:t>Несмотря на то, что </a:t>
            </a:r>
            <a:r>
              <a:rPr lang="en" dirty="0"/>
              <a:t>Developers </a:t>
            </a:r>
            <a:r>
              <a:rPr lang="ru-RU" dirty="0"/>
              <a:t>привержены </a:t>
            </a:r>
            <a:r>
              <a:rPr lang="en" dirty="0"/>
              <a:t>Sprint Goal, </a:t>
            </a:r>
            <a:r>
              <a:rPr lang="ru-RU" dirty="0"/>
              <a:t>она обеспечивает гибкость с точки зрения выбора конкретной работы, необходимой для ее достижения.</a:t>
            </a:r>
          </a:p>
          <a:p>
            <a:r>
              <a:rPr lang="en" dirty="0"/>
              <a:t>Sprint Goal </a:t>
            </a:r>
            <a:r>
              <a:rPr lang="ru-RU" dirty="0"/>
              <a:t>также обеспечивает связность и </a:t>
            </a:r>
            <a:r>
              <a:rPr lang="ru-RU" dirty="0" err="1"/>
              <a:t>сфокусированность</a:t>
            </a:r>
            <a:r>
              <a:rPr lang="ru-RU" dirty="0"/>
              <a:t>, побуждая </a:t>
            </a:r>
            <a:r>
              <a:rPr lang="en" dirty="0"/>
              <a:t>Scrum Team </a:t>
            </a:r>
            <a:r>
              <a:rPr lang="ru-RU" dirty="0"/>
              <a:t>работать совместно, а не над отдельными инициативами.</a:t>
            </a:r>
          </a:p>
          <a:p>
            <a:r>
              <a:rPr lang="en" dirty="0"/>
              <a:t>Sprint Goal </a:t>
            </a:r>
            <a:r>
              <a:rPr lang="ru-RU" dirty="0"/>
              <a:t>создается во время </a:t>
            </a:r>
            <a:r>
              <a:rPr lang="en" dirty="0"/>
              <a:t>Sprint Planning, </a:t>
            </a:r>
            <a:r>
              <a:rPr lang="ru-RU" dirty="0"/>
              <a:t>а затем добавляется в </a:t>
            </a:r>
            <a:r>
              <a:rPr lang="en" dirty="0"/>
              <a:t>Sprint Backlog.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" dirty="0"/>
              <a:t> </a:t>
            </a:r>
            <a:r>
              <a:rPr lang="ru-RU" dirty="0"/>
              <a:t>помнят о </a:t>
            </a:r>
            <a:r>
              <a:rPr lang="en" dirty="0"/>
              <a:t>Sprint Goal </a:t>
            </a:r>
            <a:r>
              <a:rPr lang="ru-RU" dirty="0"/>
              <a:t>в ходе работы над задачами </a:t>
            </a:r>
            <a:r>
              <a:rPr lang="en" dirty="0"/>
              <a:t>Sprint.</a:t>
            </a:r>
            <a:endParaRPr lang="ru-RU" dirty="0"/>
          </a:p>
          <a:p>
            <a:r>
              <a:rPr lang="ru-RU" dirty="0"/>
              <a:t>Если работа не соответствует ожиданиям, они взаимодействуют с </a:t>
            </a:r>
            <a:r>
              <a:rPr lang="en" dirty="0"/>
              <a:t>Product Owner, </a:t>
            </a:r>
            <a:r>
              <a:rPr lang="ru-RU" dirty="0"/>
              <a:t>чтобы пересмотреть содержание </a:t>
            </a:r>
            <a:r>
              <a:rPr lang="en" dirty="0"/>
              <a:t>Sprint Backlog </a:t>
            </a:r>
            <a:r>
              <a:rPr lang="ru-RU" dirty="0"/>
              <a:t>в рамках </a:t>
            </a:r>
            <a:r>
              <a:rPr lang="en" dirty="0"/>
              <a:t>Sprint, </a:t>
            </a:r>
            <a:r>
              <a:rPr lang="ru-RU" dirty="0"/>
              <a:t>не изменяя </a:t>
            </a:r>
            <a:r>
              <a:rPr lang="en" dirty="0"/>
              <a:t>Sprint Goal.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52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10DF-01CE-EE49-A0E9-BEFF07C9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/>
          <a:lstStyle/>
          <a:p>
            <a:r>
              <a:rPr lang="ru-RU" dirty="0"/>
              <a:t>Инкремент продукта (</a:t>
            </a:r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DA277-2ADA-2240-AE83-97045263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7"/>
            <a:ext cx="10515600" cy="4798459"/>
          </a:xfrm>
        </p:spPr>
        <p:txBody>
          <a:bodyPr>
            <a:normAutofit fontScale="92500"/>
          </a:bodyPr>
          <a:lstStyle/>
          <a:p>
            <a:r>
              <a:rPr lang="en" dirty="0"/>
              <a:t>Increment — </a:t>
            </a:r>
            <a:r>
              <a:rPr lang="ru-RU" dirty="0"/>
              <a:t>это конкретная ступенька к достижению </a:t>
            </a:r>
            <a:r>
              <a:rPr lang="en" dirty="0"/>
              <a:t>Product Goal.</a:t>
            </a:r>
          </a:p>
          <a:p>
            <a:r>
              <a:rPr lang="ru-RU" dirty="0"/>
              <a:t>Каждый </a:t>
            </a:r>
            <a:r>
              <a:rPr lang="en" dirty="0"/>
              <a:t>Increment </a:t>
            </a:r>
            <a:r>
              <a:rPr lang="ru-RU" dirty="0"/>
              <a:t>является дополнением ко всем предыдущим.</a:t>
            </a:r>
            <a:endParaRPr lang="en-US" dirty="0"/>
          </a:p>
          <a:p>
            <a:r>
              <a:rPr lang="ru-RU" dirty="0"/>
              <a:t>Чтобы предоставить ценность, </a:t>
            </a:r>
            <a:r>
              <a:rPr lang="en" dirty="0"/>
              <a:t>Increment </a:t>
            </a:r>
            <a:r>
              <a:rPr lang="ru-RU" dirty="0"/>
              <a:t>должен быть пригодным для использования.</a:t>
            </a:r>
            <a:endParaRPr lang="en-US" dirty="0"/>
          </a:p>
          <a:p>
            <a:r>
              <a:rPr lang="ru-RU" dirty="0"/>
              <a:t>В рамках одного </a:t>
            </a:r>
            <a:r>
              <a:rPr lang="en" dirty="0"/>
              <a:t>Sprint </a:t>
            </a:r>
            <a:r>
              <a:rPr lang="ru-RU" dirty="0"/>
              <a:t>можно создать несколько </a:t>
            </a:r>
            <a:r>
              <a:rPr lang="en" dirty="0"/>
              <a:t>Increments. </a:t>
            </a:r>
            <a:r>
              <a:rPr lang="ru-RU" dirty="0"/>
              <a:t>Итоговые </a:t>
            </a:r>
            <a:r>
              <a:rPr lang="en" dirty="0"/>
              <a:t>Increments </a:t>
            </a:r>
            <a:r>
              <a:rPr lang="ru-RU" dirty="0"/>
              <a:t>представляются в ходе </a:t>
            </a:r>
            <a:r>
              <a:rPr lang="en" dirty="0"/>
              <a:t>Sprint Review</a:t>
            </a:r>
          </a:p>
          <a:p>
            <a:r>
              <a:rPr lang="en" dirty="0"/>
              <a:t>Increment </a:t>
            </a:r>
            <a:r>
              <a:rPr lang="ru-RU" dirty="0"/>
              <a:t>может быть поставлен заинтересованным лицам еще до окончания </a:t>
            </a:r>
            <a:r>
              <a:rPr lang="en" dirty="0"/>
              <a:t>Sprint. Sprint Review </a:t>
            </a:r>
            <a:r>
              <a:rPr lang="ru-RU" dirty="0"/>
              <a:t>не должно считаться единственным моментом для поставки ценности.</a:t>
            </a:r>
            <a:endParaRPr lang="en-US" dirty="0"/>
          </a:p>
          <a:p>
            <a:r>
              <a:rPr lang="ru-RU" dirty="0"/>
              <a:t>Работа не может считаться частью </a:t>
            </a:r>
            <a:r>
              <a:rPr lang="en" dirty="0"/>
              <a:t>Increment, </a:t>
            </a:r>
            <a:r>
              <a:rPr lang="ru-RU" dirty="0"/>
              <a:t>если она не соответствует </a:t>
            </a:r>
            <a:r>
              <a:rPr lang="ru-RU" dirty="0">
                <a:solidFill>
                  <a:schemeClr val="accent1"/>
                </a:solidFill>
              </a:rPr>
              <a:t>определению готовности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Definition of Done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0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896E-EC50-4545-98C6-58703605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готовности </a:t>
            </a:r>
            <a:r>
              <a:rPr lang="en-US" dirty="0"/>
              <a:t>(</a:t>
            </a:r>
            <a:r>
              <a:rPr lang="en-US" b="1" dirty="0"/>
              <a:t>Definition of Done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C8EE-523A-934D-A891-616FA170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5227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Определение готовности (критерии готовности) — это формальное описание состояния </a:t>
            </a:r>
            <a:r>
              <a:rPr lang="en" dirty="0"/>
              <a:t>Increment, </a:t>
            </a:r>
            <a:r>
              <a:rPr lang="ru-RU" dirty="0"/>
              <a:t>при котором он соответствует требованиям качества, предъявляемым продукту.</a:t>
            </a:r>
          </a:p>
          <a:p>
            <a:r>
              <a:rPr lang="ru-RU" dirty="0"/>
              <a:t>В момент, когда элемент </a:t>
            </a:r>
            <a:r>
              <a:rPr lang="en" dirty="0"/>
              <a:t>Product Backlog </a:t>
            </a:r>
            <a:r>
              <a:rPr lang="ru-RU" dirty="0"/>
              <a:t>стал соответствовать определению готовности, рождается </a:t>
            </a:r>
            <a:r>
              <a:rPr lang="en" dirty="0"/>
              <a:t>Increment.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" dirty="0"/>
              <a:t>DoD </a:t>
            </a:r>
            <a:r>
              <a:rPr lang="ru-RU" dirty="0"/>
              <a:t>для </a:t>
            </a:r>
            <a:r>
              <a:rPr lang="en" dirty="0"/>
              <a:t>User Story:</a:t>
            </a:r>
          </a:p>
          <a:p>
            <a:r>
              <a:rPr lang="ru-RU" dirty="0"/>
              <a:t>Написаны и пройдены </a:t>
            </a:r>
            <a:r>
              <a:rPr lang="en" dirty="0"/>
              <a:t>unit</a:t>
            </a:r>
            <a:r>
              <a:rPr lang="ru-RU" dirty="0"/>
              <a:t>-тесты</a:t>
            </a:r>
          </a:p>
          <a:p>
            <a:r>
              <a:rPr lang="ru-RU" dirty="0"/>
              <a:t>Проведено </a:t>
            </a:r>
            <a:r>
              <a:rPr lang="ru-RU" dirty="0" err="1"/>
              <a:t>C</a:t>
            </a:r>
            <a:r>
              <a:rPr lang="en-US" dirty="0"/>
              <a:t>ode review</a:t>
            </a:r>
          </a:p>
          <a:p>
            <a:r>
              <a:rPr lang="ru-RU" dirty="0"/>
              <a:t>Функциональные тесты пройдены</a:t>
            </a:r>
          </a:p>
          <a:p>
            <a:r>
              <a:rPr lang="ru-RU" dirty="0"/>
              <a:t>Написана краткая справка для пользователя по </a:t>
            </a:r>
            <a:r>
              <a:rPr lang="ru-RU" dirty="0" err="1"/>
              <a:t>фиче</a:t>
            </a:r>
            <a:endParaRPr lang="en-US" dirty="0"/>
          </a:p>
          <a:p>
            <a:r>
              <a:rPr lang="ru-RU" dirty="0"/>
              <a:t>Фича /</a:t>
            </a:r>
            <a:r>
              <a:rPr lang="en-US" dirty="0"/>
              <a:t> </a:t>
            </a:r>
            <a:r>
              <a:rPr lang="ru-RU" dirty="0"/>
              <a:t>страница добавлена в меню сайта </a:t>
            </a:r>
            <a:r>
              <a:rPr lang="en-US" dirty="0"/>
              <a:t>/ </a:t>
            </a:r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764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D9E4-C9EE-FF4E-B9DC-3554853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9" y="321339"/>
            <a:ext cx="3584943" cy="5739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3600" b="1" dirty="0"/>
              <a:t>User Story</a:t>
            </a:r>
          </a:p>
          <a:p>
            <a:pPr marL="0" indent="0">
              <a:buNone/>
            </a:pPr>
            <a:r>
              <a:rPr lang="en" dirty="0"/>
              <a:t>User Story — </a:t>
            </a:r>
            <a:r>
              <a:rPr lang="ru-RU" dirty="0"/>
              <a:t>это ответы на 3 вопроса, связанные в одно предложение:</a:t>
            </a:r>
          </a:p>
          <a:p>
            <a:r>
              <a:rPr lang="ru-RU" dirty="0"/>
              <a:t>Что это за пользователь?</a:t>
            </a:r>
          </a:p>
          <a:p>
            <a:r>
              <a:rPr lang="ru-RU" dirty="0"/>
              <a:t>Какое действие он хочет выполнить в продукте или какой результат от продукта хочет получить?</a:t>
            </a:r>
          </a:p>
          <a:p>
            <a:r>
              <a:rPr lang="ru-RU" dirty="0"/>
              <a:t>Зачем это ему?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87882-8147-964A-99ED-EFEE5495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23" y="321339"/>
            <a:ext cx="8248300" cy="60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429EC-59AF-DF43-820D-37E80EB8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375757"/>
            <a:ext cx="10515600" cy="772559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E</a:t>
            </a:r>
            <a:r>
              <a:rPr lang="en-US" dirty="0"/>
              <a:t>pic / User story / </a:t>
            </a:r>
            <a:r>
              <a:rPr lang="ru-RU" dirty="0"/>
              <a:t>Тех.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53F34-DE9C-4642-BC2A-422B01AF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329070"/>
            <a:ext cx="10515600" cy="51531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Продукт — новая операционная система</a:t>
            </a:r>
            <a:r>
              <a:rPr lang="en-US" dirty="0"/>
              <a:t> (</a:t>
            </a:r>
            <a:r>
              <a:rPr lang="ru-RU" dirty="0"/>
              <a:t>базовый софт</a:t>
            </a:r>
            <a:r>
              <a:rPr lang="en-US" dirty="0"/>
              <a:t>)</a:t>
            </a:r>
            <a:r>
              <a:rPr lang="ru-RU" dirty="0"/>
              <a:t> для смартфона.</a:t>
            </a:r>
          </a:p>
          <a:p>
            <a:r>
              <a:rPr lang="en-US" dirty="0"/>
              <a:t>SMS-</a:t>
            </a:r>
            <a:r>
              <a:rPr lang="ru-RU" dirty="0"/>
              <a:t>сообщения</a:t>
            </a:r>
          </a:p>
          <a:p>
            <a:pPr lvl="1"/>
            <a:r>
              <a:rPr lang="ru-RU" dirty="0"/>
              <a:t>Функция набора и отправки сообщений</a:t>
            </a:r>
          </a:p>
          <a:p>
            <a:pPr lvl="2"/>
            <a:r>
              <a:rPr lang="ru-RU" dirty="0"/>
              <a:t>Разработать буквенно-цифровую экранную клавиатуру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выбора получателя из списка контактов</a:t>
            </a:r>
          </a:p>
          <a:p>
            <a:pPr lvl="1"/>
            <a:r>
              <a:rPr lang="ru-RU" dirty="0"/>
              <a:t>Просмотр входящих сообщений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прокрутки</a:t>
            </a:r>
          </a:p>
          <a:p>
            <a:pPr lvl="2"/>
            <a:r>
              <a:rPr lang="ru-RU" dirty="0"/>
              <a:t>Реализовать поддержку </a:t>
            </a:r>
            <a:r>
              <a:rPr lang="ru-RU" dirty="0" err="1"/>
              <a:t>свайпа</a:t>
            </a:r>
            <a:endParaRPr lang="ru-RU" dirty="0"/>
          </a:p>
          <a:p>
            <a:pPr lvl="1"/>
            <a:r>
              <a:rPr lang="ru-RU" dirty="0"/>
              <a:t>Поиск сообщений по тексту</a:t>
            </a:r>
          </a:p>
          <a:p>
            <a:pPr lvl="2"/>
            <a:r>
              <a:rPr lang="ru-RU" dirty="0"/>
              <a:t>Мини-поисковый движок на основе </a:t>
            </a:r>
            <a:r>
              <a:rPr lang="ru-RU" dirty="0" err="1"/>
              <a:t>нейросетей</a:t>
            </a:r>
            <a:endParaRPr lang="ru-RU" dirty="0"/>
          </a:p>
          <a:p>
            <a:r>
              <a:rPr lang="ru-RU" dirty="0"/>
              <a:t>Звонки</a:t>
            </a:r>
          </a:p>
          <a:p>
            <a:pPr lvl="1"/>
            <a:r>
              <a:rPr lang="ru-RU" dirty="0"/>
              <a:t>…</a:t>
            </a:r>
          </a:p>
          <a:p>
            <a:pPr lvl="2"/>
            <a:r>
              <a:rPr lang="ru-RU" dirty="0"/>
              <a:t>…</a:t>
            </a:r>
          </a:p>
          <a:p>
            <a:r>
              <a:rPr lang="ru-RU" dirty="0"/>
              <a:t>Поддержка устанавливаемых приложений</a:t>
            </a:r>
          </a:p>
          <a:p>
            <a:pPr lvl="1"/>
            <a:r>
              <a:rPr lang="ru-RU" dirty="0"/>
              <a:t>Возможность установки приложения из магазина приложений</a:t>
            </a:r>
          </a:p>
          <a:p>
            <a:pPr lvl="2"/>
            <a:r>
              <a:rPr lang="ru-RU" dirty="0"/>
              <a:t>Разработать формат файла-контейнера для приложений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4F9B-3125-F247-AFF6-789E28B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365125"/>
            <a:ext cx="10515600" cy="772559"/>
          </a:xfrm>
        </p:spPr>
        <p:txBody>
          <a:bodyPr/>
          <a:lstStyle/>
          <a:p>
            <a:r>
              <a:rPr lang="ru-RU" dirty="0"/>
              <a:t>Доска задач (</a:t>
            </a:r>
            <a:r>
              <a:rPr lang="en" dirty="0"/>
              <a:t>Task Board)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0C1A7-4C47-054A-A295-B4796F15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82233"/>
            <a:ext cx="10758377" cy="511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Физическая или электронная доска, на которой отражены задачи с их статусами. Пространство доски поделено на колонки:</a:t>
            </a:r>
          </a:p>
          <a:p>
            <a:endParaRPr lang="ru-RU" dirty="0"/>
          </a:p>
          <a:p>
            <a:r>
              <a:rPr lang="en" dirty="0"/>
              <a:t>To Do</a:t>
            </a:r>
            <a:r>
              <a:rPr lang="ru-RU" dirty="0"/>
              <a:t> (</a:t>
            </a:r>
            <a:r>
              <a:rPr lang="en-US" dirty="0"/>
              <a:t>sprint backlog</a:t>
            </a:r>
            <a:r>
              <a:rPr lang="en" dirty="0"/>
              <a:t>)</a:t>
            </a:r>
          </a:p>
          <a:p>
            <a:pPr lvl="1"/>
            <a:r>
              <a:rPr lang="ru-RU" dirty="0"/>
              <a:t>Прикрепляем карточки в этой колонке так, чтобы карточки с задачами находились рядом с соответствующими карточками фич.</a:t>
            </a:r>
            <a:endParaRPr lang="en-US" dirty="0"/>
          </a:p>
          <a:p>
            <a:r>
              <a:rPr lang="en" dirty="0"/>
              <a:t>In Progress — </a:t>
            </a:r>
            <a:r>
              <a:rPr lang="ru-RU" dirty="0"/>
              <a:t>для задач, которые находятся в работе.</a:t>
            </a:r>
          </a:p>
          <a:p>
            <a:pPr lvl="1"/>
            <a:r>
              <a:rPr lang="ru-RU" dirty="0"/>
              <a:t>Обязательно отмечается ответственный (ответственные).</a:t>
            </a:r>
          </a:p>
          <a:p>
            <a:r>
              <a:rPr lang="en" dirty="0"/>
              <a:t>Done</a:t>
            </a:r>
            <a:r>
              <a:rPr lang="ru-RU" dirty="0"/>
              <a:t> — для сделанных задач, готовых к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Любые дополнительные колонки: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ru-RU" dirty="0"/>
              <a:t>Написание документации</a:t>
            </a:r>
          </a:p>
          <a:p>
            <a:pPr lvl="1"/>
            <a:r>
              <a:rPr lang="ru-RU" dirty="0"/>
              <a:t>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3329</Words>
  <Application>Microsoft Macintosh PowerPoint</Application>
  <PresentationFormat>Широкоэкранный</PresentationFormat>
  <Paragraphs>333</Paragraphs>
  <Slides>40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  <vt:lpstr>Кроссфункциональность : T-Shaped</vt:lpstr>
      <vt:lpstr>Владелец продукта (Product Owner)</vt:lpstr>
      <vt:lpstr>Владелец продукта (Product Owner)</vt:lpstr>
      <vt:lpstr>Скрам-мастер (Scrum Master)</vt:lpstr>
      <vt:lpstr>Скрам-мастер (Scrum Master)</vt:lpstr>
      <vt:lpstr>События Scrum</vt:lpstr>
      <vt:lpstr>Итерация / спринт (Sprint)</vt:lpstr>
      <vt:lpstr>Итерация / спринт (Sprint)</vt:lpstr>
      <vt:lpstr>Планирование итерации / спринта (sprint planning)</vt:lpstr>
      <vt:lpstr>Планирование спринта (sprint planning)</vt:lpstr>
      <vt:lpstr>Планирование спринта (sprint planning)</vt:lpstr>
      <vt:lpstr>Пользовательские истории (User Story)</vt:lpstr>
      <vt:lpstr>Дейли / стендап (Daily scrum)</vt:lpstr>
      <vt:lpstr>Дейли / стендап (Daily scrum)</vt:lpstr>
      <vt:lpstr>Демо (Demo) / Ревью спринта (Sprint Review)</vt:lpstr>
      <vt:lpstr>Ретроспектива спринта (Sprint Retrospective)</vt:lpstr>
      <vt:lpstr>Артефакты Scrum</vt:lpstr>
      <vt:lpstr>Бэклог продукта (Product Backlog)</vt:lpstr>
      <vt:lpstr>Бэклог продукта (Product Backlog)</vt:lpstr>
      <vt:lpstr>Product Backlog Grooming</vt:lpstr>
      <vt:lpstr>План итерации / бэклог спринта (Sprint Backlog)</vt:lpstr>
      <vt:lpstr>Цель спринта (Sprint Goal)</vt:lpstr>
      <vt:lpstr>Инкремент продукта (Product Increment)</vt:lpstr>
      <vt:lpstr>Определение готовности (Definition of Done)</vt:lpstr>
      <vt:lpstr>Презентация PowerPoint</vt:lpstr>
      <vt:lpstr>Пример Epic / User story / Тех. задач</vt:lpstr>
      <vt:lpstr>Доска задач (Task 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11</cp:revision>
  <dcterms:created xsi:type="dcterms:W3CDTF">2022-01-27T15:06:08Z</dcterms:created>
  <dcterms:modified xsi:type="dcterms:W3CDTF">2022-01-30T07:48:19Z</dcterms:modified>
</cp:coreProperties>
</file>