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8"/>
    <p:restoredTop sz="96512"/>
  </p:normalViewPr>
  <p:slideViewPr>
    <p:cSldViewPr snapToGrid="0" snapToObjects="1">
      <p:cViewPr varScale="1">
        <p:scale>
          <a:sx n="128" d="100"/>
          <a:sy n="128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92817-73F9-C84F-BD78-F7B50993B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D7FBC0-3925-BB4F-9DFE-68042953F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681E2-5860-EE40-856C-AA62201A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83424-8151-2F4E-BF09-F90A542D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8F1A2-AD8E-5449-88B2-9DFDE196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5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81A83-00BE-324C-89A1-CF16D10A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B3DE3B-DB59-6449-A4C9-71D0B282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62B84E-E806-014D-AAF0-87220347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6F441F-E02C-4444-AD8B-FFBF0AC9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D5906-165F-D64B-8985-B7045FE0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63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2E4E2C-EE38-C443-8453-D7A7A8412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7E0ABB-A5E8-F549-BF88-C08E8C50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BCFDC-770C-714C-AF13-A9AD866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86ECB-DCCD-7149-AA82-11A5F20A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12BF82-5DE1-4C4D-AD54-871414E4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99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02D60-7515-E045-B13A-3E269425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F3AA9-7828-8344-9392-7C964335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9007C-4B56-A946-891E-DFCCAB42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652382-7EB0-C242-81E0-1C095AE0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8697B-5DFB-FF4F-B34B-CD86F876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13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4942B-AAFC-A846-AA0B-2F01D5EF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DC1204-151C-7F46-8FE0-561EAB6B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87DE73-86BC-0748-8FB3-D6B70C8A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399C28-0DC8-0F45-B202-55C937D7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51452C-E07C-5547-BFCC-402221A2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3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83300-7D0D-034D-A5D7-555FFA74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83078-5B96-504A-9018-971B52F52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ABC2CB-AD3E-EC49-8F47-06A464D8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5A8932-CF5D-4940-BED7-BC905013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0D0E63-3E3B-9141-A875-FA636B0A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0C3895-821E-314A-8275-827F81EE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3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2D054-4871-6D4E-AF6D-0ECD676B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3A1379-B779-274B-949A-F5DAD10F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480016-99C1-2F4A-8CE1-E28E03E4E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D3B93C-A5D7-4245-9F7A-9086653E0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87241F-A093-C94C-A4B2-50DB4D393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C80B61-BD5E-AE4E-8BF1-35EBB3D2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A995BE-61E9-1942-8B4B-A7B2BE0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8495F2-1085-1D4D-995B-E5C3E85B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15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7A0FB-CA6A-6B49-B4B2-69BE9F1C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B2805D-697C-FB4D-A424-DCE68541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B55FE6-070B-E444-B880-3E1464C8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9F7877-2B41-C042-AF09-DE490B8E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33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DD5A10-9F0E-0848-8913-7A3F368A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63F4A4-761D-7743-8060-656F7664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DBDEE2-4384-634A-89EC-B3282566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3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69A8F-827F-CF4A-A674-DB4FF1FD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C35D1-7BD9-E948-A642-1B4A8918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A405DB-6B0F-6641-92C6-76D6358C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ABBE8D-C53E-0E4C-BEF7-1842E55C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E035B4-A005-D541-921F-913695E7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5C975E-647A-F543-AAEC-8DAD593D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256BD-01A3-9E48-8FF1-2CEC8999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121091-0CDB-AE49-9F27-EBA1C07C9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33DD0F-D8B7-3345-A4F4-E071C75AC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29E536-99E0-3B46-98F8-66FC2280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D06F59-5382-9544-9ECD-EF266D5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E88C8E-696A-D143-96B0-FA014856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0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95031-54FF-4544-ABC0-B08F4A45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0E0FA-69D6-FE43-80DA-7A1B9E1F8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A231BB-19F3-824F-B6E6-184ED28C4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08F3-7E0A-C94E-AF88-4191FCEF9629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60327D-3DC4-7041-BF56-84BC7977B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F0AEA-3CFE-BE4A-8129-47FBC99F3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4E50-94D6-B640-9A02-DF82EAD85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1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9723"/>
            <a:ext cx="9144000" cy="1250239"/>
          </a:xfrm>
        </p:spPr>
        <p:txBody>
          <a:bodyPr>
            <a:normAutofit/>
          </a:bodyPr>
          <a:lstStyle/>
          <a:p>
            <a:r>
              <a:rPr lang="ru-RU" sz="6600" dirty="0" err="1">
                <a:solidFill>
                  <a:srgbClr val="C00000"/>
                </a:solidFill>
              </a:rPr>
              <a:t>P</a:t>
            </a:r>
            <a:r>
              <a:rPr lang="en-US" sz="6600" dirty="0">
                <a:solidFill>
                  <a:srgbClr val="C00000"/>
                </a:solidFill>
              </a:rPr>
              <a:t>roduct management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Разработка продуктов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30C04-832C-6346-865F-5CDDCC3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CusDev</a:t>
            </a:r>
            <a:r>
              <a:rPr lang="en-US" dirty="0"/>
              <a:t> — </a:t>
            </a:r>
            <a:r>
              <a:rPr lang="ru-RU" dirty="0"/>
              <a:t>это просто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A4279-8059-514E-90D6-D45047D9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Интервью 1на1: вживую </a:t>
            </a:r>
            <a:r>
              <a:rPr lang="en-US" dirty="0"/>
              <a:t>/ </a:t>
            </a:r>
            <a:r>
              <a:rPr lang="en-US" dirty="0" err="1"/>
              <a:t>п</a:t>
            </a:r>
            <a:r>
              <a:rPr lang="ru-RU" dirty="0"/>
              <a:t>о телефону </a:t>
            </a:r>
            <a:r>
              <a:rPr lang="en-US" dirty="0"/>
              <a:t>/ </a:t>
            </a:r>
            <a:r>
              <a:rPr lang="ru-RU" dirty="0"/>
              <a:t>через интернет-звонок</a:t>
            </a:r>
          </a:p>
          <a:p>
            <a:r>
              <a:rPr lang="ru-RU" dirty="0"/>
              <a:t>Опрос с помощью </a:t>
            </a:r>
            <a:r>
              <a:rPr lang="ru-RU" dirty="0" err="1"/>
              <a:t>чатбота</a:t>
            </a:r>
            <a:r>
              <a:rPr lang="ru-RU" dirty="0"/>
              <a:t> </a:t>
            </a:r>
            <a:r>
              <a:rPr lang="en-US" dirty="0"/>
              <a:t>/ Google Forms</a:t>
            </a:r>
          </a:p>
          <a:p>
            <a:r>
              <a:rPr lang="ru-RU" dirty="0"/>
              <a:t>Группа лояльных пользователей</a:t>
            </a:r>
          </a:p>
          <a:p>
            <a:pPr lvl="1"/>
            <a:r>
              <a:rPr lang="ru-RU" dirty="0"/>
              <a:t>Чат в мессенджере</a:t>
            </a:r>
          </a:p>
          <a:p>
            <a:pPr lvl="1"/>
            <a:r>
              <a:rPr lang="ru-RU" dirty="0"/>
              <a:t>Могут быстро давать </a:t>
            </a:r>
            <a:r>
              <a:rPr lang="en-US" dirty="0"/>
              <a:t>feedback </a:t>
            </a:r>
            <a:r>
              <a:rPr lang="ru-RU" dirty="0"/>
              <a:t>по новому функционалу (или если что-то упало)</a:t>
            </a:r>
          </a:p>
          <a:p>
            <a:r>
              <a:rPr lang="ru-RU" dirty="0"/>
              <a:t>Коридорный опрос</a:t>
            </a:r>
          </a:p>
          <a:p>
            <a:pPr lvl="1"/>
            <a:r>
              <a:rPr lang="ru-RU" dirty="0"/>
              <a:t>«Есть 5 минут? Мы улучшаем наш сервис, нам очень важно ваше мнение»</a:t>
            </a:r>
          </a:p>
          <a:p>
            <a:pPr lvl="1"/>
            <a:r>
              <a:rPr lang="ru-RU" dirty="0"/>
              <a:t>Показываешь макет </a:t>
            </a:r>
            <a:r>
              <a:rPr lang="en-US" dirty="0"/>
              <a:t>/ </a:t>
            </a:r>
            <a:r>
              <a:rPr lang="ru-RU" dirty="0"/>
              <a:t>прототип? «Тебе понятно что здесь нужно сделать? Какое следующее действие? Что вот это делает?»</a:t>
            </a:r>
          </a:p>
          <a:p>
            <a:pPr lvl="1"/>
            <a:r>
              <a:rPr lang="ru-RU" dirty="0"/>
              <a:t>Опросили 5 человек — поняли понятно </a:t>
            </a:r>
            <a:r>
              <a:rPr lang="en-US" dirty="0"/>
              <a:t>/ </a:t>
            </a:r>
            <a:r>
              <a:rPr lang="ru-RU" dirty="0"/>
              <a:t>не понятно</a:t>
            </a:r>
          </a:p>
          <a:p>
            <a:r>
              <a:rPr lang="ru-RU" dirty="0" err="1"/>
              <a:t>Юзабилити</a:t>
            </a:r>
            <a:r>
              <a:rPr lang="ru-RU" dirty="0"/>
              <a:t>-исследование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73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0CC05-42FD-0341-87D3-4E12BEB6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ru-RU" dirty="0"/>
              <a:t>Виды исследований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E9748-F431-094B-B66D-F95BFA3AF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894815"/>
          </a:xfrm>
        </p:spPr>
        <p:txBody>
          <a:bodyPr/>
          <a:lstStyle/>
          <a:p>
            <a:r>
              <a:rPr lang="ru-RU" dirty="0"/>
              <a:t>Качественные</a:t>
            </a:r>
          </a:p>
          <a:p>
            <a:r>
              <a:rPr lang="ru-RU" dirty="0"/>
              <a:t>Количественные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46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E343D-E6B6-9C4A-A93C-347A2A2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/>
          <a:lstStyle/>
          <a:p>
            <a:r>
              <a:rPr lang="ru-RU" b="1" dirty="0"/>
              <a:t>5 правил </a:t>
            </a:r>
            <a:r>
              <a:rPr lang="ru-RU" b="1" dirty="0" err="1"/>
              <a:t>дизайн-мышления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39404-8527-0F46-88B5-7459B7DF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70"/>
            <a:ext cx="10515600" cy="500200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err="1"/>
              <a:t>F</a:t>
            </a:r>
            <a:r>
              <a:rPr lang="en-US" b="1" dirty="0" err="1"/>
              <a:t>ailFast</a:t>
            </a:r>
            <a:r>
              <a:rPr lang="en-US" b="1" dirty="0"/>
              <a:t>: </a:t>
            </a:r>
            <a:r>
              <a:rPr lang="ru-RU" b="1" dirty="0"/>
              <a:t>«Ошибайся раньше, ошибайся чаще», или «Правило полной корзины»</a:t>
            </a:r>
            <a:br>
              <a:rPr lang="ru-RU" b="1" dirty="0"/>
            </a:b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Чем больше ошибок совершила команда (и идей, выброшенных в корзину), тем вероятнее будет найдено работоспособное решение.</a:t>
            </a:r>
            <a:endParaRPr lang="ru-RU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«Один прототип стоит тысячи слов»</a:t>
            </a:r>
            <a:br>
              <a:rPr lang="en-US" b="1" dirty="0"/>
            </a:b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Немедленно воплотить идею — достаточно нарисовать ее на бумаге или собрать из подручных средств. </a:t>
            </a:r>
            <a:endParaRPr lang="ru-RU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«Первым делом — спросите пользователя»</a:t>
            </a:r>
            <a:br>
              <a:rPr lang="ru-RU" b="1" dirty="0"/>
            </a:br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Сделанный из подручных средств прототип надо сразу же нести «в поле» —</a:t>
            </a:r>
            <a:b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того, чтобы увидеть первую реакцию тех, для кого и создается это решение.</a:t>
            </a:r>
            <a:endParaRPr lang="ru-RU" sz="1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«</a:t>
            </a:r>
            <a:r>
              <a:rPr lang="ru-RU" b="1" dirty="0" err="1"/>
              <a:t>Делайте</a:t>
            </a:r>
            <a:r>
              <a:rPr lang="ru-RU" b="1" dirty="0"/>
              <a:t> вместе!»</a:t>
            </a:r>
            <a:br>
              <a:rPr lang="en-US" b="1" dirty="0"/>
            </a:br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Новые идеи лучше вынашивать в междисциплинарной команде из разных отделов.</a:t>
            </a:r>
            <a:b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Инженеры, маркетологи, продавцы и </a:t>
            </a:r>
            <a:r>
              <a:rPr lang="ru-RU" sz="1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дизайнеры</a:t>
            </a:r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должны с самого начала работать вместе</a:t>
            </a:r>
            <a:endParaRPr lang="en-US" sz="1900" b="1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Меньше критикуем, больше проверяем</a:t>
            </a:r>
            <a:br>
              <a:rPr lang="en-US" b="1" dirty="0"/>
            </a:br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Когда человек высказывает новую идею,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вместо того, чтобы резко ее критиковать, </a:t>
            </a:r>
            <a:r>
              <a:rPr lang="ru-RU" sz="1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попробуйте</a:t>
            </a:r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поддержать развить ее, сказав простую фразу: «Да, и еще можно сделать вот так...». Вместо критики лучше проверить на практике.</a:t>
            </a:r>
            <a:br>
              <a:rPr lang="ru-RU" sz="2300" b="1" dirty="0"/>
            </a:br>
            <a:endParaRPr lang="ru-RU" sz="230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ru-RU" b="1" dirty="0"/>
          </a:p>
          <a:p>
            <a:pPr marL="514350" indent="-514350">
              <a:buFont typeface="+mj-lt"/>
              <a:buAutoNum type="arabicPeriod"/>
            </a:pPr>
            <a:endParaRPr lang="ru-RU" b="1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8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B07F4-8081-9044-95D3-3E81E304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225192"/>
            <a:ext cx="3044687" cy="6175608"/>
          </a:xfrm>
        </p:spPr>
        <p:txBody>
          <a:bodyPr/>
          <a:lstStyle/>
          <a:p>
            <a:r>
              <a:rPr lang="ru-RU" dirty="0"/>
              <a:t>Процесс Дизайн-мышления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B70AD0-D991-A645-988D-EF63220B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04" y="225192"/>
            <a:ext cx="8700566" cy="58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0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65D80-F89D-CF4A-B36A-8B1A21C0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Умение говорить «Нет»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1623E-A4BB-A449-B17C-4804D80B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 временем сложность продукта имеет тенденцию к увеличению.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«Сложная система, созданная с нуля, никогда не заработает. Начинать надо с работающей простой системы.»</a:t>
            </a:r>
          </a:p>
          <a:p>
            <a:pPr marL="0" indent="0">
              <a:buNone/>
            </a:pPr>
            <a:r>
              <a:rPr lang="ru-RU" dirty="0"/>
              <a:t>					</a:t>
            </a:r>
            <a:r>
              <a:rPr lang="ru-RU" sz="2000" dirty="0"/>
              <a:t>Джон Галл, теоретик в области систем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«Так же горжусь тем, что мы не делаем, как и тем, что делаем»</a:t>
            </a:r>
          </a:p>
          <a:p>
            <a:pPr marL="0" indent="0">
              <a:buNone/>
            </a:pPr>
            <a:r>
              <a:rPr lang="ru-RU" sz="2000" dirty="0"/>
              <a:t>					Стив Джобс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7035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E5116-99C1-2F40-8125-771183ED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«</a:t>
            </a:r>
            <a:r>
              <a:rPr lang="ru-RU" dirty="0"/>
              <a:t>Обязательно нужно сделать»   ©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2EA8E-F953-D94B-ADF1-A4E71FE8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«</a:t>
            </a:r>
            <a:r>
              <a:rPr lang="ru-RU" dirty="0"/>
              <a:t>Просят пользователи</a:t>
            </a:r>
            <a:r>
              <a:rPr lang="en-US" dirty="0"/>
              <a:t>»</a:t>
            </a:r>
            <a:endParaRPr lang="ru-RU" dirty="0"/>
          </a:p>
          <a:p>
            <a:r>
              <a:rPr lang="en-US" dirty="0"/>
              <a:t>«</a:t>
            </a:r>
            <a:r>
              <a:rPr lang="ru-RU" dirty="0"/>
              <a:t>Есть у конкурентов</a:t>
            </a:r>
            <a:r>
              <a:rPr lang="en-US" dirty="0"/>
              <a:t>»</a:t>
            </a:r>
            <a:endParaRPr lang="ru-RU" dirty="0"/>
          </a:p>
          <a:p>
            <a:r>
              <a:rPr lang="en-US" dirty="0"/>
              <a:t>«</a:t>
            </a:r>
            <a:r>
              <a:rPr lang="ru-RU" dirty="0"/>
              <a:t>Требует начальство</a:t>
            </a:r>
            <a:r>
              <a:rPr lang="en-US" dirty="0"/>
              <a:t>»</a:t>
            </a:r>
            <a:endParaRPr lang="ru-RU" dirty="0"/>
          </a:p>
          <a:p>
            <a:r>
              <a:rPr lang="en-US" dirty="0"/>
              <a:t>«</a:t>
            </a:r>
            <a:r>
              <a:rPr lang="ru-RU" dirty="0"/>
              <a:t>Артемий Лебедев написал, что это круто</a:t>
            </a:r>
            <a:r>
              <a:rPr lang="en-US" dirty="0"/>
              <a:t>»</a:t>
            </a:r>
            <a:endParaRPr lang="ru-RU" dirty="0"/>
          </a:p>
          <a:p>
            <a:r>
              <a:rPr lang="en-US" dirty="0"/>
              <a:t>«</a:t>
            </a:r>
            <a:r>
              <a:rPr lang="ru-RU" dirty="0"/>
              <a:t>Команда хочет</a:t>
            </a:r>
            <a:r>
              <a:rPr lang="en-US" dirty="0"/>
              <a:t>»</a:t>
            </a:r>
            <a:endParaRPr lang="ru-RU" dirty="0"/>
          </a:p>
          <a:p>
            <a:r>
              <a:rPr lang="en-US" dirty="0"/>
              <a:t>«</a:t>
            </a:r>
            <a:r>
              <a:rPr lang="ru-RU" dirty="0"/>
              <a:t>Пишут в интернете</a:t>
            </a:r>
            <a:r>
              <a:rPr lang="en-US" dirty="0"/>
              <a:t>»</a:t>
            </a:r>
            <a:endParaRPr lang="ru-RU" dirty="0"/>
          </a:p>
          <a:p>
            <a:r>
              <a:rPr lang="en-US" dirty="0"/>
              <a:t>«</a:t>
            </a:r>
            <a:r>
              <a:rPr lang="ru-RU" dirty="0"/>
              <a:t>Просит наш главный клиент</a:t>
            </a:r>
            <a:r>
              <a:rPr lang="en-US" dirty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06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B2BC7B-9B8B-9B4C-89FD-659E8584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39" y="850791"/>
            <a:ext cx="10163430" cy="546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9533F-2068-3E4F-AF3F-488BF6FF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743"/>
          </a:xfrm>
        </p:spPr>
        <p:txBody>
          <a:bodyPr/>
          <a:lstStyle/>
          <a:p>
            <a:r>
              <a:rPr lang="ru-RU" dirty="0"/>
              <a:t>Делать ли </a:t>
            </a:r>
            <a:r>
              <a:rPr lang="ru-RU" dirty="0" err="1"/>
              <a:t>фичу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5E45F-1BFF-2A4E-B087-EA752279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Насколько соотносится с моим </a:t>
            </a:r>
            <a:r>
              <a:rPr lang="ru-RU" b="1" dirty="0"/>
              <a:t>видением продукта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Только вы определяете какую проблему решает ваш продукт и как он это делает</a:t>
            </a:r>
          </a:p>
          <a:p>
            <a:r>
              <a:rPr lang="ru-RU" dirty="0"/>
              <a:t>Будет ли это иметь смысл </a:t>
            </a:r>
            <a:r>
              <a:rPr lang="ru-RU" b="1" dirty="0"/>
              <a:t>через 5 лет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Помогает ли это решить проблему, ради которой пользователь к вам пришёл?</a:t>
            </a:r>
          </a:p>
          <a:p>
            <a:r>
              <a:rPr lang="ru-RU" dirty="0"/>
              <a:t>Что произойдёт, если этого </a:t>
            </a:r>
            <a:r>
              <a:rPr lang="ru-RU" b="1" dirty="0"/>
              <a:t>не делать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Проиграет ли наш продукт конкурентам?</a:t>
            </a:r>
          </a:p>
          <a:p>
            <a:pPr lvl="1"/>
            <a:r>
              <a:rPr lang="ru-RU" dirty="0"/>
              <a:t>Продолжит ли он существовать и решать проблему пользователя?</a:t>
            </a:r>
          </a:p>
          <a:p>
            <a:pPr lvl="1"/>
            <a:r>
              <a:rPr lang="ru-RU" dirty="0"/>
              <a:t>Если ничего плохого не произойдёт — зачем вообще это делать?</a:t>
            </a:r>
          </a:p>
          <a:p>
            <a:r>
              <a:rPr lang="ru-RU" dirty="0"/>
              <a:t>Увеличит ли это прибыль?</a:t>
            </a:r>
          </a:p>
          <a:p>
            <a:r>
              <a:rPr lang="ru-RU" dirty="0"/>
              <a:t>Сколько будет стоить поддержка этой фичи?</a:t>
            </a:r>
          </a:p>
          <a:p>
            <a:pPr lvl="1"/>
            <a:r>
              <a:rPr lang="ru-RU" dirty="0"/>
              <a:t>Затраты — это не только затраты на разработку, есть ещё подводная часть айсберга, которая намного больше (поддержка разработчиками, поддержка саппортом, админами, место на серверах и т.п.)</a:t>
            </a:r>
          </a:p>
        </p:txBody>
      </p:sp>
    </p:spTree>
    <p:extLst>
      <p:ext uri="{BB962C8B-B14F-4D97-AF65-F5344CB8AC3E}">
        <p14:creationId xmlns:p14="http://schemas.microsoft.com/office/powerpoint/2010/main" val="416152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3DCA4-5C3C-2E4F-8854-7B01710F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development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77D36-91D2-2942-9B75-39657A4C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Customer development — </a:t>
            </a:r>
            <a:r>
              <a:rPr lang="ru-RU" dirty="0"/>
              <a:t>«процесс получения инсайтов от пользователей для создания, проверки и оптимизации идей развития продукта с помощью интервью и структурированных экспериментов»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teve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blank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8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E7589-A259-D94D-98D4-D78D2FF1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CusDev</a:t>
            </a:r>
            <a:r>
              <a:rPr lang="en-US" dirty="0"/>
              <a:t>: </a:t>
            </a:r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C98F83-AC9F-9843-8216-3F5ABB19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Валидировать продуктовые идеи</a:t>
            </a:r>
          </a:p>
          <a:p>
            <a:pPr lvl="1"/>
            <a:r>
              <a:rPr lang="ru-RU" dirty="0" err="1"/>
              <a:t>M</a:t>
            </a:r>
            <a:r>
              <a:rPr lang="en-US" dirty="0"/>
              <a:t>VP </a:t>
            </a:r>
            <a:r>
              <a:rPr lang="ru-RU" dirty="0"/>
              <a:t>(</a:t>
            </a:r>
            <a:r>
              <a:rPr lang="en-US" dirty="0"/>
              <a:t>Minimum Valuable Product</a:t>
            </a:r>
            <a:r>
              <a:rPr lang="ru-RU" dirty="0"/>
              <a:t>) </a:t>
            </a:r>
            <a:r>
              <a:rPr lang="en-US" dirty="0"/>
              <a:t>— </a:t>
            </a:r>
            <a:r>
              <a:rPr lang="ru-RU" dirty="0"/>
              <a:t>минимальный продукт, чтобы проверить, заходит ли он</a:t>
            </a:r>
            <a:endParaRPr lang="en-US" dirty="0"/>
          </a:p>
          <a:p>
            <a:r>
              <a:rPr lang="ru-RU" dirty="0"/>
              <a:t>Нужна ли новая функциональность </a:t>
            </a:r>
            <a:r>
              <a:rPr lang="en-US" dirty="0"/>
              <a:t>/ </a:t>
            </a:r>
            <a:r>
              <a:rPr lang="ru-RU" dirty="0"/>
              <a:t>фича</a:t>
            </a:r>
          </a:p>
          <a:p>
            <a:r>
              <a:rPr lang="ru-RU" dirty="0"/>
              <a:t>Сколько брать денег за продукт?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сколько его реально готовы купить?</a:t>
            </a:r>
          </a:p>
          <a:p>
            <a:r>
              <a:rPr lang="ru-RU" dirty="0"/>
              <a:t>Делаем не только вначале перед запуском проекта, но и в любой точке жизненного цикла продукта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B9202-C0F6-9749-B196-EAAF704D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CusDev</a:t>
            </a:r>
            <a:r>
              <a:rPr lang="en-US" dirty="0"/>
              <a:t>: </a:t>
            </a:r>
            <a:r>
              <a:rPr lang="ru-RU" dirty="0"/>
              <a:t>Интервью с пользователем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9B4CD-73DB-1C45-BFE0-ECCFF5492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358"/>
            <a:ext cx="10515600" cy="476283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 нужны супер-знания и особые навыки, чтобы пообщаться с пользователем</a:t>
            </a:r>
          </a:p>
          <a:p>
            <a:r>
              <a:rPr lang="ru-RU" dirty="0"/>
              <a:t>Стоимость — время, потраченное вами</a:t>
            </a:r>
            <a:endParaRPr lang="en-US" dirty="0"/>
          </a:p>
          <a:p>
            <a:r>
              <a:rPr lang="en-US" dirty="0" err="1"/>
              <a:t>InterCom</a:t>
            </a:r>
            <a:r>
              <a:rPr lang="en-US" dirty="0"/>
              <a:t> (Live Chat </a:t>
            </a:r>
            <a:r>
              <a:rPr lang="en-US" dirty="0" err="1"/>
              <a:t>д</a:t>
            </a:r>
            <a:r>
              <a:rPr lang="ru-RU" dirty="0"/>
              <a:t>ля общения с пользователями</a:t>
            </a:r>
            <a:r>
              <a:rPr lang="en-US" dirty="0"/>
              <a:t>): ”Customer day” — </a:t>
            </a:r>
            <a:r>
              <a:rPr lang="en-US" dirty="0" err="1"/>
              <a:t>к</a:t>
            </a:r>
            <a:r>
              <a:rPr lang="ru-RU" dirty="0" err="1"/>
              <a:t>аждый</a:t>
            </a:r>
            <a:r>
              <a:rPr lang="ru-RU" dirty="0"/>
              <a:t> месяц один день каждый сотрудник компании общается с пользователями</a:t>
            </a:r>
          </a:p>
          <a:p>
            <a:r>
              <a:rPr lang="ru-RU" dirty="0"/>
              <a:t>Такси </a:t>
            </a:r>
            <a:r>
              <a:rPr lang="en" dirty="0"/>
              <a:t>Juno</a:t>
            </a:r>
            <a:r>
              <a:rPr lang="ru-RU" dirty="0"/>
              <a:t> — на 2 недели десантировались с Нью Йорке и изучали местный рынок такси</a:t>
            </a:r>
          </a:p>
          <a:p>
            <a:r>
              <a:rPr lang="ru-RU" dirty="0"/>
              <a:t>Если нет возможности вовлечь всех в </a:t>
            </a:r>
            <a:r>
              <a:rPr lang="en-US" dirty="0" err="1"/>
              <a:t>CusDev</a:t>
            </a:r>
            <a:r>
              <a:rPr lang="en-US" dirty="0"/>
              <a:t> — </a:t>
            </a:r>
            <a:r>
              <a:rPr lang="en-US" dirty="0" err="1"/>
              <a:t>р</a:t>
            </a:r>
            <a:r>
              <a:rPr lang="ru-RU" dirty="0" err="1"/>
              <a:t>ассказывайте</a:t>
            </a:r>
            <a:r>
              <a:rPr lang="ru-RU" dirty="0"/>
              <a:t> в вашей компании </a:t>
            </a:r>
            <a:r>
              <a:rPr lang="en-US" dirty="0"/>
              <a:t>/ </a:t>
            </a:r>
            <a:r>
              <a:rPr lang="ru-RU" dirty="0"/>
              <a:t>команде про результаты </a:t>
            </a:r>
            <a:r>
              <a:rPr lang="en-US" dirty="0" err="1"/>
              <a:t>cusdev</a:t>
            </a:r>
            <a:endParaRPr lang="en-US" dirty="0"/>
          </a:p>
          <a:p>
            <a:pPr lvl="1"/>
            <a:r>
              <a:rPr lang="ru-RU" dirty="0"/>
              <a:t>Каждое микро-решение они будут принимать чуть лучше:</a:t>
            </a:r>
          </a:p>
          <a:p>
            <a:pPr lvl="2"/>
            <a:r>
              <a:rPr lang="ru-RU" dirty="0"/>
              <a:t>В каких контекстах пользователи этим пользуются</a:t>
            </a:r>
          </a:p>
          <a:p>
            <a:pPr lvl="2"/>
            <a:r>
              <a:rPr lang="ru-RU" dirty="0"/>
              <a:t>Какие ограничения у них есть</a:t>
            </a:r>
          </a:p>
          <a:p>
            <a:pPr lvl="1"/>
            <a:r>
              <a:rPr lang="ru-RU" dirty="0"/>
              <a:t>Хорошая инвестиция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2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E4958-F800-3C4E-A142-2BDF5EA2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 проводят </a:t>
            </a:r>
            <a:r>
              <a:rPr lang="en-US" dirty="0" err="1"/>
              <a:t>CusDev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B2E5E3-29FD-D943-8AD5-AF8BD347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умеют </a:t>
            </a:r>
            <a:r>
              <a:rPr lang="en-US" dirty="0"/>
              <a:t>/ </a:t>
            </a:r>
            <a:r>
              <a:rPr lang="ru-RU" dirty="0"/>
              <a:t>не привыкли</a:t>
            </a:r>
          </a:p>
          <a:p>
            <a:r>
              <a:rPr lang="ru-RU" dirty="0"/>
              <a:t>Бояться смотреть в глаза пользователям ))</a:t>
            </a:r>
            <a:endParaRPr lang="en-US" dirty="0"/>
          </a:p>
          <a:p>
            <a:r>
              <a:rPr lang="ru-RU" dirty="0"/>
              <a:t>Бояться осознать, что это никому не нужно ((</a:t>
            </a:r>
          </a:p>
          <a:p>
            <a:r>
              <a:rPr lang="ru-RU" dirty="0"/>
              <a:t>«Сами лучше знают как нужно»</a:t>
            </a:r>
          </a:p>
          <a:p>
            <a:r>
              <a:rPr lang="ru-RU" dirty="0"/>
              <a:t>Бояться, что украдут идею</a:t>
            </a:r>
          </a:p>
          <a:p>
            <a:pPr lvl="1"/>
            <a:r>
              <a:rPr lang="ru-RU" dirty="0"/>
              <a:t>«идея ничего не стоит»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783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10903</TotalTime>
  <Words>783</Words>
  <Application>Microsoft Macintosh PowerPoint</Application>
  <PresentationFormat>Широкоэкранный</PresentationFormat>
  <Paragraphs>83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Product management</vt:lpstr>
      <vt:lpstr>Умение говорить «Нет»</vt:lpstr>
      <vt:lpstr>«Обязательно нужно сделать»   ©</vt:lpstr>
      <vt:lpstr>Презентация PowerPoint</vt:lpstr>
      <vt:lpstr>Делать ли фичу?</vt:lpstr>
      <vt:lpstr>Customer development</vt:lpstr>
      <vt:lpstr>CusDev: применение</vt:lpstr>
      <vt:lpstr>CusDev: Интервью с пользователем</vt:lpstr>
      <vt:lpstr>Почему не проводят CusDev?</vt:lpstr>
      <vt:lpstr>CusDev — это просто</vt:lpstr>
      <vt:lpstr>Виды исследований</vt:lpstr>
      <vt:lpstr>5 правил дизайн-мышления</vt:lpstr>
      <vt:lpstr>Процесс Дизайн-мышления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</dc:title>
  <dc:creator>Валерий Студенников</dc:creator>
  <cp:lastModifiedBy>Валерий Студенников</cp:lastModifiedBy>
  <cp:revision>1</cp:revision>
  <dcterms:created xsi:type="dcterms:W3CDTF">2022-01-31T16:00:16Z</dcterms:created>
  <dcterms:modified xsi:type="dcterms:W3CDTF">2022-02-08T05:43:46Z</dcterms:modified>
</cp:coreProperties>
</file>