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3" r:id="rId5"/>
    <p:sldId id="260" r:id="rId6"/>
    <p:sldId id="261" r:id="rId7"/>
    <p:sldId id="262" r:id="rId8"/>
    <p:sldId id="272" r:id="rId9"/>
    <p:sldId id="263" r:id="rId10"/>
    <p:sldId id="267" r:id="rId11"/>
    <p:sldId id="268" r:id="rId12"/>
    <p:sldId id="264" r:id="rId13"/>
    <p:sldId id="271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48FE0-CF97-FE41-B256-C160CBDD4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E232F-467E-A349-9259-C8F802E0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1D3B0-6B25-0F42-BD97-613E47B6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7B39-5E25-8F4B-A746-9D706585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73472-3E44-424E-BF7F-2BB025D9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7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F251-8160-4A40-A844-BF7DE1EA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46AFCF-1C09-8E45-83C5-C8868912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51DE5-2808-0040-BDDB-6E97E6A1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F3D16-FC14-CA49-BD10-4AA2CFBA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1E87A-70D4-064E-B50D-10A05F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4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5136EF-06AB-CD4C-8F56-6F64E3A56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99DD1B-16A8-8B47-9DC3-E70E7761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63638-2FD6-6747-9CA5-6E191FA4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31774-0A43-6648-8A3F-407139A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98CAC-7633-2C47-9173-FB4E8E1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B3DA2-2286-6744-96DF-FDFA8F5C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17243-C208-FA4D-861F-A0C7E86F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5EB5D3-A982-AF44-A540-F7D18523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59D00-1DAD-3D42-BC1F-9F8191FB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2A44A-448F-FE4C-8E38-0C8FCC03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9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A5CEA-8704-B846-AF44-2ADC5120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A7B2C-F52A-6E4C-B956-32C41F70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1F3ED-795B-FB46-B5CC-D2413F23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B825D-C621-104D-AE23-9A1E642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5769-946E-514E-B7F6-36C9122F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0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23EE9-6BE4-B041-A75E-5FD2559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EA27-6FF2-8F4E-9D05-AEBA9299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A0DF06-E212-7047-BFD6-D082E1D83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E06584-67F3-4A4D-90A9-BA52C0BB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B3A25-888B-0F4B-B918-4437EF29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A670C-6A93-B940-A68A-4B215456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5873A-1FF0-FB4E-A9DE-8532B820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4BB147-935F-834A-8191-BF7780AC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C00D6-5265-A64E-A830-D626C0DF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A39CB7-ACBD-2946-9EB3-0AE87492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FA2E87-5490-6F43-BF15-CDEF9A0B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3E9B7E-1FB2-924B-B055-1D8287AF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D2E8B-14A7-CF40-A661-D5EF2DEE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C2B374-CA61-9443-BABB-3D0A6FF6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F8A6-2415-7E4B-BCD8-32FF199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210AB6-8BB9-5E4B-AF12-DF2C760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980EE3-7BA1-F241-A132-82EA13D2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E4F509-9E52-F944-B103-216E105E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782596-82F4-6549-874E-72F99DFA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A46019-FC92-0841-AF5C-B9EBD018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B0C4D-D984-5246-8999-F2C7A58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4024D-E662-B044-AA67-F78FD8F7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0408D-6DD5-754C-AAD0-CF4A5A8B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6176CC-FE29-434B-A7C2-E3AC9285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DF4B4-9657-6844-BB49-B10585BD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027D-9AF5-BE4C-86D1-A769E1A7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85443-3694-914F-98E1-5D56D7CF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0582A-6F5F-B143-BABD-AB773C62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79C6A9-92F6-CC46-AF85-447C7E202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8D1B35-DE74-F649-9FA1-2A3C31BF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5C1891-7109-2644-B8CF-13E93743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6F52DC-5EF5-5B46-9B5C-5E732F25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99FD47-743B-654E-AE1D-49E7DBBA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125B3-BAC0-3F4D-8B76-5A78E456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C269B2-556E-1C4E-8B59-3F6B8AE2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325DC-1044-B247-A4F9-91223EB9D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BD6D-8407-1147-AE05-C37DB22FA535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B5C40-A0E9-4F48-B08C-E0B46544A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22C80-D017-3642-BD9E-6CA80449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3265-0F5E-8947-973F-240EDFB0D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7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.ph/file/7b14dbf90d23e845e0f19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050"/>
            <a:ext cx="9144000" cy="1909762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Продуктовые метрики</a:t>
            </a:r>
            <a:br>
              <a:rPr lang="en-US" sz="6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6600" dirty="0">
                <a:solidFill>
                  <a:srgbClr val="C00000"/>
                </a:solidFill>
              </a:rPr>
              <a:t>UNIT-</a:t>
            </a:r>
            <a:r>
              <a:rPr lang="ru-RU" sz="6600" dirty="0">
                <a:solidFill>
                  <a:srgbClr val="C00000"/>
                </a:solidFill>
              </a:rPr>
              <a:t>экономика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19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понять, что продукт зарабатывает?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C5AFA-24AE-A14A-A938-8B78E2F2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5"/>
          </a:xfrm>
        </p:spPr>
        <p:txBody>
          <a:bodyPr>
            <a:normAutofit fontScale="90000"/>
          </a:bodyPr>
          <a:lstStyle/>
          <a:p>
            <a:r>
              <a:rPr lang="en" sz="4000" dirty="0"/>
              <a:t>Retention Rate</a:t>
            </a:r>
            <a:r>
              <a:rPr lang="ru-RU" sz="4000" dirty="0"/>
              <a:t> (</a:t>
            </a:r>
            <a:r>
              <a:rPr lang="en-US" sz="4000" dirty="0"/>
              <a:t>RR</a:t>
            </a:r>
            <a:r>
              <a:rPr lang="ru-RU" sz="4000" dirty="0"/>
              <a:t>)</a:t>
            </a:r>
            <a:br>
              <a:rPr lang="en-US" dirty="0"/>
            </a:br>
            <a:r>
              <a:rPr lang="ru-RU" sz="3600" dirty="0"/>
              <a:t>Коэффициент удержания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ADCC2-AF2D-A54B-A933-283F773F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3"/>
            <a:ext cx="10515600" cy="183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Коэффициент удержания </a:t>
            </a:r>
            <a:r>
              <a:rPr lang="en-US" sz="2000" dirty="0"/>
              <a:t>—</a:t>
            </a:r>
            <a:r>
              <a:rPr lang="ru-RU" sz="2000" dirty="0"/>
              <a:t> это процент клиентов, которых бизнес удерживает в течение определенного периода времени. Коэффициент удержания - одна из наиболее важных метрик при работе в </a:t>
            </a:r>
            <a:r>
              <a:rPr lang="en" sz="2000" dirty="0"/>
              <a:t>SaaS, </a:t>
            </a:r>
            <a:r>
              <a:rPr lang="ru-RU" sz="2000" dirty="0"/>
              <a:t>где бизнес зависит от коэффициента удержания. Высокий коэффициент удержания логически показывает, что у компании низкий уровень оттока клиентов.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74E3F-D96E-7641-AF7D-8562195D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66" y="3439073"/>
            <a:ext cx="6350000" cy="317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4B597-75EC-9C46-A813-F220CB9BB874}"/>
              </a:ext>
            </a:extLst>
          </p:cNvPr>
          <p:cNvSpPr txBox="1"/>
          <p:nvPr/>
        </p:nvSpPr>
        <p:spPr>
          <a:xfrm>
            <a:off x="838200" y="3439073"/>
            <a:ext cx="3605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</a:t>
            </a:r>
            <a:endParaRPr lang="en-US" dirty="0"/>
          </a:p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начале января было 1000 активных пользователей, в</a:t>
            </a:r>
            <a:r>
              <a:rPr lang="en-US" dirty="0"/>
              <a:t> </a:t>
            </a:r>
            <a:r>
              <a:rPr lang="ru-RU" dirty="0"/>
              <a:t>начале февраля из них осталось 800 пользователей,</a:t>
            </a:r>
          </a:p>
          <a:p>
            <a:r>
              <a:rPr lang="ru-RU" dirty="0"/>
              <a:t>Так что </a:t>
            </a:r>
            <a:r>
              <a:rPr lang="en-US" dirty="0"/>
              <a:t>RR = </a:t>
            </a:r>
            <a:r>
              <a:rPr lang="ru-RU" dirty="0"/>
              <a:t>8</a:t>
            </a:r>
            <a:r>
              <a:rPr lang="en-US" dirty="0"/>
              <a:t>00 / 1000 = </a:t>
            </a:r>
            <a:r>
              <a:rPr lang="ru-RU" dirty="0"/>
              <a:t>8</a:t>
            </a:r>
            <a:r>
              <a:rPr lang="en-US" dirty="0"/>
              <a:t>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0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9958C3-DC04-464A-9DF6-FBAF969D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97" y="3665886"/>
            <a:ext cx="5080000" cy="3111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67617E-CF12-9C45-8C5D-5611AC57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47" y="0"/>
            <a:ext cx="7691353" cy="14325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C58A-CF13-9046-9130-2FC088D3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</p:spPr>
        <p:txBody>
          <a:bodyPr/>
          <a:lstStyle/>
          <a:p>
            <a:r>
              <a:rPr lang="en-US" sz="3600" dirty="0"/>
              <a:t>Churn Rate</a:t>
            </a:r>
            <a:br>
              <a:rPr lang="en-US" dirty="0"/>
            </a:br>
            <a:r>
              <a:rPr lang="ru-RU" sz="3200" dirty="0"/>
              <a:t>Коэффициент оттока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359E-EA27-8C4E-A595-61E8AB7D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219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2000" u="sng" dirty="0"/>
              <a:t>Churn </a:t>
            </a:r>
            <a:r>
              <a:rPr lang="en-US" sz="2000" u="sng" dirty="0"/>
              <a:t>Rate </a:t>
            </a:r>
            <a:r>
              <a:rPr lang="en" sz="2000" i="1" dirty="0"/>
              <a:t>(</a:t>
            </a:r>
            <a:r>
              <a:rPr lang="ru-RU" sz="2000" u="sng" dirty="0"/>
              <a:t>Коэффициента оттока</a:t>
            </a:r>
            <a:r>
              <a:rPr lang="en-US" sz="2000" u="sng" dirty="0"/>
              <a:t>)</a:t>
            </a:r>
            <a:r>
              <a:rPr lang="ru-RU" sz="2000" dirty="0"/>
              <a:t> — количества пользователей, которые отказываются от подписки в течение месяца (или платёжного периода).</a:t>
            </a:r>
          </a:p>
          <a:p>
            <a:pPr marL="0" indent="0">
              <a:buNone/>
            </a:pPr>
            <a:r>
              <a:rPr lang="ru-RU" sz="2000" dirty="0"/>
              <a:t>Если у вас 10 млн. клиентов, и каждый месяц 2 млн. из них отменяют подписку, это означает, что ежемесячный отток составляет 20</a:t>
            </a:r>
            <a:r>
              <a:rPr lang="en-US" sz="2000" dirty="0"/>
              <a:t>%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 самом деле всё сложнее, поскольку от периода к периоду </a:t>
            </a:r>
            <a:r>
              <a:rPr lang="en-US" sz="2000" dirty="0"/>
              <a:t>Churn Rate </a:t>
            </a:r>
            <a:r>
              <a:rPr lang="ru-RU" sz="2000" dirty="0"/>
              <a:t>может меняться:</a:t>
            </a:r>
            <a:br>
              <a:rPr lang="en-US" sz="2000" dirty="0"/>
            </a:br>
            <a:r>
              <a:rPr lang="ru-RU" sz="2000" dirty="0"/>
              <a:t>Вначале клиенты отваливаются более активно, затем на будущих периодах отваливаются всё меньше и меньше.</a:t>
            </a:r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67B12-76D2-1243-AAA7-84EAFCC9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82121"/>
            <a:ext cx="5888421" cy="30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8ED58-4887-E44F-99F8-A9A5D342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81" y="4393325"/>
            <a:ext cx="4484519" cy="24575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A3BC3-FF7D-4247-A2CC-E66B089D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270533"/>
            <a:ext cx="10515600" cy="938157"/>
          </a:xfrm>
        </p:spPr>
        <p:txBody>
          <a:bodyPr>
            <a:normAutofit fontScale="90000"/>
          </a:bodyPr>
          <a:lstStyle/>
          <a:p>
            <a:r>
              <a:rPr lang="en" sz="3600" dirty="0"/>
              <a:t>Lifetime Value</a:t>
            </a:r>
            <a:r>
              <a:rPr lang="ru-RU" sz="3600" dirty="0"/>
              <a:t> (</a:t>
            </a:r>
            <a:r>
              <a:rPr lang="en-US" sz="3600" dirty="0"/>
              <a:t>LTV</a:t>
            </a:r>
            <a:r>
              <a:rPr lang="ru-RU" sz="3600" dirty="0"/>
              <a:t>)</a:t>
            </a:r>
            <a:br>
              <a:rPr lang="ru-RU" sz="3600" dirty="0"/>
            </a:br>
            <a:r>
              <a:rPr lang="ru-RU" sz="3200" dirty="0"/>
              <a:t>Пожизненная ценность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B344A-E4B4-DA4A-96DD-AD248E94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313794"/>
            <a:ext cx="10855872" cy="51895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u="sng" dirty="0"/>
              <a:t>LTV</a:t>
            </a:r>
            <a:r>
              <a:rPr lang="en" dirty="0"/>
              <a:t> </a:t>
            </a:r>
            <a:r>
              <a:rPr lang="ru-RU" dirty="0"/>
              <a:t>— это оценка среднего валового дохода, который приносит клиент за все время использования продукта.</a:t>
            </a:r>
            <a:br>
              <a:rPr lang="en-US" dirty="0"/>
            </a:br>
            <a:r>
              <a:rPr lang="ru-RU" dirty="0"/>
              <a:t>Одна из самых важных метрик, но самая сложно рассчитываемая.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en-US" dirty="0"/>
              <a:t>LTV &lt; CAC — </a:t>
            </a:r>
            <a:r>
              <a:rPr lang="ru-RU" dirty="0"/>
              <a:t>у вас не сходится экономика проекта и вам бессмысленно его делать.</a:t>
            </a:r>
            <a:br>
              <a:rPr lang="ru-RU" dirty="0"/>
            </a:br>
            <a:r>
              <a:rPr lang="en-US" dirty="0"/>
              <a:t>Ч</a:t>
            </a:r>
            <a:r>
              <a:rPr lang="ru-RU" dirty="0"/>
              <a:t>ем выше </a:t>
            </a:r>
            <a:r>
              <a:rPr lang="en" dirty="0"/>
              <a:t>LTV </a:t>
            </a:r>
            <a:r>
              <a:rPr lang="ru-RU" dirty="0"/>
              <a:t>и ниже </a:t>
            </a:r>
            <a:r>
              <a:rPr lang="en" dirty="0"/>
              <a:t>CAC, </a:t>
            </a:r>
            <a:r>
              <a:rPr lang="ru-RU" dirty="0"/>
              <a:t>тем быстрее вы сможете развивать свой бизнес.</a:t>
            </a:r>
            <a:br>
              <a:rPr lang="en-US" dirty="0"/>
            </a:br>
            <a:r>
              <a:rPr lang="ru-RU" dirty="0"/>
              <a:t>Хорошее эмпирическое правило: если </a:t>
            </a:r>
            <a:r>
              <a:rPr lang="en" dirty="0"/>
              <a:t>LTV/CAC </a:t>
            </a:r>
            <a:r>
              <a:rPr lang="en-US" dirty="0"/>
              <a:t>&lt;</a:t>
            </a:r>
            <a:r>
              <a:rPr lang="ru-RU" dirty="0"/>
              <a:t> 3, вы тратите слишком много средств на привлечение.</a:t>
            </a:r>
          </a:p>
          <a:p>
            <a:pPr marL="0" indent="0" fontAlgn="base">
              <a:buNone/>
            </a:pPr>
            <a:r>
              <a:rPr lang="en" u="sng" dirty="0"/>
              <a:t>Average LifeTime (ALT)</a:t>
            </a:r>
            <a:r>
              <a:rPr lang="en" dirty="0"/>
              <a:t> — </a:t>
            </a:r>
            <a:r>
              <a:rPr lang="ru-RU" dirty="0"/>
              <a:t>средний «срок жизни» клиента в периодах</a:t>
            </a:r>
            <a:r>
              <a:rPr lang="en-US" dirty="0"/>
              <a:t>, </a:t>
            </a:r>
            <a:r>
              <a:rPr lang="en-US" dirty="0" err="1"/>
              <a:t>т</a:t>
            </a:r>
            <a:r>
              <a:rPr lang="ru-RU" dirty="0"/>
              <a:t>.е. сколько месяцев в среднем будут оставаться ваши платящие клиенты</a:t>
            </a:r>
          </a:p>
          <a:p>
            <a:pPr marL="0" indent="0" fontAlgn="base">
              <a:buNone/>
            </a:pPr>
            <a:r>
              <a:rPr lang="en-US" sz="3200" b="1" dirty="0"/>
              <a:t>ALT = </a:t>
            </a:r>
            <a:r>
              <a:rPr lang="ru-RU" sz="3200" b="1" dirty="0"/>
              <a:t>(1 / </a:t>
            </a:r>
            <a:r>
              <a:rPr lang="en-US" sz="3200" b="1" dirty="0"/>
              <a:t>ChurnRate</a:t>
            </a:r>
            <a:r>
              <a:rPr lang="ru-RU" sz="3200" b="1" dirty="0"/>
              <a:t>)</a:t>
            </a:r>
            <a:r>
              <a:rPr lang="ru-RU" sz="3200" dirty="0"/>
              <a:t> </a:t>
            </a:r>
          </a:p>
          <a:p>
            <a:pPr marL="0" indent="0" fontAlgn="base">
              <a:buNone/>
            </a:pPr>
            <a:r>
              <a:rPr lang="ru-RU" dirty="0"/>
              <a:t>При ежемесячном оттоке в 20% — 5 месяцев.</a:t>
            </a:r>
          </a:p>
          <a:p>
            <a:pPr marL="0" indent="0" fontAlgn="base">
              <a:buNone/>
            </a:pPr>
            <a:r>
              <a:rPr lang="en-US" u="sng" dirty="0"/>
              <a:t>Average Gross Margin (AGM</a:t>
            </a:r>
            <a:r>
              <a:rPr lang="en-US" dirty="0"/>
              <a:t>) (</a:t>
            </a:r>
            <a:r>
              <a:rPr lang="ru-RU" dirty="0"/>
              <a:t>% валовой маржи</a:t>
            </a:r>
            <a:r>
              <a:rPr lang="en-US" dirty="0"/>
              <a:t>)</a:t>
            </a:r>
            <a:r>
              <a:rPr lang="ru-RU" dirty="0"/>
              <a:t> — процент прибыли, который остается после оплаты всех расходов на продукт или услугу.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en" sz="3200" b="1" dirty="0"/>
              <a:t>LTV = </a:t>
            </a:r>
            <a:r>
              <a:rPr lang="en-US" sz="3200" b="1" dirty="0"/>
              <a:t>AGM</a:t>
            </a:r>
            <a:r>
              <a:rPr lang="ru-RU" sz="3200" b="1" dirty="0"/>
              <a:t> </a:t>
            </a:r>
            <a:r>
              <a:rPr lang="en" sz="3200" b="1" dirty="0"/>
              <a:t>* </a:t>
            </a:r>
            <a:r>
              <a:rPr lang="en-US" sz="3200" b="1" dirty="0"/>
              <a:t>ALT</a:t>
            </a:r>
            <a:r>
              <a:rPr lang="ru-RU" sz="3200" b="1" dirty="0"/>
              <a:t> </a:t>
            </a:r>
            <a:r>
              <a:rPr lang="en" sz="3200" b="1" dirty="0"/>
              <a:t>* </a:t>
            </a:r>
            <a:r>
              <a:rPr lang="en-US" sz="3200" b="1" dirty="0"/>
              <a:t>ARPU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Пример: </a:t>
            </a:r>
            <a:r>
              <a:rPr lang="en-US" dirty="0"/>
              <a:t>ARPU = 800 </a:t>
            </a:r>
            <a:r>
              <a:rPr lang="ru-RU" dirty="0"/>
              <a:t>руб., </a:t>
            </a:r>
            <a:r>
              <a:rPr lang="en-US" dirty="0"/>
              <a:t>ALT = 5 </a:t>
            </a:r>
            <a:r>
              <a:rPr lang="ru-RU" dirty="0"/>
              <a:t>мес., </a:t>
            </a:r>
            <a:r>
              <a:rPr lang="en-US" dirty="0"/>
              <a:t>AGM = 40%, </a:t>
            </a:r>
            <a:r>
              <a:rPr lang="ru-RU" dirty="0"/>
              <a:t>тогда</a:t>
            </a:r>
          </a:p>
          <a:p>
            <a:pPr marL="0" indent="0" fontAlgn="base">
              <a:buNone/>
            </a:pPr>
            <a:r>
              <a:rPr lang="en-US" dirty="0"/>
              <a:t>LTV = 800 * 5 * 40% = 1600 </a:t>
            </a:r>
            <a:r>
              <a:rPr lang="ru-RU" dirty="0"/>
              <a:t>руб.</a:t>
            </a:r>
          </a:p>
        </p:txBody>
      </p:sp>
    </p:spTree>
    <p:extLst>
      <p:ext uri="{BB962C8B-B14F-4D97-AF65-F5344CB8AC3E}">
        <p14:creationId xmlns:p14="http://schemas.microsoft.com/office/powerpoint/2010/main" val="362524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9B5E-BE69-E349-95DD-AD51B348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" dirty="0"/>
              <a:t>LTV360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F118E-48B7-2844-B979-48B46E0F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Обычно компании считают </a:t>
            </a:r>
            <a:r>
              <a:rPr lang="en" dirty="0"/>
              <a:t>LTV360, </a:t>
            </a:r>
            <a:r>
              <a:rPr lang="ru-RU" dirty="0"/>
              <a:t>то есть доход с одного пользователя за год. А все, что получено больше, чем за этот срок, можно потом добавить нарастающим итогом на следующий.</a:t>
            </a:r>
            <a:endParaRPr lang="en-US" dirty="0"/>
          </a:p>
          <a:p>
            <a:r>
              <a:rPr lang="ru-RU" dirty="0"/>
              <a:t>Во-первых, потому, что это удобно для расчета годовых планов.</a:t>
            </a:r>
            <a:endParaRPr lang="en-US" dirty="0"/>
          </a:p>
          <a:p>
            <a:r>
              <a:rPr lang="ru-RU" dirty="0"/>
              <a:t>Во-вторых, это проще считать.</a:t>
            </a:r>
            <a:endParaRPr lang="en-US" dirty="0"/>
          </a:p>
          <a:p>
            <a:r>
              <a:rPr lang="ru-RU" dirty="0"/>
              <a:t>В третьих, мало в каких сервисах люди живут больше года.</a:t>
            </a:r>
          </a:p>
        </p:txBody>
      </p:sp>
    </p:spTree>
    <p:extLst>
      <p:ext uri="{BB962C8B-B14F-4D97-AF65-F5344CB8AC3E}">
        <p14:creationId xmlns:p14="http://schemas.microsoft.com/office/powerpoint/2010/main" val="11446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EBDDE-B163-ED4E-A6AC-C1BD94DD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90662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Метрики вовлеченности / </a:t>
            </a:r>
            <a:r>
              <a:rPr lang="en" dirty="0"/>
              <a:t>Metrics for Engagement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DD689-2490-DA4B-91F6-F1DE6C5D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/>
              <a:t>Отслеживая показатели вовлеченности клиентов, вы сможете понять, как ваша аудитория реагирует на ваш маркетинговый контент, и что можно улучшить, чтобы повысить вовлеченность.</a:t>
            </a:r>
          </a:p>
          <a:p>
            <a:pPr marL="0" indent="0" fontAlgn="base">
              <a:buNone/>
            </a:pPr>
            <a:r>
              <a:rPr lang="ru-RU" dirty="0"/>
              <a:t>У маркетологов есть целый арсенал инструментов для привлечения новых клиентов: содержание блога, целевые страницы, платные рекламные кампании и многое другое.</a:t>
            </a:r>
          </a:p>
          <a:p>
            <a:pPr marL="0" indent="0" fontAlgn="base">
              <a:buNone/>
            </a:pPr>
            <a:r>
              <a:rPr lang="ru-RU" dirty="0"/>
              <a:t>Как узнать, что эти усилия увенчались успехом? Отслеживая показатели вовлеченности клиентов. С помощью этих данных вы сможете понять, как ваша аудитория реагирует на маркетинговый контент, и что можно улучшить, чтобы повысить вовлеченность.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59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74633-176D-FB4C-AEC1-86457FA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>
            <a:normAutofit fontScale="90000"/>
          </a:bodyPr>
          <a:lstStyle/>
          <a:p>
            <a:r>
              <a:rPr lang="en" dirty="0"/>
              <a:t>DAU/WAU/MAU — </a:t>
            </a:r>
            <a:r>
              <a:rPr lang="en" b="1" dirty="0"/>
              <a:t>D</a:t>
            </a:r>
            <a:r>
              <a:rPr lang="en" dirty="0"/>
              <a:t>ay/</a:t>
            </a:r>
            <a:r>
              <a:rPr lang="en" b="1" dirty="0"/>
              <a:t>W</a:t>
            </a:r>
            <a:r>
              <a:rPr lang="en" dirty="0"/>
              <a:t>eek/</a:t>
            </a:r>
            <a:r>
              <a:rPr lang="en" b="1" dirty="0"/>
              <a:t>M</a:t>
            </a:r>
            <a:r>
              <a:rPr lang="en" dirty="0"/>
              <a:t>onth Active Users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CB909-5D72-3049-9895-FD3D1A9D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b="1" u="sng" dirty="0"/>
              <a:t>D</a:t>
            </a:r>
            <a:r>
              <a:rPr lang="en" u="sng" dirty="0"/>
              <a:t>ay/</a:t>
            </a:r>
            <a:r>
              <a:rPr lang="en" b="1" u="sng" dirty="0"/>
              <a:t>W</a:t>
            </a:r>
            <a:r>
              <a:rPr lang="en" u="sng" dirty="0"/>
              <a:t>eek/</a:t>
            </a:r>
            <a:r>
              <a:rPr lang="en" b="1" u="sng" dirty="0"/>
              <a:t>M</a:t>
            </a:r>
            <a:r>
              <a:rPr lang="en" u="sng" dirty="0"/>
              <a:t>onth Active Users</a:t>
            </a:r>
            <a:r>
              <a:rPr lang="en" dirty="0"/>
              <a:t> </a:t>
            </a:r>
            <a:r>
              <a:rPr lang="en-US" dirty="0"/>
              <a:t>— </a:t>
            </a:r>
            <a:r>
              <a:rPr lang="ru-RU" dirty="0"/>
              <a:t>дневная/недельная/месячная активная аудитория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ru-RU" dirty="0"/>
              <a:t>Важно определить, какое действие пользователь должен совершить в вашем бизнесе, чтобы быть определенным как </a:t>
            </a:r>
            <a:r>
              <a:rPr lang="ru-RU" i="1" dirty="0"/>
              <a:t>"активный" пользователь</a:t>
            </a:r>
            <a:r>
              <a:rPr lang="ru-RU" dirty="0"/>
              <a:t>?</a:t>
            </a:r>
            <a:br>
              <a:rPr lang="ru-RU" dirty="0"/>
            </a:br>
            <a:r>
              <a:rPr lang="ru-RU" dirty="0"/>
              <a:t>Является ли активным пользователем тот, кто входит в систему? Или это тот, кто совершает более конкретное действие с вашим продуктом, например, читает статью, отправляет запрос или комментарий, скачивает документ и т.д.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u="sng" dirty="0"/>
              <a:t>Коэффициент “прилипания”</a:t>
            </a:r>
            <a:r>
              <a:rPr lang="ru-RU" dirty="0"/>
              <a:t> — </a:t>
            </a:r>
            <a:r>
              <a:rPr lang="en" dirty="0"/>
              <a:t>DAU/MAU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Популярная метрика вовлеченности пользователей — это отношение количества ежедневных активных пользователей к количеству ежемесячных активных пользователей</a:t>
            </a:r>
            <a:r>
              <a:rPr lang="en-US" dirty="0"/>
              <a:t>: </a:t>
            </a:r>
            <a:r>
              <a:rPr lang="en-US" b="1" dirty="0"/>
              <a:t>DAU / MAU</a:t>
            </a:r>
            <a:br>
              <a:rPr lang="en-US" dirty="0"/>
            </a:br>
            <a:r>
              <a:rPr lang="ru-RU" dirty="0"/>
              <a:t>Считается, что более 20% — это хорошо, а 50%+ — очень круто.</a:t>
            </a:r>
          </a:p>
          <a:p>
            <a:pPr marL="0" indent="0">
              <a:buNone/>
            </a:pPr>
            <a:r>
              <a:rPr lang="ru-RU" dirty="0"/>
              <a:t>Именно повторные клиенты, преданные вашему продукту или услуге, которые к вам часто заходят, помогут стимулировать рост.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39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4A98A-2986-594B-9E1D-D550F227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020"/>
            <a:ext cx="11049000" cy="1133366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Метрики производительности</a:t>
            </a:r>
            <a:br>
              <a:rPr lang="en-US" dirty="0"/>
            </a:br>
            <a:r>
              <a:rPr lang="en" dirty="0"/>
              <a:t>Performance Metrics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6CB93-2B41-F64F-A941-4D6331FD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Показатели эффективности используются для измерения поведения, деятельности и результативности бизнеса.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Они представлены в форме данных, которые измеряют необходимые показатели в пределах диапазона, что позволяет сформировать основу для достижения общих целей бизнеса.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Измерение производительности с помощью метрик </a:t>
            </a:r>
            <a:r>
              <a:rPr lang="en-US" dirty="0"/>
              <a:t>—</a:t>
            </a:r>
            <a:r>
              <a:rPr lang="ru-RU" dirty="0"/>
              <a:t> это ключ к тому, чтобы увидеть, как работают сотрудники и достигаются ли поставленные цели.</a:t>
            </a:r>
          </a:p>
        </p:txBody>
      </p:sp>
    </p:spTree>
    <p:extLst>
      <p:ext uri="{BB962C8B-B14F-4D97-AF65-F5344CB8AC3E}">
        <p14:creationId xmlns:p14="http://schemas.microsoft.com/office/powerpoint/2010/main" val="352965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1D5E1-F5F9-A547-9EDE-70508EF4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36E92-0BA7-B24C-BD0E-EB9239E1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Его называют формулой роста в </a:t>
            </a:r>
            <a:r>
              <a:rPr lang="en" b="1" dirty="0"/>
              <a:t>e-commerce.</a:t>
            </a:r>
            <a:endParaRPr lang="en" dirty="0"/>
          </a:p>
          <a:p>
            <a:pPr marL="0" indent="0">
              <a:buNone/>
            </a:pPr>
            <a:r>
              <a:rPr lang="en" dirty="0"/>
              <a:t>Contribution </a:t>
            </a:r>
            <a:r>
              <a:rPr lang="en-US" dirty="0"/>
              <a:t>Margin</a:t>
            </a:r>
            <a:r>
              <a:rPr lang="en" dirty="0"/>
              <a:t> </a:t>
            </a:r>
            <a:r>
              <a:rPr lang="ru-RU" dirty="0"/>
              <a:t>(</a:t>
            </a:r>
            <a:r>
              <a:rPr lang="en" dirty="0"/>
              <a:t>CM</a:t>
            </a:r>
            <a:r>
              <a:rPr lang="ru-RU" dirty="0"/>
              <a:t>)</a:t>
            </a:r>
            <a:r>
              <a:rPr lang="en" dirty="0"/>
              <a:t> — </a:t>
            </a:r>
            <a:r>
              <a:rPr lang="ru-RU" dirty="0"/>
              <a:t>маржинальная прибыль. Сколько заработали с одного посетителя магазина.</a:t>
            </a:r>
            <a:endParaRPr lang="en" dirty="0"/>
          </a:p>
          <a:p>
            <a:pPr marL="0" indent="0">
              <a:buNone/>
            </a:pPr>
            <a:r>
              <a:rPr lang="en" dirty="0"/>
              <a:t>User Acquisition (UA)— </a:t>
            </a:r>
            <a:r>
              <a:rPr lang="ru-RU" dirty="0"/>
              <a:t>число посетителей.</a:t>
            </a:r>
          </a:p>
          <a:p>
            <a:pPr marL="0" indent="0">
              <a:buNone/>
            </a:pPr>
            <a:r>
              <a:rPr lang="en" dirty="0"/>
              <a:t>Conversion</a:t>
            </a:r>
            <a:r>
              <a:rPr lang="en-US" dirty="0"/>
              <a:t> (</a:t>
            </a:r>
            <a:r>
              <a:rPr lang="ru-RU" dirty="0"/>
              <a:t>С1</a:t>
            </a:r>
            <a:r>
              <a:rPr lang="en-US" dirty="0"/>
              <a:t>)</a:t>
            </a:r>
            <a:r>
              <a:rPr lang="en" dirty="0"/>
              <a:t> — </a:t>
            </a:r>
            <a:r>
              <a:rPr lang="ru-RU" dirty="0"/>
              <a:t>конверсия посетителя в покупателя (первая покупка!)</a:t>
            </a:r>
            <a:endParaRPr lang="en-US" dirty="0"/>
          </a:p>
          <a:p>
            <a:pPr marL="0" indent="0">
              <a:buNone/>
            </a:pPr>
            <a:r>
              <a:rPr lang="en-US" noProof="1"/>
              <a:t>Variable</a:t>
            </a:r>
            <a:r>
              <a:rPr lang="en" dirty="0"/>
              <a:t> cost (VC) — </a:t>
            </a:r>
            <a:r>
              <a:rPr lang="ru-RU" dirty="0"/>
              <a:t>переменные затраты.</a:t>
            </a:r>
          </a:p>
          <a:p>
            <a:pPr marL="0" indent="0">
              <a:buNone/>
            </a:pPr>
            <a:r>
              <a:rPr lang="en" dirty="0"/>
              <a:t>Average Revenue Per User (ARPU) — </a:t>
            </a:r>
            <a:r>
              <a:rPr lang="ru-RU" dirty="0"/>
              <a:t>средний доход, с одного посетителя за период.</a:t>
            </a: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sz="3300" b="1" dirty="0"/>
              <a:t>CM = (UA × C1 × ARPU) </a:t>
            </a:r>
            <a:r>
              <a:rPr lang="en-US" sz="3300" b="1" dirty="0"/>
              <a:t>−</a:t>
            </a:r>
            <a:r>
              <a:rPr lang="en" sz="3300" b="1" dirty="0"/>
              <a:t> VC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Чтобы найти точки роста, нужно ответить на вопросы: Что нужно сделать, чтобы…</a:t>
            </a:r>
          </a:p>
          <a:p>
            <a:r>
              <a:rPr lang="ru-RU" dirty="0"/>
              <a:t>Увеличить поток посетителей на сайт (</a:t>
            </a:r>
            <a:r>
              <a:rPr lang="en" dirty="0"/>
              <a:t>UA)?</a:t>
            </a:r>
          </a:p>
          <a:p>
            <a:r>
              <a:rPr lang="ru-RU" dirty="0"/>
              <a:t>Увеличить конверсию в первую покупку (</a:t>
            </a:r>
            <a:r>
              <a:rPr lang="en" dirty="0"/>
              <a:t>C1)?</a:t>
            </a:r>
          </a:p>
          <a:p>
            <a:r>
              <a:rPr lang="ru-RU" dirty="0"/>
              <a:t>Как дешевле доставить ему покупки (</a:t>
            </a:r>
            <a:r>
              <a:rPr lang="en" dirty="0"/>
              <a:t>VC)?</a:t>
            </a:r>
          </a:p>
          <a:p>
            <a:r>
              <a:rPr lang="en" dirty="0"/>
              <a:t>C</a:t>
            </a:r>
            <a:r>
              <a:rPr lang="ru-RU" dirty="0"/>
              <a:t>тал постоянным покупателем (</a:t>
            </a:r>
            <a:r>
              <a:rPr lang="en" dirty="0"/>
              <a:t>ARPU)?</a:t>
            </a:r>
          </a:p>
        </p:txBody>
      </p:sp>
    </p:spTree>
    <p:extLst>
      <p:ext uri="{BB962C8B-B14F-4D97-AF65-F5344CB8AC3E}">
        <p14:creationId xmlns:p14="http://schemas.microsoft.com/office/powerpoint/2010/main" val="18575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DE00EC-98D6-794F-BE60-54CE6EAA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26" y="3000376"/>
            <a:ext cx="7283424" cy="38576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F35B3-1D53-D34B-9B10-22AEFD5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51385"/>
            <a:ext cx="10515600" cy="896116"/>
          </a:xfrm>
        </p:spPr>
        <p:txBody>
          <a:bodyPr/>
          <a:lstStyle/>
          <a:p>
            <a:r>
              <a:rPr lang="ru-RU" dirty="0"/>
              <a:t>Продуктовые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82BA-84AC-BB46-8CAD-44064A26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474404"/>
            <a:ext cx="10891838" cy="470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Продуктовые метрики — это количественно измеримые показатели, которые компания отслеживает и анализирует для оценки успеха своего продукта. Примерами продуктовых показателей являются коэффициент конверсии, коэффициент оттока и ежемесячный доход от повторного использования.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Простыми словами — это то,</a:t>
            </a:r>
            <a:br>
              <a:rPr lang="ru-RU" dirty="0"/>
            </a:br>
            <a:r>
              <a:rPr lang="ru-RU" dirty="0"/>
              <a:t>что можно посчитать, сравнить</a:t>
            </a:r>
            <a:br>
              <a:rPr lang="ru-RU" dirty="0"/>
            </a:br>
            <a:r>
              <a:rPr lang="ru-RU" dirty="0"/>
              <a:t>и проанализировать, чтобы потом</a:t>
            </a:r>
            <a:br>
              <a:rPr lang="ru-RU" dirty="0"/>
            </a:br>
            <a:r>
              <a:rPr lang="ru-RU" dirty="0"/>
              <a:t>сделать аналитику и получить</a:t>
            </a:r>
            <a:br>
              <a:rPr lang="ru-RU" dirty="0"/>
            </a:br>
            <a:r>
              <a:rPr lang="ru-RU" dirty="0"/>
              <a:t>однозначные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0126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944A-3EC5-484B-84C0-B302BEF3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ru-RU" dirty="0"/>
              <a:t>Зачем использовать продуктовые метрики?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1E17-825F-E444-A4EE-60D890D0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0641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Продуктовые метрики важны, потому что они ведут к принятию лучших решений по продукту.</a:t>
            </a:r>
          </a:p>
          <a:p>
            <a:pPr lvl="1"/>
            <a:r>
              <a:rPr lang="en-US" dirty="0"/>
              <a:t>«</a:t>
            </a:r>
            <a:r>
              <a:rPr lang="ru-RU" dirty="0"/>
              <a:t>Невозможно управлять тем, что не измерено</a:t>
            </a:r>
            <a:r>
              <a:rPr lang="en-US" dirty="0"/>
              <a:t>»</a:t>
            </a:r>
          </a:p>
          <a:p>
            <a:pPr lvl="1"/>
            <a:r>
              <a:rPr lang="en-US" dirty="0"/>
              <a:t>«</a:t>
            </a:r>
            <a:r>
              <a:rPr lang="ru-RU" dirty="0"/>
              <a:t>интуиция менеджера по продукту важна, но интуиция должна применяться в сочетании с продуктовыми метриками</a:t>
            </a:r>
            <a:r>
              <a:rPr lang="en-US" dirty="0"/>
              <a:t>»</a:t>
            </a:r>
            <a:r>
              <a:rPr lang="ru-RU" dirty="0"/>
              <a:t> </a:t>
            </a:r>
            <a:r>
              <a:rPr lang="en-US" dirty="0"/>
              <a:t>— </a:t>
            </a:r>
            <a:r>
              <a:rPr lang="ru-RU" dirty="0"/>
              <a:t>Пол Йокота</a:t>
            </a:r>
          </a:p>
          <a:p>
            <a:pPr lvl="1"/>
            <a:r>
              <a:rPr lang="ru-RU" dirty="0"/>
              <a:t>Более разумное и осмысленное принятию решений на протяжении всего процесса разработки продукта.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метрик продукта легче получить одобрение руководства.</a:t>
            </a:r>
          </a:p>
          <a:p>
            <a:pPr lvl="1"/>
            <a:r>
              <a:rPr lang="ru-RU" dirty="0"/>
              <a:t>Вы сможете лучше «продать» свои идеи начальству, если они подкреплены цифрами и расчётами</a:t>
            </a:r>
          </a:p>
          <a:p>
            <a:pPr lvl="1"/>
            <a:r>
              <a:rPr lang="ru-RU" dirty="0"/>
              <a:t>После реализации ваших планов руководство сможет оценить ваши усилия, убедиться, что ресурсы потрачены не зря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3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AB1A5-7745-A043-BD00-81D612E6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" dirty="0">
                <a:hlinkClick r:id="rId2"/>
              </a:rPr>
              <a:t>​</a:t>
            </a:r>
            <a:r>
              <a:rPr lang="en" b="1" dirty="0"/>
              <a:t>Unit-</a:t>
            </a:r>
            <a:r>
              <a:rPr lang="ru-RU" b="1" dirty="0"/>
              <a:t>экономика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FC33E-F9E1-4443-AC98-2ADEC9DC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Юнит-экономика — это инструмент оценки затрат и доходов бизнеса в пересчете на один юнит. С помощью нее можно понять, как разные факторы влияют на итоговый результат.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" dirty="0"/>
              <a:t>e-commerce </a:t>
            </a:r>
            <a:r>
              <a:rPr lang="ru-RU" dirty="0"/>
              <a:t>за юнит берется сущность «посетитель», а после совершения покупки он становится «покупателем».</a:t>
            </a:r>
          </a:p>
          <a:p>
            <a:pPr marL="0" indent="0">
              <a:buNone/>
            </a:pPr>
            <a:r>
              <a:rPr lang="ru-RU" dirty="0"/>
              <a:t>Но расчет усложняется тем, что многие расходы зависят не от количества покупателей, а от количества товаров. Поэтому в некоторых формулах идет переход с юнита  «посетитель» на юнит «товар».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5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002-46E9-C043-BD02-29DDD50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продуктовых метрик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13D86-40B0-734D-9D23-9F600487A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Различают несколько видов продуктовых метрик:</a:t>
            </a:r>
          </a:p>
          <a:p>
            <a:r>
              <a:rPr lang="ru-RU" dirty="0"/>
              <a:t>Метрики привлечения (</a:t>
            </a:r>
            <a:r>
              <a:rPr lang="en" dirty="0"/>
              <a:t>Metrics for Acquisition)</a:t>
            </a:r>
          </a:p>
          <a:p>
            <a:r>
              <a:rPr lang="ru-RU" dirty="0"/>
              <a:t>Метрики вовлеченности (</a:t>
            </a:r>
            <a:r>
              <a:rPr lang="en" dirty="0"/>
              <a:t>Metrics for Engagement)</a:t>
            </a:r>
          </a:p>
          <a:p>
            <a:r>
              <a:rPr lang="ru-RU" dirty="0"/>
              <a:t>Метрики производительности (</a:t>
            </a:r>
            <a:r>
              <a:rPr lang="en" dirty="0"/>
              <a:t>Performance Metrics)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9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494BF-4CFE-D340-AD20-BE66240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Метрики привлечения / </a:t>
            </a:r>
            <a:r>
              <a:rPr lang="en" dirty="0"/>
              <a:t>Metrics for Acquisition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571F-B418-E645-B260-7DD79190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Кампании по привлечению новых клиентов направлены на привлечение новых пользователей для обеспечения роста компании.</a:t>
            </a:r>
          </a:p>
          <a:p>
            <a:pPr marL="0" indent="0">
              <a:buNone/>
            </a:pPr>
            <a:r>
              <a:rPr lang="ru-RU" dirty="0"/>
              <a:t>Так как же построить надежную кампанию </a:t>
            </a:r>
            <a:r>
              <a:rPr lang="en" dirty="0"/>
              <a:t>UA (User Acquisition), </a:t>
            </a:r>
            <a:r>
              <a:rPr lang="ru-RU" dirty="0"/>
              <a:t>не выходя за рамки бюджета? Это непростая задача.</a:t>
            </a:r>
          </a:p>
          <a:p>
            <a:pPr marL="0" indent="0">
              <a:buNone/>
            </a:pPr>
            <a:r>
              <a:rPr lang="ru-RU" dirty="0"/>
              <a:t>Метрики привлечения показывают, откуда пришли пользователи и сколько вам это стоило. Зная базовые метрики привлечения, можно разумно построить бюджет кампании по привлечению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71254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022F4-DA2D-4B48-870C-D8D31276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>
            <a:noAutofit/>
          </a:bodyPr>
          <a:lstStyle/>
          <a:p>
            <a:r>
              <a:rPr lang="en" sz="3600" dirty="0"/>
              <a:t>Customer Acquisition Cost: CAC</a:t>
            </a:r>
            <a:br>
              <a:rPr lang="en" sz="3600" dirty="0"/>
            </a:br>
            <a:r>
              <a:rPr lang="ru-RU" sz="3200" dirty="0"/>
              <a:t>Стоимость привлечения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4A65D-E4DC-AB45-A6A1-0C32131B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4489"/>
            <a:ext cx="10691813" cy="20859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u="sng" dirty="0"/>
              <a:t>Customer Acquisition Cost</a:t>
            </a:r>
            <a:r>
              <a:rPr lang="en" dirty="0"/>
              <a:t> </a:t>
            </a:r>
            <a:r>
              <a:rPr lang="ru-RU" dirty="0"/>
              <a:t>(</a:t>
            </a:r>
            <a:r>
              <a:rPr lang="en-US" dirty="0"/>
              <a:t>CAC</a:t>
            </a:r>
            <a:r>
              <a:rPr lang="ru-RU" dirty="0"/>
              <a:t>)</a:t>
            </a:r>
            <a:r>
              <a:rPr lang="en-US" u="sng" dirty="0"/>
              <a:t> </a:t>
            </a:r>
            <a:r>
              <a:rPr lang="en" dirty="0"/>
              <a:t>— </a:t>
            </a:r>
            <a:r>
              <a:rPr lang="ru-RU" dirty="0"/>
              <a:t>это цена приобретения нового клиента с помощью платной рекламы. Эта метрика относится к </a:t>
            </a:r>
            <a:r>
              <a:rPr lang="ru-RU" i="1" dirty="0"/>
              <a:t>платного привлечения</a:t>
            </a:r>
            <a:r>
              <a:rPr lang="ru-RU" dirty="0"/>
              <a:t> в отличие от </a:t>
            </a:r>
            <a:r>
              <a:rPr lang="ru-RU" i="1" dirty="0"/>
              <a:t>органического роста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Но нужно понимать, что конкретные пользователи пришли с использованием именно этого канала привлечения.</a:t>
            </a:r>
          </a:p>
          <a:p>
            <a:pPr marL="0" indent="0">
              <a:buNone/>
            </a:pPr>
            <a:r>
              <a:rPr lang="ru-RU" dirty="0"/>
              <a:t>Ещё эту метрику иногда называют </a:t>
            </a:r>
            <a:r>
              <a:rPr lang="en" u="sng" dirty="0"/>
              <a:t>Cost Per Install</a:t>
            </a:r>
            <a:r>
              <a:rPr lang="en" dirty="0"/>
              <a:t> (CPI)</a:t>
            </a:r>
            <a:r>
              <a:rPr lang="ru-RU" dirty="0"/>
              <a:t> — стоимость одной установки.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4A131-00EF-004C-BB9E-A83DBBE9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62" y="3423129"/>
            <a:ext cx="6994876" cy="32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E4B1D-26E3-D148-8FFB-E7460EC7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dirty="0"/>
              <a:t>Paying users (PU)</a:t>
            </a:r>
            <a:br>
              <a:rPr lang="ru-RU" sz="4000" dirty="0"/>
            </a:br>
            <a:r>
              <a:rPr lang="ru-RU" sz="3200" dirty="0"/>
              <a:t>Количество платящих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D4579-F300-B545-A296-77E3E3B1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Количество пользователей, которые принесли доход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" b="1" dirty="0"/>
              <a:t>PU = Traffic</a:t>
            </a:r>
            <a:r>
              <a:rPr lang="ru-RU" b="1" dirty="0"/>
              <a:t> </a:t>
            </a:r>
            <a:r>
              <a:rPr lang="en" b="1" dirty="0"/>
              <a:t>*</a:t>
            </a:r>
            <a:r>
              <a:rPr lang="ru-RU" b="1" dirty="0"/>
              <a:t> </a:t>
            </a:r>
            <a:r>
              <a:rPr lang="en" b="1" dirty="0"/>
              <a:t>C1</a:t>
            </a:r>
            <a:endParaRPr lang="ru-RU" b="1" dirty="0"/>
          </a:p>
          <a:p>
            <a:pPr fontAlgn="base"/>
            <a:r>
              <a:rPr lang="en" dirty="0"/>
              <a:t>Traffic </a:t>
            </a:r>
            <a:r>
              <a:rPr lang="ru-RU" dirty="0"/>
              <a:t>— количество пользователей, которые пришли на сервис: ввели ссылку в адресную строку браузера, из поисковика, из рекламы.</a:t>
            </a:r>
          </a:p>
          <a:p>
            <a:pPr fontAlgn="base"/>
            <a:r>
              <a:rPr lang="ru-RU" dirty="0"/>
              <a:t>С1 — </a:t>
            </a:r>
            <a:r>
              <a:rPr lang="en" dirty="0"/>
              <a:t>conversion rate (</a:t>
            </a:r>
            <a:r>
              <a:rPr lang="ru-RU" dirty="0"/>
              <a:t>конверсия) первой покупки. Например, если из 100 пришедших новых пользователей пятеро совершили покупку, то С1 = 5%.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7F314-1439-854A-94E7-3F83DFCD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52" y="4992414"/>
            <a:ext cx="3828248" cy="18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28D00-3B70-C249-B8B9-807DA7DC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sz="3600" dirty="0"/>
              <a:t>Average Revenue Per User </a:t>
            </a:r>
            <a:r>
              <a:rPr lang="ru-RU" sz="3600" dirty="0"/>
              <a:t>(</a:t>
            </a:r>
            <a:r>
              <a:rPr lang="en" sz="3600" dirty="0"/>
              <a:t>ARPU)</a:t>
            </a:r>
            <a:br>
              <a:rPr lang="ru-RU" sz="3600" dirty="0"/>
            </a:br>
            <a:r>
              <a:rPr lang="ru-RU" sz="3200" dirty="0"/>
              <a:t>Средний доход на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3C5D8-1951-4243-8F63-FAF08BEE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6" y="1825625"/>
            <a:ext cx="10515600" cy="25466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u="sng" dirty="0"/>
              <a:t>Средний доход на пользователя</a:t>
            </a:r>
            <a:r>
              <a:rPr lang="ru-RU" dirty="0"/>
              <a:t> (</a:t>
            </a:r>
            <a:r>
              <a:rPr lang="en" dirty="0"/>
              <a:t>ARPU) </a:t>
            </a:r>
            <a:r>
              <a:rPr lang="ru-RU" dirty="0"/>
              <a:t>—</a:t>
            </a:r>
            <a:r>
              <a:rPr lang="en" dirty="0"/>
              <a:t> </a:t>
            </a:r>
            <a:r>
              <a:rPr lang="ru-RU" dirty="0"/>
              <a:t>это доход, получаемый (в среднем) на каждого пользователя вашего приложения за определённый период.</a:t>
            </a:r>
          </a:p>
          <a:p>
            <a:pPr marL="0" indent="0">
              <a:buNone/>
            </a:pPr>
            <a:r>
              <a:rPr lang="en" u="sng" dirty="0"/>
              <a:t>Average Revenue Per </a:t>
            </a:r>
            <a:r>
              <a:rPr lang="en-US" u="sng" dirty="0"/>
              <a:t>Paying </a:t>
            </a:r>
            <a:r>
              <a:rPr lang="en" u="sng" dirty="0"/>
              <a:t>User</a:t>
            </a:r>
            <a:r>
              <a:rPr lang="en" dirty="0"/>
              <a:t> </a:t>
            </a:r>
            <a:r>
              <a:rPr lang="ru-RU" dirty="0"/>
              <a:t>(</a:t>
            </a:r>
            <a:r>
              <a:rPr lang="en" dirty="0"/>
              <a:t>ARP</a:t>
            </a:r>
            <a:r>
              <a:rPr lang="en-US" dirty="0"/>
              <a:t>P</a:t>
            </a:r>
            <a:r>
              <a:rPr lang="en" dirty="0"/>
              <a:t>U) — </a:t>
            </a:r>
            <a:r>
              <a:rPr lang="ru-RU" dirty="0"/>
              <a:t>доход, получаемый в среднем за каждого платящего пользователя за период.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ARPU / ARPPU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конечно, хочется растить со временем 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UA * (ARPU – CPA) = GP UA * (ARPPU * C1 – CPA) = GP (</a:t>
            </a:r>
            <a:r>
              <a:rPr lang="ru-RU" dirty="0"/>
              <a:t>«формула Красинского»)</a:t>
            </a:r>
            <a:br>
              <a:rPr lang="ru-RU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F47B89-A5D1-8949-AB7E-FAC01763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48" y="230188"/>
            <a:ext cx="48819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1500</Words>
  <Application>Microsoft Macintosh PowerPoint</Application>
  <PresentationFormat>Широкоэкранный</PresentationFormat>
  <Paragraphs>104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Продуктовые метрики UNIT-экономика</vt:lpstr>
      <vt:lpstr>Продуктовые метрики</vt:lpstr>
      <vt:lpstr>Зачем использовать продуктовые метрики?</vt:lpstr>
      <vt:lpstr>​Unit-экономика</vt:lpstr>
      <vt:lpstr>Виды продуктовых метрик</vt:lpstr>
      <vt:lpstr>Метрики привлечения / Metrics for Acquisition</vt:lpstr>
      <vt:lpstr>Customer Acquisition Cost: CAC Стоимость привлечения пользователя</vt:lpstr>
      <vt:lpstr>Paying users (PU) Количество платящих пользователей</vt:lpstr>
      <vt:lpstr>Average Revenue Per User (ARPU) Средний доход на пользователя</vt:lpstr>
      <vt:lpstr>Retention Rate (RR) Коэффициент удержания клиентов</vt:lpstr>
      <vt:lpstr>Churn Rate Коэффициент оттока</vt:lpstr>
      <vt:lpstr>Lifetime Value (LTV) Пожизненная ценность клиента</vt:lpstr>
      <vt:lpstr>LTV360</vt:lpstr>
      <vt:lpstr>Метрики вовлеченности / Metrics for Engagement</vt:lpstr>
      <vt:lpstr>DAU/WAU/MAU — Day/Week/Month Active Users</vt:lpstr>
      <vt:lpstr>Метрики производительности Performance Metrics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38</cp:revision>
  <dcterms:created xsi:type="dcterms:W3CDTF">2022-03-29T12:13:13Z</dcterms:created>
  <dcterms:modified xsi:type="dcterms:W3CDTF">2022-03-31T12:33:19Z</dcterms:modified>
</cp:coreProperties>
</file>