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83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3" r:id="rId14"/>
    <p:sldId id="274" r:id="rId15"/>
    <p:sldId id="275" r:id="rId16"/>
    <p:sldId id="307" r:id="rId17"/>
    <p:sldId id="309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290" r:id="rId30"/>
    <p:sldId id="259" r:id="rId31"/>
    <p:sldId id="292" r:id="rId32"/>
    <p:sldId id="333" r:id="rId33"/>
    <p:sldId id="294" r:id="rId34"/>
    <p:sldId id="295" r:id="rId35"/>
    <p:sldId id="296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41" r:id="rId45"/>
    <p:sldId id="342" r:id="rId46"/>
    <p:sldId id="310" r:id="rId47"/>
    <p:sldId id="311" r:id="rId48"/>
    <p:sldId id="315" r:id="rId49"/>
    <p:sldId id="318" r:id="rId50"/>
    <p:sldId id="319" r:id="rId51"/>
    <p:sldId id="323" r:id="rId52"/>
    <p:sldId id="325" r:id="rId53"/>
    <p:sldId id="328" r:id="rId54"/>
    <p:sldId id="332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/>
    <p:restoredTop sz="96327"/>
  </p:normalViewPr>
  <p:slideViewPr>
    <p:cSldViewPr snapToGrid="0">
      <p:cViewPr varScale="1">
        <p:scale>
          <a:sx n="127" d="100"/>
          <a:sy n="127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6795D-4C6E-1C61-A50A-C2FEB523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90E96-AAE8-51D4-2515-E61C4CEC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65B57-9D64-A3D0-9579-189130F0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BA7FF-360E-E109-5077-8FAF0FEB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7418C-1A16-09D9-BEF0-E35CE8FB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36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9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1FCC-5157-5BD5-5354-ABF7FFFC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6CFA7-6B2B-612C-A471-4B79771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9E3B4-0A0F-4848-0698-0365D4A8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41E39-263C-7801-8D44-31CB4AEE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576F0D-F22F-E156-11B8-687050F4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9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7D166-FBDB-B80D-0C56-C766D3A6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50A59-63A4-F3FC-3576-C3E070C0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1618F-5AA5-EFF5-E8C7-F3B14DA1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90C5B-59A1-DEE3-5142-76B28466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10DA89-7FBE-8F26-E2D8-2B734F2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6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E98C1-EA5D-E638-620B-10BF0A63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EA61F-E28A-0333-0AB3-9BCA73E7F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F000DF-00A2-23B4-E65D-16449F0E8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92BD4-59A7-19E0-1F5E-44BE69F0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E9050C-C973-CCD1-1712-220E080E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8834E7-94D4-85CC-2033-A4DF9C31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7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5794E-F0C5-EAE8-3689-A31E0BC1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5B8625-8A3E-C44F-437D-EBDA325C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5A847F-C601-3EE1-ADEF-97B4C7B1B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ED8E06-9F0F-97EA-7487-3F3EF90C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E240C1-A4C7-E564-03BE-BC0907EC1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FBFA31-E1DC-EA5F-7276-73F63FF5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67CEE1-74FF-B672-5CA0-F5443892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EE6783-5EC2-621E-D12D-6E19E30A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B4A98-536A-DF03-E57B-897ADD04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9B367D-31D1-B90A-F99E-E59853A9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31A84F-1CF0-60D1-ECE8-F94FA6E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D5EE69-D1BC-3DDA-A365-89D67D43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25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1EBC4B-A7BF-2679-2FB5-C911CAB6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D34A17-8854-33EF-70FF-CFD6AC40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C3BF6C-7AED-EF5E-6EA3-D5E8FF38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8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09B80-74D2-C4AE-38A9-48FFED28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04448-C65D-6178-2ADD-2B02DBA2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63AF03-8098-4AFF-EA3D-B03AADB1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655C5-F2C5-FF98-F11A-22D018FD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A9ED6-B02E-9B27-2FE6-60352B78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B78F8A-3290-CCC2-0B11-69AE574F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21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57B78-613B-FDE0-B13C-5570C0D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1F0AEE-2BE9-5383-0B7F-F8BED3DF6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99C509-52DB-1290-325B-9C7A7B09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DF80A-EFD1-F633-F372-61C1B5C6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FE7ABF-A500-EE7F-4269-4E8986DC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9BDB0-1197-E9AE-447B-960009C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1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8FB5D-6B35-91CA-7E25-E280930D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0EC17-8B04-7EA1-D637-BACD195A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1E0A5-B5E5-3E6D-3825-2B40C48ED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6936-7252-CE4B-8B38-6575282CEF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3DB04-535A-AB90-0AD0-2AD3C394C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EEE8E-35DF-DFC9-2E6E-4134EB607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5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815"/>
            <a:ext cx="9144000" cy="2908299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accent5">
                    <a:lumMod val="50000"/>
                  </a:schemeClr>
                </a:solidFill>
              </a:rPr>
              <a:t>Собеседование</a:t>
            </a:r>
            <a:br>
              <a:rPr lang="en-US" sz="6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6600" dirty="0">
                <a:solidFill>
                  <a:schemeClr val="accent6">
                    <a:lumMod val="75000"/>
                  </a:schemeClr>
                </a:solidFill>
              </a:rPr>
              <a:t>найм и</a:t>
            </a:r>
            <a:br>
              <a:rPr lang="en-US" sz="6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6600" dirty="0">
                <a:solidFill>
                  <a:srgbClr val="C00000"/>
                </a:solidFill>
              </a:rPr>
              <a:t>увольнение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504"/>
            <a:ext cx="9144000" cy="234563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945B2-5CCF-9C9D-ECD0-A337D4643D00}"/>
              </a:ext>
            </a:extLst>
          </p:cNvPr>
          <p:cNvSpPr txBox="1"/>
          <p:nvPr/>
        </p:nvSpPr>
        <p:spPr>
          <a:xfrm>
            <a:off x="2491991" y="4893127"/>
            <a:ext cx="6792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Профиль "идеального кандидата".</a:t>
            </a:r>
          </a:p>
          <a:p>
            <a:pPr algn="ctr"/>
            <a:r>
              <a:rPr lang="ru-RU" dirty="0"/>
              <a:t>Компетенции. Что это такое и какие бывают? </a:t>
            </a:r>
          </a:p>
          <a:p>
            <a:pPr algn="ctr"/>
            <a:r>
              <a:rPr lang="ru-RU" dirty="0"/>
              <a:t>Как выявить компетенцию? Инструменты интервью</a:t>
            </a:r>
          </a:p>
          <a:p>
            <a:pPr algn="ctr"/>
            <a:r>
              <a:rPr lang="ru-RU" dirty="0"/>
              <a:t>Увольнение. Когда и как расставаться с сотрудником</a:t>
            </a:r>
          </a:p>
          <a:p>
            <a:pPr algn="ctr"/>
            <a:r>
              <a:rPr lang="ru-RU" dirty="0"/>
              <a:t>Найм и увольнение по ценностям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080" y="43910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Какой он, «идеальный кандидат»?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B856AB-C30D-3C84-D25F-99E1E128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0665"/>
            <a:ext cx="10515600" cy="4351338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dirty="0"/>
              <a:t>Особенности компании/проекта/позиции — что есть сейчас?</a:t>
            </a:r>
          </a:p>
          <a:p>
            <a:pPr marL="354965" marR="963294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dirty="0"/>
              <a:t>Задачи, которые предстоит решать сотруднику — что должно измениться? Какие действия нового сотрудника позволят решить поставленные задачи?</a:t>
            </a:r>
          </a:p>
          <a:p>
            <a:pPr marL="354965" marR="53975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dirty="0"/>
              <a:t>Компетенции как знания + навыки + внутренняя готовность — что из этого есть в опыте кандидата? Как проверить?</a:t>
            </a:r>
          </a:p>
          <a:p>
            <a:pPr marL="354965" marR="508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dirty="0"/>
              <a:t>Выбор инструментов проверки (вопросы, кейсы, другие методы до/в процессе/после интервью)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66332"/>
            <a:ext cx="749409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Компетенции: </a:t>
            </a:r>
            <a:r>
              <a:rPr lang="ru-RU" dirty="0"/>
              <a:t>как описывать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9900" y="971767"/>
            <a:ext cx="8086959" cy="5722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Компетенцию считаем заданной, если присутствуют:</a:t>
            </a:r>
          </a:p>
          <a:p>
            <a:pPr marL="297815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название</a:t>
            </a:r>
            <a:r>
              <a:rPr lang="ru-RU" dirty="0"/>
              <a:t> (например: «рефакторинг», «функциональное тестирование»)</a:t>
            </a:r>
          </a:p>
          <a:p>
            <a:pPr marL="297815" marR="737235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знания и навыки </a:t>
            </a:r>
            <a:endParaRPr lang="en-US" b="1" dirty="0"/>
          </a:p>
          <a:p>
            <a:pPr marL="755015" marR="737235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«знание SOLID»</a:t>
            </a:r>
            <a:endParaRPr lang="en-US" dirty="0"/>
          </a:p>
          <a:p>
            <a:pPr marL="755015" marR="737235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«знание принципов чистого кода»,</a:t>
            </a:r>
            <a:endParaRPr lang="en-US" dirty="0"/>
          </a:p>
          <a:p>
            <a:pPr marL="755015" marR="737235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«знание пирамиды тестирования»,</a:t>
            </a:r>
            <a:endParaRPr lang="en-US" dirty="0"/>
          </a:p>
          <a:p>
            <a:pPr marL="755015" marR="737235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«навыки написания и редактирования тест-кейсов»</a:t>
            </a:r>
          </a:p>
          <a:p>
            <a:pPr marL="297815" marR="26670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обозначенная внутренняя готовность</a:t>
            </a:r>
          </a:p>
          <a:p>
            <a:pPr marL="755015" marR="26670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«изучить принятые стандарты написания документации и следовать им»,</a:t>
            </a:r>
          </a:p>
          <a:p>
            <a:pPr marL="755015" marR="26670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«собирать и анализировать обратную связь от клиента как основу для оптимизации программных компонентов»</a:t>
            </a:r>
          </a:p>
          <a:p>
            <a:pPr marL="297815" marR="256540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позитивные поведенческие маркеры </a:t>
            </a:r>
            <a:r>
              <a:rPr lang="ru-RU" dirty="0"/>
              <a:t>(действия, которые подтверждают наличие компетенции)</a:t>
            </a:r>
            <a:endParaRPr lang="en-US" dirty="0"/>
          </a:p>
          <a:p>
            <a:pPr marL="755015" marR="256540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«использует все доступные инструменты»</a:t>
            </a:r>
          </a:p>
          <a:p>
            <a:pPr marL="297815" marR="5080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негативные поведенческие маркеры </a:t>
            </a:r>
            <a:r>
              <a:rPr lang="ru-RU" dirty="0"/>
              <a:t>(действия, которые противоречат искомым)</a:t>
            </a:r>
          </a:p>
          <a:p>
            <a:pPr marL="755015" marR="5080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«настаивает на внедрении удобных для себя, однако не одобренных заказчиком инструментов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D15A8-937E-B584-7911-C049321B0843}"/>
              </a:ext>
            </a:extLst>
          </p:cNvPr>
          <p:cNvSpPr txBox="1"/>
          <p:nvPr/>
        </p:nvSpPr>
        <p:spPr>
          <a:xfrm>
            <a:off x="8556859" y="971767"/>
            <a:ext cx="33303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Расставленные приоритеты</a:t>
            </a:r>
            <a:r>
              <a:rPr lang="ru-RU" dirty="0"/>
              <a:t> — от «обязательно» до «желательно» или «будет дополнительным плюсом»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Развиваемая</a:t>
            </a:r>
            <a:r>
              <a:rPr lang="ru-RU" dirty="0"/>
              <a:t> компетенция </a:t>
            </a:r>
            <a:r>
              <a:rPr lang="ru-RU" b="1" dirty="0"/>
              <a:t>или нет</a:t>
            </a:r>
            <a:r>
              <a:rPr lang="ru-RU" dirty="0"/>
              <a:t> в условиях конкретной организации /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Поведенческие маркеры</a:t>
            </a:r>
            <a:r>
              <a:rPr lang="ru-RU" dirty="0"/>
              <a:t> (как позитивные, так и негативные) — равно важны при выявлении компетенции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Поведенческие маркеры = наблюдаемые действия</a:t>
            </a:r>
          </a:p>
          <a:p>
            <a:endParaRPr lang="ru-RU" dirty="0"/>
          </a:p>
          <a:p>
            <a:r>
              <a:rPr lang="ru-RU" dirty="0"/>
              <a:t>Пример: </a:t>
            </a:r>
            <a:r>
              <a:rPr lang="ru-RU" i="1" dirty="0"/>
              <a:t>«Как вы понимали, что справляетесь со своими задачами?»</a:t>
            </a:r>
            <a:r>
              <a:rPr lang="ru-RU" dirty="0"/>
              <a:t> — </a:t>
            </a:r>
            <a:r>
              <a:rPr lang="ru-RU" i="1" dirty="0"/>
              <a:t>«Коллеги не жаловались...»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1680" y="1216449"/>
            <a:ext cx="10958099" cy="548355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0"/>
              </a:spcBef>
              <a:tabLst>
                <a:tab pos="342900" algn="l"/>
                <a:tab pos="343535" algn="l"/>
              </a:tabLst>
            </a:pPr>
            <a:r>
              <a:rPr lang="en-US" sz="2400" dirty="0"/>
              <a:t>FrontEnd-</a:t>
            </a:r>
            <a:r>
              <a:rPr lang="ru-RU" sz="2400" dirty="0"/>
              <a:t>разработчик (для реализации трейдингового терминала)</a:t>
            </a:r>
          </a:p>
          <a:p>
            <a:pPr marL="32385">
              <a:lnSpc>
                <a:spcPct val="100000"/>
              </a:lnSpc>
              <a:spcBef>
                <a:spcPts val="1000"/>
              </a:spcBef>
              <a:tabLst>
                <a:tab pos="342900" algn="l"/>
                <a:tab pos="343535" algn="l"/>
              </a:tabLst>
            </a:pPr>
            <a:r>
              <a:rPr lang="ru-RU" sz="2400" dirty="0"/>
              <a:t>Задачи:</a:t>
            </a:r>
          </a:p>
          <a:p>
            <a:pPr marL="285750" indent="-285750" algn="just" rtl="0">
              <a:spcBef>
                <a:spcPts val="500"/>
              </a:spcBef>
              <a:buFont typeface="Wingdings" pitchFamily="2" charset="2"/>
              <a:buChar char="ü"/>
            </a:pPr>
            <a:r>
              <a:rPr lang="ru-RU" dirty="0"/>
              <a:t>Создание модулярного и масштабируемого кода</a:t>
            </a:r>
          </a:p>
          <a:p>
            <a:pPr marL="285750" indent="-285750" algn="just" rtl="0">
              <a:spcBef>
                <a:spcPts val="500"/>
              </a:spcBef>
              <a:buFont typeface="Wingdings" pitchFamily="2" charset="2"/>
              <a:buChar char="ü"/>
            </a:pPr>
            <a:r>
              <a:rPr lang="ru-RU" dirty="0"/>
              <a:t>Разработка и реализация новых трейдинговых алгоритмов и функций</a:t>
            </a:r>
          </a:p>
          <a:p>
            <a:pPr marL="285750" indent="-285750" algn="just" rtl="0">
              <a:spcBef>
                <a:spcPts val="500"/>
              </a:spcBef>
              <a:buFont typeface="Wingdings" pitchFamily="2" charset="2"/>
              <a:buChar char="ü"/>
            </a:pPr>
            <a:r>
              <a:rPr lang="ru-RU" dirty="0"/>
              <a:t>Выполнение установленных требований к выполняемым задачам и информационной безопасности (в соответствии со стандартами заказчика)</a:t>
            </a:r>
          </a:p>
          <a:p>
            <a:pPr marL="285750" indent="-285750" algn="just" rtl="0">
              <a:spcBef>
                <a:spcPts val="500"/>
              </a:spcBef>
              <a:buFont typeface="Wingdings" pitchFamily="2" charset="2"/>
              <a:buChar char="ü"/>
            </a:pPr>
            <a:r>
              <a:rPr lang="ru-RU" dirty="0"/>
              <a:t>Персональная ответственность за качество и производительность кода</a:t>
            </a:r>
            <a:endParaRPr lang="ru-RU" sz="2000" dirty="0"/>
          </a:p>
          <a:p>
            <a:pPr marL="12700" marR="5080">
              <a:lnSpc>
                <a:spcPts val="3020"/>
              </a:lnSpc>
              <a:spcBef>
                <a:spcPts val="1500"/>
              </a:spcBef>
            </a:pPr>
            <a:r>
              <a:rPr lang="ru-RU" sz="2000" dirty="0"/>
              <a:t>Требования к квалификации:</a:t>
            </a:r>
            <a:endParaRPr sz="2000" dirty="0"/>
          </a:p>
          <a:p>
            <a:pPr marL="342900" indent="-310515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5+ лет профессионального опыта в IТ-проектах</a:t>
            </a:r>
          </a:p>
          <a:p>
            <a:pPr marL="342900" marR="1784350" indent="-309880">
              <a:lnSpc>
                <a:spcPts val="1939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Обширный, разнообразный опыт и глубокие знания JavaScript и современных библиотек </a:t>
            </a:r>
            <a:r>
              <a:rPr lang="en-US" dirty="0"/>
              <a:t>React, Redux</a:t>
            </a:r>
            <a:r>
              <a:rPr lang="ru-RU" dirty="0"/>
              <a:t>, ES6</a:t>
            </a:r>
          </a:p>
          <a:p>
            <a:pPr marL="342900" marR="2123440" indent="-309880">
              <a:lnSpc>
                <a:spcPts val="1939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Прочное понимание типичного веб-приложения, сервисно-ориентированной архитектуры и микросервисных паттернов</a:t>
            </a:r>
          </a:p>
          <a:p>
            <a:pPr marL="342900" marR="1940560" indent="-309880">
              <a:lnSpc>
                <a:spcPts val="1939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Четкое представление о том, как создавать производительный, масштабируемый, качественный и поддерживаемый код</a:t>
            </a:r>
          </a:p>
          <a:p>
            <a:pPr marL="342900" indent="-310515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Знание </a:t>
            </a:r>
            <a:r>
              <a:rPr lang="en-US" dirty="0"/>
              <a:t>open-source</a:t>
            </a:r>
            <a:r>
              <a:rPr lang="ru-RU" dirty="0"/>
              <a:t> библиотек, инструментов и фреймворков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751680" y="375335"/>
            <a:ext cx="103163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Фрагмент описания вакансии (пример):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BBB0BA4-5EED-C483-E651-1EFF7749B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46452CF-BEFD-5605-E5F4-401E0263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25660"/>
            <a:ext cx="10515600" cy="1643064"/>
          </a:xfrm>
        </p:spPr>
        <p:txBody>
          <a:bodyPr>
            <a:normAutofit/>
          </a:bodyPr>
          <a:lstStyle/>
          <a:p>
            <a:r>
              <a:rPr lang="ru-RU" sz="4800" dirty="0"/>
              <a:t>Как выявить компетенцию? Инструменты интервью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162101"/>
            <a:ext cx="10515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Инструменты интервью</a:t>
            </a:r>
            <a:br>
              <a:rPr lang="ru-RU" dirty="0"/>
            </a:br>
            <a:r>
              <a:rPr lang="ru-RU" sz="3600" dirty="0"/>
              <a:t>Как выявляются компетенции на собеседовании?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9BDF3C-BBBF-769E-B775-143A14B5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1470024"/>
            <a:ext cx="10515600" cy="4948875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Вопросы:</a:t>
            </a:r>
          </a:p>
          <a:p>
            <a:pPr marL="926465" lvl="1" indent="-4572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/>
              <a:t>«Расскажите, как вы...»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Кейсы:</a:t>
            </a:r>
          </a:p>
          <a:p>
            <a:pPr marL="926465" lvl="1" indent="-4572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/>
              <a:t>«Представьте, что...»</a:t>
            </a:r>
          </a:p>
          <a:p>
            <a:pPr marL="926465" lvl="1" indent="-4572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/>
              <a:t>«Сложилась вот такая ситуация... Ваши действия?»</a:t>
            </a:r>
          </a:p>
          <a:p>
            <a:pPr marL="514350" marR="508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Метод «Покажи»</a:t>
            </a:r>
          </a:p>
          <a:p>
            <a:pPr marL="926465" marR="5080" lvl="1" indent="-4572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в том числе </a:t>
            </a:r>
            <a:r>
              <a:rPr lang="ru-RU" b="1" dirty="0"/>
              <a:t>тестовое задание</a:t>
            </a:r>
            <a:r>
              <a:rPr lang="ru-RU" dirty="0"/>
              <a:t> до интервью, в ходе интервью или даже после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Стресс-кейсы</a:t>
            </a:r>
            <a:r>
              <a:rPr lang="ru-RU" dirty="0"/>
              <a:t> и кейсы на </a:t>
            </a:r>
            <a:r>
              <a:rPr lang="ru-RU" b="1" dirty="0"/>
              <a:t>нестандартное мышление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Вопросы</a:t>
            </a:r>
            <a:r>
              <a:rPr lang="ru-RU" dirty="0"/>
              <a:t> на выявление </a:t>
            </a:r>
            <a:r>
              <a:rPr lang="ru-RU" b="1" dirty="0"/>
              <a:t>социально-желательных ответов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Проективные вопросы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0" y="2844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1. Вопросы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1BC6D8-D176-3C75-B263-4073539D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107440"/>
            <a:ext cx="11028680" cy="5750560"/>
          </a:xfrm>
        </p:spPr>
        <p:txBody>
          <a:bodyPr>
            <a:normAutofit fontScale="70000" lnSpcReduction="20000"/>
          </a:bodyPr>
          <a:lstStyle/>
          <a:p>
            <a:pPr marL="360000" indent="-36000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Расскажите о своей нынешней команде / проекте. Что вас радует / огорчает?</a:t>
            </a:r>
          </a:p>
          <a:p>
            <a:pPr marL="817200" lvl="1" indent="-360000">
              <a:lnSpc>
                <a:spcPct val="100000"/>
              </a:lnSpc>
              <a:tabLst>
                <a:tab pos="321945" algn="l"/>
                <a:tab pos="322580" algn="l"/>
              </a:tabLst>
            </a:pPr>
            <a:r>
              <a:rPr lang="ru-RU" dirty="0"/>
              <a:t>Нам</a:t>
            </a:r>
            <a:r>
              <a:rPr lang="en-US" dirty="0"/>
              <a:t> </a:t>
            </a:r>
            <a:r>
              <a:rPr lang="ru-RU" dirty="0"/>
              <a:t>интересен фокус внимания кандидата: </a:t>
            </a:r>
            <a:r>
              <a:rPr lang="ru-RU" u="sng" dirty="0"/>
              <a:t>карьерный рост</a:t>
            </a:r>
            <a:r>
              <a:rPr lang="ru-RU" dirty="0"/>
              <a:t>, </a:t>
            </a:r>
            <a:r>
              <a:rPr lang="ru-RU" u="sng" dirty="0"/>
              <a:t>какой классный проект</a:t>
            </a:r>
            <a:r>
              <a:rPr lang="ru-RU" dirty="0"/>
              <a:t>, про </a:t>
            </a:r>
            <a:r>
              <a:rPr lang="ru-RU" u="sng" dirty="0"/>
              <a:t>отношения в команде</a:t>
            </a:r>
            <a:r>
              <a:rPr lang="ru-RU" dirty="0"/>
              <a:t>, про </a:t>
            </a:r>
            <a:r>
              <a:rPr lang="ru-RU" u="sng" dirty="0"/>
              <a:t>инструменты</a:t>
            </a:r>
            <a:r>
              <a:rPr lang="en-US" dirty="0"/>
              <a:t>, </a:t>
            </a:r>
            <a:r>
              <a:rPr lang="ru-RU" dirty="0"/>
              <a:t>про </a:t>
            </a:r>
            <a:r>
              <a:rPr lang="ru-RU" u="sng" dirty="0"/>
              <a:t>процессы</a:t>
            </a:r>
            <a:r>
              <a:rPr lang="ru-RU" dirty="0"/>
              <a:t>? </a:t>
            </a:r>
          </a:p>
          <a:p>
            <a:pPr marL="360000" marR="5080" indent="-3600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Каким был ваш лучший опыт использования инструмента / технологии / процесса/...?</a:t>
            </a:r>
            <a:br>
              <a:rPr lang="ru-RU" dirty="0"/>
            </a:br>
            <a:r>
              <a:rPr lang="ru-RU" dirty="0"/>
              <a:t>Какую самую сложную задачу вы решили с применением ...?</a:t>
            </a:r>
          </a:p>
          <a:p>
            <a:pPr marL="817200" marR="5080" lvl="1" indent="-360000">
              <a:tabLst>
                <a:tab pos="321945" algn="l"/>
                <a:tab pos="322580" algn="l"/>
              </a:tabLst>
            </a:pPr>
            <a:r>
              <a:rPr lang="ru-RU" dirty="0"/>
              <a:t>Про </a:t>
            </a:r>
            <a:r>
              <a:rPr lang="ru-RU" u="sng" dirty="0"/>
              <a:t>инструмент</a:t>
            </a:r>
            <a:r>
              <a:rPr lang="ru-RU" dirty="0"/>
              <a:t> и степень владения им</a:t>
            </a:r>
          </a:p>
          <a:p>
            <a:pPr marL="817200" marR="5080" lvl="1" indent="-360000">
              <a:tabLst>
                <a:tab pos="321945" algn="l"/>
                <a:tab pos="322580" algn="l"/>
              </a:tabLst>
            </a:pPr>
            <a:r>
              <a:rPr lang="ru-RU" dirty="0"/>
              <a:t>Про </a:t>
            </a:r>
            <a:r>
              <a:rPr lang="ru-RU" u="sng" dirty="0"/>
              <a:t>критерий сложности </a:t>
            </a:r>
            <a:r>
              <a:rPr lang="ru-RU" dirty="0"/>
              <a:t>задач / сеньёрность / опыт кандидата</a:t>
            </a:r>
          </a:p>
          <a:p>
            <a:pPr marL="360000" indent="-36000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А каким был самый затруднительный случай использования ...? Самый большой факап.</a:t>
            </a:r>
          </a:p>
          <a:p>
            <a:pPr marL="817200" lvl="1" indent="-360000">
              <a:lnSpc>
                <a:spcPct val="10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Если человек </a:t>
            </a:r>
            <a:r>
              <a:rPr lang="ru-RU" u="sng" dirty="0"/>
              <a:t>не говорит про факапы</a:t>
            </a:r>
            <a:r>
              <a:rPr lang="ru-RU" dirty="0"/>
              <a:t>: либо он не искренен, либо его не допускали до чего-то серьёзного, либо факап был, но он его не признал (склонен перекладывать ответственность)</a:t>
            </a:r>
          </a:p>
          <a:p>
            <a:pPr marL="817200" lvl="1" indent="-360000">
              <a:lnSpc>
                <a:spcPct val="10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«Не страшно совершать ошибки, важно делать из них выводы»</a:t>
            </a:r>
          </a:p>
          <a:p>
            <a:pPr marL="360000" indent="-36000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Какие задачи / позиции / работу / компанию не рассматриваете или уже отказались? Почему?</a:t>
            </a:r>
          </a:p>
          <a:p>
            <a:pPr marL="817200" lvl="1" indent="-360000">
              <a:lnSpc>
                <a:spcPct val="10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Может быть, мы не очень подходим друг другу?</a:t>
            </a:r>
          </a:p>
          <a:p>
            <a:pPr marL="817200" lvl="1" indent="-360000">
              <a:lnSpc>
                <a:spcPct val="10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По каким критериям выбирает кандидат?</a:t>
            </a:r>
          </a:p>
          <a:p>
            <a:pPr marL="360000" marR="706120" indent="-3600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Что в вашей работе в последнем / текущем проекте было особенно полезно клиенту / команде / пользователям / продукту?</a:t>
            </a:r>
          </a:p>
          <a:p>
            <a:pPr marL="817200" marR="706120" lvl="1" indent="-360000"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Понимает ли вообще какую пользу он приносит и в смысл своей работы?</a:t>
            </a:r>
          </a:p>
          <a:p>
            <a:pPr marL="360000" marR="706120" indent="-360000">
              <a:tabLst>
                <a:tab pos="321945" algn="l"/>
                <a:tab pos="322580" algn="l"/>
              </a:tabLst>
            </a:pPr>
            <a:r>
              <a:rPr lang="ru-RU" dirty="0"/>
              <a:t>Если бы вы могли бы что-то поменять на предыдущем месте работы, чтобы не уходить, чтобы вы не поменяли?</a:t>
            </a:r>
          </a:p>
          <a:p>
            <a:pPr marL="817200" marR="706120" lvl="1" indent="-360000">
              <a:tabLst>
                <a:tab pos="321945" algn="l"/>
                <a:tab pos="322580" algn="l"/>
              </a:tabLst>
            </a:pPr>
            <a:r>
              <a:rPr lang="ru-RU" i="1" dirty="0"/>
              <a:t>«И что вам помешало это сделать?»</a:t>
            </a:r>
          </a:p>
          <a:p>
            <a:pPr marL="817200" marR="706120" lvl="1" indent="-360000">
              <a:tabLst>
                <a:tab pos="321945" algn="l"/>
                <a:tab pos="322580" algn="l"/>
              </a:tabLst>
            </a:pPr>
            <a:r>
              <a:rPr lang="ru-RU" dirty="0"/>
              <a:t>Что для человека важно в работе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D47B-F87D-B6C9-26CC-7B3A069F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прямых вопросов</a:t>
            </a:r>
            <a:br>
              <a:rPr lang="ru-RU" dirty="0"/>
            </a:br>
            <a:r>
              <a:rPr lang="ru-RU" dirty="0"/>
              <a:t>для собеседования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33743-29B0-50A7-ED71-35675E15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Что мотивирует вас в работе?</a:t>
            </a:r>
          </a:p>
          <a:p>
            <a:r>
              <a:rPr lang="ru-RU" dirty="0"/>
              <a:t>Что может демотивировать?</a:t>
            </a:r>
          </a:p>
          <a:p>
            <a:r>
              <a:rPr lang="ru-RU" dirty="0"/>
              <a:t>Что приносит наибольшее удовлетворение в работе?</a:t>
            </a:r>
          </a:p>
          <a:p>
            <a:r>
              <a:rPr lang="ru-RU" dirty="0"/>
              <a:t>Какими задачами вам нравится заниматься?</a:t>
            </a:r>
          </a:p>
          <a:p>
            <a:r>
              <a:rPr lang="ru-RU" dirty="0"/>
              <a:t>Почему именно этими задачами?</a:t>
            </a:r>
          </a:p>
          <a:p>
            <a:r>
              <a:rPr lang="ru-RU" dirty="0"/>
              <a:t>Какими задачами не нравится заниматься? Почему?</a:t>
            </a:r>
          </a:p>
          <a:p>
            <a:r>
              <a:rPr lang="ru-RU" dirty="0"/>
              <a:t>Какие формы поощрения наименее эффективны для вас?</a:t>
            </a:r>
          </a:p>
          <a:p>
            <a:r>
              <a:rPr lang="ru-RU" dirty="0"/>
              <a:t>Как выглядит для вас идеальное место / условия работы?</a:t>
            </a:r>
          </a:p>
          <a:p>
            <a:r>
              <a:rPr lang="ru-RU" dirty="0"/>
              <a:t>Какие из служебных обязанностей вы выполняете с наибольшим удовольствием?</a:t>
            </a:r>
          </a:p>
          <a:p>
            <a:r>
              <a:rPr lang="ru-RU" dirty="0"/>
              <a:t>Что повлияло на выбор профессии?</a:t>
            </a:r>
          </a:p>
          <a:p>
            <a:r>
              <a:rPr lang="ru-RU" dirty="0"/>
              <a:t>Какие плюсы / минусы вы видите в удаленной работе?</a:t>
            </a:r>
          </a:p>
        </p:txBody>
      </p:sp>
    </p:spTree>
    <p:extLst>
      <p:ext uri="{BB962C8B-B14F-4D97-AF65-F5344CB8AC3E}">
        <p14:creationId xmlns:p14="http://schemas.microsoft.com/office/powerpoint/2010/main" val="405598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330200" y="1052380"/>
            <a:ext cx="6207952" cy="1701282"/>
            <a:chOff x="795886" y="3422313"/>
            <a:chExt cx="11182350" cy="30645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886" y="3422313"/>
              <a:ext cx="11182209" cy="30641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5609" y="3889013"/>
              <a:ext cx="9537124" cy="218168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17787" y="2984428"/>
            <a:ext cx="6207247" cy="1701089"/>
            <a:chOff x="795886" y="6884420"/>
            <a:chExt cx="11182350" cy="306451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886" y="6884420"/>
              <a:ext cx="11182209" cy="30641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419" y="7351128"/>
              <a:ext cx="9131841" cy="218327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17786" y="4845625"/>
            <a:ext cx="6206543" cy="1700896"/>
            <a:chOff x="795886" y="10346528"/>
            <a:chExt cx="11182350" cy="306451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886" y="10346528"/>
              <a:ext cx="11182209" cy="30641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2330" y="10813236"/>
              <a:ext cx="10263804" cy="218168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37115" y="3443057"/>
            <a:ext cx="3326530" cy="31353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37115" y="2803072"/>
            <a:ext cx="2227092" cy="611872"/>
          </a:xfrm>
          <a:prstGeom prst="rect">
            <a:avLst/>
          </a:prstGeom>
        </p:spPr>
      </p:pic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0FC9F3E0-1EF3-28E8-1C86-7689C153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0288"/>
            <a:ext cx="11633200" cy="83340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2. Ситуационные вопросы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4E078-C0EA-04C3-93C6-B85640F30A15}"/>
              </a:ext>
            </a:extLst>
          </p:cNvPr>
          <p:cNvSpPr txBox="1"/>
          <p:nvPr/>
        </p:nvSpPr>
        <p:spPr>
          <a:xfrm>
            <a:off x="6784975" y="1052380"/>
            <a:ext cx="5311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Ситуационные вопросы</a:t>
            </a:r>
            <a:r>
              <a:rPr lang="ru-RU" dirty="0"/>
              <a:t> — тип вопросов, предполагающий описание некой ситуации, где нужно сделать определенный выбор и обосновать его. Позволяет выявить </a:t>
            </a:r>
            <a:r>
              <a:rPr lang="ru-RU" u="sng" dirty="0"/>
              <a:t>ценности</a:t>
            </a:r>
            <a:r>
              <a:rPr lang="ru-RU" dirty="0"/>
              <a:t>, </a:t>
            </a:r>
            <a:r>
              <a:rPr lang="ru-RU" u="sng" dirty="0"/>
              <a:t>мотивы</a:t>
            </a:r>
            <a:r>
              <a:rPr lang="ru-RU" dirty="0"/>
              <a:t> и </a:t>
            </a:r>
            <a:r>
              <a:rPr lang="ru-RU" u="sng" dirty="0"/>
              <a:t>метапрограммы</a:t>
            </a:r>
            <a:r>
              <a:rPr lang="ru-RU" dirty="0"/>
              <a:t> кандидата или сотрудника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120" y="336071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3. Кейсы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24AE7-77A7-562F-F3B1-E304928E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452" y="1153886"/>
            <a:ext cx="7766748" cy="5704113"/>
          </a:xfrm>
        </p:spPr>
        <p:txBody>
          <a:bodyPr>
            <a:normAutofit fontScale="62500" lnSpcReduction="20000"/>
          </a:bodyPr>
          <a:lstStyle/>
          <a:p>
            <a:pPr marL="12065" marR="672465" indent="0">
              <a:lnSpc>
                <a:spcPct val="120000"/>
              </a:lnSpc>
              <a:spcBef>
                <a:spcPts val="1000"/>
              </a:spcBef>
              <a:buNone/>
              <a:tabLst>
                <a:tab pos="322580" algn="l"/>
              </a:tabLst>
            </a:pPr>
            <a:r>
              <a:rPr lang="ru-RU" b="1" dirty="0"/>
              <a:t>Гипотетическая</a:t>
            </a:r>
            <a:r>
              <a:rPr lang="ru-RU" dirty="0"/>
              <a:t> ситуация, которая, скорее всего выходит за рамки опыта кандидата, но при этом это </a:t>
            </a:r>
            <a:r>
              <a:rPr lang="ru-RU" b="1" dirty="0"/>
              <a:t>реалистичная</a:t>
            </a:r>
            <a:r>
              <a:rPr lang="ru-RU" dirty="0"/>
              <a:t> ситуация, которая может произойти.</a:t>
            </a:r>
            <a:br>
              <a:rPr lang="ru-RU" dirty="0"/>
            </a:br>
            <a:r>
              <a:rPr lang="ru-RU" dirty="0"/>
              <a:t>Выявляем: </a:t>
            </a:r>
            <a:r>
              <a:rPr lang="ru-RU" u="sng" dirty="0"/>
              <a:t>Мышление</a:t>
            </a:r>
            <a:r>
              <a:rPr lang="ru-RU" dirty="0"/>
              <a:t> кандидата, </a:t>
            </a:r>
            <a:r>
              <a:rPr lang="en-US" u="sng" dirty="0"/>
              <a:t>problem solving</a:t>
            </a:r>
            <a:r>
              <a:rPr lang="en-US" dirty="0"/>
              <a:t>, </a:t>
            </a:r>
            <a:r>
              <a:rPr lang="ru-RU" dirty="0"/>
              <a:t>его </a:t>
            </a:r>
            <a:r>
              <a:rPr lang="ru-RU" u="sng" dirty="0"/>
              <a:t>стрессоустойчивость</a:t>
            </a:r>
            <a:r>
              <a:rPr lang="ru-RU" dirty="0"/>
              <a:t>, его </a:t>
            </a:r>
            <a:r>
              <a:rPr lang="ru-RU" u="sng" dirty="0"/>
              <a:t>отношение к ситуации</a:t>
            </a:r>
            <a:r>
              <a:rPr lang="ru-RU" dirty="0"/>
              <a:t> (или даже к роли: «о, я тимлид, класс!»)</a:t>
            </a:r>
          </a:p>
          <a:p>
            <a:pPr marL="12065" marR="672465" indent="0">
              <a:spcBef>
                <a:spcPts val="1000"/>
              </a:spcBef>
              <a:buNone/>
              <a:tabLst>
                <a:tab pos="322580" algn="l"/>
              </a:tabLst>
            </a:pPr>
            <a:r>
              <a:rPr lang="ru-RU" dirty="0"/>
              <a:t>Широкие рамки: не даём кандидату направление куда думать!</a:t>
            </a:r>
          </a:p>
          <a:p>
            <a:pPr marL="469265" marR="672465" indent="-457200">
              <a:spcBef>
                <a:spcPts val="1000"/>
              </a:spcBef>
              <a:buFont typeface="Wingdings" pitchFamily="2" charset="2"/>
              <a:buChar char="q"/>
              <a:tabLst>
                <a:tab pos="322580" algn="l"/>
              </a:tabLst>
            </a:pPr>
            <a:r>
              <a:rPr lang="ru-RU" b="1" i="1" dirty="0"/>
              <a:t>Представьте, что </a:t>
            </a:r>
            <a:r>
              <a:rPr lang="ru-RU" i="1" dirty="0"/>
              <a:t>на встрече с заказчиком ваш коллега, с которым вы вместе выполняли задачу, презентуя результаты работы допускает содержательную ошибку в технологической части. </a:t>
            </a:r>
            <a:r>
              <a:rPr lang="ru-RU" b="1" i="1" dirty="0"/>
              <a:t>Ваши действия?</a:t>
            </a:r>
          </a:p>
          <a:p>
            <a:pPr marL="469265" marR="45720" indent="-457200">
              <a:spcBef>
                <a:spcPts val="1000"/>
              </a:spcBef>
              <a:buFont typeface="Wingdings" pitchFamily="2" charset="2"/>
              <a:buChar char="q"/>
              <a:tabLst>
                <a:tab pos="321945" algn="l"/>
                <a:tab pos="322580" algn="l"/>
              </a:tabLst>
            </a:pPr>
            <a:r>
              <a:rPr lang="ru-RU" b="1" i="1" dirty="0"/>
              <a:t>Вы — тимлид</a:t>
            </a:r>
            <a:r>
              <a:rPr lang="ru-RU" i="1" dirty="0"/>
              <a:t> (или ключевой разработчик). </a:t>
            </a:r>
            <a:r>
              <a:rPr lang="ru-RU" b="1" i="1" dirty="0"/>
              <a:t>На встрече команда обсуждает</a:t>
            </a:r>
            <a:r>
              <a:rPr lang="ru-RU" i="1" dirty="0"/>
              <a:t> способ реализации необходимого функционала. Один из опытных разработчиков предлагает идею, которая противоречит тому, что хотели внедрить вы. К вашему удивлению, команда с энтузиазмом включается в обсуждение, выражая поддержку. </a:t>
            </a:r>
            <a:r>
              <a:rPr lang="ru-RU" b="1" i="1" dirty="0"/>
              <a:t>Ваши действия?</a:t>
            </a:r>
          </a:p>
          <a:p>
            <a:pPr marL="469265" marR="5080" indent="-457200">
              <a:spcBef>
                <a:spcPts val="1000"/>
              </a:spcBef>
              <a:buFont typeface="Wingdings" pitchFamily="2" charset="2"/>
              <a:buChar char="q"/>
              <a:tabLst>
                <a:tab pos="321945" algn="l"/>
                <a:tab pos="322580" algn="l"/>
              </a:tabLst>
            </a:pPr>
            <a:r>
              <a:rPr lang="ru-RU" b="1" i="1" dirty="0"/>
              <a:t>Коллега</a:t>
            </a:r>
            <a:r>
              <a:rPr lang="ru-RU" i="1" dirty="0"/>
              <a:t> (его квалификации и позиция аналогичны вашей) регулярно обращается к вам за советом или помощью по его задачам. </a:t>
            </a:r>
            <a:r>
              <a:rPr lang="ru-RU" b="1" i="1" dirty="0"/>
              <a:t>Ваши действия?</a:t>
            </a:r>
          </a:p>
          <a:p>
            <a:pPr marL="720000" marR="5080" lvl="1" indent="-360000">
              <a:tabLst>
                <a:tab pos="321945" algn="l"/>
                <a:tab pos="322580" algn="l"/>
              </a:tabLst>
            </a:pPr>
            <a:r>
              <a:rPr lang="ru-RU" dirty="0"/>
              <a:t>Поговорит с коллегой, эскалируем тимлиду, найду ментора для коллеги, найду способ вежливо отказать и т.п.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4DBCB-883E-898E-79B5-A9E35E6F396D}"/>
              </a:ext>
            </a:extLst>
          </p:cNvPr>
          <p:cNvSpPr txBox="1"/>
          <p:nvPr/>
        </p:nvSpPr>
        <p:spPr>
          <a:xfrm>
            <a:off x="706120" y="1253331"/>
            <a:ext cx="316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Кейсы</a:t>
            </a:r>
            <a:r>
              <a:rPr lang="ru-RU" dirty="0"/>
              <a:t> — описание некой ситуации, где нужно сделать определенный выбор и обосновать его. Позволяет выявить ценности, мотивы и метапрограммы кандидата или сотрудника.</a:t>
            </a:r>
          </a:p>
        </p:txBody>
      </p:sp>
      <p:pic>
        <p:nvPicPr>
          <p:cNvPr id="6" name="object 25">
            <a:extLst>
              <a:ext uri="{FF2B5EF4-FFF2-40B4-BE49-F238E27FC236}">
                <a16:creationId xmlns:a16="http://schemas.microsoft.com/office/drawing/2014/main" id="{CF181A7D-B356-3B63-B92D-870FD21F63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395" y="5219628"/>
            <a:ext cx="3647516" cy="1008387"/>
          </a:xfrm>
          <a:prstGeom prst="rect">
            <a:avLst/>
          </a:prstGeom>
        </p:spPr>
      </p:pic>
      <p:pic>
        <p:nvPicPr>
          <p:cNvPr id="7" name="object 26">
            <a:extLst>
              <a:ext uri="{FF2B5EF4-FFF2-40B4-BE49-F238E27FC236}">
                <a16:creationId xmlns:a16="http://schemas.microsoft.com/office/drawing/2014/main" id="{83D8686B-8119-1225-8A78-69206ECFB16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936" y="5599710"/>
            <a:ext cx="3403429" cy="527606"/>
          </a:xfrm>
          <a:prstGeom prst="rect">
            <a:avLst/>
          </a:prstGeom>
        </p:spPr>
      </p:pic>
      <p:pic>
        <p:nvPicPr>
          <p:cNvPr id="8" name="object 27">
            <a:extLst>
              <a:ext uri="{FF2B5EF4-FFF2-40B4-BE49-F238E27FC236}">
                <a16:creationId xmlns:a16="http://schemas.microsoft.com/office/drawing/2014/main" id="{799BD8AF-D88A-E827-12B5-0BD76F29351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36" y="5347378"/>
            <a:ext cx="1584255" cy="1759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926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Эффективные вопросы и кейсы...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6618D1-9B03-9127-0A3A-3FB35FE1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469265" marR="1029969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Имеют непосредственное отношение к будущей работе, используемым инструментам и практикам</a:t>
            </a:r>
          </a:p>
          <a:p>
            <a:pPr marL="469265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Реалистичны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(такие примеры встречаются регулярно, у кейсов есть решение)</a:t>
            </a:r>
          </a:p>
          <a:p>
            <a:pPr marL="469265" marR="142875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Сформулированы через действия и факты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(без эмоций и оценочных суждений, без наводящих фраз и вопросов)</a:t>
            </a:r>
          </a:p>
          <a:p>
            <a:pPr marL="469265" marR="5080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Имеют открытую форму, не содержат подсказок, в каком направлении думать или какого ответа ожидает интервьюер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(позволяют кандидату дать развернутый ответ и опираться на его собственный опыт)</a:t>
            </a:r>
          </a:p>
          <a:p>
            <a:pPr marL="469265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Применимы ко всем кандидатам на данную позицию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154" y="484158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Процесс найма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154" y="1422538"/>
            <a:ext cx="9683115" cy="49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/>
              <a:t>Еще вчера: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ru-RU" dirty="0"/>
              <a:t>Длинная воронка:  Вакансия ➜ скрининг (первичная фильтрация) ➜ тестовое задание ➜ техническое интервью ➜ рекомендации ➜ интервью с будущим руководителем (тимлидом) ➜ найм</a:t>
            </a:r>
          </a:p>
          <a:p>
            <a:pPr>
              <a:lnSpc>
                <a:spcPct val="100000"/>
              </a:lnSpc>
            </a:pPr>
            <a:endParaRPr lang="ru-RU" dirty="0"/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lang="ru-RU" b="1" dirty="0"/>
              <a:t>Уже сегодня:</a:t>
            </a:r>
          </a:p>
          <a:p>
            <a:pPr marL="12700">
              <a:spcBef>
                <a:spcPts val="1000"/>
              </a:spcBef>
            </a:pPr>
            <a:r>
              <a:rPr lang="ru-RU" dirty="0"/>
              <a:t>Профессиональный «нетворкинг» ➜</a:t>
            </a:r>
          </a:p>
          <a:p>
            <a:pPr marL="12700">
              <a:lnSpc>
                <a:spcPts val="1945"/>
              </a:lnSpc>
            </a:pPr>
            <a:r>
              <a:rPr lang="ru-RU" dirty="0"/>
              <a:t>техническое (и технологичное) интервью</a:t>
            </a:r>
          </a:p>
          <a:p>
            <a:pPr marL="12700" marR="4867275">
              <a:lnSpc>
                <a:spcPts val="1939"/>
              </a:lnSpc>
              <a:spcBef>
                <a:spcPts val="140"/>
              </a:spcBef>
            </a:pPr>
            <a:r>
              <a:rPr lang="ru-RU" dirty="0"/>
              <a:t>➜ найм как социальный контракт (найм по ценностям)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ru-RU" dirty="0"/>
          </a:p>
          <a:p>
            <a:pPr marL="12700">
              <a:lnSpc>
                <a:spcPct val="100000"/>
              </a:lnSpc>
            </a:pPr>
            <a:r>
              <a:rPr lang="ru-RU" b="1" dirty="0"/>
              <a:t>Завтра?</a:t>
            </a:r>
          </a:p>
          <a:p>
            <a:pPr marR="4757420">
              <a:spcBef>
                <a:spcPts val="1000"/>
              </a:spcBef>
            </a:pPr>
            <a:r>
              <a:rPr lang="en-US" dirty="0"/>
              <a:t>Unmanned hiring.</a:t>
            </a:r>
            <a:br>
              <a:rPr lang="ru-RU" dirty="0"/>
            </a:br>
            <a:r>
              <a:rPr lang="ru-RU" dirty="0"/>
              <a:t>ИИ собирает и анализирует данные о кандидате.</a:t>
            </a:r>
            <a:br>
              <a:rPr lang="ru-RU" dirty="0"/>
            </a:br>
            <a:r>
              <a:rPr lang="ru-RU" dirty="0"/>
              <a:t>Первичная фильтрация резюме.</a:t>
            </a:r>
            <a:br>
              <a:rPr lang="ru-RU" dirty="0"/>
            </a:b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437" y="3828191"/>
            <a:ext cx="5175974" cy="22844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943" y="469580"/>
            <a:ext cx="100184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4. Метод «Покажи»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B7EC71-E09D-AB44-C604-593F7953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372872"/>
            <a:ext cx="7167393" cy="5322568"/>
          </a:xfrm>
        </p:spPr>
        <p:txBody>
          <a:bodyPr>
            <a:normAutofit fontScale="70000" lnSpcReduction="20000"/>
          </a:bodyPr>
          <a:lstStyle/>
          <a:p>
            <a:pPr marL="360000" marR="447675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Вот список задач на сегодня. Как вы ими распорядитесь?</a:t>
            </a:r>
          </a:p>
          <a:p>
            <a:pPr marL="360000" marR="5080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Вот план проекта / архитектура приложения / фрагмент кода. Что видите? Как вы это прокомментируете?</a:t>
            </a:r>
          </a:p>
          <a:p>
            <a:pPr marL="817200" marR="5080" lvl="2" indent="-360000">
              <a:lnSpc>
                <a:spcPts val="1939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sz="2300" dirty="0"/>
              <a:t>Софт-скиллы: </a:t>
            </a:r>
            <a:r>
              <a:rPr lang="ru-RU" sz="2300" i="1" dirty="0"/>
              <a:t>«А кто вообще это писал? Так уже никто не делает!» </a:t>
            </a:r>
          </a:p>
          <a:p>
            <a:pPr marL="360000" marR="425450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По плану, заказчик сегодня ожидает... Вы понимаете, что не успеете... Вам звонит заказчик...</a:t>
            </a:r>
          </a:p>
          <a:p>
            <a:pPr marL="360000" marR="201295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Вот ваше рабочее место. Как лучше всего...</a:t>
            </a:r>
          </a:p>
          <a:p>
            <a:pPr marL="817200" marR="201295" lvl="1" indent="-360000">
              <a:lnSpc>
                <a:spcPts val="1939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заварить кофе?</a:t>
            </a:r>
          </a:p>
          <a:p>
            <a:pPr marL="817200" marR="201295" lvl="1" indent="-360000">
              <a:lnSpc>
                <a:spcPts val="1939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протестировать мобильное приложение?</a:t>
            </a:r>
          </a:p>
          <a:p>
            <a:pPr marL="817200" marR="201295" lvl="1" indent="-360000">
              <a:lnSpc>
                <a:spcPts val="1939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встретить клиента, который только что появился на пороге?</a:t>
            </a:r>
          </a:p>
          <a:p>
            <a:pPr marL="817200" marR="201295" lvl="1" indent="-360000">
              <a:lnSpc>
                <a:spcPts val="1939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ответить на звонок клиенту с таким-то вопросом?</a:t>
            </a:r>
          </a:p>
          <a:p>
            <a:pPr marL="360000" marR="201295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Решение задачи вместе с кандидатом (тестовое задание)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ru-RU" dirty="0"/>
              <a:t>Наблюдаем за тем, </a:t>
            </a:r>
            <a:r>
              <a:rPr lang="ru-RU" u="sng" dirty="0"/>
              <a:t>что человек делает</a:t>
            </a:r>
            <a:r>
              <a:rPr lang="ru-RU" dirty="0"/>
              <a:t>, и </a:t>
            </a:r>
            <a:r>
              <a:rPr lang="ru-RU" u="sng" dirty="0"/>
              <a:t>какие уточняющие вопросы задаёт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(Не уточнил какой кофе заварить,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 уточнил задачу / контекст и запрограммировал не то)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336" y="1666786"/>
            <a:ext cx="4344999" cy="28966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2898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5. Стресс-кейсы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4191AB-E781-D5CB-A830-36736A2D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57"/>
            <a:ext cx="10886440" cy="5486400"/>
          </a:xfrm>
        </p:spPr>
        <p:txBody>
          <a:bodyPr>
            <a:normAutofit fontScale="62500" lnSpcReduction="20000"/>
          </a:bodyPr>
          <a:lstStyle/>
          <a:p>
            <a:pPr marL="360000" indent="-360000">
              <a:lnSpc>
                <a:spcPct val="12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b="1" dirty="0"/>
              <a:t>Реальная</a:t>
            </a:r>
            <a:r>
              <a:rPr lang="ru-RU" dirty="0"/>
              <a:t> </a:t>
            </a:r>
            <a:r>
              <a:rPr lang="ru-RU" b="1" dirty="0"/>
              <a:t>нестандартная</a:t>
            </a:r>
            <a:r>
              <a:rPr lang="ru-RU" dirty="0"/>
              <a:t> ситуация с ограничением ресурсов и сроков</a:t>
            </a:r>
          </a:p>
          <a:p>
            <a:pPr marL="360000" indent="-360000">
              <a:lnSpc>
                <a:spcPct val="12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Отметаем один за другим предлагаемые варианты:</a:t>
            </a:r>
          </a:p>
          <a:p>
            <a:pPr marL="817200" lvl="1" indent="-360000">
              <a:lnSpc>
                <a:spcPct val="120000"/>
              </a:lnSpc>
              <a:spcBef>
                <a:spcPts val="3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«А если не сработает...»</a:t>
            </a:r>
          </a:p>
          <a:p>
            <a:pPr marL="817200" lvl="1" indent="-360000">
              <a:lnSpc>
                <a:spcPct val="120000"/>
              </a:lnSpc>
              <a:spcBef>
                <a:spcPts val="3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«А если нет такого инструмента…»</a:t>
            </a:r>
          </a:p>
          <a:p>
            <a:pPr marL="360000" marR="1203325" indent="-360000">
              <a:lnSpc>
                <a:spcPct val="12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Учитываем, </a:t>
            </a:r>
            <a:r>
              <a:rPr lang="ru-RU" u="sng" dirty="0"/>
              <a:t>сколько вариантов предложит</a:t>
            </a:r>
            <a:r>
              <a:rPr lang="ru-RU" dirty="0"/>
              <a:t>, как при этом </a:t>
            </a:r>
            <a:r>
              <a:rPr lang="ru-RU" u="sng" dirty="0"/>
              <a:t>меняется «заряд батарейки» </a:t>
            </a:r>
            <a:r>
              <a:rPr lang="ru-RU" dirty="0"/>
              <a:t>и </a:t>
            </a:r>
            <a:r>
              <a:rPr lang="ru-RU" u="sng" dirty="0"/>
              <a:t>эмоциональный фон </a:t>
            </a:r>
            <a:r>
              <a:rPr lang="ru-RU" dirty="0"/>
              <a:t>(энергия и вовлеченность).</a:t>
            </a:r>
          </a:p>
          <a:p>
            <a:pPr marL="360000" indent="-360000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Char char="●"/>
              <a:tabLst>
                <a:tab pos="321945" algn="l"/>
                <a:tab pos="322580" algn="l"/>
              </a:tabLst>
            </a:pPr>
            <a:r>
              <a:rPr lang="ru-RU" b="1" dirty="0">
                <a:solidFill>
                  <a:srgbClr val="C00000"/>
                </a:solidFill>
              </a:rPr>
              <a:t>НЕ ИСПОЛЬЗУЕМ</a:t>
            </a:r>
            <a:r>
              <a:rPr lang="ru-RU" dirty="0"/>
              <a:t> головоломки от Google и прочих «интернетов»</a:t>
            </a:r>
          </a:p>
          <a:p>
            <a:pPr marL="817200" lvl="1" indent="-3600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Сам </a:t>
            </a:r>
            <a:r>
              <a:rPr lang="en-US" dirty="0"/>
              <a:t>google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2013 г. отказался от таких вопросов / головоломок</a:t>
            </a:r>
          </a:p>
          <a:p>
            <a:pPr marL="817200" lvl="1" indent="-3600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Не выявлена корреляция между умением решать головоломки и реальными способностями кандидатами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Char char="●"/>
              <a:tabLst>
                <a:tab pos="321945" algn="l"/>
                <a:tab pos="322580" algn="l"/>
              </a:tabLst>
            </a:pPr>
            <a:r>
              <a:rPr lang="ru-RU" sz="2900" dirty="0"/>
              <a:t>Важно для сотрудников, которые сталкиваются со стрессом (админы, </a:t>
            </a:r>
            <a:r>
              <a:rPr lang="en-US" sz="2900" dirty="0"/>
              <a:t>DevOps, </a:t>
            </a:r>
            <a:r>
              <a:rPr lang="ru-RU" sz="2900" dirty="0"/>
              <a:t>сотрудники поддержки)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None/>
              <a:tabLst>
                <a:tab pos="321945" algn="l"/>
                <a:tab pos="322580" algn="l"/>
              </a:tabLst>
            </a:pPr>
            <a:r>
              <a:rPr lang="ru-RU" sz="3600" dirty="0"/>
              <a:t>Примеры:</a:t>
            </a:r>
          </a:p>
          <a:p>
            <a:pPr marL="360000" marR="1654175" indent="-360000">
              <a:lnSpc>
                <a:spcPct val="120000"/>
              </a:lnSpc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Еще вчера вечером приложение показывало необходимый уровень производительности, а сегодня... не загружается / пользователи потеряли доступ к учёткам / информация в БД не валидная и т.п.</a:t>
            </a:r>
          </a:p>
          <a:p>
            <a:pPr marL="360000" indent="-360000">
              <a:lnSpc>
                <a:spcPct val="120000"/>
              </a:lnSpc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Ошибка, найденная заказчиком, не воспроизводится на вашей инфраструктуре...</a:t>
            </a:r>
          </a:p>
          <a:p>
            <a:pPr marL="360000" marR="264160" indent="-360000">
              <a:lnSpc>
                <a:spcPct val="120000"/>
              </a:lnSpc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Через час финальное демо проекта, а спикер (архитектор решения) не выходит на связь...</a:t>
            </a:r>
          </a:p>
          <a:p>
            <a:pPr marL="360000" indent="-360000">
              <a:lnSpc>
                <a:spcPct val="120000"/>
              </a:lnSpc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В вашем городе (стране) серьезные перебои с интернетом...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" y="263998"/>
            <a:ext cx="105156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</a:t>
            </a:r>
            <a:b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/>
              <a:t>6. Кейсы на нестандартное мышление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1F2449-9912-ED5A-C1E1-8858F392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602104"/>
            <a:ext cx="10515600" cy="4745675"/>
          </a:xfrm>
        </p:spPr>
        <p:txBody>
          <a:bodyPr>
            <a:normAutofit fontScale="77500" lnSpcReduction="20000"/>
          </a:bodyPr>
          <a:lstStyle/>
          <a:p>
            <a:pPr marL="321945" marR="508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В отличие от стресс-кейсов у нас спокойная обстановка, достаточное количество времени и ресурсов (условий, возможностей выбора)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Оцениваем </a:t>
            </a:r>
            <a:r>
              <a:rPr lang="ru-RU" u="sng" dirty="0"/>
              <a:t>количество</a:t>
            </a:r>
            <a:r>
              <a:rPr lang="ru-RU" dirty="0"/>
              <a:t>, </a:t>
            </a:r>
            <a:r>
              <a:rPr lang="ru-RU" u="sng" dirty="0"/>
              <a:t>новизну</a:t>
            </a:r>
            <a:r>
              <a:rPr lang="ru-RU" dirty="0"/>
              <a:t> и </a:t>
            </a:r>
            <a:r>
              <a:rPr lang="ru-RU" u="sng" dirty="0"/>
              <a:t>применимость идей</a:t>
            </a:r>
          </a:p>
          <a:p>
            <a:pPr marL="12065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dirty="0"/>
              <a:t>Например:</a:t>
            </a:r>
          </a:p>
          <a:p>
            <a:pPr marL="321945" marR="25209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Заказчик «отправил в корзину» результат работы команды за последние 3 месяца (работу оплатил, однако внедрять не будет). Что можно сделать с имеющимся кодом?</a:t>
            </a:r>
          </a:p>
          <a:p>
            <a:pPr marL="321945" marR="26987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По заказу директора по маркетингу, вы провели аудит IТ-инфраструктуры клиента, выявили ряд проблем. Директор по маркетингу уволился, теперь ваша «точка входа» — IТ-директор, который отказывается подписать акт выполненных работ. Что можно сделать?</a:t>
            </a:r>
          </a:p>
          <a:p>
            <a:pPr marL="321945" marR="7556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Объясните разницу между двумя техническими решениями представителю клиента (специалисту без технических знаний).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59" y="185148"/>
            <a:ext cx="10908211" cy="93948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508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</a:t>
            </a:r>
            <a:br>
              <a:rPr lang="en-US" sz="2800" dirty="0"/>
            </a:br>
            <a:r>
              <a:rPr lang="ru-RU" sz="3400" dirty="0"/>
              <a:t>7</a:t>
            </a:r>
            <a:r>
              <a:rPr lang="en-US" sz="3400" dirty="0"/>
              <a:t>. </a:t>
            </a:r>
            <a:r>
              <a:rPr lang="ru-RU" sz="3400" dirty="0"/>
              <a:t>Вопросы на выявление социально желательных ответов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21CBA6-E903-9F7D-7C96-0893599E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295399"/>
            <a:ext cx="11277600" cy="5418908"/>
          </a:xfrm>
        </p:spPr>
        <p:txBody>
          <a:bodyPr lIns="0" tIns="0" rIns="0" bIns="0">
            <a:normAutofit fontScale="62500" lnSpcReduction="20000"/>
          </a:bodyPr>
          <a:lstStyle/>
          <a:p>
            <a:pPr marL="12065" marR="80645" indent="0">
              <a:lnSpc>
                <a:spcPct val="12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dirty="0"/>
              <a:t>Социально ожидаемый ответ — ответ соискателя на собеседовании, который ожидают услышать наниматели. Социально ожидаемые ответы позволяют выявить приспособленность потенциального сотрудника к современным условиям работы, а именно умение показывать и вести себя так, как выгодно работодателю.</a:t>
            </a:r>
            <a:endParaRPr lang="ru-RU" b="1" dirty="0"/>
          </a:p>
          <a:p>
            <a:pPr marL="12065" marR="80645" indent="0">
              <a:lnSpc>
                <a:spcPct val="12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b="1" dirty="0"/>
              <a:t>Вопрос + провокация</a:t>
            </a:r>
            <a:r>
              <a:rPr lang="ru-RU" dirty="0"/>
              <a:t> (проверка убеждений, проверка, насколько человек меняет свою точку зрения в зависимости от обстоятельств)</a:t>
            </a:r>
          </a:p>
          <a:p>
            <a:pPr marL="360000" marR="80645" indent="-360000">
              <a:lnSpc>
                <a:spcPct val="100000"/>
              </a:lnSpc>
              <a:spcBef>
                <a:spcPts val="500"/>
              </a:spcBef>
              <a:tabLst>
                <a:tab pos="321945" algn="l"/>
                <a:tab pos="322580" algn="l"/>
              </a:tabLst>
            </a:pPr>
            <a:r>
              <a:rPr lang="ru-RU" i="1" dirty="0"/>
              <a:t>«Я всегда готов всегда помогать своему коллеге»</a:t>
            </a:r>
          </a:p>
          <a:p>
            <a:pPr marL="817200" marR="80645" lvl="1" indent="-360000">
              <a:lnSpc>
                <a:spcPct val="100000"/>
              </a:lnSpc>
              <a:tabLst>
                <a:tab pos="321945" algn="l"/>
                <a:tab pos="322580" algn="l"/>
              </a:tabLst>
            </a:pPr>
            <a:r>
              <a:rPr lang="ru-RU" i="1" dirty="0"/>
              <a:t>В чём ты видишь пользу для себя?</a:t>
            </a:r>
          </a:p>
          <a:p>
            <a:pPr marL="817200" marR="80645" lvl="1" indent="-360000">
              <a:lnSpc>
                <a:spcPct val="100000"/>
              </a:lnSpc>
              <a:tabLst>
                <a:tab pos="321945" algn="l"/>
                <a:tab pos="322580" algn="l"/>
              </a:tabLst>
            </a:pPr>
            <a:r>
              <a:rPr lang="ru-RU" i="1" dirty="0"/>
              <a:t>А если ты уходишь из проекта через месяц, тоже будешь помогать?</a:t>
            </a:r>
          </a:p>
          <a:p>
            <a:pPr marL="817200" marR="80645" lvl="1" indent="-360000">
              <a:lnSpc>
                <a:spcPct val="100000"/>
              </a:lnSpc>
              <a:tabLst>
                <a:tab pos="321945" algn="l"/>
                <a:tab pos="322580" algn="l"/>
              </a:tabLst>
            </a:pPr>
            <a:r>
              <a:rPr lang="ru-RU" dirty="0"/>
              <a:t>Насколько человек готов признать, что его первоначальный ответ не всегда справедлив</a:t>
            </a:r>
          </a:p>
          <a:p>
            <a:pPr marL="0" marR="80645" indent="0">
              <a:lnSpc>
                <a:spcPct val="10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dirty="0"/>
              <a:t>Примеры:</a:t>
            </a:r>
          </a:p>
          <a:p>
            <a:pPr marL="469265" marR="213360" indent="-457200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Ваш коллега на совещании высказывает откровенно провальную идею. Как прокомментируете?</a:t>
            </a:r>
          </a:p>
          <a:p>
            <a:pPr marL="926465" marR="213360" lvl="1" indent="-4572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это старший инженер (или тимлид)?</a:t>
            </a:r>
          </a:p>
          <a:p>
            <a:pPr marL="926465" marR="213360" lvl="1" indent="-4572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это твой руководитель?</a:t>
            </a:r>
          </a:p>
          <a:p>
            <a:pPr marL="469265" marR="5080" indent="-457200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Коллега (и приятель) вечером торопится домой и просит за него дописать письмо заказчику. Поможете?</a:t>
            </a:r>
          </a:p>
          <a:p>
            <a:pPr marL="926465" marR="5080" lvl="1" indent="-45720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это не в первый раз?</a:t>
            </a:r>
          </a:p>
          <a:p>
            <a:pPr marL="926465" marR="5080" lvl="1" indent="-45720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это каждый раз только к вам?</a:t>
            </a:r>
          </a:p>
          <a:p>
            <a:pPr marL="926465" marR="5080" lvl="1" indent="-45720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с одним и тем же вопросом?</a:t>
            </a:r>
          </a:p>
          <a:p>
            <a:pPr marL="469265" marR="540385" indent="-457200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Вы когда-нибудь присваивали себе имущество компании?</a:t>
            </a:r>
          </a:p>
          <a:p>
            <a:pPr marL="926465" marR="540385" lvl="1" indent="-4572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ручку из кабинета директора после совещания выносили?</a:t>
            </a:r>
            <a:endParaRPr lang="ru-RU" dirty="0"/>
          </a:p>
          <a:p>
            <a:pPr marL="12065" marR="540385" indent="0">
              <a:lnSpc>
                <a:spcPct val="100000"/>
              </a:lnSpc>
              <a:buNone/>
              <a:tabLst>
                <a:tab pos="321945" algn="l"/>
                <a:tab pos="322580" algn="l"/>
              </a:tabLst>
            </a:pPr>
            <a:r>
              <a:rPr lang="ru-RU" dirty="0"/>
              <a:t>Позволяет от «правильных» ответов перейти к человеческим.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5346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Passion: чего </a:t>
            </a:r>
            <a:r>
              <a:rPr b="1" dirty="0"/>
              <a:t>хочет</a:t>
            </a:r>
            <a:r>
              <a:rPr dirty="0"/>
              <a:t> кандидат?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2C62FB-751E-7F25-36CB-F730DA85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771"/>
            <a:ext cx="10755087" cy="5368109"/>
          </a:xfrm>
        </p:spPr>
        <p:txBody>
          <a:bodyPr>
            <a:normAutofit fontScale="92500" lnSpcReduction="10000"/>
          </a:bodyPr>
          <a:lstStyle/>
          <a:p>
            <a:pPr marL="0" marR="142240" indent="0">
              <a:lnSpc>
                <a:spcPct val="120000"/>
              </a:lnSpc>
              <a:spcBef>
                <a:spcPts val="5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b="1" i="1" dirty="0"/>
              <a:t>Идеальный рабочий день?</a:t>
            </a:r>
          </a:p>
          <a:p>
            <a:pPr marL="0" marR="142240" indent="0">
              <a:lnSpc>
                <a:spcPct val="120000"/>
              </a:lnSpc>
              <a:spcBef>
                <a:spcPts val="5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b="1" i="1" dirty="0"/>
              <a:t>Идеальный проект?</a:t>
            </a:r>
          </a:p>
          <a:p>
            <a:pPr marL="0" marR="142240" indent="0">
              <a:lnSpc>
                <a:spcPct val="120000"/>
              </a:lnSpc>
              <a:spcBef>
                <a:spcPts val="5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b="1" i="1" dirty="0"/>
              <a:t>Идеальный заказчик / менеджер?</a:t>
            </a:r>
            <a:endParaRPr lang="ru-RU" sz="1800" b="1" dirty="0"/>
          </a:p>
          <a:p>
            <a:pPr marL="0" indent="0">
              <a:lnSpc>
                <a:spcPct val="100000"/>
              </a:lnSpc>
              <a:spcBef>
                <a:spcPts val="2000"/>
              </a:spcBef>
              <a:buNone/>
            </a:pPr>
            <a:r>
              <a:rPr lang="ru-RU" sz="1800" b="1" dirty="0"/>
              <a:t>Метод «управленческое слабоумие»</a:t>
            </a:r>
            <a:r>
              <a:rPr lang="ru-RU" sz="1800" dirty="0"/>
              <a:t> — уточняем </a:t>
            </a:r>
            <a:r>
              <a:rPr lang="ru-RU" sz="1800" b="1" dirty="0"/>
              <a:t>прилагательные:</a:t>
            </a:r>
          </a:p>
          <a:p>
            <a:pPr marL="321945" marR="49403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dirty="0"/>
              <a:t>Для меня самое главное в проекте, чтобы заказчик был </a:t>
            </a:r>
            <a:r>
              <a:rPr lang="ru-RU" sz="1800" b="1" dirty="0"/>
              <a:t>адекватный</a:t>
            </a:r>
            <a:r>
              <a:rPr lang="ru-RU" sz="1800" dirty="0"/>
              <a:t>... и коллеги — настоящие </a:t>
            </a:r>
            <a:r>
              <a:rPr lang="ru-RU" sz="1800" b="1" dirty="0"/>
              <a:t>профессионалы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dirty="0"/>
              <a:t>Все инженеры любят </a:t>
            </a:r>
            <a:r>
              <a:rPr lang="ru-RU" sz="1800" b="1" dirty="0"/>
              <a:t>интересные</a:t>
            </a:r>
            <a:r>
              <a:rPr lang="ru-RU" sz="1800" dirty="0"/>
              <a:t> задачи...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dirty="0"/>
              <a:t>В моем текущем проекте я особенно ценю </a:t>
            </a:r>
            <a:r>
              <a:rPr lang="ru-RU" sz="1800" b="1" dirty="0"/>
              <a:t>грамотный</a:t>
            </a:r>
            <a:r>
              <a:rPr lang="ru-RU" sz="1800" dirty="0"/>
              <a:t> менеджмент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b="1" dirty="0"/>
              <a:t>Примеры вопросов:</a:t>
            </a:r>
          </a:p>
          <a:p>
            <a:pPr marL="321945" indent="-309880"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i="1" dirty="0"/>
              <a:t>А какие действия заказчика для вас — признаки </a:t>
            </a:r>
            <a:r>
              <a:rPr lang="ru-RU" sz="1800" b="1" i="1" dirty="0"/>
              <a:t>адекватности</a:t>
            </a:r>
            <a:r>
              <a:rPr lang="ru-RU" sz="1800" i="1" dirty="0"/>
              <a:t>?</a:t>
            </a:r>
          </a:p>
          <a:p>
            <a:pPr marL="321945" marR="2016760" indent="-309880"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i="1" dirty="0"/>
              <a:t>Настоящие </a:t>
            </a:r>
            <a:r>
              <a:rPr lang="ru-RU" sz="1800" b="1" i="1" dirty="0"/>
              <a:t>профессионалы</a:t>
            </a:r>
            <a:r>
              <a:rPr lang="ru-RU" sz="1800" i="1" dirty="0"/>
              <a:t> — это как? Чем отличаются от непрофессионалов?</a:t>
            </a:r>
          </a:p>
          <a:p>
            <a:pPr marL="321945" marR="5080" indent="-309880"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b="1" i="1" dirty="0"/>
              <a:t>Интересные задачи</a:t>
            </a:r>
            <a:r>
              <a:rPr lang="ru-RU" sz="1800" i="1" dirty="0"/>
              <a:t> — что должно быть в задаче, чтобы она представляла интерес?</a:t>
            </a:r>
          </a:p>
          <a:p>
            <a:pPr marL="321945" indent="-309880"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b="1" i="1" dirty="0"/>
              <a:t>Грамотный менеджмент</a:t>
            </a:r>
            <a:r>
              <a:rPr lang="ru-RU" sz="1800" i="1" dirty="0"/>
              <a:t> — это как? Это про что?</a:t>
            </a:r>
          </a:p>
          <a:p>
            <a:pPr marL="12065" indent="0">
              <a:lnSpc>
                <a:spcPct val="120000"/>
              </a:lnSpc>
              <a:spcBef>
                <a:spcPts val="15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dirty="0"/>
              <a:t>Если этого не делать — есть </a:t>
            </a:r>
            <a:r>
              <a:rPr lang="ru-RU" sz="1800" u="sng" dirty="0"/>
              <a:t>риск свою картину мира переложить на кандидата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Картина мира у людей может быть разная.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0" y="1355505"/>
            <a:ext cx="5770880" cy="524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172085" indent="-309880"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О других людях:</a:t>
            </a:r>
          </a:p>
          <a:p>
            <a:pPr marL="779145" marR="172085" lvl="1" indent="-309880">
              <a:spcBef>
                <a:spcPts val="3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Зачем инженеры стремятся в тимлиды? Почему одни «да», а другие «нет»</a:t>
            </a:r>
          </a:p>
          <a:p>
            <a:pPr marL="321945" marR="22860" indent="-309880"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О «граничных значениях»:</a:t>
            </a:r>
          </a:p>
          <a:p>
            <a:pPr marL="779145" marR="22860" lvl="1" indent="-309880">
              <a:spcBef>
                <a:spcPts val="3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Расскажите о своей лучшей и худшей команде / менеджере</a:t>
            </a:r>
          </a:p>
          <a:p>
            <a:pPr marL="321945" marR="205104" indent="-309880"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О плюсах и минусах:</a:t>
            </a:r>
          </a:p>
          <a:p>
            <a:pPr marL="779145" marR="205104" lvl="1" indent="-309880"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Три плюса и три минуса работы с чужим кодом</a:t>
            </a:r>
          </a:p>
          <a:p>
            <a:pPr marL="321945" marR="391795" indent="-309880"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О причинах некой типичной ситуации:</a:t>
            </a:r>
          </a:p>
          <a:p>
            <a:pPr marL="779145" marR="391795" lvl="1" indent="-309880">
              <a:spcBef>
                <a:spcPts val="4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Представьте, что в команде происходит вот что... В чем может быть причина?</a:t>
            </a:r>
          </a:p>
          <a:p>
            <a:pPr marL="779145" marR="391795" lvl="1" indent="-309880">
              <a:spcBef>
                <a:spcPts val="4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Что может заставить человека уволиться в первый день?</a:t>
            </a:r>
          </a:p>
          <a:p>
            <a:pPr marL="779145" marR="391795" lvl="1" indent="-309880">
              <a:spcBef>
                <a:spcPts val="4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Что может заставить человека в пятый раз переделать задачу?</a:t>
            </a:r>
          </a:p>
          <a:p>
            <a:pPr marL="12065" marR="391795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Понимаем, чего человек </a:t>
            </a:r>
            <a:r>
              <a:rPr lang="ru-RU" b="1" dirty="0"/>
              <a:t>не хочет</a:t>
            </a:r>
            <a:r>
              <a:rPr lang="ru-RU"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20" y="277118"/>
            <a:ext cx="10515600" cy="9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8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8. </a:t>
            </a:r>
            <a:r>
              <a:rPr lang="ru-RU" sz="4400" dirty="0"/>
              <a:t>Проективные 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926FE-2D09-BAED-E995-9D7B628E772C}"/>
              </a:ext>
            </a:extLst>
          </p:cNvPr>
          <p:cNvSpPr txBox="1"/>
          <p:nvPr/>
        </p:nvSpPr>
        <p:spPr>
          <a:xfrm>
            <a:off x="426720" y="1355505"/>
            <a:ext cx="5516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Проективные вопросы</a:t>
            </a:r>
            <a:r>
              <a:rPr lang="en-US" dirty="0"/>
              <a:t> </a:t>
            </a:r>
            <a:r>
              <a:rPr lang="ru-RU" dirty="0"/>
              <a:t>предлагают кандидату </a:t>
            </a:r>
            <a:r>
              <a:rPr lang="ru-RU" b="1" dirty="0"/>
              <a:t>оценить не</a:t>
            </a:r>
            <a:r>
              <a:rPr lang="en-US" b="1" dirty="0"/>
              <a:t> </a:t>
            </a:r>
            <a:r>
              <a:rPr lang="ru-RU" b="1" dirty="0"/>
              <a:t>себя, а людей вообще или какого-то</a:t>
            </a:r>
            <a:r>
              <a:rPr lang="en-US" b="1" dirty="0"/>
              <a:t> </a:t>
            </a:r>
            <a:r>
              <a:rPr lang="ru-RU" b="1" dirty="0"/>
              <a:t>персонажа</a:t>
            </a:r>
            <a:r>
              <a:rPr lang="ru-RU" dirty="0"/>
              <a:t>. Проективные методики</a:t>
            </a:r>
            <a:r>
              <a:rPr lang="en-US" dirty="0"/>
              <a:t> </a:t>
            </a:r>
            <a:r>
              <a:rPr lang="ru-RU" dirty="0"/>
              <a:t>основаны</a:t>
            </a:r>
            <a:r>
              <a:rPr lang="en-US" dirty="0"/>
              <a:t> </a:t>
            </a:r>
            <a:r>
              <a:rPr lang="ru-RU" dirty="0"/>
              <a:t>на том, что </a:t>
            </a:r>
            <a:r>
              <a:rPr lang="ru-RU" b="1" dirty="0"/>
              <a:t>человек</a:t>
            </a:r>
            <a:r>
              <a:rPr lang="en-US" b="1" dirty="0"/>
              <a:t> </a:t>
            </a:r>
            <a:r>
              <a:rPr lang="ru-RU" b="1" dirty="0"/>
              <a:t>склонен проецировать</a:t>
            </a:r>
            <a:r>
              <a:rPr lang="ru-RU" dirty="0"/>
              <a:t>, то есть</a:t>
            </a:r>
            <a:r>
              <a:rPr lang="en-US" dirty="0"/>
              <a:t> </a:t>
            </a:r>
            <a:r>
              <a:rPr lang="ru-RU" b="1" dirty="0"/>
              <a:t>переносить</a:t>
            </a:r>
            <a:r>
              <a:rPr lang="ru-RU" dirty="0"/>
              <a:t> свой жизненный </a:t>
            </a:r>
            <a:r>
              <a:rPr lang="ru-RU" b="1" dirty="0"/>
              <a:t>опыт</a:t>
            </a:r>
            <a:r>
              <a:rPr lang="en-US" dirty="0"/>
              <a:t> </a:t>
            </a:r>
            <a:r>
              <a:rPr lang="ru-RU" b="1" dirty="0"/>
              <a:t>и представления на</a:t>
            </a:r>
            <a:r>
              <a:rPr lang="ru-RU" dirty="0"/>
              <a:t> интерпретацию</a:t>
            </a:r>
            <a:r>
              <a:rPr lang="en-US" dirty="0"/>
              <a:t> </a:t>
            </a:r>
            <a:r>
              <a:rPr lang="ru-RU" dirty="0"/>
              <a:t>/</a:t>
            </a:r>
            <a:r>
              <a:rPr lang="en-US" dirty="0"/>
              <a:t> </a:t>
            </a:r>
            <a:r>
              <a:rPr lang="ru-RU" dirty="0"/>
              <a:t>объяснение действий </a:t>
            </a:r>
            <a:r>
              <a:rPr lang="ru-RU" b="1" dirty="0"/>
              <a:t>других</a:t>
            </a:r>
            <a:r>
              <a:rPr lang="ru-RU" dirty="0"/>
              <a:t> </a:t>
            </a:r>
            <a:r>
              <a:rPr lang="ru-RU" b="1" dirty="0"/>
              <a:t>людей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а также на</a:t>
            </a:r>
            <a:r>
              <a:rPr lang="en-US" dirty="0"/>
              <a:t> </a:t>
            </a:r>
            <a:r>
              <a:rPr lang="ru-RU" dirty="0"/>
              <a:t>вымышленные ситуации,</a:t>
            </a:r>
            <a:r>
              <a:rPr lang="en-US" dirty="0"/>
              <a:t> </a:t>
            </a:r>
            <a:r>
              <a:rPr lang="ru-RU" dirty="0"/>
              <a:t>персонажей и тому подобное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Проецируем опыт / ценности кандидата другую ситуацию, прямо с ним не связанную. Получаем </a:t>
            </a:r>
            <a:r>
              <a:rPr lang="ru-RU" b="1" dirty="0"/>
              <a:t>ответ из его картины мира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Нельзя спросить: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«По каким поводам вы конфликтовали с другими членами команды?»</a:t>
            </a:r>
          </a:p>
          <a:p>
            <a:r>
              <a:rPr lang="ru-RU" dirty="0"/>
              <a:t>Лучше спросить: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«Почему люди конфликтуют в </a:t>
            </a:r>
            <a:r>
              <a:rPr lang="en" i="1" dirty="0"/>
              <a:t>IT-</a:t>
            </a:r>
            <a:r>
              <a:rPr lang="ru-RU" i="1" dirty="0"/>
              <a:t>командах?»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378" y="323711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Проективные вопросы: примеры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377" y="1090882"/>
            <a:ext cx="10885679" cy="5393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Выясняем чего </a:t>
            </a:r>
            <a:r>
              <a:rPr lang="ru-RU" b="1" dirty="0"/>
              <a:t>не хочет</a:t>
            </a:r>
            <a:r>
              <a:rPr lang="ru-RU" dirty="0"/>
              <a:t> кандидат.</a:t>
            </a:r>
          </a:p>
          <a:p>
            <a:pPr marL="36195">
              <a:lnSpc>
                <a:spcPct val="100000"/>
              </a:lnSpc>
              <a:spcBef>
                <a:spcPts val="100"/>
              </a:spcBef>
            </a:pPr>
            <a:endParaRPr lang="ru-RU" dirty="0"/>
          </a:p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ru-RU" b="1" i="1" dirty="0"/>
              <a:t>Почему IТ-проекты часто не укладываются в сроки?</a:t>
            </a:r>
            <a:endParaRPr lang="ru-RU" i="1" dirty="0"/>
          </a:p>
          <a:p>
            <a:pPr marL="321945" marR="23812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Потому что в ходе выполнения проекта могут появляться дополнительные требования, или на рынке что-то меняется, и это нельзя оставить без внимания</a:t>
            </a:r>
          </a:p>
          <a:p>
            <a:pPr marL="321945" marR="2965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Потому что ПМ сначала составит оптимистичный план, а потом еще в команду наймет непонятно кого...</a:t>
            </a:r>
          </a:p>
          <a:p>
            <a:pPr marL="321945" marR="508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Потому что обычно заказчики приходят с новыми требованиями, а на пересмотр сроков или бюджетов не идут.</a:t>
            </a:r>
          </a:p>
          <a:p>
            <a:pPr marL="321945" marR="8890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Потому что никто не напоминает инженерам о сроках, а предоставленные сами себе «технари» ищут все новые способы оптимизации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Потому что команда быстро теряет интерес к задачам</a:t>
            </a:r>
          </a:p>
          <a:p>
            <a:pPr marL="12065">
              <a:lnSpc>
                <a:spcPct val="100000"/>
              </a:lnSpc>
              <a:spcBef>
                <a:spcPts val="800"/>
              </a:spcBef>
              <a:tabLst>
                <a:tab pos="321945" algn="l"/>
                <a:tab pos="322580" algn="l"/>
              </a:tabLst>
            </a:pPr>
            <a:endParaRPr lang="ru-RU" i="1" dirty="0"/>
          </a:p>
          <a:p>
            <a:pPr marL="12065">
              <a:lnSpc>
                <a:spcPct val="100000"/>
              </a:lnSpc>
              <a:spcBef>
                <a:spcPts val="800"/>
              </a:spcBef>
              <a:tabLst>
                <a:tab pos="321945" algn="l"/>
                <a:tab pos="322580" algn="l"/>
              </a:tabLst>
            </a:pPr>
            <a:r>
              <a:rPr lang="ru-RU" b="1" dirty="0"/>
              <a:t>Важно:</a:t>
            </a:r>
          </a:p>
          <a:p>
            <a:pPr marL="12065">
              <a:lnSpc>
                <a:spcPct val="100000"/>
              </a:lnSpc>
              <a:spcBef>
                <a:spcPts val="8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Из какой роли кандидат даёт ответ? «Потому что </a:t>
            </a:r>
            <a:r>
              <a:rPr lang="en-US" dirty="0"/>
              <a:t>PM-</a:t>
            </a:r>
            <a:r>
              <a:rPr lang="en-US" dirty="0" err="1"/>
              <a:t>ы</a:t>
            </a:r>
            <a:r>
              <a:rPr lang="ru-RU" dirty="0"/>
              <a:t> плохие»,</a:t>
            </a:r>
            <a:r>
              <a:rPr lang="en-US" dirty="0"/>
              <a:t> </a:t>
            </a:r>
            <a:r>
              <a:rPr lang="ru-RU" dirty="0"/>
              <a:t>«Потому что заказчики не адекватные»</a:t>
            </a:r>
          </a:p>
          <a:p>
            <a:pPr marL="12065">
              <a:lnSpc>
                <a:spcPct val="100000"/>
              </a:lnSpc>
              <a:spcBef>
                <a:spcPts val="8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Значит был прошлый негативный опыт.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36071"/>
            <a:ext cx="10515600" cy="689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Проективные вопросы: примеры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15AEB1-87EB-3B87-68D6-ED608707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937240" cy="5262089"/>
          </a:xfrm>
        </p:spPr>
        <p:txBody>
          <a:bodyPr lIns="0" tIns="0" rIns="0" bIns="0">
            <a:normAutofit fontScale="70000" lnSpcReduction="20000"/>
          </a:bodyPr>
          <a:lstStyle/>
          <a:p>
            <a:pPr marL="0" marR="57531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dirty="0"/>
              <a:t>Нанимаем тимлида:</a:t>
            </a:r>
          </a:p>
          <a:p>
            <a:pPr marL="0" marR="57531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3200" dirty="0"/>
          </a:p>
          <a:p>
            <a:pPr marL="0" marR="57531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dirty="0"/>
              <a:t>Почему одни команды всегда работают эффективно, а другие — только когда дедлайн на носу или когда присутствует жесткий контроль?</a:t>
            </a:r>
            <a:endParaRPr lang="ru-RU" i="1" dirty="0"/>
          </a:p>
          <a:p>
            <a:pPr marL="360000" marR="5080" indent="-360000">
              <a:lnSpc>
                <a:spcPct val="12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1"/>
                </a:solidFill>
              </a:rPr>
              <a:t>Команда, которая всегда эффективна, наверняка больше заинтересована в проекте, видит для себя что-то важное в нем...</a:t>
            </a:r>
          </a:p>
          <a:p>
            <a:pPr marL="360000" marR="51435" indent="-360000">
              <a:lnSpc>
                <a:spcPct val="12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Все команды на старте проекта с энтузиазмом берутся за дело, а потом или задачи наскучат, или у каждого свои личные проблемы появятся и общий результат станет не так важен.</a:t>
            </a:r>
          </a:p>
          <a:p>
            <a:pPr marL="817200" marR="51435" lvl="1" indent="-360000">
              <a:lnSpc>
                <a:spcPct val="12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Ответственность на внешних обстоятельствах</a:t>
            </a:r>
          </a:p>
          <a:p>
            <a:pPr marL="360000" marR="142240" indent="-360000">
              <a:lnSpc>
                <a:spcPct val="12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Это во многом зависит от тимлида. Если он грамотно поставил процессы, а задачи распределяет по интересам каждого — команда имеет больше шансов работать эффективно, а когда тимлид только требует, а команду не слушает, то и они будут работать «от звонка до звонка».</a:t>
            </a:r>
          </a:p>
          <a:p>
            <a:pPr marL="817200" marR="142240" lvl="1" indent="-360000">
              <a:lnSpc>
                <a:spcPct val="12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Ответственность на тимлиде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378" y="333801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Проективные вопросы: примеры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378" y="1205151"/>
            <a:ext cx="10629502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Что может заставить человека уйти с проекта / уволиться в один день?</a:t>
            </a:r>
          </a:p>
          <a:p>
            <a:pPr marL="321945" marR="73215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Зачем заказчики проводят интервью с каждым будущим сотрудником проекта?</a:t>
            </a:r>
          </a:p>
          <a:p>
            <a:pPr marL="321945" marR="22669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Почему одни IТ-специалисты долго остаются в одной компании / проекте, а другие меняют место работы чуть ли не каждый год?</a:t>
            </a:r>
          </a:p>
          <a:p>
            <a:pPr marL="321945" marR="36195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Что чаще всего является причиной конфликтов в проектных командах?</a:t>
            </a:r>
            <a:br>
              <a:rPr lang="ru-RU" i="1" dirty="0"/>
            </a:br>
            <a:r>
              <a:rPr lang="ru-RU" i="1" dirty="0"/>
              <a:t>А конфликтов между командой и заказчиком?</a:t>
            </a:r>
          </a:p>
          <a:p>
            <a:pPr marL="321945" marR="72517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Как так получается, что опытный специалист допускает элементарные ошибки в задаче, с который справился бы и «джун»?</a:t>
            </a:r>
          </a:p>
          <a:p>
            <a:pPr marL="321945" marR="508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Как так получается, что сколько на задачу выделишь времени — столько она и займет?</a:t>
            </a:r>
          </a:p>
          <a:p>
            <a:pPr marL="321945" marR="508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endParaRPr lang="ru-RU" i="1" dirty="0"/>
          </a:p>
          <a:p>
            <a:pPr marL="12065" marR="508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b="1" dirty="0"/>
              <a:t>Важно:</a:t>
            </a:r>
          </a:p>
          <a:p>
            <a:pPr marL="12065" marR="508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1. Чтобы контекст вопроса совпадал с контекстом вакансии!</a:t>
            </a:r>
          </a:p>
          <a:p>
            <a:pPr marL="12065" marR="508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2. Проективные вопросы должны быть дозированными!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377" y="50881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План собеседования (пример)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377" y="1394897"/>
            <a:ext cx="10597515" cy="4296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Краткая вводная (</a:t>
            </a:r>
            <a:r>
              <a:rPr lang="en-US" sz="2000" dirty="0"/>
              <a:t>small talk</a:t>
            </a:r>
            <a:r>
              <a:rPr lang="ru-RU" sz="2000" dirty="0"/>
              <a:t>) — ваша роль + цель позиции + процесс взаимодействия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КТО? ЧТО? </a:t>
            </a:r>
            <a:r>
              <a:rPr lang="ru-RU" sz="2000" dirty="0"/>
              <a:t>— вводная от кандидата</a:t>
            </a:r>
          </a:p>
          <a:p>
            <a:pPr marL="321945" marR="49149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ПОЧЕМУ? </a:t>
            </a:r>
            <a:r>
              <a:rPr lang="ru-RU" sz="2000" dirty="0"/>
              <a:t>— вопросы от интервьюера.</a:t>
            </a:r>
          </a:p>
          <a:p>
            <a:pPr marL="779145" marR="491490" lvl="1" indent="-309880"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Почему JavaScript? Почему к нам? Почему этот проект / вакансия? Почему эта отрасль? Что (не)привлекло? — «</a:t>
            </a:r>
            <a:r>
              <a:rPr lang="ru-RU" sz="2000" b="1" dirty="0"/>
              <a:t>хочет + наш</a:t>
            </a:r>
            <a:r>
              <a:rPr lang="ru-RU" sz="2000" dirty="0"/>
              <a:t>»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ЗАДАЧА</a:t>
            </a:r>
            <a:r>
              <a:rPr lang="ru-RU" sz="2000" dirty="0"/>
              <a:t> (как ты сделаешь... ?) — «</a:t>
            </a:r>
            <a:r>
              <a:rPr lang="ru-RU" sz="2000" b="1" dirty="0"/>
              <a:t>может</a:t>
            </a:r>
            <a:r>
              <a:rPr lang="ru-RU" sz="2000" dirty="0"/>
              <a:t>»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ЗАДАЧА СО ЗВЁЗДОЧКОЙ</a:t>
            </a:r>
            <a:r>
              <a:rPr lang="ru-RU" sz="2000" dirty="0"/>
              <a:t> (</a:t>
            </a:r>
            <a:r>
              <a:rPr lang="ru-RU" sz="2000" i="1" dirty="0"/>
              <a:t>а что, если... ?</a:t>
            </a:r>
            <a:r>
              <a:rPr lang="ru-RU" sz="2000" dirty="0"/>
              <a:t>) — «</a:t>
            </a:r>
            <a:r>
              <a:rPr lang="ru-RU" sz="2000" b="1" dirty="0"/>
              <a:t>может + хочет</a:t>
            </a:r>
            <a:r>
              <a:rPr lang="ru-RU" sz="2000" dirty="0"/>
              <a:t>»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ЗАДАЧА НАОБОРОТ</a:t>
            </a:r>
            <a:r>
              <a:rPr lang="ru-RU" sz="2000" dirty="0"/>
              <a:t>: </a:t>
            </a:r>
            <a:r>
              <a:rPr lang="ru-RU" sz="2000" i="1" dirty="0"/>
              <a:t>а при каких условиях такое решение работать не будет? </a:t>
            </a:r>
            <a:r>
              <a:rPr lang="ru-RU" sz="2000" dirty="0"/>
              <a:t>— «</a:t>
            </a:r>
            <a:r>
              <a:rPr lang="ru-RU" sz="2000" b="1" dirty="0"/>
              <a:t>может + хочет + наш</a:t>
            </a:r>
            <a:r>
              <a:rPr lang="ru-RU" sz="2000" dirty="0"/>
              <a:t>»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ГЛАВНОЕ В РАБОТЕ — ЭТО</a:t>
            </a:r>
            <a:r>
              <a:rPr lang="ru-RU" sz="2000" dirty="0"/>
              <a:t>... (вопросы про ценности, проективные вопросы, калибровка критериев) — «</a:t>
            </a:r>
            <a:r>
              <a:rPr lang="ru-RU" sz="2000" b="1" dirty="0"/>
              <a:t>наш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378" y="1662885"/>
            <a:ext cx="5835650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ru-RU" sz="1800" b="1" spc="125" dirty="0">
                <a:latin typeface="Arial"/>
                <a:cs typeface="Arial"/>
              </a:rPr>
              <a:t>Иду</a:t>
            </a:r>
            <a:r>
              <a:rPr lang="ru-RU" sz="1800" b="1" spc="5" dirty="0">
                <a:latin typeface="Arial"/>
                <a:cs typeface="Arial"/>
              </a:rPr>
              <a:t> </a:t>
            </a:r>
            <a:r>
              <a:rPr lang="ru-RU" sz="1800" b="1" spc="110" dirty="0">
                <a:latin typeface="Arial"/>
                <a:cs typeface="Arial"/>
              </a:rPr>
              <a:t>на</a:t>
            </a:r>
            <a:r>
              <a:rPr lang="ru-RU" sz="1800" b="1" spc="10" dirty="0">
                <a:latin typeface="Arial"/>
                <a:cs typeface="Arial"/>
              </a:rPr>
              <a:t> </a:t>
            </a:r>
            <a:r>
              <a:rPr lang="ru-RU" sz="1800" b="1" spc="100" dirty="0">
                <a:latin typeface="Arial"/>
                <a:cs typeface="Arial"/>
              </a:rPr>
              <a:t>собеседование</a:t>
            </a:r>
            <a:r>
              <a:rPr lang="ru-RU" sz="1800" b="1" spc="10" dirty="0">
                <a:latin typeface="Arial"/>
                <a:cs typeface="Arial"/>
              </a:rPr>
              <a:t> </a:t>
            </a:r>
            <a:r>
              <a:rPr lang="ru-RU" sz="1800" b="1" spc="60" dirty="0">
                <a:latin typeface="Arial"/>
                <a:cs typeface="Arial"/>
              </a:rPr>
              <a:t>с</a:t>
            </a:r>
            <a:r>
              <a:rPr lang="ru-RU" sz="1800" b="1" spc="10" dirty="0">
                <a:latin typeface="Arial"/>
                <a:cs typeface="Arial"/>
              </a:rPr>
              <a:t> </a:t>
            </a:r>
            <a:r>
              <a:rPr lang="ru-RU" sz="1800" b="1" spc="105" dirty="0">
                <a:latin typeface="Arial"/>
                <a:cs typeface="Arial"/>
              </a:rPr>
              <a:t>намерением:</a:t>
            </a:r>
            <a:endParaRPr lang="ru-RU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ru-RU" sz="2200" dirty="0">
              <a:latin typeface="Arial"/>
              <a:cs typeface="Arial"/>
            </a:endParaRPr>
          </a:p>
          <a:p>
            <a:pPr marL="321945" marR="785495" indent="-309880">
              <a:lnSpc>
                <a:spcPts val="1939"/>
              </a:lnSpc>
              <a:spcBef>
                <a:spcPts val="139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spc="110" dirty="0">
                <a:latin typeface="Arial"/>
                <a:cs typeface="Arial"/>
              </a:rPr>
              <a:t>Нанять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u2400"/>
              </a:rPr>
              <a:t>➜</a:t>
            </a:r>
            <a:r>
              <a:rPr lang="ru-RU" sz="1800" b="1" spc="-10" dirty="0">
                <a:latin typeface="Arial"/>
                <a:cs typeface="Arial"/>
              </a:rPr>
              <a:t> </a:t>
            </a:r>
            <a:r>
              <a:rPr lang="ru-RU" sz="1800" spc="90" dirty="0">
                <a:latin typeface="Arial"/>
                <a:cs typeface="Arial"/>
              </a:rPr>
              <a:t>«помогаю»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120" dirty="0">
                <a:latin typeface="Arial"/>
                <a:cs typeface="Arial"/>
              </a:rPr>
              <a:t>кандидату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170" dirty="0">
                <a:latin typeface="Arial"/>
                <a:cs typeface="Arial"/>
              </a:rPr>
              <a:t>пройти </a:t>
            </a:r>
            <a:r>
              <a:rPr lang="ru-RU" sz="1800" spc="135" dirty="0">
                <a:latin typeface="Arial"/>
                <a:cs typeface="Arial"/>
              </a:rPr>
              <a:t>интервью</a:t>
            </a:r>
            <a:endParaRPr lang="ru-RU" sz="1800" dirty="0">
              <a:latin typeface="Arial"/>
              <a:cs typeface="Arial"/>
            </a:endParaRPr>
          </a:p>
          <a:p>
            <a:pPr marL="321945" marR="5080" indent="-309880">
              <a:lnSpc>
                <a:spcPts val="1939"/>
              </a:lnSpc>
              <a:spcBef>
                <a:spcPts val="195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spc="135" dirty="0">
                <a:latin typeface="Arial"/>
                <a:cs typeface="Arial"/>
              </a:rPr>
              <a:t>Не</a:t>
            </a:r>
            <a:r>
              <a:rPr lang="ru-RU" sz="1800" spc="55" dirty="0">
                <a:latin typeface="Arial"/>
                <a:cs typeface="Arial"/>
              </a:rPr>
              <a:t> </a:t>
            </a:r>
            <a:r>
              <a:rPr lang="ru-RU" sz="1800" spc="110" dirty="0">
                <a:latin typeface="Arial"/>
                <a:cs typeface="Arial"/>
              </a:rPr>
              <a:t>нанять</a:t>
            </a:r>
            <a:r>
              <a:rPr lang="ru-RU" sz="1800" spc="60" dirty="0">
                <a:latin typeface="Arial"/>
                <a:cs typeface="Arial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u2400"/>
              </a:rPr>
              <a:t>➜</a:t>
            </a:r>
            <a:r>
              <a:rPr lang="ru-RU" sz="1800" b="1" spc="55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«завалю»</a:t>
            </a:r>
            <a:r>
              <a:rPr lang="ru-RU" sz="1800" spc="60" dirty="0">
                <a:latin typeface="Arial"/>
                <a:cs typeface="Arial"/>
              </a:rPr>
              <a:t> </a:t>
            </a:r>
            <a:r>
              <a:rPr lang="ru-RU" sz="1800" spc="110" dirty="0">
                <a:latin typeface="Arial"/>
                <a:cs typeface="Arial"/>
              </a:rPr>
              <a:t>кандидата</a:t>
            </a:r>
            <a:r>
              <a:rPr lang="ru-RU" sz="1800" spc="60" dirty="0">
                <a:latin typeface="Arial"/>
                <a:cs typeface="Arial"/>
              </a:rPr>
              <a:t> </a:t>
            </a:r>
            <a:r>
              <a:rPr lang="ru-RU" sz="1800" spc="145" dirty="0">
                <a:latin typeface="Arial"/>
                <a:cs typeface="Arial"/>
              </a:rPr>
              <a:t>каверзными </a:t>
            </a:r>
            <a:r>
              <a:rPr lang="ru-RU" sz="1800" spc="150" dirty="0">
                <a:latin typeface="Arial"/>
                <a:cs typeface="Arial"/>
              </a:rPr>
              <a:t>вопросами</a:t>
            </a:r>
            <a:endParaRPr lang="ru-RU" sz="1800" dirty="0">
              <a:latin typeface="Arial"/>
              <a:cs typeface="Arial"/>
            </a:endParaRPr>
          </a:p>
          <a:p>
            <a:pPr marL="321945" marR="146050" indent="-309880">
              <a:lnSpc>
                <a:spcPts val="1939"/>
              </a:lnSpc>
              <a:spcBef>
                <a:spcPts val="1955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spc="75" dirty="0">
                <a:latin typeface="Arial"/>
                <a:cs typeface="Arial"/>
              </a:rPr>
              <a:t>Доказать,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sz="1800" spc="80" dirty="0">
                <a:latin typeface="Arial"/>
                <a:cs typeface="Arial"/>
              </a:rPr>
              <a:t>что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150" dirty="0">
                <a:latin typeface="Arial"/>
                <a:cs typeface="Arial"/>
              </a:rPr>
              <a:t>мы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sz="1800" spc="114" dirty="0">
                <a:latin typeface="Arial"/>
                <a:cs typeface="Arial"/>
              </a:rPr>
              <a:t>крутая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sz="1800" spc="170" dirty="0">
                <a:latin typeface="Arial"/>
                <a:cs typeface="Arial"/>
              </a:rPr>
              <a:t>компания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u2400"/>
              </a:rPr>
              <a:t>➜</a:t>
            </a:r>
            <a:r>
              <a:rPr lang="ru-RU" sz="1800" b="1" spc="-15" dirty="0">
                <a:latin typeface="Arial"/>
                <a:cs typeface="Arial"/>
              </a:rPr>
              <a:t> </a:t>
            </a:r>
            <a:r>
              <a:rPr lang="ru-RU" sz="1800" spc="135" dirty="0">
                <a:latin typeface="Arial"/>
                <a:cs typeface="Arial"/>
              </a:rPr>
              <a:t>найду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80" dirty="0">
                <a:latin typeface="Arial"/>
                <a:cs typeface="Arial"/>
              </a:rPr>
              <a:t>в </a:t>
            </a:r>
            <a:r>
              <a:rPr lang="ru-RU" sz="1800" spc="120" dirty="0">
                <a:latin typeface="Arial"/>
                <a:cs typeface="Arial"/>
              </a:rPr>
              <a:t>интернете</a:t>
            </a:r>
            <a:r>
              <a:rPr lang="ru-RU" sz="1800" spc="5" dirty="0">
                <a:latin typeface="Arial"/>
                <a:cs typeface="Arial"/>
              </a:rPr>
              <a:t> </a:t>
            </a:r>
            <a:r>
              <a:rPr lang="ru-RU" sz="1800" spc="150" dirty="0">
                <a:latin typeface="Arial"/>
                <a:cs typeface="Arial"/>
              </a:rPr>
              <a:t>вопросы-</a:t>
            </a:r>
            <a:r>
              <a:rPr lang="ru-RU" sz="1800" spc="135" dirty="0">
                <a:latin typeface="Arial"/>
                <a:cs typeface="Arial"/>
              </a:rPr>
              <a:t>головоломки</a:t>
            </a:r>
            <a:r>
              <a:rPr lang="ru-RU" sz="1800" spc="10" dirty="0">
                <a:latin typeface="Arial"/>
                <a:cs typeface="Arial"/>
              </a:rPr>
              <a:t> </a:t>
            </a:r>
            <a:r>
              <a:rPr lang="ru-RU" sz="1800" spc="229" dirty="0">
                <a:latin typeface="Arial"/>
                <a:cs typeface="Arial"/>
              </a:rPr>
              <a:t>и</a:t>
            </a:r>
            <a:r>
              <a:rPr lang="ru-RU" sz="1800" spc="10" dirty="0">
                <a:latin typeface="Arial"/>
                <a:cs typeface="Arial"/>
              </a:rPr>
              <a:t> </a:t>
            </a:r>
            <a:r>
              <a:rPr lang="ru-RU" sz="1800" spc="85" dirty="0">
                <a:latin typeface="Arial"/>
                <a:cs typeface="Arial"/>
              </a:rPr>
              <a:t>докажу, </a:t>
            </a:r>
            <a:r>
              <a:rPr lang="ru-RU" sz="1800" spc="80" dirty="0">
                <a:latin typeface="Arial"/>
                <a:cs typeface="Arial"/>
              </a:rPr>
              <a:t>что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sz="1800" spc="150" dirty="0">
                <a:latin typeface="Arial"/>
                <a:cs typeface="Arial"/>
              </a:rPr>
              <a:t>мы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155" dirty="0">
                <a:latin typeface="Arial"/>
                <a:cs typeface="Arial"/>
              </a:rPr>
              <a:t>круче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90" dirty="0">
                <a:latin typeface="Arial"/>
                <a:cs typeface="Arial"/>
              </a:rPr>
              <a:t>FAANG-</a:t>
            </a:r>
            <a:r>
              <a:rPr lang="ru-RU" sz="1800" spc="155" dirty="0">
                <a:latin typeface="Arial"/>
                <a:cs typeface="Arial"/>
              </a:rPr>
              <a:t>компаний</a:t>
            </a:r>
            <a:endParaRPr lang="ru-RU" sz="1800" dirty="0">
              <a:latin typeface="Arial"/>
              <a:cs typeface="Arial"/>
            </a:endParaRPr>
          </a:p>
          <a:p>
            <a:pPr marL="321945" marR="1369060" indent="-309880">
              <a:lnSpc>
                <a:spcPts val="1939"/>
              </a:lnSpc>
              <a:spcBef>
                <a:spcPts val="1955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spc="120" dirty="0">
                <a:latin typeface="Arial"/>
                <a:cs typeface="Arial"/>
              </a:rPr>
              <a:t>Понять</a:t>
            </a:r>
            <a:r>
              <a:rPr lang="ru-RU" sz="1800" spc="20" dirty="0">
                <a:latin typeface="Arial"/>
                <a:cs typeface="Arial"/>
              </a:rPr>
              <a:t> </a:t>
            </a:r>
            <a:r>
              <a:rPr lang="ru-RU" sz="1800" spc="75" dirty="0">
                <a:latin typeface="Arial"/>
                <a:cs typeface="Arial"/>
              </a:rPr>
              <a:t>«может</a:t>
            </a:r>
            <a:r>
              <a:rPr lang="ru-RU" sz="1800" spc="25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—</a:t>
            </a:r>
            <a:r>
              <a:rPr lang="ru-RU" sz="1800" spc="25" dirty="0">
                <a:latin typeface="Arial"/>
                <a:cs typeface="Arial"/>
              </a:rPr>
              <a:t> </a:t>
            </a:r>
            <a:r>
              <a:rPr lang="ru-RU" sz="1800" spc="70" dirty="0">
                <a:latin typeface="Arial"/>
                <a:cs typeface="Arial"/>
              </a:rPr>
              <a:t>хочет</a:t>
            </a:r>
            <a:r>
              <a:rPr lang="ru-RU" sz="1800" spc="20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—</a:t>
            </a:r>
            <a:r>
              <a:rPr lang="ru-RU" sz="1800" spc="25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наш»?</a:t>
            </a:r>
            <a:r>
              <a:rPr lang="ru-RU" sz="1800" spc="20" dirty="0">
                <a:latin typeface="Arial"/>
                <a:cs typeface="Arial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u2400"/>
              </a:rPr>
              <a:t>➜</a:t>
            </a:r>
            <a:r>
              <a:rPr lang="ru-RU" sz="1800" b="1" spc="20" dirty="0">
                <a:latin typeface="Arial"/>
                <a:cs typeface="Arial"/>
              </a:rPr>
              <a:t> </a:t>
            </a:r>
            <a:r>
              <a:rPr lang="ru-RU" sz="1800" spc="114" dirty="0">
                <a:latin typeface="Arial"/>
                <a:cs typeface="Arial"/>
              </a:rPr>
              <a:t>сопоставляю</a:t>
            </a:r>
            <a:r>
              <a:rPr lang="ru-RU" sz="1800" spc="-5" dirty="0">
                <a:latin typeface="Arial"/>
                <a:cs typeface="Arial"/>
              </a:rPr>
              <a:t> </a:t>
            </a:r>
            <a:r>
              <a:rPr lang="ru-RU" sz="1800" spc="125" dirty="0">
                <a:latin typeface="Arial"/>
                <a:cs typeface="Arial"/>
              </a:rPr>
              <a:t>профиль</a:t>
            </a:r>
            <a:r>
              <a:rPr lang="ru-RU" sz="1800" dirty="0">
                <a:latin typeface="Arial"/>
                <a:cs typeface="Arial"/>
              </a:rPr>
              <a:t> </a:t>
            </a:r>
            <a:r>
              <a:rPr lang="ru-RU" sz="1800" spc="130" dirty="0">
                <a:latin typeface="Arial"/>
                <a:cs typeface="Arial"/>
              </a:rPr>
              <a:t>должности </a:t>
            </a:r>
            <a:r>
              <a:rPr lang="ru-RU" sz="1800" spc="229" dirty="0">
                <a:latin typeface="Arial"/>
                <a:cs typeface="Arial"/>
              </a:rPr>
              <a:t>и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b="1" spc="135" dirty="0">
                <a:latin typeface="Arial"/>
                <a:cs typeface="Arial"/>
              </a:rPr>
              <a:t>компетенции</a:t>
            </a:r>
            <a:r>
              <a:rPr lang="ru-RU" sz="1800" b="1" spc="-10" dirty="0">
                <a:latin typeface="Arial"/>
                <a:cs typeface="Arial"/>
              </a:rPr>
              <a:t> </a:t>
            </a:r>
            <a:r>
              <a:rPr lang="ru-RU" sz="1800" spc="100" dirty="0">
                <a:latin typeface="Arial"/>
                <a:cs typeface="Arial"/>
              </a:rPr>
              <a:t>кандидата</a:t>
            </a:r>
            <a:endParaRPr lang="ru-RU"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9378" y="571393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Намерения определяют наши действия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8813" y="3050132"/>
            <a:ext cx="4422801" cy="246195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678654" y="384629"/>
            <a:ext cx="93329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Интервью вживую и «на удалёнке»?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16616" y="1047095"/>
            <a:ext cx="3275941" cy="5701627"/>
            <a:chOff x="8610078" y="1512211"/>
            <a:chExt cx="3275941" cy="5701627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078" y="5461572"/>
              <a:ext cx="3250916" cy="17522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079" y="3506320"/>
              <a:ext cx="3275940" cy="18973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079" y="1512211"/>
              <a:ext cx="3250915" cy="190879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848BA0-BDF7-3A8C-77E4-FD3051942CD0}"/>
              </a:ext>
            </a:extLst>
          </p:cNvPr>
          <p:cNvSpPr txBox="1"/>
          <p:nvPr/>
        </p:nvSpPr>
        <p:spPr>
          <a:xfrm>
            <a:off x="678654" y="1228596"/>
            <a:ext cx="7779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Преимущества удалёнки: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Широта найма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сэкономить на ЗП</a:t>
            </a:r>
          </a:p>
          <a:p>
            <a:endParaRPr lang="ru-RU" dirty="0"/>
          </a:p>
          <a:p>
            <a:r>
              <a:rPr lang="ru-RU" b="1" dirty="0"/>
              <a:t>Сложности интервью по удалёнке: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 не вполне контролируете ситуацию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Человек может искать ответы на вопросы в интернете / суфлёр и т.п.</a:t>
            </a:r>
          </a:p>
          <a:p>
            <a:endParaRPr lang="ru-RU" dirty="0"/>
          </a:p>
          <a:p>
            <a:r>
              <a:rPr lang="ru-RU" b="1" dirty="0"/>
              <a:t>Плюсы собеседования в офисе: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Есть вся инфраструктура: маркерная доска для решения задачек и т.п.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Можете пригласить коллегу для интервью по доп. скиллам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Более пристально наблюдаете за кандидатом: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Какие вопросы он задаёт?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 что обращает внимание?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Невербалика: мимика, жесты и т.п.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Наблюдаете «энергетику» / ощущения от кандидата</a:t>
            </a:r>
          </a:p>
        </p:txBody>
      </p:sp>
    </p:spTree>
    <p:extLst>
      <p:ext uri="{BB962C8B-B14F-4D97-AF65-F5344CB8AC3E}">
        <p14:creationId xmlns:p14="http://schemas.microsoft.com/office/powerpoint/2010/main" val="903056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838200" y="1038835"/>
            <a:ext cx="868543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Увольнение.</a:t>
            </a:r>
            <a:br>
              <a:rPr lang="ru-RU" dirty="0"/>
            </a:br>
            <a:r>
              <a:rPr lang="ru-RU" dirty="0"/>
              <a:t>Когда и как расставаться с сотрудником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E0FC0-C4F7-BDBB-49C5-FC50B062D252}"/>
              </a:ext>
            </a:extLst>
          </p:cNvPr>
          <p:cNvSpPr txBox="1"/>
          <p:nvPr/>
        </p:nvSpPr>
        <p:spPr>
          <a:xfrm>
            <a:off x="838200" y="3429000"/>
            <a:ext cx="824865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sz="2000" dirty="0"/>
              <a:t>Зачем мы нанимаем людей и почему с ними расстаемся</a:t>
            </a:r>
          </a:p>
          <a:p>
            <a:pPr marL="321945" indent="-309880">
              <a:lnSpc>
                <a:spcPct val="100000"/>
              </a:lnSpc>
              <a:spcBef>
                <a:spcPts val="1789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sz="2000" dirty="0"/>
              <a:t>Как и когда расстаемся (ошибка и проступок)</a:t>
            </a:r>
          </a:p>
          <a:p>
            <a:pPr marL="321945" indent="-309880">
              <a:spcBef>
                <a:spcPts val="1789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sz="2000" dirty="0"/>
              <a:t>Ценность регулярной обратной связи для экологичного завершения отношений, или оставить дверь открытой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BB7F8-5BEC-D919-D3FC-EA9EC6CE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91183"/>
            <a:ext cx="10515600" cy="832304"/>
          </a:xfrm>
        </p:spPr>
        <p:txBody>
          <a:bodyPr/>
          <a:lstStyle/>
          <a:p>
            <a:r>
              <a:rPr lang="ru-RU" dirty="0"/>
              <a:t>Скрипт сокращения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9F8ECC-EFEF-C574-3FBD-84C21F1D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10343"/>
            <a:ext cx="11168743" cy="55564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Позиция, которую ты занимаешь в компании, сокращается.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i="1" dirty="0"/>
              <a:t>Мне жаль. Я этого не хотел, потому что ты добросовестно работаешь </a:t>
            </a:r>
            <a:r>
              <a:rPr lang="ru-RU" sz="2300" i="1" dirty="0"/>
              <a:t>(если это правда)</a:t>
            </a:r>
            <a:r>
              <a:rPr lang="ru-RU" i="1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Решение сократить/закрыть проект уже принято.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Компания предоставляет следующую поддержку…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Выходное пособие и т.п.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 своей стороны обещаю вот что…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Рекомендательное письмо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Положительный отзыв и т.п.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Какие у тебя есть ко мне вопросы?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i="1" dirty="0"/>
              <a:t>Как ты себя чувствуешь? Нужна ли тебе поддержка от меня сейчас?*</a:t>
            </a:r>
          </a:p>
          <a:p>
            <a:pPr marL="0" indent="0">
              <a:buNone/>
            </a:pPr>
            <a:r>
              <a:rPr lang="ru-RU" sz="1900" dirty="0">
                <a:effectLst/>
                <a:latin typeface="Arial" panose="020B0604020202020204" pitchFamily="34" charset="0"/>
              </a:rPr>
              <a:t>* Фразы, выделенные курсивом, не обязательны</a:t>
            </a:r>
            <a:r>
              <a:rPr lang="ru-RU" sz="2600" dirty="0">
                <a:effectLst/>
                <a:latin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ru-RU" sz="26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/>
              <a:t>Замечания: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У вас могут спрашивать о критерии, по которому принималось решение о сокращении. Вам важно он нем помнить и рассказать о нем.</a:t>
            </a:r>
          </a:p>
          <a:p>
            <a:pPr marL="457200" lvl="2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Например, сокращаются все младшие специалисты.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Сотрудник может попробовать с вами договориться. Здесь важно придерживаться твердой позиции.</a:t>
            </a:r>
          </a:p>
        </p:txBody>
      </p:sp>
    </p:spTree>
    <p:extLst>
      <p:ext uri="{BB962C8B-B14F-4D97-AF65-F5344CB8AC3E}">
        <p14:creationId xmlns:p14="http://schemas.microsoft.com/office/powerpoint/2010/main" val="3900023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859B500-1658-B29E-C2FB-D0E229F65D8D}"/>
              </a:ext>
            </a:extLst>
          </p:cNvPr>
          <p:cNvSpPr txBox="1">
            <a:spLocks/>
          </p:cNvSpPr>
          <p:nvPr/>
        </p:nvSpPr>
        <p:spPr>
          <a:xfrm>
            <a:off x="840090" y="421932"/>
            <a:ext cx="1027150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dirty="0"/>
              <a:t>Когда увольняем?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15C-356C-C144-DFF7-143632371DEB}"/>
              </a:ext>
            </a:extLst>
          </p:cNvPr>
          <p:cNvSpPr txBox="1"/>
          <p:nvPr/>
        </p:nvSpPr>
        <p:spPr>
          <a:xfrm>
            <a:off x="850976" y="1030421"/>
            <a:ext cx="10271501" cy="47807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Когда человек выполнил свою задачу и в нём больше нет необходимости</a:t>
            </a:r>
            <a:br>
              <a:rPr lang="ru-RU" dirty="0"/>
            </a:br>
            <a:r>
              <a:rPr lang="ru-RU" dirty="0"/>
              <a:t>(или сокращение штатов в связи с проблемами в бизнесе)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Производительность сотрудника не соответствует ожиданиям (Низкая квалификация)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Возможно, ошиблись в найме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Человек не успевает за развитием компании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Поведение сотрудника не соответствует нашим стандартам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Обман («Я заболел» — а сам отдыхал где-то)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Злоупотребление доверием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Подрывная деятельность или токсичность (постоянно публично критикует компанию, разлагает команду, токсичен к членам команды и т.п.)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Что-то очень плохое (Воровство, Драка с последствиями и т.п.)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Систематическое нарушение дисциплины (постоянные опоздания, факапы и т.п.)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Возможно, вы субъективны и с сотрудником на самом деле всё в порядке.</a:t>
            </a:r>
            <a:br>
              <a:rPr lang="ru-RU" dirty="0"/>
            </a:br>
            <a:r>
              <a:rPr lang="ru-RU" dirty="0"/>
              <a:t>(Например, вы начали неправильно ставить задачи: не понятно и т.п.)</a:t>
            </a:r>
          </a:p>
          <a:p>
            <a:r>
              <a:rPr lang="ru-RU" dirty="0"/>
              <a:t>Хорошо бы иметь </a:t>
            </a:r>
            <a:r>
              <a:rPr lang="ru-RU" b="1" dirty="0"/>
              <a:t>независимое подтверждение</a:t>
            </a:r>
            <a:r>
              <a:rPr lang="ru-RU" dirty="0"/>
              <a:t> вашей точки зрения.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154" y="549904"/>
            <a:ext cx="58891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Ошибка и проступок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EE90E-5BB7-45FC-E07E-DE7FC68CBE07}"/>
              </a:ext>
            </a:extLst>
          </p:cNvPr>
          <p:cNvSpPr txBox="1"/>
          <p:nvPr/>
        </p:nvSpPr>
        <p:spPr>
          <a:xfrm>
            <a:off x="753154" y="155742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19405">
              <a:lnSpc>
                <a:spcPct val="100000"/>
              </a:lnSpc>
              <a:spcBef>
                <a:spcPts val="2700"/>
              </a:spcBef>
            </a:pPr>
            <a:r>
              <a:rPr lang="ru-RU" sz="2000" dirty="0">
                <a:latin typeface="Arial"/>
                <a:cs typeface="Arial"/>
              </a:rPr>
              <a:t>Неудовлетворительный результат: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F68A8-227A-48F0-EF4A-319CC084149F}"/>
              </a:ext>
            </a:extLst>
          </p:cNvPr>
          <p:cNvSpPr txBox="1"/>
          <p:nvPr/>
        </p:nvSpPr>
        <p:spPr>
          <a:xfrm>
            <a:off x="753154" y="2275114"/>
            <a:ext cx="459173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ОШИБКА</a:t>
            </a:r>
          </a:p>
          <a:p>
            <a:endParaRPr lang="ru-RU" sz="2000" dirty="0"/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Аргументированное положительное намерение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Человек готов нести ответственность</a:t>
            </a:r>
            <a:br>
              <a:rPr lang="ru-RU" sz="2000" dirty="0"/>
            </a:br>
            <a:r>
              <a:rPr lang="ru-RU" sz="2000" dirty="0"/>
              <a:t>(например, думал, что успеет, но не успел)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Нет норм, регламентирующих действия сотрудника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8EAF0-C704-4370-9808-9492FBF0A205}"/>
              </a:ext>
            </a:extLst>
          </p:cNvPr>
          <p:cNvSpPr txBox="1"/>
          <p:nvPr/>
        </p:nvSpPr>
        <p:spPr>
          <a:xfrm>
            <a:off x="6402840" y="2275114"/>
            <a:ext cx="4591732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ПРОСТУПОК</a:t>
            </a:r>
          </a:p>
          <a:p>
            <a:endParaRPr lang="ru-RU" sz="2000" dirty="0"/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Умысел, халатность («и так сойдёт», «авось, пронесёт»)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Личная выгода в ущерб компании (борьба за власть)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Отказ от ответственности, поиск виноватых, обман, манипуляции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Заведомое нарушение принятых (согласованных с сотрудником) норм</a:t>
            </a:r>
          </a:p>
        </p:txBody>
      </p:sp>
    </p:spTree>
    <p:extLst>
      <p:ext uri="{BB962C8B-B14F-4D97-AF65-F5344CB8AC3E}">
        <p14:creationId xmlns:p14="http://schemas.microsoft.com/office/powerpoint/2010/main" val="642353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3153" y="1212060"/>
            <a:ext cx="8695196" cy="5272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/>
              <a:t>Ошибки ведут к:</a:t>
            </a:r>
          </a:p>
          <a:p>
            <a:pPr marL="341630" indent="-310515">
              <a:lnSpc>
                <a:spcPct val="100000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Изменению процессов работы с сотрудником</a:t>
            </a:r>
          </a:p>
          <a:p>
            <a:pPr marL="341630" marR="14859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Изменению норм, регламентов, протоколов действий в затронутых ситуациях</a:t>
            </a:r>
          </a:p>
          <a:p>
            <a:pPr marL="341630" indent="-310515">
              <a:lnSpc>
                <a:spcPct val="100000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Обучению и тренингам (для сотрудника и/или команды в целом)</a:t>
            </a:r>
          </a:p>
          <a:p>
            <a:pPr marL="341630" indent="-310515">
              <a:lnSpc>
                <a:spcPct val="100000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Проведению ретроспектив (</a:t>
            </a:r>
            <a:r>
              <a:rPr lang="en-US" sz="2000" dirty="0"/>
              <a:t>lessons learned</a:t>
            </a:r>
            <a:r>
              <a:rPr lang="ru-RU" sz="2000" dirty="0"/>
              <a:t>)</a:t>
            </a:r>
          </a:p>
          <a:p>
            <a:pPr marL="341630" marR="508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Иногда к временному увеличению нагрузки на руководителя (в экстремальных случаях — к «ручному» управлению)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ru-RU" sz="2400" dirty="0"/>
              <a:t>Проступок:</a:t>
            </a:r>
            <a:endParaRPr lang="ru-RU" sz="2000" dirty="0"/>
          </a:p>
          <a:p>
            <a:pPr marL="341630" marR="508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Может оказаться следствием управленческой ошибки руководителя либо следствием повторения ошибки сотрудником</a:t>
            </a:r>
          </a:p>
          <a:p>
            <a:pPr marL="341630" marR="156845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Требует тщательного анализа возможностей сотрудника действовать по другому</a:t>
            </a:r>
          </a:p>
          <a:p>
            <a:pPr marL="341630" marR="55245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Влечет </a:t>
            </a:r>
            <a:r>
              <a:rPr lang="ru-RU" sz="2000" u="sng" dirty="0"/>
              <a:t>взыскание</a:t>
            </a:r>
            <a:r>
              <a:rPr lang="ru-RU" sz="2000" dirty="0"/>
              <a:t> или </a:t>
            </a:r>
            <a:r>
              <a:rPr lang="ru-RU" sz="2000" u="sng" dirty="0"/>
              <a:t>пересмотр условий сотрудничества</a:t>
            </a:r>
            <a:r>
              <a:rPr lang="ru-RU" sz="2000" dirty="0"/>
              <a:t> (вплоть до </a:t>
            </a:r>
            <a:r>
              <a:rPr lang="ru-RU" sz="2000" u="sng" dirty="0"/>
              <a:t>увольнения</a:t>
            </a:r>
            <a:r>
              <a:rPr lang="ru-RU" sz="2000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753153" y="336613"/>
            <a:ext cx="96869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Ошибка и проступок: последствия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671220-D33D-2FB1-C75B-A3BD68E9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349" y="1810778"/>
            <a:ext cx="2593059" cy="19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ADCF61F-9911-0330-BBD9-29FE8C2C38F1}"/>
              </a:ext>
            </a:extLst>
          </p:cNvPr>
          <p:cNvSpPr txBox="1">
            <a:spLocks/>
          </p:cNvSpPr>
          <p:nvPr/>
        </p:nvSpPr>
        <p:spPr>
          <a:xfrm>
            <a:off x="840090" y="590786"/>
            <a:ext cx="1027150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dirty="0"/>
              <a:t>Увольнение: до того, как...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3790862-066A-5C7C-4BDD-8E25136D2173}"/>
              </a:ext>
            </a:extLst>
          </p:cNvPr>
          <p:cNvSpPr txBox="1"/>
          <p:nvPr/>
        </p:nvSpPr>
        <p:spPr>
          <a:xfrm>
            <a:off x="840090" y="1339558"/>
            <a:ext cx="10271501" cy="368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6" marR="374650">
              <a:lnSpc>
                <a:spcPct val="100000"/>
              </a:lnSpc>
              <a:spcBef>
                <a:spcPts val="1000"/>
              </a:spcBef>
              <a:tabLst>
                <a:tab pos="431800" algn="l"/>
                <a:tab pos="432434" algn="l"/>
              </a:tabLst>
            </a:pPr>
            <a:r>
              <a:rPr lang="ru-RU" sz="2000" dirty="0"/>
              <a:t>4 причины, почему люди чего-то не делают: </a:t>
            </a:r>
            <a:r>
              <a:rPr lang="ru-RU" sz="2000" b="1" dirty="0"/>
              <a:t>не знает, не умеет, не может, не хочет.</a:t>
            </a:r>
            <a:endParaRPr lang="ru-RU" sz="2000" dirty="0"/>
          </a:p>
          <a:p>
            <a:pPr marL="12066" marR="374650">
              <a:lnSpc>
                <a:spcPct val="100000"/>
              </a:lnSpc>
              <a:spcBef>
                <a:spcPts val="2000"/>
              </a:spcBef>
              <a:tabLst>
                <a:tab pos="431800" algn="l"/>
                <a:tab pos="432434" algn="l"/>
              </a:tabLst>
            </a:pPr>
            <a:r>
              <a:rPr lang="ru-RU" sz="2000" dirty="0"/>
              <a:t>Поэтому, убедиться:</a:t>
            </a:r>
          </a:p>
          <a:p>
            <a:pPr marL="431800" marR="374650" indent="-4197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ru-RU" sz="2000" b="1" dirty="0"/>
              <a:t>Знает</a:t>
            </a:r>
            <a:r>
              <a:rPr lang="ru-RU" sz="2000" dirty="0"/>
              <a:t> ли сотрудник свои задачи? Видит ли цель? Принимает и </a:t>
            </a:r>
            <a:r>
              <a:rPr lang="ru-RU" sz="2000" b="1" dirty="0"/>
              <a:t>понимает</a:t>
            </a:r>
            <a:r>
              <a:rPr lang="ru-RU" sz="2000" dirty="0"/>
              <a:t> свою роль?</a:t>
            </a:r>
          </a:p>
          <a:p>
            <a:pPr marL="431800" indent="-4197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ru-RU" sz="2000" b="1" dirty="0"/>
              <a:t>Может</a:t>
            </a:r>
            <a:r>
              <a:rPr lang="ru-RU" sz="2000" dirty="0"/>
              <a:t> ли (умеет ли) выполнить поставленные задачи? Обучен ли?</a:t>
            </a:r>
          </a:p>
          <a:p>
            <a:pPr marL="431800" marR="5080" indent="-4197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ru-RU" sz="2000" dirty="0"/>
              <a:t>Имеет ли сотрудник необходимые </a:t>
            </a:r>
            <a:r>
              <a:rPr lang="ru-RU" sz="2000" b="1" dirty="0"/>
              <a:t>ресурсы</a:t>
            </a:r>
            <a:r>
              <a:rPr lang="ru-RU" sz="2000" dirty="0"/>
              <a:t> и возможности для выполнения своих задач?</a:t>
            </a:r>
            <a:br>
              <a:rPr lang="ru-RU" sz="2000" dirty="0"/>
            </a:br>
            <a:r>
              <a:rPr lang="ru-RU" sz="2000" dirty="0"/>
              <a:t>Куда могут «сливаться» ресурсы? В чем помехи?</a:t>
            </a:r>
          </a:p>
          <a:p>
            <a:pPr marL="431800" marR="5080" indent="-419734">
              <a:spcBef>
                <a:spcPts val="1000"/>
              </a:spcBef>
              <a:buFontTx/>
              <a:buAutoNum type="arabicPeriod"/>
              <a:tabLst>
                <a:tab pos="431800" algn="l"/>
                <a:tab pos="432434" algn="l"/>
              </a:tabLst>
            </a:pPr>
            <a:r>
              <a:rPr lang="ru-RU" sz="2000" b="1" dirty="0"/>
              <a:t>Хочет</a:t>
            </a:r>
            <a:r>
              <a:rPr lang="ru-RU" sz="2000" dirty="0"/>
              <a:t> ли сотрудник действовать так, как требуется для выполнения поставленных задач?</a:t>
            </a:r>
            <a:br>
              <a:rPr lang="ru-RU" sz="2000" dirty="0"/>
            </a:br>
            <a:r>
              <a:rPr lang="ru-RU" sz="2000" dirty="0"/>
              <a:t>Или хочет чего-то другого?</a:t>
            </a:r>
          </a:p>
          <a:p>
            <a:pPr marL="12066" marR="5080">
              <a:spcBef>
                <a:spcPts val="1000"/>
              </a:spcBef>
              <a:tabLst>
                <a:tab pos="431800" algn="l"/>
                <a:tab pos="432434" algn="l"/>
              </a:tabLst>
            </a:pPr>
            <a:r>
              <a:rPr lang="ru-RU" sz="2000" dirty="0"/>
              <a:t>Возможно, проблемы не с сотрудником, а с менеджментом. </a:t>
            </a:r>
            <a:r>
              <a:rPr lang="ru-RU" sz="2000" b="1" dirty="0"/>
              <a:t>«Учить – Лечить – Мочить»</a:t>
            </a:r>
          </a:p>
        </p:txBody>
      </p:sp>
    </p:spTree>
    <p:extLst>
      <p:ext uri="{BB962C8B-B14F-4D97-AF65-F5344CB8AC3E}">
        <p14:creationId xmlns:p14="http://schemas.microsoft.com/office/powerpoint/2010/main" val="1994969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85AF9-AC8B-4388-87AC-887A0807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ru-RU" dirty="0"/>
              <a:t>Стоит ли людям давать второй шанс?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144E3-3600-5B76-2B4B-0691FDC4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4"/>
            <a:ext cx="10515600" cy="53231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Конечно, дать шанс стоит!</a:t>
            </a:r>
          </a:p>
          <a:p>
            <a:r>
              <a:rPr lang="ru-RU" sz="2600" dirty="0"/>
              <a:t>У людей бывают сбои / выгорание</a:t>
            </a:r>
          </a:p>
          <a:p>
            <a:pPr>
              <a:spcBef>
                <a:spcPts val="500"/>
              </a:spcBef>
            </a:pPr>
            <a:r>
              <a:rPr lang="ru-RU" sz="2600" dirty="0"/>
              <a:t>У людей бывают проблемы в жизни</a:t>
            </a:r>
          </a:p>
          <a:p>
            <a:pPr>
              <a:spcBef>
                <a:spcPts val="500"/>
              </a:spcBef>
            </a:pPr>
            <a:r>
              <a:rPr lang="ru-RU" sz="2600" dirty="0"/>
              <a:t>У людей бывает плохое самочувствие</a:t>
            </a:r>
          </a:p>
          <a:p>
            <a:pPr>
              <a:spcBef>
                <a:spcPts val="500"/>
              </a:spcBef>
            </a:pPr>
            <a:r>
              <a:rPr lang="ru-RU" sz="2600" dirty="0"/>
              <a:t>У людей бывает любовь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u-RU" dirty="0"/>
              <a:t>«Шанс, он не получка, не аванс. Он выпадает только раз»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200" dirty="0"/>
              <a:t>	</a:t>
            </a:r>
            <a:r>
              <a:rPr lang="ru-RU" sz="2200" dirty="0" err="1"/>
              <a:t>м.ф</a:t>
            </a:r>
            <a:r>
              <a:rPr lang="ru-RU" sz="2200" dirty="0"/>
              <a:t>. «Остров Сокровищ»</a:t>
            </a:r>
            <a:endParaRPr lang="ru-RU" dirty="0"/>
          </a:p>
          <a:p>
            <a:pPr marL="0" indent="0">
              <a:spcBef>
                <a:spcPts val="1500"/>
              </a:spcBef>
              <a:buNone/>
            </a:pPr>
            <a:endParaRPr lang="ru-RU" dirty="0"/>
          </a:p>
          <a:p>
            <a:pPr marL="0" indent="0">
              <a:spcBef>
                <a:spcPts val="1500"/>
              </a:spcBef>
              <a:buNone/>
            </a:pPr>
            <a:r>
              <a:rPr lang="ru-RU" dirty="0"/>
              <a:t>Соберите фактуру, подготовьтесь и поговорите с сотрудником о проблемах. </a:t>
            </a:r>
            <a:r>
              <a:rPr lang="ru-RU" i="1" dirty="0"/>
              <a:t>«Я вижу ситуацию так то, как видишь её ты?»</a:t>
            </a:r>
          </a:p>
          <a:p>
            <a:pPr marL="0" indent="0">
              <a:buNone/>
            </a:pPr>
            <a:r>
              <a:rPr lang="ru-RU" dirty="0"/>
              <a:t>Плюсы такого подхода:</a:t>
            </a:r>
          </a:p>
          <a:p>
            <a:pPr marL="360000" indent="-360000">
              <a:spcBef>
                <a:spcPts val="500"/>
              </a:spcBef>
              <a:buAutoNum type="arabicPeriod"/>
            </a:pPr>
            <a:r>
              <a:rPr lang="ru-RU" sz="2600" b="1" dirty="0"/>
              <a:t>Разберётесь</a:t>
            </a:r>
            <a:r>
              <a:rPr lang="ru-RU" sz="2600" dirty="0"/>
              <a:t> в ситуации</a:t>
            </a:r>
          </a:p>
          <a:p>
            <a:pPr marL="360000" indent="-360000">
              <a:spcBef>
                <a:spcPts val="500"/>
              </a:spcBef>
              <a:buAutoNum type="arabicPeriod"/>
            </a:pPr>
            <a:r>
              <a:rPr lang="ru-RU" sz="2600" dirty="0"/>
              <a:t>Оцените </a:t>
            </a:r>
            <a:r>
              <a:rPr lang="ru-RU" sz="2600" b="1" dirty="0"/>
              <a:t>масштабы</a:t>
            </a:r>
            <a:r>
              <a:rPr lang="ru-RU" sz="2600" dirty="0"/>
              <a:t> бедствия</a:t>
            </a:r>
          </a:p>
          <a:p>
            <a:pPr marL="360000" indent="-360000">
              <a:spcBef>
                <a:spcPts val="500"/>
              </a:spcBef>
              <a:buAutoNum type="arabicPeriod"/>
            </a:pPr>
            <a:r>
              <a:rPr lang="ru-RU" sz="2600" dirty="0"/>
              <a:t>Проявите </a:t>
            </a:r>
            <a:r>
              <a:rPr lang="ru-RU" sz="2600" b="1" dirty="0"/>
              <a:t>положительный</a:t>
            </a:r>
            <a:r>
              <a:rPr lang="ru-RU" sz="2600" dirty="0"/>
              <a:t> настрой</a:t>
            </a:r>
          </a:p>
          <a:p>
            <a:pPr marL="360000" indent="-360000">
              <a:spcBef>
                <a:spcPts val="500"/>
              </a:spcBef>
              <a:buAutoNum type="arabicPeriod"/>
            </a:pPr>
            <a:r>
              <a:rPr lang="ru-RU" sz="2600" dirty="0"/>
              <a:t>С ненулевой вероятностью </a:t>
            </a:r>
            <a:r>
              <a:rPr lang="ru-RU" sz="2600" b="1" dirty="0"/>
              <a:t>решите</a:t>
            </a:r>
            <a:r>
              <a:rPr lang="ru-RU" sz="2600" dirty="0"/>
              <a:t> вопрос</a:t>
            </a:r>
          </a:p>
        </p:txBody>
      </p:sp>
    </p:spTree>
    <p:extLst>
      <p:ext uri="{BB962C8B-B14F-4D97-AF65-F5344CB8AC3E}">
        <p14:creationId xmlns:p14="http://schemas.microsoft.com/office/powerpoint/2010/main" val="168320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43AE2-9D9B-BD28-E1D8-837FE4AF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человек исправится?</a:t>
            </a:r>
            <a:br>
              <a:rPr lang="ru-RU" dirty="0"/>
            </a:br>
            <a:r>
              <a:rPr lang="ru-RU" dirty="0"/>
              <a:t>Когда ждать результатов?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8DFCB-D49E-1093-C657-DC4A19CA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3943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Однозначного ответа нет: люди разные, проблемы разные, ситуации разные, вы разные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u-RU" dirty="0"/>
              <a:t>Спросить у человека: </a:t>
            </a:r>
            <a:r>
              <a:rPr lang="ru-RU" i="1" dirty="0"/>
              <a:t>сколько тебе нужно времени, чтобы исправить ситуацию?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ru-RU" dirty="0"/>
              <a:t>Когда назад дороги нет?</a:t>
            </a:r>
          </a:p>
          <a:p>
            <a:pPr marL="514350" indent="-514350">
              <a:buAutoNum type="arabicPeriod"/>
            </a:pPr>
            <a:r>
              <a:rPr lang="ru-RU" dirty="0"/>
              <a:t>Поведение </a:t>
            </a:r>
            <a:r>
              <a:rPr lang="ru-RU" b="1" dirty="0"/>
              <a:t>не исправляется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Поведение </a:t>
            </a:r>
            <a:r>
              <a:rPr lang="ru-RU" b="1" dirty="0"/>
              <a:t>ухудшаются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Растёт </a:t>
            </a:r>
            <a:r>
              <a:rPr lang="ru-RU" b="1" dirty="0"/>
              <a:t>риск влияния на команду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Появился запах </a:t>
            </a:r>
            <a:r>
              <a:rPr lang="ru-RU" b="1" dirty="0"/>
              <a:t>интриг и подполья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Несколько попыток повилять на ситуацию были </a:t>
            </a:r>
            <a:r>
              <a:rPr lang="ru-RU" b="1" dirty="0"/>
              <a:t>безрезультатны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b="1" dirty="0"/>
              <a:t>КПД падает</a:t>
            </a:r>
            <a:r>
              <a:rPr lang="ru-RU" dirty="0"/>
              <a:t>, и это начали замечать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Мы тратим на человека </a:t>
            </a:r>
            <a:r>
              <a:rPr lang="ru-RU" b="1" dirty="0"/>
              <a:t>всё больше времени и нервов</a:t>
            </a:r>
            <a:r>
              <a:rPr lang="ru-RU" dirty="0"/>
              <a:t>, несоизмеримо с его отдачей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208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0AC13-02F2-77A8-FDEE-CEC55365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645"/>
          </a:xfrm>
        </p:spPr>
        <p:txBody>
          <a:bodyPr/>
          <a:lstStyle/>
          <a:p>
            <a:r>
              <a:rPr lang="ru-RU" dirty="0"/>
              <a:t>Важные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DAD2E-037B-D567-DA27-75DDA79F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09304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Не стоит ждать формальных поводов</a:t>
            </a:r>
          </a:p>
          <a:p>
            <a:r>
              <a:rPr lang="ru-RU" dirty="0"/>
              <a:t>Если сложилось понимание, что пора расставаться — надо расставаться</a:t>
            </a:r>
          </a:p>
          <a:p>
            <a:r>
              <a:rPr lang="ru-RU" dirty="0"/>
              <a:t>Стоит быть готовым к увольнению друзей</a:t>
            </a:r>
          </a:p>
          <a:p>
            <a:r>
              <a:rPr lang="ru-RU" dirty="0"/>
              <a:t>Стоит быть готовым к негативу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Ментальные ловушки:</a:t>
            </a:r>
          </a:p>
          <a:p>
            <a:pPr marL="514350" indent="-514350">
              <a:buAutoNum type="arabicPeriod"/>
            </a:pPr>
            <a:r>
              <a:rPr lang="ru-RU" dirty="0"/>
              <a:t>Вдруг он исправится</a:t>
            </a:r>
          </a:p>
          <a:p>
            <a:pPr marL="514350" indent="-514350">
              <a:buAutoNum type="arabicPeriod"/>
            </a:pPr>
            <a:r>
              <a:rPr lang="ru-RU" dirty="0"/>
              <a:t>Сейчас сложно найти замену, подождём</a:t>
            </a:r>
          </a:p>
          <a:p>
            <a:pPr marL="514350" indent="-514350">
              <a:buAutoNum type="arabicPeriod"/>
            </a:pPr>
            <a:r>
              <a:rPr lang="ru-RU" dirty="0"/>
              <a:t>Поищем работу в другом отделе</a:t>
            </a:r>
          </a:p>
          <a:p>
            <a:pPr marL="514350" indent="-514350">
              <a:buAutoNum type="arabicPeriod"/>
            </a:pPr>
            <a:r>
              <a:rPr lang="ru-RU" dirty="0"/>
              <a:t>Уволим — подорвём коллектив</a:t>
            </a:r>
          </a:p>
          <a:p>
            <a:pPr marL="514350" indent="-514350">
              <a:buAutoNum type="arabicPeriod"/>
            </a:pPr>
            <a:r>
              <a:rPr lang="ru-RU" dirty="0"/>
              <a:t>Он для меня больше, чем сотрудник (дружба, любовь и т.п.) </a:t>
            </a:r>
          </a:p>
          <a:p>
            <a:pPr marL="514350" indent="-514350">
              <a:buAutoNum type="arabicPeriod"/>
            </a:pPr>
            <a:r>
              <a:rPr lang="ru-RU" dirty="0"/>
              <a:t>Может быть есть другие варианты кроме увольнения?</a:t>
            </a:r>
          </a:p>
        </p:txBody>
      </p:sp>
    </p:spTree>
    <p:extLst>
      <p:ext uri="{BB962C8B-B14F-4D97-AF65-F5344CB8AC3E}">
        <p14:creationId xmlns:p14="http://schemas.microsoft.com/office/powerpoint/2010/main" val="13835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772" y="1183512"/>
            <a:ext cx="7233028" cy="485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ru-RU" sz="2800" dirty="0"/>
              <a:t>Концепция «может — хочет — наш»:</a:t>
            </a:r>
          </a:p>
          <a:p>
            <a:pPr marL="321945" marR="46355" indent="-309880">
              <a:spcBef>
                <a:spcPts val="12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Может</a:t>
            </a:r>
            <a:r>
              <a:rPr lang="ru-RU" sz="2000" dirty="0"/>
              <a:t> ли кандидат выполнять те задачи, для выполнения которых мы его нанимаем? </a:t>
            </a:r>
            <a:r>
              <a:rPr lang="ru-RU" sz="2000" b="1" dirty="0"/>
              <a:t>(знания и навыки)</a:t>
            </a:r>
          </a:p>
          <a:p>
            <a:pPr marL="321945" marR="556895" indent="-309880">
              <a:spcBef>
                <a:spcPts val="12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Хочет</a:t>
            </a:r>
            <a:r>
              <a:rPr lang="ru-RU" sz="2000" dirty="0"/>
              <a:t> ли кандидат выполнять эти задачи регулярно? </a:t>
            </a:r>
            <a:r>
              <a:rPr lang="ru-RU" sz="2000" b="1" dirty="0"/>
              <a:t>(мотивация)</a:t>
            </a:r>
          </a:p>
          <a:p>
            <a:pPr marL="779145" marR="556895" lvl="1" indent="-309880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21945" algn="l"/>
                <a:tab pos="322580" algn="l"/>
              </a:tabLst>
            </a:pPr>
            <a:r>
              <a:rPr lang="ru-RU" sz="2000" dirty="0"/>
              <a:t>Чего он хочет? Может быть ему нужно просто пересидеть? Или решать другого рода задачи?</a:t>
            </a:r>
          </a:p>
          <a:p>
            <a:pPr marL="321945" marR="5080" indent="-309880" algn="just">
              <a:spcBef>
                <a:spcPts val="1200"/>
              </a:spcBef>
              <a:buChar char="●"/>
              <a:tabLst>
                <a:tab pos="322580" algn="l"/>
              </a:tabLst>
            </a:pPr>
            <a:r>
              <a:rPr lang="ru-RU" sz="2000" b="1" dirty="0"/>
              <a:t>Наш</a:t>
            </a:r>
            <a:r>
              <a:rPr lang="ru-RU" sz="2000" dirty="0"/>
              <a:t> ли это кандидат — будет ли он играть по правилам нашей команды, чтобы выигрывать вместе? </a:t>
            </a:r>
            <a:r>
              <a:rPr lang="ru-RU" sz="2000" b="1" dirty="0"/>
              <a:t>(совпадение ценностей)</a:t>
            </a:r>
          </a:p>
          <a:p>
            <a:pPr marL="779145" marR="5080" lvl="1" indent="-309880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22580" algn="l"/>
              </a:tabLst>
            </a:pPr>
            <a:r>
              <a:rPr lang="ru-RU" sz="2000" dirty="0"/>
              <a:t>Может быть ему ближе стартап или наоборот большая компания?</a:t>
            </a:r>
            <a:endParaRPr lang="ru-RU" sz="2000" dirty="0">
              <a:cs typeface="Arial"/>
            </a:endParaRPr>
          </a:p>
          <a:p>
            <a:pPr marL="12065" marR="5080">
              <a:spcBef>
                <a:spcPts val="1000"/>
              </a:spcBef>
              <a:tabLst>
                <a:tab pos="322580" algn="l"/>
              </a:tabLst>
            </a:pPr>
            <a:r>
              <a:rPr lang="ru-RU" sz="2000" dirty="0">
                <a:cs typeface="Arial"/>
              </a:rPr>
              <a:t>Как в «быстром свидании» принимаем решение, подходит ли человек для отношений / создания семьи.</a:t>
            </a:r>
            <a:endParaRPr lang="ru-RU" sz="20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72" y="325133"/>
            <a:ext cx="1106245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Что мы стремимся понять на собеседовании?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7850" y="1183512"/>
            <a:ext cx="3092006" cy="2994945"/>
          </a:xfrm>
          <a:prstGeom prst="rect">
            <a:avLst/>
          </a:prstGeom>
        </p:spPr>
      </p:pic>
      <p:pic>
        <p:nvPicPr>
          <p:cNvPr id="10" name="object 29">
            <a:extLst>
              <a:ext uri="{FF2B5EF4-FFF2-40B4-BE49-F238E27FC236}">
                <a16:creationId xmlns:a16="http://schemas.microsoft.com/office/drawing/2014/main" id="{B984C7A9-9A88-26CC-5CCB-0A2823C30E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7850" y="4285175"/>
            <a:ext cx="3092006" cy="2394322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0B9C5643-747D-9060-E18F-3E1976AB3F27}"/>
              </a:ext>
            </a:extLst>
          </p:cNvPr>
          <p:cNvSpPr/>
          <p:nvPr/>
        </p:nvSpPr>
        <p:spPr>
          <a:xfrm>
            <a:off x="8921806" y="4575090"/>
            <a:ext cx="1584653" cy="259040"/>
          </a:xfrm>
          <a:custGeom>
            <a:avLst/>
            <a:gdLst/>
            <a:ahLst/>
            <a:cxnLst/>
            <a:rect l="l" t="t" r="r" b="b"/>
            <a:pathLst>
              <a:path w="1985009" h="324485">
                <a:moveTo>
                  <a:pt x="223485" y="252900"/>
                </a:moveTo>
                <a:lnTo>
                  <a:pt x="223485" y="323957"/>
                </a:lnTo>
                <a:lnTo>
                  <a:pt x="280406" y="323957"/>
                </a:lnTo>
                <a:lnTo>
                  <a:pt x="280406" y="267417"/>
                </a:lnTo>
                <a:lnTo>
                  <a:pt x="236855" y="267417"/>
                </a:lnTo>
                <a:lnTo>
                  <a:pt x="223485" y="252900"/>
                </a:lnTo>
                <a:close/>
              </a:path>
              <a:path w="1985009" h="324485">
                <a:moveTo>
                  <a:pt x="61506" y="0"/>
                </a:moveTo>
                <a:lnTo>
                  <a:pt x="0" y="0"/>
                </a:lnTo>
                <a:lnTo>
                  <a:pt x="0" y="267417"/>
                </a:lnTo>
                <a:lnTo>
                  <a:pt x="180698" y="267417"/>
                </a:lnTo>
                <a:lnTo>
                  <a:pt x="180698" y="216990"/>
                </a:lnTo>
                <a:lnTo>
                  <a:pt x="61506" y="216990"/>
                </a:lnTo>
                <a:lnTo>
                  <a:pt x="61506" y="0"/>
                </a:lnTo>
                <a:close/>
              </a:path>
              <a:path w="1985009" h="324485">
                <a:moveTo>
                  <a:pt x="242204" y="0"/>
                </a:moveTo>
                <a:lnTo>
                  <a:pt x="180698" y="0"/>
                </a:lnTo>
                <a:lnTo>
                  <a:pt x="180698" y="267417"/>
                </a:lnTo>
                <a:lnTo>
                  <a:pt x="223485" y="267417"/>
                </a:lnTo>
                <a:lnTo>
                  <a:pt x="223485" y="252900"/>
                </a:lnTo>
                <a:lnTo>
                  <a:pt x="242204" y="252900"/>
                </a:lnTo>
                <a:lnTo>
                  <a:pt x="242204" y="0"/>
                </a:lnTo>
                <a:close/>
              </a:path>
              <a:path w="1985009" h="324485">
                <a:moveTo>
                  <a:pt x="242204" y="252900"/>
                </a:moveTo>
                <a:lnTo>
                  <a:pt x="223485" y="252900"/>
                </a:lnTo>
                <a:lnTo>
                  <a:pt x="236855" y="267417"/>
                </a:lnTo>
                <a:lnTo>
                  <a:pt x="242204" y="267417"/>
                </a:lnTo>
                <a:lnTo>
                  <a:pt x="242204" y="252900"/>
                </a:lnTo>
                <a:close/>
              </a:path>
              <a:path w="1985009" h="324485">
                <a:moveTo>
                  <a:pt x="280406" y="216990"/>
                </a:moveTo>
                <a:lnTo>
                  <a:pt x="242204" y="216990"/>
                </a:lnTo>
                <a:lnTo>
                  <a:pt x="242204" y="267417"/>
                </a:lnTo>
                <a:lnTo>
                  <a:pt x="280406" y="267417"/>
                </a:lnTo>
                <a:lnTo>
                  <a:pt x="280406" y="216990"/>
                </a:lnTo>
                <a:close/>
              </a:path>
              <a:path w="1985009" h="324485">
                <a:moveTo>
                  <a:pt x="407224" y="58831"/>
                </a:moveTo>
                <a:lnTo>
                  <a:pt x="363888" y="66567"/>
                </a:lnTo>
                <a:lnTo>
                  <a:pt x="328813" y="88629"/>
                </a:lnTo>
                <a:lnTo>
                  <a:pt x="305533" y="122319"/>
                </a:lnTo>
                <a:lnTo>
                  <a:pt x="297582" y="164652"/>
                </a:lnTo>
                <a:lnTo>
                  <a:pt x="298490" y="179527"/>
                </a:lnTo>
                <a:lnTo>
                  <a:pt x="312099" y="219282"/>
                </a:lnTo>
                <a:lnTo>
                  <a:pt x="340536" y="249223"/>
                </a:lnTo>
                <a:lnTo>
                  <a:pt x="381819" y="267035"/>
                </a:lnTo>
                <a:lnTo>
                  <a:pt x="414864" y="270473"/>
                </a:lnTo>
                <a:lnTo>
                  <a:pt x="428402" y="269948"/>
                </a:lnTo>
                <a:lnTo>
                  <a:pt x="474389" y="257222"/>
                </a:lnTo>
                <a:lnTo>
                  <a:pt x="499674" y="237237"/>
                </a:lnTo>
                <a:lnTo>
                  <a:pt x="486286" y="222720"/>
                </a:lnTo>
                <a:lnTo>
                  <a:pt x="416392" y="222720"/>
                </a:lnTo>
                <a:lnTo>
                  <a:pt x="407510" y="222314"/>
                </a:lnTo>
                <a:lnTo>
                  <a:pt x="367469" y="202688"/>
                </a:lnTo>
                <a:lnTo>
                  <a:pt x="357610" y="181461"/>
                </a:lnTo>
                <a:lnTo>
                  <a:pt x="346100" y="181461"/>
                </a:lnTo>
                <a:lnTo>
                  <a:pt x="346100" y="146697"/>
                </a:lnTo>
                <a:lnTo>
                  <a:pt x="356960" y="146697"/>
                </a:lnTo>
                <a:lnTo>
                  <a:pt x="357656" y="142495"/>
                </a:lnTo>
                <a:lnTo>
                  <a:pt x="380482" y="110787"/>
                </a:lnTo>
                <a:lnTo>
                  <a:pt x="407606" y="103910"/>
                </a:lnTo>
                <a:lnTo>
                  <a:pt x="496932" y="103910"/>
                </a:lnTo>
                <a:lnTo>
                  <a:pt x="492344" y="97177"/>
                </a:lnTo>
                <a:lnTo>
                  <a:pt x="461471" y="71820"/>
                </a:lnTo>
                <a:lnTo>
                  <a:pt x="421932" y="59643"/>
                </a:lnTo>
                <a:lnTo>
                  <a:pt x="407224" y="58831"/>
                </a:lnTo>
                <a:close/>
              </a:path>
              <a:path w="1985009" h="324485">
                <a:moveTo>
                  <a:pt x="467966" y="202855"/>
                </a:moveTo>
                <a:lnTo>
                  <a:pt x="431769" y="221479"/>
                </a:lnTo>
                <a:lnTo>
                  <a:pt x="416392" y="222720"/>
                </a:lnTo>
                <a:lnTo>
                  <a:pt x="486286" y="222720"/>
                </a:lnTo>
                <a:lnTo>
                  <a:pt x="467966" y="202855"/>
                </a:lnTo>
                <a:close/>
              </a:path>
              <a:path w="1985009" h="324485">
                <a:moveTo>
                  <a:pt x="356960" y="146697"/>
                </a:moveTo>
                <a:lnTo>
                  <a:pt x="346100" y="146697"/>
                </a:lnTo>
                <a:lnTo>
                  <a:pt x="346100" y="181461"/>
                </a:lnTo>
                <a:lnTo>
                  <a:pt x="357610" y="181461"/>
                </a:lnTo>
                <a:lnTo>
                  <a:pt x="356486" y="175110"/>
                </a:lnTo>
                <a:lnTo>
                  <a:pt x="356075" y="167709"/>
                </a:lnTo>
                <a:lnTo>
                  <a:pt x="356071" y="157012"/>
                </a:lnTo>
                <a:lnTo>
                  <a:pt x="356438" y="149849"/>
                </a:lnTo>
                <a:lnTo>
                  <a:pt x="356960" y="146697"/>
                </a:lnTo>
                <a:close/>
              </a:path>
              <a:path w="1985009" h="324485">
                <a:moveTo>
                  <a:pt x="457961" y="146697"/>
                </a:moveTo>
                <a:lnTo>
                  <a:pt x="356960" y="146697"/>
                </a:lnTo>
                <a:lnTo>
                  <a:pt x="356438" y="149849"/>
                </a:lnTo>
                <a:lnTo>
                  <a:pt x="356071" y="157012"/>
                </a:lnTo>
                <a:lnTo>
                  <a:pt x="356075" y="167709"/>
                </a:lnTo>
                <a:lnTo>
                  <a:pt x="356486" y="175110"/>
                </a:lnTo>
                <a:lnTo>
                  <a:pt x="357610" y="181461"/>
                </a:lnTo>
                <a:lnTo>
                  <a:pt x="513045" y="181461"/>
                </a:lnTo>
                <a:lnTo>
                  <a:pt x="513652" y="175110"/>
                </a:lnTo>
                <a:lnTo>
                  <a:pt x="514064" y="170383"/>
                </a:lnTo>
                <a:lnTo>
                  <a:pt x="514191" y="167709"/>
                </a:lnTo>
                <a:lnTo>
                  <a:pt x="514149" y="164652"/>
                </a:lnTo>
                <a:lnTo>
                  <a:pt x="513727" y="157012"/>
                </a:lnTo>
                <a:lnTo>
                  <a:pt x="458797" y="157012"/>
                </a:lnTo>
                <a:lnTo>
                  <a:pt x="458391" y="149252"/>
                </a:lnTo>
                <a:lnTo>
                  <a:pt x="457961" y="146697"/>
                </a:lnTo>
                <a:close/>
              </a:path>
              <a:path w="1985009" h="324485">
                <a:moveTo>
                  <a:pt x="496932" y="103910"/>
                </a:moveTo>
                <a:lnTo>
                  <a:pt x="407606" y="103910"/>
                </a:lnTo>
                <a:lnTo>
                  <a:pt x="415008" y="104340"/>
                </a:lnTo>
                <a:lnTo>
                  <a:pt x="421932" y="105630"/>
                </a:lnTo>
                <a:lnTo>
                  <a:pt x="452303" y="129124"/>
                </a:lnTo>
                <a:lnTo>
                  <a:pt x="458797" y="157012"/>
                </a:lnTo>
                <a:lnTo>
                  <a:pt x="481719" y="146697"/>
                </a:lnTo>
                <a:lnTo>
                  <a:pt x="512825" y="146697"/>
                </a:lnTo>
                <a:lnTo>
                  <a:pt x="510657" y="134568"/>
                </a:lnTo>
                <a:lnTo>
                  <a:pt x="506240" y="120934"/>
                </a:lnTo>
                <a:lnTo>
                  <a:pt x="500056" y="108495"/>
                </a:lnTo>
                <a:lnTo>
                  <a:pt x="496932" y="103910"/>
                </a:lnTo>
                <a:close/>
              </a:path>
              <a:path w="1985009" h="324485">
                <a:moveTo>
                  <a:pt x="512825" y="146697"/>
                </a:moveTo>
                <a:lnTo>
                  <a:pt x="481719" y="146697"/>
                </a:lnTo>
                <a:lnTo>
                  <a:pt x="458797" y="157012"/>
                </a:lnTo>
                <a:lnTo>
                  <a:pt x="513727" y="157012"/>
                </a:lnTo>
                <a:lnTo>
                  <a:pt x="513333" y="149849"/>
                </a:lnTo>
                <a:lnTo>
                  <a:pt x="513282" y="149252"/>
                </a:lnTo>
                <a:lnTo>
                  <a:pt x="512825" y="146697"/>
                </a:lnTo>
                <a:close/>
              </a:path>
              <a:path w="1985009" h="324485">
                <a:moveTo>
                  <a:pt x="619087" y="61888"/>
                </a:moveTo>
                <a:lnTo>
                  <a:pt x="559873" y="61888"/>
                </a:lnTo>
                <a:lnTo>
                  <a:pt x="559873" y="267417"/>
                </a:lnTo>
                <a:lnTo>
                  <a:pt x="619087" y="267417"/>
                </a:lnTo>
                <a:lnTo>
                  <a:pt x="619087" y="190630"/>
                </a:lnTo>
                <a:lnTo>
                  <a:pt x="768078" y="190630"/>
                </a:lnTo>
                <a:lnTo>
                  <a:pt x="768078" y="142113"/>
                </a:lnTo>
                <a:lnTo>
                  <a:pt x="619087" y="142113"/>
                </a:lnTo>
                <a:lnTo>
                  <a:pt x="619087" y="61888"/>
                </a:lnTo>
                <a:close/>
              </a:path>
              <a:path w="1985009" h="324485">
                <a:moveTo>
                  <a:pt x="768078" y="190630"/>
                </a:moveTo>
                <a:lnTo>
                  <a:pt x="708481" y="190630"/>
                </a:lnTo>
                <a:lnTo>
                  <a:pt x="708481" y="267417"/>
                </a:lnTo>
                <a:lnTo>
                  <a:pt x="768078" y="267417"/>
                </a:lnTo>
                <a:lnTo>
                  <a:pt x="768078" y="190630"/>
                </a:lnTo>
                <a:close/>
              </a:path>
              <a:path w="1985009" h="324485">
                <a:moveTo>
                  <a:pt x="768078" y="61888"/>
                </a:moveTo>
                <a:lnTo>
                  <a:pt x="708481" y="61888"/>
                </a:lnTo>
                <a:lnTo>
                  <a:pt x="708481" y="142113"/>
                </a:lnTo>
                <a:lnTo>
                  <a:pt x="768078" y="142113"/>
                </a:lnTo>
                <a:lnTo>
                  <a:pt x="768078" y="61888"/>
                </a:lnTo>
                <a:close/>
              </a:path>
              <a:path w="1985009" h="324485">
                <a:moveTo>
                  <a:pt x="884341" y="61888"/>
                </a:moveTo>
                <a:lnTo>
                  <a:pt x="825127" y="61888"/>
                </a:lnTo>
                <a:lnTo>
                  <a:pt x="825127" y="267417"/>
                </a:lnTo>
                <a:lnTo>
                  <a:pt x="884341" y="267417"/>
                </a:lnTo>
                <a:lnTo>
                  <a:pt x="884341" y="190630"/>
                </a:lnTo>
                <a:lnTo>
                  <a:pt x="1033331" y="190630"/>
                </a:lnTo>
                <a:lnTo>
                  <a:pt x="1033331" y="142113"/>
                </a:lnTo>
                <a:lnTo>
                  <a:pt x="884341" y="142113"/>
                </a:lnTo>
                <a:lnTo>
                  <a:pt x="884341" y="61888"/>
                </a:lnTo>
                <a:close/>
              </a:path>
              <a:path w="1985009" h="324485">
                <a:moveTo>
                  <a:pt x="1033331" y="190630"/>
                </a:moveTo>
                <a:lnTo>
                  <a:pt x="973735" y="190630"/>
                </a:lnTo>
                <a:lnTo>
                  <a:pt x="973735" y="267417"/>
                </a:lnTo>
                <a:lnTo>
                  <a:pt x="1033331" y="267417"/>
                </a:lnTo>
                <a:lnTo>
                  <a:pt x="1033331" y="190630"/>
                </a:lnTo>
                <a:close/>
              </a:path>
              <a:path w="1985009" h="324485">
                <a:moveTo>
                  <a:pt x="1033331" y="61888"/>
                </a:moveTo>
                <a:lnTo>
                  <a:pt x="973735" y="61888"/>
                </a:lnTo>
                <a:lnTo>
                  <a:pt x="973735" y="142113"/>
                </a:lnTo>
                <a:lnTo>
                  <a:pt x="1033331" y="142113"/>
                </a:lnTo>
                <a:lnTo>
                  <a:pt x="1033331" y="61888"/>
                </a:lnTo>
                <a:close/>
              </a:path>
              <a:path w="1985009" h="324485">
                <a:moveTo>
                  <a:pt x="1186651" y="58831"/>
                </a:moveTo>
                <a:lnTo>
                  <a:pt x="1141452" y="66567"/>
                </a:lnTo>
                <a:lnTo>
                  <a:pt x="1105566" y="88629"/>
                </a:lnTo>
                <a:lnTo>
                  <a:pt x="1081737" y="122319"/>
                </a:lnTo>
                <a:lnTo>
                  <a:pt x="1073571" y="164652"/>
                </a:lnTo>
                <a:lnTo>
                  <a:pt x="1074479" y="179527"/>
                </a:lnTo>
                <a:lnTo>
                  <a:pt x="1088088" y="219282"/>
                </a:lnTo>
                <a:lnTo>
                  <a:pt x="1116239" y="249223"/>
                </a:lnTo>
                <a:lnTo>
                  <a:pt x="1155611" y="267035"/>
                </a:lnTo>
                <a:lnTo>
                  <a:pt x="1186651" y="270473"/>
                </a:lnTo>
                <a:lnTo>
                  <a:pt x="1202457" y="269614"/>
                </a:lnTo>
                <a:lnTo>
                  <a:pt x="1244719" y="256721"/>
                </a:lnTo>
                <a:lnTo>
                  <a:pt x="1276880" y="230504"/>
                </a:lnTo>
                <a:lnTo>
                  <a:pt x="1283207" y="221574"/>
                </a:lnTo>
                <a:lnTo>
                  <a:pt x="1186651" y="221574"/>
                </a:lnTo>
                <a:lnTo>
                  <a:pt x="1179392" y="221144"/>
                </a:lnTo>
                <a:lnTo>
                  <a:pt x="1144723" y="201160"/>
                </a:lnTo>
                <a:lnTo>
                  <a:pt x="1133931" y="164652"/>
                </a:lnTo>
                <a:lnTo>
                  <a:pt x="1134361" y="156009"/>
                </a:lnTo>
                <a:lnTo>
                  <a:pt x="1154274" y="118404"/>
                </a:lnTo>
                <a:lnTo>
                  <a:pt x="1186651" y="107731"/>
                </a:lnTo>
                <a:lnTo>
                  <a:pt x="1283475" y="107731"/>
                </a:lnTo>
                <a:lnTo>
                  <a:pt x="1276880" y="98443"/>
                </a:lnTo>
                <a:lnTo>
                  <a:pt x="1244719" y="72584"/>
                </a:lnTo>
                <a:lnTo>
                  <a:pt x="1202457" y="59691"/>
                </a:lnTo>
                <a:lnTo>
                  <a:pt x="1186651" y="58831"/>
                </a:lnTo>
                <a:close/>
              </a:path>
              <a:path w="1985009" h="324485">
                <a:moveTo>
                  <a:pt x="1283475" y="107731"/>
                </a:moveTo>
                <a:lnTo>
                  <a:pt x="1186651" y="107731"/>
                </a:lnTo>
                <a:lnTo>
                  <a:pt x="1193909" y="108161"/>
                </a:lnTo>
                <a:lnTo>
                  <a:pt x="1200786" y="109450"/>
                </a:lnTo>
                <a:lnTo>
                  <a:pt x="1232112" y="134091"/>
                </a:lnTo>
                <a:lnTo>
                  <a:pt x="1238988" y="164652"/>
                </a:lnTo>
                <a:lnTo>
                  <a:pt x="1238559" y="173152"/>
                </a:lnTo>
                <a:lnTo>
                  <a:pt x="1219004" y="210901"/>
                </a:lnTo>
                <a:lnTo>
                  <a:pt x="1186651" y="221574"/>
                </a:lnTo>
                <a:lnTo>
                  <a:pt x="1283207" y="221574"/>
                </a:lnTo>
                <a:lnTo>
                  <a:pt x="1298441" y="179527"/>
                </a:lnTo>
                <a:lnTo>
                  <a:pt x="1299348" y="164652"/>
                </a:lnTo>
                <a:lnTo>
                  <a:pt x="1298441" y="149467"/>
                </a:lnTo>
                <a:lnTo>
                  <a:pt x="1295719" y="135236"/>
                </a:lnTo>
                <a:lnTo>
                  <a:pt x="1291183" y="121961"/>
                </a:lnTo>
                <a:lnTo>
                  <a:pt x="1284831" y="109641"/>
                </a:lnTo>
                <a:lnTo>
                  <a:pt x="1283475" y="107731"/>
                </a:lnTo>
                <a:close/>
              </a:path>
              <a:path w="1985009" h="324485">
                <a:moveTo>
                  <a:pt x="1438135" y="58831"/>
                </a:moveTo>
                <a:lnTo>
                  <a:pt x="1392364" y="66567"/>
                </a:lnTo>
                <a:lnTo>
                  <a:pt x="1355713" y="88629"/>
                </a:lnTo>
                <a:lnTo>
                  <a:pt x="1331693" y="122319"/>
                </a:lnTo>
                <a:lnTo>
                  <a:pt x="1323527" y="164652"/>
                </a:lnTo>
                <a:lnTo>
                  <a:pt x="1324435" y="179527"/>
                </a:lnTo>
                <a:lnTo>
                  <a:pt x="1338044" y="219282"/>
                </a:lnTo>
                <a:lnTo>
                  <a:pt x="1366625" y="249581"/>
                </a:lnTo>
                <a:lnTo>
                  <a:pt x="1406714" y="267131"/>
                </a:lnTo>
                <a:lnTo>
                  <a:pt x="1438135" y="270473"/>
                </a:lnTo>
                <a:lnTo>
                  <a:pt x="1453846" y="269638"/>
                </a:lnTo>
                <a:lnTo>
                  <a:pt x="1494675" y="257103"/>
                </a:lnTo>
                <a:lnTo>
                  <a:pt x="1523685" y="230241"/>
                </a:lnTo>
                <a:lnTo>
                  <a:pt x="1528504" y="221574"/>
                </a:lnTo>
                <a:lnTo>
                  <a:pt x="1437753" y="221574"/>
                </a:lnTo>
                <a:lnTo>
                  <a:pt x="1430304" y="221144"/>
                </a:lnTo>
                <a:lnTo>
                  <a:pt x="1394704" y="201160"/>
                </a:lnTo>
                <a:lnTo>
                  <a:pt x="1383887" y="164652"/>
                </a:lnTo>
                <a:lnTo>
                  <a:pt x="1384317" y="156009"/>
                </a:lnTo>
                <a:lnTo>
                  <a:pt x="1404445" y="118404"/>
                </a:lnTo>
                <a:lnTo>
                  <a:pt x="1437753" y="107731"/>
                </a:lnTo>
                <a:lnTo>
                  <a:pt x="1528315" y="107731"/>
                </a:lnTo>
                <a:lnTo>
                  <a:pt x="1523685" y="99302"/>
                </a:lnTo>
                <a:lnTo>
                  <a:pt x="1494675" y="72584"/>
                </a:lnTo>
                <a:lnTo>
                  <a:pt x="1453846" y="59691"/>
                </a:lnTo>
                <a:lnTo>
                  <a:pt x="1438135" y="58831"/>
                </a:lnTo>
                <a:close/>
              </a:path>
              <a:path w="1985009" h="324485">
                <a:moveTo>
                  <a:pt x="1483978" y="193304"/>
                </a:moveTo>
                <a:lnTo>
                  <a:pt x="1451315" y="219951"/>
                </a:lnTo>
                <a:lnTo>
                  <a:pt x="1437753" y="221574"/>
                </a:lnTo>
                <a:lnTo>
                  <a:pt x="1528504" y="221574"/>
                </a:lnTo>
                <a:lnTo>
                  <a:pt x="1530203" y="218518"/>
                </a:lnTo>
                <a:lnTo>
                  <a:pt x="1483978" y="193304"/>
                </a:lnTo>
                <a:close/>
              </a:path>
              <a:path w="1985009" h="324485">
                <a:moveTo>
                  <a:pt x="1528315" y="107731"/>
                </a:moveTo>
                <a:lnTo>
                  <a:pt x="1437753" y="107731"/>
                </a:lnTo>
                <a:lnTo>
                  <a:pt x="1444677" y="108161"/>
                </a:lnTo>
                <a:lnTo>
                  <a:pt x="1451315" y="109450"/>
                </a:lnTo>
                <a:lnTo>
                  <a:pt x="1483978" y="136001"/>
                </a:lnTo>
                <a:lnTo>
                  <a:pt x="1530203" y="111169"/>
                </a:lnTo>
                <a:lnTo>
                  <a:pt x="1528315" y="107731"/>
                </a:lnTo>
                <a:close/>
              </a:path>
              <a:path w="1985009" h="324485">
                <a:moveTo>
                  <a:pt x="1609983" y="97034"/>
                </a:moveTo>
                <a:lnTo>
                  <a:pt x="1609983" y="267417"/>
                </a:lnTo>
                <a:lnTo>
                  <a:pt x="1669197" y="267417"/>
                </a:lnTo>
                <a:lnTo>
                  <a:pt x="1669197" y="110787"/>
                </a:lnTo>
                <a:lnTo>
                  <a:pt x="1623354" y="110787"/>
                </a:lnTo>
                <a:lnTo>
                  <a:pt x="1609983" y="97034"/>
                </a:lnTo>
                <a:close/>
              </a:path>
              <a:path w="1985009" h="324485">
                <a:moveTo>
                  <a:pt x="1738726" y="61888"/>
                </a:moveTo>
                <a:lnTo>
                  <a:pt x="1540454" y="61888"/>
                </a:lnTo>
                <a:lnTo>
                  <a:pt x="1540454" y="110787"/>
                </a:lnTo>
                <a:lnTo>
                  <a:pt x="1609983" y="110787"/>
                </a:lnTo>
                <a:lnTo>
                  <a:pt x="1609983" y="97034"/>
                </a:lnTo>
                <a:lnTo>
                  <a:pt x="1738726" y="97034"/>
                </a:lnTo>
                <a:lnTo>
                  <a:pt x="1738726" y="61888"/>
                </a:lnTo>
                <a:close/>
              </a:path>
              <a:path w="1985009" h="324485">
                <a:moveTo>
                  <a:pt x="1669197" y="97034"/>
                </a:moveTo>
                <a:lnTo>
                  <a:pt x="1609983" y="97034"/>
                </a:lnTo>
                <a:lnTo>
                  <a:pt x="1623354" y="110787"/>
                </a:lnTo>
                <a:lnTo>
                  <a:pt x="1655826" y="110787"/>
                </a:lnTo>
                <a:lnTo>
                  <a:pt x="1669197" y="97034"/>
                </a:lnTo>
                <a:close/>
              </a:path>
              <a:path w="1985009" h="324485">
                <a:moveTo>
                  <a:pt x="1669197" y="97034"/>
                </a:moveTo>
                <a:lnTo>
                  <a:pt x="1655826" y="110787"/>
                </a:lnTo>
                <a:lnTo>
                  <a:pt x="1669197" y="110787"/>
                </a:lnTo>
                <a:lnTo>
                  <a:pt x="1669197" y="97034"/>
                </a:lnTo>
                <a:close/>
              </a:path>
              <a:path w="1985009" h="324485">
                <a:moveTo>
                  <a:pt x="1738726" y="97034"/>
                </a:moveTo>
                <a:lnTo>
                  <a:pt x="1669197" y="97034"/>
                </a:lnTo>
                <a:lnTo>
                  <a:pt x="1669197" y="110787"/>
                </a:lnTo>
                <a:lnTo>
                  <a:pt x="1738726" y="110787"/>
                </a:lnTo>
                <a:lnTo>
                  <a:pt x="1738726" y="97034"/>
                </a:lnTo>
                <a:close/>
              </a:path>
              <a:path w="1985009" h="324485">
                <a:moveTo>
                  <a:pt x="1829703" y="61888"/>
                </a:moveTo>
                <a:lnTo>
                  <a:pt x="1770489" y="61888"/>
                </a:lnTo>
                <a:lnTo>
                  <a:pt x="1770489" y="267417"/>
                </a:lnTo>
                <a:lnTo>
                  <a:pt x="1825501" y="267417"/>
                </a:lnTo>
                <a:lnTo>
                  <a:pt x="1893428" y="184136"/>
                </a:lnTo>
                <a:lnTo>
                  <a:pt x="1829703" y="184136"/>
                </a:lnTo>
                <a:lnTo>
                  <a:pt x="1829703" y="61888"/>
                </a:lnTo>
                <a:close/>
              </a:path>
              <a:path w="1985009" h="324485">
                <a:moveTo>
                  <a:pt x="1984424" y="145169"/>
                </a:moveTo>
                <a:lnTo>
                  <a:pt x="1925210" y="145169"/>
                </a:lnTo>
                <a:lnTo>
                  <a:pt x="1925210" y="267417"/>
                </a:lnTo>
                <a:lnTo>
                  <a:pt x="1984424" y="267417"/>
                </a:lnTo>
                <a:lnTo>
                  <a:pt x="1984424" y="145169"/>
                </a:lnTo>
                <a:close/>
              </a:path>
              <a:path w="1985009" h="324485">
                <a:moveTo>
                  <a:pt x="1984424" y="61888"/>
                </a:moveTo>
                <a:lnTo>
                  <a:pt x="1929794" y="61888"/>
                </a:lnTo>
                <a:lnTo>
                  <a:pt x="1829703" y="184136"/>
                </a:lnTo>
                <a:lnTo>
                  <a:pt x="1893428" y="184136"/>
                </a:lnTo>
                <a:lnTo>
                  <a:pt x="1925210" y="145169"/>
                </a:lnTo>
                <a:lnTo>
                  <a:pt x="1984424" y="145169"/>
                </a:lnTo>
                <a:lnTo>
                  <a:pt x="1984424" y="61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31">
            <a:extLst>
              <a:ext uri="{FF2B5EF4-FFF2-40B4-BE49-F238E27FC236}">
                <a16:creationId xmlns:a16="http://schemas.microsoft.com/office/drawing/2014/main" id="{8F4E3294-F5F4-5C9E-98A1-27196173501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1806" y="4973982"/>
            <a:ext cx="2778453" cy="15994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D4B43-A609-9ECF-922D-CD2F3A2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/>
              <a:t>Подготовка к увольнению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B3CCC-B641-CFE0-89B6-A6390074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10515600" cy="4631192"/>
          </a:xfrm>
        </p:spPr>
        <p:txBody>
          <a:bodyPr/>
          <a:lstStyle/>
          <a:p>
            <a:r>
              <a:rPr lang="ru-RU" dirty="0"/>
              <a:t>Определиться: будет или нет «переходный» период</a:t>
            </a:r>
          </a:p>
          <a:p>
            <a:r>
              <a:rPr lang="ru-RU" dirty="0"/>
              <a:t>Если да — нужен план действий</a:t>
            </a:r>
          </a:p>
          <a:p>
            <a:r>
              <a:rPr lang="ru-RU" dirty="0"/>
              <a:t>Стоит потренировать «пламенную речь»</a:t>
            </a:r>
          </a:p>
          <a:p>
            <a:r>
              <a:rPr lang="ru-RU" dirty="0"/>
              <a:t>Не стоит торопиться (в разумных пределах), чтобы не скатываться в эмоции</a:t>
            </a:r>
          </a:p>
          <a:p>
            <a:r>
              <a:rPr lang="ru-RU" dirty="0"/>
              <a:t>Пережить эмоции заранее</a:t>
            </a:r>
          </a:p>
        </p:txBody>
      </p:sp>
    </p:spTree>
    <p:extLst>
      <p:ext uri="{BB962C8B-B14F-4D97-AF65-F5344CB8AC3E}">
        <p14:creationId xmlns:p14="http://schemas.microsoft.com/office/powerpoint/2010/main" val="4006658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670EF-B172-95B9-3666-08778F55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04"/>
          </a:xfrm>
        </p:spPr>
        <p:txBody>
          <a:bodyPr/>
          <a:lstStyle/>
          <a:p>
            <a:r>
              <a:rPr lang="ru-RU" dirty="0"/>
              <a:t>Процесс увольнения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C963B-259F-6C16-09A5-8F1D57AB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8441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Сообщить</a:t>
            </a:r>
          </a:p>
          <a:p>
            <a:pPr lvl="1"/>
            <a:r>
              <a:rPr lang="ru-RU" dirty="0"/>
              <a:t>«Сочувствовать — не всегда плохо. Стоит сочувствовать внутри, а не снаружи»</a:t>
            </a:r>
          </a:p>
          <a:p>
            <a:pPr lvl="1"/>
            <a:r>
              <a:rPr lang="ru-RU" dirty="0"/>
              <a:t>Не стоит оправдываться. Решение было принято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Дождаться окончания эмоциональной реакции</a:t>
            </a:r>
          </a:p>
          <a:p>
            <a:pPr marL="457200" lvl="1" indent="0">
              <a:buNone/>
            </a:pPr>
            <a:r>
              <a:rPr lang="ru-RU" dirty="0"/>
              <a:t>Варианты реакции на увольнение:</a:t>
            </a:r>
          </a:p>
          <a:p>
            <a:pPr lvl="1"/>
            <a:r>
              <a:rPr lang="ru-RU" dirty="0"/>
              <a:t>шок, отрицание, гнев, печаль, комбо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Сообщить дальнейшие шаги:</a:t>
            </a:r>
          </a:p>
          <a:p>
            <a:pPr marL="457200" lvl="1" indent="0">
              <a:buNone/>
            </a:pPr>
            <a:r>
              <a:rPr lang="ru-RU" dirty="0"/>
              <a:t>Сроки, деньги, условия, как мы будем расходиться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Побороть в себе желание сопереживать</a:t>
            </a:r>
          </a:p>
          <a:p>
            <a:pPr lvl="1"/>
            <a:r>
              <a:rPr lang="ru-RU" dirty="0"/>
              <a:t>Вспомнить, что уже переживали этот момент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Убедиться, что все всё поняли одинаково и знают, что делать</a:t>
            </a:r>
          </a:p>
          <a:p>
            <a:pPr lvl="1"/>
            <a:r>
              <a:rPr lang="ru-RU" dirty="0"/>
              <a:t>Написали письмо /</a:t>
            </a:r>
            <a:r>
              <a:rPr lang="en-US" dirty="0"/>
              <a:t> follow-up </a:t>
            </a:r>
            <a:r>
              <a:rPr lang="ru-RU" dirty="0"/>
              <a:t>с деталями</a:t>
            </a:r>
          </a:p>
        </p:txBody>
      </p:sp>
    </p:spTree>
    <p:extLst>
      <p:ext uri="{BB962C8B-B14F-4D97-AF65-F5344CB8AC3E}">
        <p14:creationId xmlns:p14="http://schemas.microsoft.com/office/powerpoint/2010/main" val="266135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8A92D-094A-1CA7-6F98-ED3C751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r>
              <a:rPr lang="ru-RU" dirty="0"/>
              <a:t>Полезные советы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73DEC-41C7-11A7-44F4-CCBCA67B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/>
          <a:lstStyle/>
          <a:p>
            <a:r>
              <a:rPr lang="ru-RU" dirty="0"/>
              <a:t>Говорите про увольнение в понедельник. Оставьте всем пространство для манёвра</a:t>
            </a:r>
          </a:p>
          <a:p>
            <a:pPr lvl="1"/>
            <a:r>
              <a:rPr lang="ru-RU" dirty="0"/>
              <a:t>Не стоит портить себе и людям выходные</a:t>
            </a:r>
          </a:p>
          <a:p>
            <a:r>
              <a:rPr lang="ru-RU" dirty="0"/>
              <a:t>Мало слов — плохо. Много слов — тоже плохо.</a:t>
            </a:r>
          </a:p>
          <a:p>
            <a:r>
              <a:rPr lang="ru-RU" dirty="0"/>
              <a:t>Не стоит перекладывать ответственность.</a:t>
            </a:r>
            <a:br>
              <a:rPr lang="ru-RU" dirty="0"/>
            </a:br>
            <a:r>
              <a:rPr lang="ru-RU" i="1" dirty="0"/>
              <a:t>«Я то чего, это всё шеф. Он велел тебя выгнать»</a:t>
            </a:r>
            <a:br>
              <a:rPr lang="ru-RU" i="1" dirty="0"/>
            </a:br>
            <a:r>
              <a:rPr lang="ru-RU" dirty="0"/>
              <a:t>даже если это так.</a:t>
            </a:r>
          </a:p>
          <a:p>
            <a:r>
              <a:rPr lang="ru-RU" dirty="0"/>
              <a:t>Слишком жёсткий разговор — плохо. Слишком мягкий — тоже.</a:t>
            </a:r>
          </a:p>
        </p:txBody>
      </p:sp>
    </p:spTree>
    <p:extLst>
      <p:ext uri="{BB962C8B-B14F-4D97-AF65-F5344CB8AC3E}">
        <p14:creationId xmlns:p14="http://schemas.microsoft.com/office/powerpoint/2010/main" val="300212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2624" y="1724375"/>
            <a:ext cx="6214745" cy="225677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1945" marR="508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sz="2000" dirty="0"/>
              <a:t>Любое решение вызовет чье-то недовольство (разница в том, сколько будет недовольных и где они будут находиться)</a:t>
            </a:r>
          </a:p>
          <a:p>
            <a:pPr marL="321945" marR="178435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sz="2000" dirty="0"/>
              <a:t>Принимая решение в отношении одного сотрудника, руководитель посылает (явное или неявное) сообщение всей команде</a:t>
            </a:r>
          </a:p>
          <a:p>
            <a:pPr marL="321945" marR="518795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sz="2000" dirty="0"/>
              <a:t>Коммуникация столь же важна, сколь и само решение (что, как и когда вы сообщите)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680" y="1224340"/>
            <a:ext cx="63675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Любое управленческое решение имеет цену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1680" y="397611"/>
            <a:ext cx="60655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Дилемма увольнения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2036" y="1270491"/>
            <a:ext cx="3392676" cy="2659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E0FD7-006F-60A5-E006-D1436D9C1B00}"/>
              </a:ext>
            </a:extLst>
          </p:cNvPr>
          <p:cNvSpPr txBox="1"/>
          <p:nvPr/>
        </p:nvSpPr>
        <p:spPr>
          <a:xfrm>
            <a:off x="751680" y="4486717"/>
            <a:ext cx="10983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000" dirty="0"/>
              <a:t>Какие проблемы могут возникнуть, если вовремя не уволить?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Кто-то другой может задуматься об уходе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Кто-то другой может задуматься, что теперь можно вот так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Кто-то может подумать, что ваш авторитет — теряется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Кто-то может воспринять это как вашу личную слабость</a:t>
            </a:r>
          </a:p>
          <a:p>
            <a:pPr marL="0" indent="0">
              <a:buNone/>
            </a:pPr>
            <a:r>
              <a:rPr lang="ru-RU" sz="2000" dirty="0"/>
              <a:t>«Очень часто основной вред идёт не от тех, кого уволили, а от тех, кого побоялись уволить»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71C307B-A0F0-9603-AA10-660E18712A97}"/>
              </a:ext>
            </a:extLst>
          </p:cNvPr>
          <p:cNvCxnSpPr/>
          <p:nvPr/>
        </p:nvCxnSpPr>
        <p:spPr>
          <a:xfrm flipV="1">
            <a:off x="8098971" y="3766457"/>
            <a:ext cx="1458686" cy="1458686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D8FF4-8341-79C1-6205-FCA55147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 при увольнении и что с ними 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77054-BA03-E951-1C71-EA0A82CD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руководителя — постоянно идентифицировать риски и работать с ними.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Сам факт увольнения — </a:t>
            </a:r>
            <a:r>
              <a:rPr lang="ru-RU" b="1" dirty="0"/>
              <a:t>работа с людьми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 factor — </a:t>
            </a:r>
            <a:r>
              <a:rPr lang="ru-RU" b="1" dirty="0"/>
              <a:t>распространение знаний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Подрыв авторитета — </a:t>
            </a:r>
            <a:r>
              <a:rPr lang="ru-RU" b="1" dirty="0"/>
              <a:t>прокачка авторитета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Уход команды — </a:t>
            </a:r>
            <a:r>
              <a:rPr lang="ru-RU" b="1" dirty="0"/>
              <a:t>работа с командой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Психологически тяжело будет уволить — </a:t>
            </a:r>
            <a:r>
              <a:rPr lang="ru-RU" b="1" dirty="0"/>
              <a:t>правильная подготовка</a:t>
            </a:r>
            <a:r>
              <a:rPr lang="ru-RU" dirty="0"/>
              <a:t>, а также донесение причин, следствий и плана действий </a:t>
            </a:r>
          </a:p>
        </p:txBody>
      </p:sp>
    </p:spTree>
    <p:extLst>
      <p:ext uri="{BB962C8B-B14F-4D97-AF65-F5344CB8AC3E}">
        <p14:creationId xmlns:p14="http://schemas.microsoft.com/office/powerpoint/2010/main" val="2587632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31ECC-E8DD-AB4B-9A2B-175D113A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увольнению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81D19-82EB-AE41-A474-63069AD0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Уметь увольнять — крутейший скилл</a:t>
            </a:r>
          </a:p>
          <a:p>
            <a:r>
              <a:rPr lang="ru-RU" dirty="0"/>
              <a:t>Рано или поздно придётся это делать</a:t>
            </a:r>
          </a:p>
          <a:p>
            <a:r>
              <a:rPr lang="ru-RU" dirty="0"/>
              <a:t>От этого никто не умирал</a:t>
            </a:r>
          </a:p>
          <a:p>
            <a:pPr lvl="1"/>
            <a:r>
              <a:rPr lang="ru-RU" dirty="0"/>
              <a:t>Увольнение — это часть работы</a:t>
            </a:r>
          </a:p>
          <a:p>
            <a:r>
              <a:rPr lang="ru-RU" dirty="0"/>
              <a:t>Земля круглая — стоит расставаться экологично</a:t>
            </a:r>
          </a:p>
        </p:txBody>
      </p:sp>
    </p:spTree>
    <p:extLst>
      <p:ext uri="{BB962C8B-B14F-4D97-AF65-F5344CB8AC3E}">
        <p14:creationId xmlns:p14="http://schemas.microsoft.com/office/powerpoint/2010/main" val="3687713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352C94E-6BC7-7BFE-E9EB-FDB2A55D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1910"/>
            <a:ext cx="10515600" cy="2852737"/>
          </a:xfrm>
        </p:spPr>
        <p:txBody>
          <a:bodyPr>
            <a:normAutofit/>
          </a:bodyPr>
          <a:lstStyle/>
          <a:p>
            <a:r>
              <a:rPr lang="ru-RU" sz="5400" spc="260" dirty="0"/>
              <a:t>Найм</a:t>
            </a:r>
            <a:r>
              <a:rPr lang="ru-RU" sz="5400" spc="20" dirty="0"/>
              <a:t> </a:t>
            </a:r>
            <a:r>
              <a:rPr lang="ru-RU" sz="5400" spc="330" dirty="0"/>
              <a:t>и</a:t>
            </a:r>
            <a:r>
              <a:rPr lang="ru-RU" sz="5400" spc="20" dirty="0"/>
              <a:t> </a:t>
            </a:r>
            <a:r>
              <a:rPr lang="ru-RU" sz="5400" spc="200" dirty="0"/>
              <a:t>увольнение</a:t>
            </a:r>
            <a:r>
              <a:rPr lang="ru-RU" sz="5400" spc="20" dirty="0"/>
              <a:t> </a:t>
            </a:r>
            <a:r>
              <a:rPr lang="ru-RU" sz="5400" spc="215" dirty="0"/>
              <a:t>по</a:t>
            </a:r>
            <a:r>
              <a:rPr lang="ru-RU" sz="5400" spc="20" dirty="0"/>
              <a:t> </a:t>
            </a:r>
            <a:r>
              <a:rPr lang="ru-RU" sz="5400" spc="165" dirty="0"/>
              <a:t>ценностям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A85259-D042-0DA6-14B5-5C48FF0F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1635"/>
            <a:ext cx="10515600" cy="1500187"/>
          </a:xfrm>
        </p:spPr>
        <p:txBody>
          <a:bodyPr/>
          <a:lstStyle/>
          <a:p>
            <a:r>
              <a:rPr lang="ru-RU" dirty="0"/>
              <a:t>основы ценностно-ориентированного менеджмента</a:t>
            </a:r>
          </a:p>
        </p:txBody>
      </p:sp>
    </p:spTree>
    <p:extLst>
      <p:ext uri="{BB962C8B-B14F-4D97-AF65-F5344CB8AC3E}">
        <p14:creationId xmlns:p14="http://schemas.microsoft.com/office/powerpoint/2010/main" val="3819171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63873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Корпоративная культура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89520"/>
            <a:ext cx="7263014" cy="493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2000" dirty="0"/>
              <a:t>Когда бизнес-идею начинают реализовать люди, возникает </a:t>
            </a:r>
            <a:r>
              <a:rPr lang="ru-RU" sz="2000" b="1" dirty="0"/>
              <a:t>корпоративная культура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Она возникает в любом случае, хотим мы этого или нет.</a:t>
            </a:r>
          </a:p>
          <a:p>
            <a:pPr>
              <a:lnSpc>
                <a:spcPct val="100000"/>
              </a:lnSpc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Корпоративная культура – это, если говорить простыми словами, то, как: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люди действуют в рамках организации;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«здесь так принято» — принято делать, думать, говорить.</a:t>
            </a:r>
          </a:p>
          <a:p>
            <a:pPr>
              <a:lnSpc>
                <a:spcPct val="100000"/>
              </a:lnSpc>
            </a:pPr>
            <a:endParaRPr lang="ru-RU" dirty="0"/>
          </a:p>
          <a:p>
            <a:pPr marL="41275" marR="33655">
              <a:lnSpc>
                <a:spcPts val="3020"/>
              </a:lnSpc>
              <a:spcBef>
                <a:spcPts val="480"/>
              </a:spcBef>
            </a:pPr>
            <a:r>
              <a:rPr lang="ru-RU" sz="2000" dirty="0"/>
              <a:t>*</a:t>
            </a:r>
            <a:r>
              <a:rPr lang="en-US" sz="2000" dirty="0"/>
              <a:t> * *</a:t>
            </a:r>
            <a:endParaRPr lang="ru-RU" sz="2000" dirty="0"/>
          </a:p>
          <a:p>
            <a:pPr marL="41275" marR="33655">
              <a:spcBef>
                <a:spcPts val="480"/>
              </a:spcBef>
            </a:pPr>
            <a:r>
              <a:rPr lang="ru-RU" sz="2000" dirty="0"/>
              <a:t>Корпоративная культура влияет и на, кого нанимаем и как, а также кого увольняем, когда и как.</a:t>
            </a:r>
            <a:br>
              <a:rPr lang="en-US" sz="2000" dirty="0"/>
            </a:br>
            <a:r>
              <a:rPr lang="ru-RU" sz="2000" dirty="0"/>
              <a:t>Часто людей увольняют, потому что «</a:t>
            </a:r>
            <a:r>
              <a:rPr lang="ru-RU" sz="2000" b="1" dirty="0"/>
              <a:t>не подошел по культуре</a:t>
            </a:r>
            <a:r>
              <a:rPr lang="ru-RU" sz="2000" dirty="0"/>
              <a:t>», или когда человек увольнялся, потому что «</a:t>
            </a:r>
            <a:r>
              <a:rPr lang="ru-RU" sz="2000" b="1" dirty="0"/>
              <a:t>культура выдавила</a:t>
            </a:r>
            <a:r>
              <a:rPr lang="ru-RU" sz="2000" dirty="0"/>
              <a:t>»?</a:t>
            </a:r>
          </a:p>
        </p:txBody>
      </p:sp>
      <p:pic>
        <p:nvPicPr>
          <p:cNvPr id="16" name="object 6">
            <a:extLst>
              <a:ext uri="{FF2B5EF4-FFF2-40B4-BE49-F238E27FC236}">
                <a16:creationId xmlns:a16="http://schemas.microsoft.com/office/drawing/2014/main" id="{F0889D9C-6725-1AA4-675C-4A89C64CF7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6584" y="5022151"/>
            <a:ext cx="3187884" cy="1777714"/>
          </a:xfrm>
          <a:prstGeom prst="rect">
            <a:avLst/>
          </a:prstGeom>
        </p:spPr>
      </p:pic>
      <p:pic>
        <p:nvPicPr>
          <p:cNvPr id="17" name="object 6">
            <a:extLst>
              <a:ext uri="{FF2B5EF4-FFF2-40B4-BE49-F238E27FC236}">
                <a16:creationId xmlns:a16="http://schemas.microsoft.com/office/drawing/2014/main" id="{B95700A6-4167-3A3E-3D35-2421834FAD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1057" y="82355"/>
            <a:ext cx="3108685" cy="474523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36071"/>
            <a:ext cx="81860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Корпоративные ценности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18BCF449-0A9F-2C96-6815-ED1417286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86"/>
            <a:ext cx="8860971" cy="5497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«</a:t>
            </a:r>
            <a:r>
              <a:rPr lang="ru-RU" i="1" dirty="0"/>
              <a:t>Ценность — устойчивое убеждение в том, что определенный способ поведения</a:t>
            </a:r>
            <a:r>
              <a:rPr lang="en-US" i="1" dirty="0"/>
              <a:t> </a:t>
            </a:r>
            <a:r>
              <a:rPr lang="ru-RU" i="1" dirty="0"/>
              <a:t>предпочтительнее с личной или социальной точек зрения, чем противоположный способ поведения.</a:t>
            </a:r>
            <a:r>
              <a:rPr lang="en-US" i="1" dirty="0"/>
              <a:t>»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	Милтон Рокич,</a:t>
            </a:r>
          </a:p>
          <a:p>
            <a:pPr marL="0" indent="0">
              <a:buNone/>
            </a:pPr>
            <a:r>
              <a:rPr lang="ru-RU" dirty="0"/>
              <a:t>	«Природа человеческих ценностей»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i="1" dirty="0"/>
              <a:t>«Ценность — это предельные жизненные ориентиры, по которым мы выстраиваем свое поведение, отношения с людьми, карьеру, ставим себе цели и ограничения».</a:t>
            </a:r>
          </a:p>
          <a:p>
            <a:pPr marL="0" indent="0">
              <a:buNone/>
            </a:pPr>
            <a:r>
              <a:rPr lang="ru-RU" dirty="0"/>
              <a:t>	Аркадий Пригожин</a:t>
            </a:r>
          </a:p>
          <a:p>
            <a:pPr marL="0" indent="0">
              <a:buNone/>
            </a:pPr>
            <a:r>
              <a:rPr lang="ru-RU" dirty="0"/>
              <a:t>	«Цели и ценности».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8256DDFB-6790-F644-80F1-76C2290ACB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7478" y="487689"/>
            <a:ext cx="1952106" cy="2810682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74F759A8-776D-DEE0-72B6-54B4D60463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7049" y="3429000"/>
            <a:ext cx="1922535" cy="287859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04" y="52282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Корпоративные ценности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105" y="1392809"/>
            <a:ext cx="8498438" cy="3793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68325"/>
            <a:r>
              <a:rPr lang="ru-RU" sz="2000" dirty="0"/>
              <a:t>Зачем «ценности» используются бизнесом в управлении?</a:t>
            </a:r>
          </a:p>
          <a:p>
            <a:pPr marL="140970">
              <a:lnSpc>
                <a:spcPct val="100000"/>
              </a:lnSpc>
              <a:spcBef>
                <a:spcPts val="100"/>
              </a:spcBef>
            </a:pPr>
            <a:endParaRPr lang="ru-RU" sz="2000" dirty="0"/>
          </a:p>
          <a:p>
            <a:pPr marL="140970" algn="ctr">
              <a:lnSpc>
                <a:spcPct val="100000"/>
              </a:lnSpc>
              <a:spcBef>
                <a:spcPts val="100"/>
              </a:spcBef>
            </a:pPr>
            <a:r>
              <a:rPr lang="ru-RU" sz="2800" dirty="0"/>
              <a:t>Функции ценностей:</a:t>
            </a:r>
            <a:endParaRPr lang="ru-RU" sz="2000" dirty="0"/>
          </a:p>
          <a:p>
            <a:pPr marL="457200" indent="-4572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sz="2000" dirty="0"/>
              <a:t>Интеграция: Объединение людей, имеющих разный бэкграунд</a:t>
            </a:r>
          </a:p>
          <a:p>
            <a:pPr marL="457200" indent="-4572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sz="2000" dirty="0"/>
              <a:t>Отсев: клетка норм</a:t>
            </a:r>
          </a:p>
          <a:p>
            <a:pPr marL="457200" indent="-457200"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sz="2000" dirty="0"/>
              <a:t>При найме: Сотрудник «покупает» ценности организации на уровне смыслов</a:t>
            </a:r>
          </a:p>
          <a:p>
            <a:pPr marL="914400" lvl="1" indent="-457200"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dirty="0"/>
              <a:t>Не все готовы работать в онлайн-казино, на порноиндустрию и т.п.</a:t>
            </a:r>
          </a:p>
          <a:p>
            <a:pPr marL="457200" indent="-4572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sz="2000" dirty="0"/>
              <a:t>Построение справедливых отношений на основе одинаковых ценностей</a:t>
            </a:r>
          </a:p>
          <a:p>
            <a:pPr marL="457200" indent="-4572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</a:tabLst>
            </a:pPr>
            <a:r>
              <a:rPr lang="ru-RU" sz="2000" dirty="0"/>
              <a:t>То, что не меняется, когда меняется все вокруг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609203B-D1E4-21D8-8DC9-8DB419FD20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4226" y="1509311"/>
            <a:ext cx="2611903" cy="38905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678" y="1295570"/>
            <a:ext cx="6277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latin typeface="Arial"/>
                <a:cs typeface="Arial"/>
              </a:rPr>
              <a:t>Человеко-</a:t>
            </a:r>
            <a:r>
              <a:rPr sz="2800" spc="250" dirty="0">
                <a:latin typeface="Arial"/>
                <a:cs typeface="Arial"/>
              </a:rPr>
              <a:t>центрированный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240" dirty="0">
                <a:latin typeface="Arial"/>
                <a:cs typeface="Arial"/>
              </a:rPr>
              <a:t>найм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751678" y="431640"/>
            <a:ext cx="93329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Кандидат = возможности + риски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0" y="1746885"/>
            <a:ext cx="4952999" cy="46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79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05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Корпоративные ценности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454" y="1483140"/>
            <a:ext cx="10301289" cy="4296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 всех нас разные ценности.</a:t>
            </a:r>
          </a:p>
          <a:p>
            <a:pPr marL="298450" marR="121285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В то же время наличие общих ценностей внутри организации помогает людям </a:t>
            </a:r>
            <a:r>
              <a:rPr lang="ru-RU" sz="2000" b="1" dirty="0"/>
              <a:t>общаться</a:t>
            </a:r>
            <a:r>
              <a:rPr lang="ru-RU" sz="2000" dirty="0"/>
              <a:t>, </a:t>
            </a:r>
            <a:r>
              <a:rPr lang="ru-RU" sz="2000" b="1" dirty="0"/>
              <a:t>действовать по единым принципам</a:t>
            </a:r>
            <a:r>
              <a:rPr lang="ru-RU" sz="2000" dirty="0"/>
              <a:t>, </a:t>
            </a:r>
            <a:r>
              <a:rPr lang="ru-RU" sz="2000" b="1" dirty="0"/>
              <a:t>урегулировать конфликтные ситуации</a:t>
            </a:r>
            <a:r>
              <a:rPr lang="ru-RU" sz="2000" dirty="0"/>
              <a:t>.</a:t>
            </a:r>
          </a:p>
          <a:p>
            <a:pPr marL="298450" marR="121285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Хорошие корпоративные ценности — </a:t>
            </a:r>
            <a:r>
              <a:rPr lang="ru-RU" sz="2000" b="1" dirty="0"/>
              <a:t>руководство к действию</a:t>
            </a:r>
            <a:r>
              <a:rPr lang="ru-RU" sz="2000" dirty="0"/>
              <a:t>, а не просто красивые слова.</a:t>
            </a:r>
          </a:p>
          <a:p>
            <a:pPr marL="298450" marR="121285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Ценности начинаются с руководителей / топ-менеджмента, они действительно должны им следовать, не на словах, а на деле!</a:t>
            </a:r>
          </a:p>
          <a:p>
            <a:pPr marL="12700" marR="121285">
              <a:spcBef>
                <a:spcPts val="1000"/>
              </a:spcBef>
            </a:pPr>
            <a:r>
              <a:rPr lang="ru-RU" sz="2000" b="1" dirty="0"/>
              <a:t>Корпоративные ценности на практике:</a:t>
            </a:r>
          </a:p>
          <a:p>
            <a:pPr marL="469900" marR="121285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000" dirty="0"/>
              <a:t>Менеджер </a:t>
            </a:r>
            <a:r>
              <a:rPr lang="ru-RU" sz="2000" b="1" dirty="0"/>
              <a:t>знает</a:t>
            </a:r>
            <a:r>
              <a:rPr lang="ru-RU" sz="2000" dirty="0"/>
              <a:t> ценности команды и организации.</a:t>
            </a:r>
          </a:p>
          <a:p>
            <a:pPr marL="469900" marR="121285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000" dirty="0"/>
              <a:t>Менеджер способен их </a:t>
            </a:r>
            <a:r>
              <a:rPr lang="ru-RU" sz="2000" b="1" dirty="0"/>
              <a:t>назвать и объяснить</a:t>
            </a:r>
            <a:r>
              <a:rPr lang="ru-RU" sz="2000" dirty="0"/>
              <a:t>, что они означают.</a:t>
            </a:r>
          </a:p>
          <a:p>
            <a:pPr marL="469900" marR="121285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000" dirty="0"/>
              <a:t>Менеджер понимает, как </a:t>
            </a:r>
            <a:r>
              <a:rPr lang="ru-RU" sz="2000" b="1" dirty="0"/>
              <a:t>проявляются</a:t>
            </a:r>
            <a:r>
              <a:rPr lang="ru-RU" sz="2000" dirty="0"/>
              <a:t> ценности на уровне «</a:t>
            </a:r>
            <a:r>
              <a:rPr lang="ru-RU" sz="2000" b="1" dirty="0"/>
              <a:t>делай</a:t>
            </a:r>
            <a:r>
              <a:rPr lang="ru-RU" sz="2000" dirty="0"/>
              <a:t>» и «</a:t>
            </a:r>
            <a:r>
              <a:rPr lang="ru-RU" sz="2000" b="1" dirty="0"/>
              <a:t>не делай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8" y="44345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Выясняем ценности при найме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322582-C853-46FD-B9D5-3C5C5AEB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143373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marR="633730" indent="0">
              <a:lnSpc>
                <a:spcPct val="120000"/>
              </a:lnSpc>
              <a:spcBef>
                <a:spcPts val="530"/>
              </a:spcBef>
              <a:buNone/>
            </a:pPr>
            <a:r>
              <a:rPr lang="ru-RU" sz="3200" dirty="0"/>
              <a:t>Ценности на собеседовании можно проверить с помощью </a:t>
            </a:r>
            <a:r>
              <a:rPr lang="ru-RU" sz="3200" b="1" dirty="0"/>
              <a:t>ситуационных вопросов</a:t>
            </a:r>
            <a:r>
              <a:rPr lang="ru-RU" sz="3200" dirty="0"/>
              <a:t>.</a:t>
            </a:r>
          </a:p>
          <a:p>
            <a:pPr marL="0" marR="633730" indent="0">
              <a:lnSpc>
                <a:spcPct val="120000"/>
              </a:lnSpc>
              <a:spcBef>
                <a:spcPts val="530"/>
              </a:spcBef>
              <a:buNone/>
            </a:pPr>
            <a:r>
              <a:rPr lang="ru-RU" dirty="0"/>
              <a:t>Это вопрос, где вы описываете ситуацию и просите сделать выбор, а затем предлагаете пояснить его.</a:t>
            </a:r>
          </a:p>
          <a:p>
            <a:pPr marL="0" marR="633730" indent="0">
              <a:lnSpc>
                <a:spcPct val="120000"/>
              </a:lnSpc>
              <a:spcBef>
                <a:spcPts val="1500"/>
              </a:spcBef>
              <a:buNone/>
            </a:pPr>
            <a:r>
              <a:rPr lang="ru-RU" dirty="0"/>
              <a:t>Пример:</a:t>
            </a:r>
          </a:p>
          <a:p>
            <a:pPr marL="0" marR="5080" indent="0">
              <a:lnSpc>
                <a:spcPct val="120000"/>
              </a:lnSpc>
              <a:spcBef>
                <a:spcPts val="700"/>
              </a:spcBef>
              <a:buNone/>
            </a:pPr>
            <a:r>
              <a:rPr lang="ru-RU" i="1" dirty="0"/>
              <a:t>«У вас есть возможность работать на уже устоявшемся проекте, где все систематизировано и требует, скорее, усовершенствования и качественной поддержки.</a:t>
            </a:r>
            <a:br>
              <a:rPr lang="ru-RU" i="1" dirty="0"/>
            </a:br>
            <a:r>
              <a:rPr lang="ru-RU" i="1" dirty="0"/>
              <a:t>или Проект абсолютно новый и все нужно начинать с нуля. Какой из проектов вы предпочтете и почему при прочих равных?»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dirty="0"/>
              <a:t>Ответ:</a:t>
            </a:r>
          </a:p>
          <a:p>
            <a:pPr marL="0" marR="50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i="1" dirty="0"/>
              <a:t>«Я хочу работать на долгоиграющем стабильном проекте. Я не люблю эти все недостартапы, где хаос и бедлам. Мне очень тяжело работать в таких условиях».</a:t>
            </a:r>
          </a:p>
          <a:p>
            <a:pPr marL="12700" marR="1287780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Какие ценности и мотиваторы стоят за этим ответом?</a:t>
            </a:r>
          </a:p>
          <a:p>
            <a:pPr marL="12700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И какие не прослеживаются?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17" y="40839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Ситуационные вопросы (примеры)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917" y="1245188"/>
            <a:ext cx="11132426" cy="53463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1438910">
              <a:spcBef>
                <a:spcPts val="1000"/>
              </a:spcBef>
            </a:pPr>
            <a:r>
              <a:rPr lang="ru-RU" sz="2000" i="1" dirty="0"/>
              <a:t>«У вас есть возможность работать онлайн и не появляться в офисе совсем.</a:t>
            </a:r>
            <a:br>
              <a:rPr lang="ru-RU" sz="2000" i="1" dirty="0"/>
            </a:br>
            <a:r>
              <a:rPr lang="ru-RU" sz="2000" i="1" dirty="0"/>
              <a:t>ИЛИ Вы можете посещать офис каждый день и работать в отведенном вам пространстве. Какой вариант для вас предпочтительнее и почему?»</a:t>
            </a:r>
          </a:p>
          <a:p>
            <a:pPr marL="12700" marR="5080">
              <a:spcBef>
                <a:spcPts val="1000"/>
              </a:spcBef>
            </a:pPr>
            <a:r>
              <a:rPr lang="ru-RU" sz="2000" dirty="0"/>
              <a:t>Ответ:</a:t>
            </a:r>
          </a:p>
          <a:p>
            <a:pPr marL="12700" marR="5080">
              <a:spcBef>
                <a:spcPts val="1000"/>
              </a:spcBef>
            </a:pPr>
            <a:r>
              <a:rPr lang="ru-RU" sz="2000" i="1" dirty="0"/>
              <a:t>«Я хочу работать исключительно онлайн. В шумном офисе у меня не получается сосредоточиться.</a:t>
            </a:r>
            <a:br>
              <a:rPr lang="ru-RU" sz="2000" i="1" dirty="0"/>
            </a:br>
            <a:r>
              <a:rPr lang="ru-RU" sz="2000" i="1" dirty="0"/>
              <a:t>А еще мне бы не хотелось терять два рабочих часа в транспорте. В это время можно заняться чем-то другим».</a:t>
            </a:r>
          </a:p>
          <a:p>
            <a:pPr marL="298450" marR="5080" indent="-285750">
              <a:buFont typeface="Arial" panose="020B0604020202020204" pitchFamily="34" charset="0"/>
              <a:buChar char="•"/>
            </a:pPr>
            <a:r>
              <a:rPr lang="ru-RU" sz="2000" dirty="0"/>
              <a:t>Какие ценности и мотиваторы стоят за этим ответом?</a:t>
            </a:r>
          </a:p>
          <a:p>
            <a:pPr marL="755650" marR="5080" lvl="1" indent="-285750">
              <a:buFont typeface="Arial" panose="020B0604020202020204" pitchFamily="34" charset="0"/>
              <a:buChar char="•"/>
            </a:pPr>
            <a:r>
              <a:rPr lang="ru-RU" dirty="0"/>
              <a:t>Приоритет — личная эффективность, время на себя и свои нужды</a:t>
            </a:r>
          </a:p>
          <a:p>
            <a:pPr marL="298450" marR="5080" indent="-285750">
              <a:buFont typeface="Arial" panose="020B0604020202020204" pitchFamily="34" charset="0"/>
              <a:buChar char="•"/>
            </a:pPr>
            <a:r>
              <a:rPr lang="ru-RU" sz="2000" dirty="0"/>
              <a:t>И какие не прослеживаются?</a:t>
            </a:r>
          </a:p>
          <a:p>
            <a:pPr marL="755650" marR="5080" lvl="1" indent="-285750">
              <a:buFont typeface="Arial" panose="020B0604020202020204" pitchFamily="34" charset="0"/>
              <a:buChar char="•"/>
            </a:pPr>
            <a:r>
              <a:rPr lang="ru-RU" dirty="0"/>
              <a:t>Командная работа, возможность контактировать с командой напрямую — не ценно</a:t>
            </a:r>
          </a:p>
          <a:p>
            <a:pPr marL="12700" marR="5080">
              <a:spcBef>
                <a:spcPts val="1000"/>
              </a:spcBef>
            </a:pPr>
            <a:r>
              <a:rPr lang="ru-RU" sz="2000" i="1" dirty="0"/>
              <a:t>«У вас есть возможность работать с англоязычным заказчиком и вести всю коммуникацию на английском.</a:t>
            </a:r>
            <a:br>
              <a:rPr lang="ru-RU" sz="2000" i="1" dirty="0"/>
            </a:br>
            <a:r>
              <a:rPr lang="ru-RU" sz="2000" dirty="0"/>
              <a:t>ИЛИ</a:t>
            </a:r>
            <a:r>
              <a:rPr lang="ru-RU" sz="2000" i="1" dirty="0"/>
              <a:t> Вы можете принять участие в проекте для отечественного клиента, офис которого находится в нашем городе. Какой вариант для вас предпочтительнее и почему?»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08769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Найм и увольнение по ценностям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70799"/>
            <a:ext cx="10307320" cy="414600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Это не плохо и не хорошо, что ценности разные, но </a:t>
            </a:r>
            <a:r>
              <a:rPr lang="ru-RU" sz="2000" b="1" dirty="0"/>
              <a:t>несовпадение ценностей</a:t>
            </a:r>
            <a:r>
              <a:rPr lang="ru-RU" sz="2000" dirty="0"/>
              <a:t> точно </a:t>
            </a:r>
            <a:r>
              <a:rPr lang="ru-RU" sz="2000" b="1" dirty="0"/>
              <a:t>может</a:t>
            </a:r>
            <a:r>
              <a:rPr lang="ru-RU" sz="2000" dirty="0"/>
              <a:t> </a:t>
            </a:r>
            <a:r>
              <a:rPr lang="ru-RU" sz="2000" b="1" dirty="0"/>
              <a:t>помешать</a:t>
            </a:r>
            <a:r>
              <a:rPr lang="ru-RU" sz="2000" dirty="0"/>
              <a:t> всему коллективу.</a:t>
            </a:r>
          </a:p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Если человек </a:t>
            </a:r>
            <a:r>
              <a:rPr lang="ru-RU" sz="2000" b="1" dirty="0"/>
              <a:t>явно не подходит вам по культуре</a:t>
            </a:r>
            <a:r>
              <a:rPr lang="ru-RU" sz="2000" dirty="0"/>
              <a:t> (ценности, мотивы, отношение к работе), это стоит </a:t>
            </a:r>
            <a:r>
              <a:rPr lang="ru-RU" sz="2000" b="1" dirty="0"/>
              <a:t>проговорить</a:t>
            </a:r>
            <a:r>
              <a:rPr lang="ru-RU" sz="2000" dirty="0"/>
              <a:t> по итогам </a:t>
            </a:r>
            <a:r>
              <a:rPr lang="ru-RU" sz="2000" b="1" dirty="0"/>
              <a:t>собеседования</a:t>
            </a:r>
            <a:r>
              <a:rPr lang="ru-RU" sz="2000" dirty="0"/>
              <a:t>.</a:t>
            </a:r>
          </a:p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Существуют организации, где в приоритете </a:t>
            </a:r>
            <a:r>
              <a:rPr lang="ru-RU" sz="2000" b="1" dirty="0"/>
              <a:t>ценностный подход</a:t>
            </a:r>
            <a:r>
              <a:rPr lang="ru-RU" sz="2000" dirty="0"/>
              <a:t>, а не «найм по компетенциям»</a:t>
            </a:r>
          </a:p>
          <a:p>
            <a:pPr marR="822960">
              <a:spcBef>
                <a:spcPts val="530"/>
              </a:spcBef>
            </a:pPr>
            <a:endParaRPr lang="ru-RU" sz="2000" dirty="0"/>
          </a:p>
          <a:p>
            <a:pPr marR="822960">
              <a:spcBef>
                <a:spcPts val="530"/>
              </a:spcBef>
            </a:pPr>
            <a:r>
              <a:rPr lang="ru-RU" sz="2000" dirty="0"/>
              <a:t>Увольнение по ценностям:</a:t>
            </a:r>
          </a:p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Если вы понимаете, что сотрудник </a:t>
            </a:r>
            <a:r>
              <a:rPr lang="ru-RU" sz="2000" b="1" dirty="0"/>
              <a:t>не проявляет </a:t>
            </a:r>
            <a:r>
              <a:rPr lang="ru-RU" sz="2000" dirty="0"/>
              <a:t>определенные </a:t>
            </a:r>
            <a:r>
              <a:rPr lang="ru-RU" sz="2000" b="1" dirty="0"/>
              <a:t>ценности</a:t>
            </a:r>
            <a:r>
              <a:rPr lang="ru-RU" sz="2000" dirty="0"/>
              <a:t>, ваша задача — </a:t>
            </a:r>
            <a:r>
              <a:rPr lang="ru-RU" sz="2000" b="1" dirty="0"/>
              <a:t>дать</a:t>
            </a:r>
            <a:r>
              <a:rPr lang="ru-RU" sz="2000" dirty="0"/>
              <a:t> ему </a:t>
            </a:r>
            <a:r>
              <a:rPr lang="ru-RU" sz="2000" b="1" dirty="0"/>
              <a:t>обратную связь</a:t>
            </a:r>
            <a:r>
              <a:rPr lang="ru-RU" sz="2000" dirty="0"/>
              <a:t>.</a:t>
            </a:r>
          </a:p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Важно создать </a:t>
            </a:r>
            <a:r>
              <a:rPr lang="ru-RU" sz="2000" b="1" dirty="0"/>
              <a:t>связку</a:t>
            </a:r>
            <a:r>
              <a:rPr lang="ru-RU" sz="2000" dirty="0"/>
              <a:t> между </a:t>
            </a:r>
            <a:r>
              <a:rPr lang="ru-RU" sz="2000" b="1" dirty="0"/>
              <a:t>поведением</a:t>
            </a:r>
            <a:r>
              <a:rPr lang="ru-RU" sz="2000" dirty="0"/>
              <a:t>, которое вы наблюдали, и </a:t>
            </a:r>
            <a:r>
              <a:rPr lang="ru-RU" sz="2000" b="1" dirty="0"/>
              <a:t>ценностью</a:t>
            </a:r>
            <a:r>
              <a:rPr lang="ru-RU" sz="2000" dirty="0"/>
              <a:t>, которая противоречит этому поведению.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114" y="44345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Увольнение по ценностям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1114" y="1259568"/>
            <a:ext cx="10972800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-RU" sz="2400" spc="-10" dirty="0"/>
              <a:t>Пример:</a:t>
            </a:r>
          </a:p>
          <a:p>
            <a:pPr marL="360000" indent="-360000">
              <a:lnSpc>
                <a:spcPct val="100000"/>
              </a:lnSpc>
              <a:spcBef>
                <a:spcPts val="100"/>
              </a:spcBef>
            </a:pPr>
            <a:r>
              <a:rPr lang="ru-RU" sz="2400" spc="-10" dirty="0"/>
              <a:t>Сотрудник работает онлайн. Вы узнали, что параллельно он работает еще на одной работе. При найме он вам об этом не сказал. Периодически он пропускает дейли-митинги без внятных причин.</a:t>
            </a:r>
          </a:p>
          <a:p>
            <a:pPr marL="360000" indent="-360000">
              <a:lnSpc>
                <a:spcPct val="100000"/>
              </a:lnSpc>
              <a:spcBef>
                <a:spcPts val="100"/>
              </a:spcBef>
            </a:pPr>
            <a:r>
              <a:rPr lang="ru-RU" sz="2400" spc="-10" dirty="0"/>
              <a:t>Такие ценности как прозрачность, честность и эффективность явно нарушаются.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-RU" sz="2400" spc="-1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-RU" sz="2400" spc="-10" dirty="0"/>
              <a:t>Как увольнять:</a:t>
            </a:r>
          </a:p>
          <a:p>
            <a:pPr marL="360000" indent="-360000">
              <a:lnSpc>
                <a:spcPct val="100000"/>
              </a:lnSpc>
              <a:spcBef>
                <a:spcPts val="100"/>
              </a:spcBef>
            </a:pPr>
            <a:r>
              <a:rPr lang="ru-RU" sz="2400" spc="-10" dirty="0"/>
              <a:t>Увольнение может сопровождаться пояснением, что </a:t>
            </a:r>
            <a:r>
              <a:rPr lang="ru-RU" sz="2400" b="1" spc="-10" dirty="0"/>
              <a:t>систематические нарушения противоречат базовым ценностям компании</a:t>
            </a:r>
            <a:r>
              <a:rPr lang="ru-RU" sz="2400" spc="-10" dirty="0"/>
              <a:t> или команды.</a:t>
            </a:r>
          </a:p>
          <a:p>
            <a:pPr marL="360000" indent="-360000">
              <a:lnSpc>
                <a:spcPct val="100000"/>
              </a:lnSpc>
              <a:spcBef>
                <a:spcPts val="100"/>
              </a:spcBef>
            </a:pPr>
            <a:r>
              <a:rPr lang="ru-RU" sz="2400" spc="-10" dirty="0"/>
              <a:t>Для вас это </a:t>
            </a:r>
            <a:r>
              <a:rPr lang="ru-RU" sz="2400" b="1" spc="-10" dirty="0"/>
              <a:t>неприемлемо</a:t>
            </a:r>
            <a:r>
              <a:rPr lang="ru-RU" sz="2400" spc="-10" dirty="0"/>
              <a:t>. Ваши трудовые отношения на этом завершаются.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128" y="566401"/>
            <a:ext cx="10515600" cy="669426"/>
          </a:xfrm>
          <a:prstGeom prst="rect">
            <a:avLst/>
          </a:prstGeom>
        </p:spPr>
        <p:txBody>
          <a:bodyPr vert="horz" wrap="square" lIns="0" tIns="11431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sz="3600" dirty="0"/>
              <a:t>Компетенции. Интервью по компетенциям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129" y="1460088"/>
            <a:ext cx="8378814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Компетенция = знания + навыки + внутренняя готовность</a:t>
            </a:r>
          </a:p>
          <a:p>
            <a:pPr marL="12700" marR="5080">
              <a:lnSpc>
                <a:spcPts val="1939"/>
              </a:lnSpc>
              <a:spcBef>
                <a:spcPts val="1635"/>
              </a:spcBef>
            </a:pPr>
            <a:r>
              <a:rPr b="1" dirty="0"/>
              <a:t>Компетенция = название </a:t>
            </a:r>
            <a:r>
              <a:rPr dirty="0"/>
              <a:t>(описание) </a:t>
            </a:r>
            <a:r>
              <a:rPr b="1" dirty="0"/>
              <a:t>+ поведенческие маркеры</a:t>
            </a:r>
            <a:r>
              <a:rPr dirty="0"/>
              <a:t> (позитивные и негативные)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128" y="3026928"/>
            <a:ext cx="10630999" cy="37084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0128" y="3026928"/>
          <a:ext cx="10631170" cy="259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1384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ФУНКЦИОНАЛЬНЫЕ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КОМПЕТЕНЦИИ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ЛИЧНОСТНЫЕ</a:t>
                      </a:r>
                      <a:r>
                        <a:rPr sz="1400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(МЕТА)</a:t>
                      </a:r>
                      <a:r>
                        <a:rPr sz="14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КОМПЕТЕНЦИИ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779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65" dirty="0">
                          <a:latin typeface="Arial"/>
                          <a:cs typeface="Arial"/>
                        </a:rPr>
                        <a:t>ОРГАНИЗАЦИЯ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ПРОЦЕССА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ПРОИЗВОДСТВА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УПРАВЛЕНИЕ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КОНФЛИКТАМИ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УПРАВЛЕНИЕ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ПРОЕКТАМИ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125" dirty="0">
                          <a:latin typeface="Arial"/>
                          <a:cs typeface="Arial"/>
                        </a:rPr>
                        <a:t>КОМАНДНЫЙ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90" dirty="0">
                          <a:latin typeface="Arial"/>
                          <a:cs typeface="Arial"/>
                        </a:rPr>
                        <a:t>ИГРОК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55" dirty="0">
                          <a:latin typeface="Arial"/>
                          <a:cs typeface="Arial"/>
                        </a:rPr>
                        <a:t>РАЗРАБОТКА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90" dirty="0">
                          <a:latin typeface="Arial"/>
                          <a:cs typeface="Arial"/>
                        </a:rPr>
                        <a:t>ПО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ОТВЕТСТВЕННОСТЬ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55" dirty="0">
                          <a:latin typeface="Arial"/>
                          <a:cs typeface="Arial"/>
                        </a:rPr>
                        <a:t>ОБЕСПЕЧЕНИЕ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КАЧЕСТВА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60" dirty="0">
                          <a:latin typeface="Arial"/>
                          <a:cs typeface="Arial"/>
                        </a:rPr>
                        <a:t>ТАЙМ-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МЕНЕДЖМЕНТ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84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65" dirty="0">
                          <a:latin typeface="Arial"/>
                          <a:cs typeface="Arial"/>
                        </a:rPr>
                        <a:t>ОРГАНИЗАЦИЯ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ПРОВЕДЕНИЕ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45" dirty="0">
                          <a:latin typeface="Arial"/>
                          <a:cs typeface="Arial"/>
                        </a:rPr>
                        <a:t>ТЕНДЕРОВ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65" dirty="0">
                          <a:latin typeface="Arial"/>
                          <a:cs typeface="Arial"/>
                        </a:rPr>
                        <a:t>ГИБКОСТЬ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АДАПТИВНОСТЬ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384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55" dirty="0">
                          <a:latin typeface="Arial"/>
                          <a:cs typeface="Arial"/>
                        </a:rPr>
                        <a:t>CБОР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ФУНКЦИОНАЛЬНЫХ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65" dirty="0">
                          <a:latin typeface="Arial"/>
                          <a:cs typeface="Arial"/>
                        </a:rPr>
                        <a:t>ТРЕБОВАНИЙ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65" dirty="0">
                          <a:latin typeface="Arial"/>
                          <a:cs typeface="Arial"/>
                        </a:rPr>
                        <a:t>КОНСТРУКТИВНАЯ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КОНФРОНТАЦИЯ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object 9">
            <a:extLst>
              <a:ext uri="{FF2B5EF4-FFF2-40B4-BE49-F238E27FC236}">
                <a16:creationId xmlns:a16="http://schemas.microsoft.com/office/drawing/2014/main" id="{DB3985FD-0B5E-D924-96D8-234F1AF3B0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1396" y="266700"/>
            <a:ext cx="2535504" cy="1473200"/>
          </a:xfrm>
          <a:prstGeom prst="rect">
            <a:avLst/>
          </a:prstGeom>
        </p:spPr>
      </p:pic>
      <p:pic>
        <p:nvPicPr>
          <p:cNvPr id="11" name="object 10">
            <a:extLst>
              <a:ext uri="{FF2B5EF4-FFF2-40B4-BE49-F238E27FC236}">
                <a16:creationId xmlns:a16="http://schemas.microsoft.com/office/drawing/2014/main" id="{58EAC4A5-EE80-A4CA-9095-01FB2407A78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0957" y="992475"/>
            <a:ext cx="1938589" cy="507240"/>
          </a:xfrm>
          <a:prstGeom prst="rect">
            <a:avLst/>
          </a:prstGeom>
        </p:spPr>
      </p:pic>
      <p:pic>
        <p:nvPicPr>
          <p:cNvPr id="12" name="object 11">
            <a:extLst>
              <a:ext uri="{FF2B5EF4-FFF2-40B4-BE49-F238E27FC236}">
                <a16:creationId xmlns:a16="http://schemas.microsoft.com/office/drawing/2014/main" id="{8F6D9839-86D7-217E-4E34-55A727255A7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20957" y="556133"/>
            <a:ext cx="1751465" cy="195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26" y="28020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Функциональная компетенция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526" y="1139303"/>
            <a:ext cx="10676846" cy="5550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/>
              <a:t>Компетенция:</a:t>
            </a:r>
            <a:r>
              <a:rPr lang="ru-RU" dirty="0"/>
              <a:t> «обеспечение качества»</a:t>
            </a:r>
          </a:p>
          <a:p>
            <a:pPr marL="12700" marR="1014730">
              <a:lnSpc>
                <a:spcPts val="1939"/>
              </a:lnSpc>
              <a:spcBef>
                <a:spcPts val="1975"/>
              </a:spcBef>
            </a:pPr>
            <a:r>
              <a:rPr lang="ru-RU" b="1" dirty="0"/>
              <a:t>Знания: </a:t>
            </a:r>
            <a:r>
              <a:rPr lang="ru-RU" dirty="0"/>
              <a:t>международные стандарты контроля качества (ISO), стандарты конкретной отрасли, локальные нормативные акты, ...</a:t>
            </a:r>
          </a:p>
          <a:p>
            <a:pPr marL="12700" marR="91440">
              <a:lnSpc>
                <a:spcPts val="1939"/>
              </a:lnSpc>
              <a:spcBef>
                <a:spcPts val="1950"/>
              </a:spcBef>
            </a:pPr>
            <a:r>
              <a:rPr lang="ru-RU" b="1" dirty="0"/>
              <a:t>Навыки:</a:t>
            </a:r>
          </a:p>
          <a:p>
            <a:pPr marL="252000" marR="91440" indent="-252000">
              <a:buFont typeface="Arial" panose="020B0604020202020204" pitchFamily="34" charset="0"/>
              <a:buChar char="•"/>
            </a:pPr>
            <a:r>
              <a:rPr lang="ru-RU" dirty="0"/>
              <a:t>описывать процессы предприятия,</a:t>
            </a:r>
          </a:p>
          <a:p>
            <a:pPr marL="252000" marR="91440" indent="-252000">
              <a:buFont typeface="Arial" panose="020B0604020202020204" pitchFamily="34" charset="0"/>
              <a:buChar char="•"/>
            </a:pPr>
            <a:r>
              <a:rPr lang="ru-RU" dirty="0"/>
              <a:t>проводить аудит;</a:t>
            </a:r>
          </a:p>
          <a:p>
            <a:pPr marL="252000" marR="91440" indent="-252000">
              <a:buFont typeface="Arial" panose="020B0604020202020204" pitchFamily="34" charset="0"/>
              <a:buChar char="•"/>
            </a:pPr>
            <a:r>
              <a:rPr lang="ru-RU" dirty="0"/>
              <a:t>разрабатывать и обновлять внутренние нормативные документы, ...</a:t>
            </a:r>
          </a:p>
          <a:p>
            <a:pPr marL="12700" marR="5080">
              <a:lnSpc>
                <a:spcPts val="1939"/>
              </a:lnSpc>
              <a:spcBef>
                <a:spcPts val="1500"/>
              </a:spcBef>
              <a:tabLst>
                <a:tab pos="3245485" algn="l"/>
                <a:tab pos="3884295" algn="l"/>
                <a:tab pos="6461760" algn="l"/>
                <a:tab pos="7100570" algn="l"/>
              </a:tabLst>
            </a:pPr>
            <a:r>
              <a:rPr lang="ru-RU" b="1" dirty="0"/>
              <a:t>Внутренняя готовность</a:t>
            </a:r>
            <a:r>
              <a:rPr lang="ru-RU" dirty="0"/>
              <a:t> (установки, убеждения):</a:t>
            </a:r>
          </a:p>
          <a:p>
            <a:pPr marL="252000" marR="5080" indent="-252000">
              <a:buFont typeface="Arial" panose="020B0604020202020204" pitchFamily="34" charset="0"/>
              <a:buChar char="•"/>
              <a:tabLst>
                <a:tab pos="3245485" algn="l"/>
                <a:tab pos="3884295" algn="l"/>
                <a:tab pos="6461760" algn="l"/>
                <a:tab pos="7100570" algn="l"/>
              </a:tabLst>
            </a:pPr>
            <a:r>
              <a:rPr lang="ru-RU" dirty="0"/>
              <a:t>«качество — ответственность каждого на любом этапе» или</a:t>
            </a:r>
          </a:p>
          <a:p>
            <a:pPr marL="252000" marR="5080" indent="-252000">
              <a:buFont typeface="Arial" panose="020B0604020202020204" pitchFamily="34" charset="0"/>
              <a:buChar char="•"/>
              <a:tabLst>
                <a:tab pos="3245485" algn="l"/>
                <a:tab pos="3884295" algn="l"/>
                <a:tab pos="6461760" algn="l"/>
                <a:tab pos="7100570" algn="l"/>
              </a:tabLst>
            </a:pPr>
            <a:r>
              <a:rPr lang="ru-RU" dirty="0"/>
              <a:t>«качество — норма» или</a:t>
            </a:r>
          </a:p>
          <a:p>
            <a:pPr marL="252000" marR="5080" indent="-252000">
              <a:buFont typeface="Arial" panose="020B0604020202020204" pitchFamily="34" charset="0"/>
              <a:buChar char="•"/>
              <a:tabLst>
                <a:tab pos="3245485" algn="l"/>
                <a:tab pos="3884295" algn="l"/>
                <a:tab pos="6461760" algn="l"/>
                <a:tab pos="7100570" algn="l"/>
              </a:tabLst>
            </a:pPr>
            <a:r>
              <a:rPr lang="ru-RU" dirty="0"/>
              <a:t>«нет качества — нет результата»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ru-RU" b="1" dirty="0"/>
              <a:t>Поведенческие маркеры:</a:t>
            </a:r>
          </a:p>
          <a:p>
            <a:pPr marR="387985">
              <a:spcBef>
                <a:spcPts val="500"/>
              </a:spcBef>
            </a:pPr>
            <a:r>
              <a:rPr lang="ru-RU" b="1" dirty="0"/>
              <a:t>(+)</a:t>
            </a:r>
            <a:r>
              <a:rPr lang="ru-RU" dirty="0"/>
              <a:t> поддерживает актуальность документации,</a:t>
            </a:r>
            <a:br>
              <a:rPr lang="ru-RU" dirty="0"/>
            </a:br>
            <a:r>
              <a:rPr lang="ru-RU" b="1" dirty="0"/>
              <a:t>(+)</a:t>
            </a:r>
            <a:r>
              <a:rPr lang="ru-RU" dirty="0"/>
              <a:t> пользуется утвержденными и современными нормами</a:t>
            </a:r>
          </a:p>
          <a:p>
            <a:pPr marL="12700" marR="36830">
              <a:spcBef>
                <a:spcPts val="10"/>
              </a:spcBef>
            </a:pPr>
            <a:r>
              <a:rPr lang="ru-RU" b="1" dirty="0"/>
              <a:t>(-)</a:t>
            </a:r>
            <a:r>
              <a:rPr lang="ru-RU" dirty="0"/>
              <a:t> в оценке и аудите процессов полагается на личное мнение,</a:t>
            </a:r>
            <a:br>
              <a:rPr lang="ru-RU" dirty="0"/>
            </a:br>
            <a:r>
              <a:rPr lang="ru-RU" b="1" dirty="0"/>
              <a:t>(-)</a:t>
            </a:r>
            <a:r>
              <a:rPr lang="ru-RU" dirty="0"/>
              <a:t> руководствуется устаревшими документами,</a:t>
            </a:r>
            <a:br>
              <a:rPr lang="ru-RU" dirty="0"/>
            </a:br>
            <a:r>
              <a:rPr lang="ru-RU" b="1" dirty="0"/>
              <a:t>(-)</a:t>
            </a:r>
            <a:r>
              <a:rPr lang="ru-RU" dirty="0"/>
              <a:t> нарушает регулярность аудита бизнес-процессов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54" y="1046432"/>
            <a:ext cx="10589760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Компетенция:</a:t>
            </a:r>
            <a:r>
              <a:rPr lang="ru-RU" dirty="0"/>
              <a:t> «управление конфликтами»</a:t>
            </a:r>
          </a:p>
          <a:p>
            <a:pPr marR="149225">
              <a:spcBef>
                <a:spcPts val="1500"/>
              </a:spcBef>
            </a:pPr>
            <a:r>
              <a:rPr lang="ru-RU" b="1" dirty="0"/>
              <a:t>Знания:</a:t>
            </a:r>
          </a:p>
          <a:p>
            <a:pPr marL="252000" marR="149225" indent="-252000">
              <a:buFont typeface="Arial" panose="020B0604020202020204" pitchFamily="34" charset="0"/>
              <a:buChar char="•"/>
            </a:pPr>
            <a:r>
              <a:rPr lang="ru-RU" dirty="0"/>
              <a:t>что такое конфликт,</a:t>
            </a:r>
          </a:p>
          <a:p>
            <a:pPr marL="252000" marR="149225" indent="-252000">
              <a:buFont typeface="Arial" panose="020B0604020202020204" pitchFamily="34" charset="0"/>
              <a:buChar char="•"/>
            </a:pPr>
            <a:r>
              <a:rPr lang="ru-RU" dirty="0"/>
              <a:t>виды конфликтов (например, производственные и межличностные),</a:t>
            </a:r>
          </a:p>
          <a:p>
            <a:pPr marL="252000" marR="149225" indent="-252000">
              <a:buFont typeface="Arial" panose="020B0604020202020204" pitchFamily="34" charset="0"/>
              <a:buChar char="•"/>
            </a:pPr>
            <a:r>
              <a:rPr lang="ru-RU" dirty="0"/>
              <a:t>типы поведения людей в конфликтах (например, 5 типов по Томасу)</a:t>
            </a:r>
          </a:p>
          <a:p>
            <a:pPr marR="48895">
              <a:spcBef>
                <a:spcPts val="1500"/>
              </a:spcBef>
            </a:pPr>
            <a:r>
              <a:rPr lang="ru-RU" b="1" dirty="0"/>
              <a:t>Навыки:</a:t>
            </a:r>
          </a:p>
          <a:p>
            <a:pPr marL="252000" marR="48895" indent="-252000">
              <a:buFont typeface="Arial" panose="020B0604020202020204" pitchFamily="34" charset="0"/>
              <a:buChar char="•"/>
            </a:pPr>
            <a:r>
              <a:rPr lang="ru-RU" dirty="0"/>
              <a:t>наблюдать за поведением сотрудников команды,</a:t>
            </a:r>
          </a:p>
          <a:p>
            <a:pPr marL="252000" marR="48895" indent="-252000">
              <a:buFont typeface="Arial" panose="020B0604020202020204" pitchFamily="34" charset="0"/>
              <a:buChar char="•"/>
            </a:pPr>
            <a:r>
              <a:rPr lang="ru-RU" dirty="0"/>
              <a:t>замечать отклонения от принятых (или обычных, или конструктивных) способов взаимодействия,</a:t>
            </a:r>
          </a:p>
          <a:p>
            <a:pPr marL="252000" marR="48895" indent="-252000">
              <a:buFont typeface="Arial" panose="020B0604020202020204" pitchFamily="34" charset="0"/>
              <a:buChar char="•"/>
            </a:pPr>
            <a:r>
              <a:rPr lang="ru-RU" dirty="0"/>
              <a:t>выбирать место и время для коммуникации так, чтобы наиболее эффективно решить ситуацию в соответствии с правилами компании или команды (корпоративной культурой)</a:t>
            </a:r>
          </a:p>
          <a:p>
            <a:pPr marR="5080">
              <a:spcBef>
                <a:spcPts val="1500"/>
              </a:spcBef>
            </a:pPr>
            <a:r>
              <a:rPr lang="ru-RU" b="1" dirty="0"/>
              <a:t>Внутренняя готовность:</a:t>
            </a:r>
            <a:r>
              <a:rPr lang="ru-RU" dirty="0"/>
              <a:t> убеждения типа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«в производственных конфликтах есть польза»,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«избежание конфликтов — один из пороков команды»,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«бывают конфликты, для решения которых необходимо изменить состав команды» или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«избежать конфликтов любой ценой»,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«конфликты съедают ресурсы команды»,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«лучший способ решения конфликтов — административный»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154" y="315192"/>
            <a:ext cx="6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Личностная компетенция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261" y="1158662"/>
            <a:ext cx="8177709" cy="328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Solution Architect</a:t>
            </a:r>
            <a:r>
              <a:rPr lang="ru-RU" sz="2000" dirty="0"/>
              <a:t>:</a:t>
            </a:r>
            <a:endParaRPr sz="1600" dirty="0"/>
          </a:p>
          <a:p>
            <a:pPr marL="252000" marR="175260" indent="-252000">
              <a:lnSpc>
                <a:spcPct val="10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знание шаблонов проектирования и промышленных стандартов разработки ПО</a:t>
            </a:r>
          </a:p>
          <a:p>
            <a:pPr marL="252000" marR="73025" indent="-252000">
              <a:lnSpc>
                <a:spcPct val="10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умение сравнить и выбрать технические средства реализации в зависимости от приоритетов и ограничений бизнеса</a:t>
            </a:r>
          </a:p>
          <a:p>
            <a:pPr marL="252000" marR="1156335" indent="-252000">
              <a:lnSpc>
                <a:spcPct val="10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готовность адаптировать ранее согласованные (чужие) решения под актуальные системные мощности и потребности бизнеса</a:t>
            </a:r>
          </a:p>
          <a:p>
            <a:pPr marL="252000" marR="5080" indent="-252000">
              <a:lnSpc>
                <a:spcPct val="10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коммуникации (разъяснить технически сложные концепции представителям заказчика — нетехническим специалистам, собирать и учитывать их обратную связь)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245" y="34879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Описание компетенций в вакансии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7BBA91-41A3-2F20-EDBF-54243FD0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72" y="1145296"/>
            <a:ext cx="1977413" cy="317913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CF1D7E04-D7CC-007A-60F1-92D9117A0A3E}"/>
              </a:ext>
            </a:extLst>
          </p:cNvPr>
          <p:cNvSpPr txBox="1"/>
          <p:nvPr/>
        </p:nvSpPr>
        <p:spPr>
          <a:xfrm>
            <a:off x="683261" y="4485053"/>
            <a:ext cx="10515600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en-US" sz="2000" dirty="0"/>
              <a:t>Change-manager</a:t>
            </a:r>
            <a:r>
              <a:rPr lang="ru-RU" sz="2000" dirty="0"/>
              <a:t> </a:t>
            </a:r>
            <a:r>
              <a:rPr lang="ru-RU" dirty="0"/>
              <a:t>(специалист по управлению изменениями)</a:t>
            </a:r>
            <a:r>
              <a:rPr lang="ru-RU" sz="2000" dirty="0"/>
              <a:t>: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играть ведущую роль при внедрении изменений и инноваций в компании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знать основные стадии реакции человека и рабочих групп на изменения</a:t>
            </a:r>
          </a:p>
          <a:p>
            <a:pPr marL="321945" marR="9144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быть готовым работать с сопротивлением, рассматривая его как энергию для будущих изменений</a:t>
            </a:r>
          </a:p>
          <a:p>
            <a:pPr marL="321945" marR="508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фасилитировать встречи с участием нескольких лиц, принимающих решение, с целью выработать общий подход и план действий, 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14986</TotalTime>
  <Words>5580</Words>
  <Application>Microsoft Macintosh PowerPoint</Application>
  <PresentationFormat>Широкоэкранный</PresentationFormat>
  <Paragraphs>568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u2400</vt:lpstr>
      <vt:lpstr>Wingdings</vt:lpstr>
      <vt:lpstr>Тема Office</vt:lpstr>
      <vt:lpstr>Собеседование найм и увольнение</vt:lpstr>
      <vt:lpstr>Процесс найма</vt:lpstr>
      <vt:lpstr>Намерения определяют наши действия</vt:lpstr>
      <vt:lpstr>Что мы стремимся понять на собеседовании?</vt:lpstr>
      <vt:lpstr>Кандидат = возможности + риски</vt:lpstr>
      <vt:lpstr>Компетенции. Интервью по компетенциям</vt:lpstr>
      <vt:lpstr>Функциональная компетенция</vt:lpstr>
      <vt:lpstr>Личностная компетенция</vt:lpstr>
      <vt:lpstr>Описание компетенций в вакансии</vt:lpstr>
      <vt:lpstr>Какой он, «идеальный кандидат»?</vt:lpstr>
      <vt:lpstr>Компетенции: как описывать</vt:lpstr>
      <vt:lpstr>Фрагмент описания вакансии (пример):</vt:lpstr>
      <vt:lpstr>Как выявить компетенцию? Инструменты интервью</vt:lpstr>
      <vt:lpstr>Инструменты интервью Как выявляются компетенции на собеседовании?</vt:lpstr>
      <vt:lpstr>Инструменты интервью: 1. Вопросы</vt:lpstr>
      <vt:lpstr>Примеры прямых вопросов для собеседования</vt:lpstr>
      <vt:lpstr>Инструменты интервью: 2. Ситуационные вопросы</vt:lpstr>
      <vt:lpstr>Инструменты интервью: 3. Кейсы</vt:lpstr>
      <vt:lpstr>Эффективные вопросы и кейсы...</vt:lpstr>
      <vt:lpstr>Инструменты интервью: 4. Метод «Покажи»</vt:lpstr>
      <vt:lpstr>Инструменты интервью: 5. Стресс-кейсы</vt:lpstr>
      <vt:lpstr>Инструменты интервью: 6. Кейсы на нестандартное мышление</vt:lpstr>
      <vt:lpstr>Инструменты интервью: 7. Вопросы на выявление социально желательных ответов</vt:lpstr>
      <vt:lpstr>Passion: чего хочет кандидат?</vt:lpstr>
      <vt:lpstr>Инструменты интервью: 8. Проективные вопросы</vt:lpstr>
      <vt:lpstr>Проективные вопросы: примеры</vt:lpstr>
      <vt:lpstr>Проективные вопросы: примеры</vt:lpstr>
      <vt:lpstr>Проективные вопросы: примеры</vt:lpstr>
      <vt:lpstr>План собеседования (пример)</vt:lpstr>
      <vt:lpstr>Интервью вживую и «на удалёнке»?</vt:lpstr>
      <vt:lpstr>Увольнение. Когда и как расставаться с сотрудником</vt:lpstr>
      <vt:lpstr>Скрипт сокращения</vt:lpstr>
      <vt:lpstr>Презентация PowerPoint</vt:lpstr>
      <vt:lpstr>Ошибка и проступок</vt:lpstr>
      <vt:lpstr>Ошибка и проступок: последствия</vt:lpstr>
      <vt:lpstr>Презентация PowerPoint</vt:lpstr>
      <vt:lpstr>Стоит ли людям давать второй шанс?</vt:lpstr>
      <vt:lpstr>Когда человек исправится? Когда ждать результатов?</vt:lpstr>
      <vt:lpstr>Важные моменты</vt:lpstr>
      <vt:lpstr>Подготовка к увольнению</vt:lpstr>
      <vt:lpstr>Процесс увольнения</vt:lpstr>
      <vt:lpstr>Полезные советы</vt:lpstr>
      <vt:lpstr>Дилемма увольнения</vt:lpstr>
      <vt:lpstr>Риски при увольнении и что с ними делать</vt:lpstr>
      <vt:lpstr>Выводы по увольнению</vt:lpstr>
      <vt:lpstr>Найм и увольнение по ценностям</vt:lpstr>
      <vt:lpstr>Корпоративная культура</vt:lpstr>
      <vt:lpstr>Корпоративные ценности</vt:lpstr>
      <vt:lpstr>Корпоративные ценности</vt:lpstr>
      <vt:lpstr>Корпоративные ценности</vt:lpstr>
      <vt:lpstr>Выясняем ценности при найме</vt:lpstr>
      <vt:lpstr>Ситуационные вопросы (примеры)</vt:lpstr>
      <vt:lpstr>Найм и увольнение по ценностям</vt:lpstr>
      <vt:lpstr>Увольнение по ценностям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Собеседование найм и увольнение</dc:title>
  <dc:creator>Валерий Студенников</dc:creator>
  <cp:lastModifiedBy>Валерий Студенников</cp:lastModifiedBy>
  <cp:revision>62</cp:revision>
  <dcterms:created xsi:type="dcterms:W3CDTF">2023-04-07T06:30:35Z</dcterms:created>
  <dcterms:modified xsi:type="dcterms:W3CDTF">2023-05-12T14:48:42Z</dcterms:modified>
</cp:coreProperties>
</file>