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60" r:id="rId4"/>
    <p:sldId id="262" r:id="rId5"/>
    <p:sldId id="264" r:id="rId6"/>
    <p:sldId id="267" r:id="rId7"/>
    <p:sldId id="268" r:id="rId8"/>
    <p:sldId id="269" r:id="rId9"/>
    <p:sldId id="270" r:id="rId10"/>
    <p:sldId id="271" r:id="rId11"/>
    <p:sldId id="273" r:id="rId12"/>
    <p:sldId id="275" r:id="rId13"/>
    <p:sldId id="276" r:id="rId14"/>
    <p:sldId id="277" r:id="rId15"/>
    <p:sldId id="304" r:id="rId16"/>
    <p:sldId id="307" r:id="rId17"/>
    <p:sldId id="280" r:id="rId18"/>
    <p:sldId id="303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4" r:id="rId29"/>
    <p:sldId id="302" r:id="rId30"/>
    <p:sldId id="305" r:id="rId31"/>
    <p:sldId id="295" r:id="rId32"/>
    <p:sldId id="296" r:id="rId33"/>
    <p:sldId id="297" r:id="rId34"/>
    <p:sldId id="298" r:id="rId35"/>
    <p:sldId id="299" r:id="rId36"/>
    <p:sldId id="306" r:id="rId37"/>
    <p:sldId id="300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0"/>
    <p:restoredTop sz="96327"/>
  </p:normalViewPr>
  <p:slideViewPr>
    <p:cSldViewPr snapToGrid="0">
      <p:cViewPr varScale="1">
        <p:scale>
          <a:sx n="132" d="100"/>
          <a:sy n="132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A8819-4D2C-3845-B770-D61F69A7DC8A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A3DEC-8576-9842-9C63-A744FE77B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9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8" name="Google Shape;58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6" name="Google Shape;596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8" name="Google Shape;618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9" name="Google Shape;62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6" name="Google Shape;64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6" name="Google Shape;64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8169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2" name="Google Shape;65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3" name="Google Shape;67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5" name="Google Shape;70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2" name="Google Shape;71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9" name="Google Shape;71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6" name="Google Shape;72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Всего их 5:</a:t>
            </a:r>
            <a:endParaRPr/>
          </a:p>
          <a:p>
            <a:pPr marL="38735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-RU"/>
              <a:t>Итоговый (когда нужно применять)</a:t>
            </a:r>
            <a:endParaRPr/>
          </a:p>
          <a:p>
            <a:pPr marL="38735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-RU"/>
              <a:t>Предварительный (нужен буфер, редлайн)</a:t>
            </a:r>
            <a:endParaRPr/>
          </a:p>
          <a:p>
            <a:pPr marL="38735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-RU"/>
              <a:t>Периодический (равные промежутки времени)</a:t>
            </a:r>
            <a:endParaRPr/>
          </a:p>
          <a:p>
            <a:pPr marL="38735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-RU"/>
              <a:t>Поэтапный (есть этапы, и они завязаны) прототип</a:t>
            </a:r>
            <a:endParaRPr/>
          </a:p>
          <a:p>
            <a:pPr marL="38735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-RU"/>
              <a:t>Выборочный («чайка» консервы 1 из 1000, проверка комментариев в коде команды 10 чел)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Какой тип контроля подходит для архитектора? </a:t>
            </a:r>
            <a:r>
              <a:rPr lang="ru-RU" sz="1100">
                <a:solidFill>
                  <a:schemeClr val="dk1"/>
                </a:solidFill>
              </a:rPr>
              <a:t>—</a:t>
            </a:r>
            <a:r>
              <a:rPr lang="ru-RU"/>
              <a:t> Периодический или поэтапный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DA548-1651-E08A-5369-0238AB718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159E09-F77C-DF53-C19A-BADD8A866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AFC43F-C5A9-AC97-CE52-585015B7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823E-4404-5047-8949-91105A22C05A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6C4661-0F46-C49F-97ED-5A2EAF4D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1F5A13-8568-A2ED-41D2-E0EF6D9B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3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F4AE0-07AF-3B9A-7D58-8B48A99F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918E51-2491-D6FF-99D1-F9A70E14E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C4D30C-B722-A5E3-1A66-34ADA130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823E-4404-5047-8949-91105A22C05A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6A294F-247E-1B82-F4B7-A82AF878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98772C-95B5-BB53-C7B7-7CA9B1A8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87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7BD78F-8FAD-321F-D2D3-E5938ACCC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1F93F0-073B-7924-C8D3-0443BD33A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1A7F5-39B5-616D-C4B0-0CA1830C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823E-4404-5047-8949-91105A22C05A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D84F1B-E783-B673-0038-46CFCA2A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0271EB-ED4C-45C8-9166-7E5F3827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9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795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B1EBA-EB5C-7C90-B55C-358A9C1E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6562E1-C72B-537B-37C3-A64F80DFF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0DE6E2-A235-3080-A611-46CE02FA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823E-4404-5047-8949-91105A22C05A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6E32A2-1AF8-C5F9-43CA-DF71A594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4D4936-6585-A34B-8DAB-C1568A9D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88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3052A-F3C3-9F71-39DA-90422674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46ABA8-C074-62AF-96FB-E09A95B9F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906986-BC34-35F4-3B7F-B80A0ABF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823E-4404-5047-8949-91105A22C05A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2D1AC8-DC03-7E59-2210-440D343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04FE47-21CC-DE07-B55C-CCFC2623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89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9E02E-F24E-3CE9-1E99-D9A58752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43C98-6919-2BC9-7A01-F83359F85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E2AC6A-D5E3-ABC8-86E4-7DD14D0C0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82B960-4E66-E6C5-75AA-78AB5575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823E-4404-5047-8949-91105A22C05A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0D68C1-6829-8D3D-AAC0-968EA39B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6D2A08-8543-97DB-824F-DC51BC78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93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778E6-8028-B077-C7CE-23F1C418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976502-7DDB-41FF-729D-ADDB8F2C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28025C-26FC-DF43-8E65-639FCA7D9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B41236-BA52-8EB8-81C3-A40527978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52F440-298A-81B7-7C53-D534BE08B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2F552F-9E90-D16C-F265-A932F35D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823E-4404-5047-8949-91105A22C05A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CD3119-FE87-258A-5415-E195B3D9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BEA2CD-AAFE-7072-966F-02ED5141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CB5F2-6F14-0711-EE9B-7FBEDD7C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BED73A-6F85-286B-070F-53EC609B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823E-4404-5047-8949-91105A22C05A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06259D-416D-F56C-D0DA-63FDE76A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495B1F-0EFB-9459-6C65-346EF361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64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90CB8E1-F23B-56EB-55A9-AD86B986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823E-4404-5047-8949-91105A22C05A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93BA32-26E8-39AD-F663-E2690D71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22A199-3DFA-1421-1860-FC106FA1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41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48241-DA24-4BF2-45DD-8EBB28A0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C99CB-198B-9F98-54C0-DBA91629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C4A006-7185-69A0-BCD3-7837C556F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B2FCBD-E099-1775-28DF-57D4D774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823E-4404-5047-8949-91105A22C05A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D63681-C7DD-990B-73CB-D7B4DED7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C85F2C-959C-9A69-7AD5-E82E8D36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37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C21CE-7A5C-CEA7-4649-7CB9C361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C86EB4-1C31-FEA7-719D-910DB779A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A5CB81-E4D3-98B6-2B1F-FB8321B87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9FDBEA-2767-92C9-6D1E-24982AA5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823E-4404-5047-8949-91105A22C05A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DCE637-C80D-43D2-A42B-5F0A60D1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C50F22-A27D-71FC-C4E9-E4234E58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03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2B1FA-54C8-0766-7F35-1365A05B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7F0849-95B7-29DD-353D-728679F3D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A4C655-D7A7-DC49-F017-7DBB47A4A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823E-4404-5047-8949-91105A22C05A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562D98-406C-E2E0-3F52-BAA0AF005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876DB1-C43B-D58D-5CAC-6C435B8F8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8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325C8-3385-9048-B04F-9DC0CC71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6567"/>
            <a:ext cx="9144000" cy="2908299"/>
          </a:xfrm>
        </p:spPr>
        <p:txBody>
          <a:bodyPr>
            <a:normAutofit/>
          </a:bodyPr>
          <a:lstStyle/>
          <a:p>
            <a:r>
              <a:rPr lang="ru-RU" sz="6600" dirty="0">
                <a:solidFill>
                  <a:schemeClr val="accent5">
                    <a:lumMod val="50000"/>
                  </a:schemeClr>
                </a:solidFill>
              </a:rPr>
              <a:t>Постановка задач, контроль и </a:t>
            </a:r>
            <a:r>
              <a:rPr lang="ru-RU" sz="6600" dirty="0">
                <a:solidFill>
                  <a:schemeClr val="accent2">
                    <a:lumMod val="50000"/>
                  </a:schemeClr>
                </a:solidFill>
              </a:rPr>
              <a:t>делегирование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4A239C-2F7B-3443-BF8A-80110565D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9002"/>
            <a:ext cx="9144000" cy="202775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Алгоритм постановки задач</a:t>
            </a:r>
          </a:p>
          <a:p>
            <a:r>
              <a:rPr lang="ru-RU" dirty="0"/>
              <a:t>Виды контроля и их особенности. Когда какие применять?</a:t>
            </a:r>
          </a:p>
          <a:p>
            <a:r>
              <a:rPr lang="ru-RU" dirty="0"/>
              <a:t>Ситуационное руководство по Кену Бланшарду, стили руководства</a:t>
            </a:r>
          </a:p>
          <a:p>
            <a:r>
              <a:rPr lang="ru-RU" dirty="0"/>
              <a:t>Уровни делегирования.</a:t>
            </a:r>
            <a:endParaRPr lang="en-US" dirty="0"/>
          </a:p>
          <a:p>
            <a:r>
              <a:rPr lang="ru-RU" dirty="0"/>
              <a:t>Обратное делегирование.</a:t>
            </a:r>
            <a:endParaRPr lang="en-US" dirty="0"/>
          </a:p>
          <a:p>
            <a:r>
              <a:rPr lang="ru-RU" dirty="0"/>
              <a:t>Почему менеджеры не делегируют?</a:t>
            </a:r>
          </a:p>
          <a:p>
            <a:r>
              <a:rPr lang="ru-RU" dirty="0"/>
              <a:t>Модель </a:t>
            </a:r>
            <a:r>
              <a:rPr lang="en-US" dirty="0"/>
              <a:t>GROW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F0A75-AED9-D548-8F89-06654A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01E9D-0F8C-C342-8B4E-23ECCA7B9B63}"/>
              </a:ext>
            </a:extLst>
          </p:cNvPr>
          <p:cNvSpPr txBox="1"/>
          <p:nvPr/>
        </p:nvSpPr>
        <p:spPr>
          <a:xfrm>
            <a:off x="8118142" y="265294"/>
            <a:ext cx="37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«Менеджмент разработки ПО»</a:t>
            </a:r>
          </a:p>
        </p:txBody>
      </p:sp>
    </p:spTree>
    <p:extLst>
      <p:ext uri="{BB962C8B-B14F-4D97-AF65-F5344CB8AC3E}">
        <p14:creationId xmlns:p14="http://schemas.microsoft.com/office/powerpoint/2010/main" val="154836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>
            <a:spLocks noGrp="1"/>
          </p:cNvSpPr>
          <p:nvPr>
            <p:ph type="title"/>
          </p:nvPr>
        </p:nvSpPr>
        <p:spPr>
          <a:xfrm>
            <a:off x="735256" y="464277"/>
            <a:ext cx="1072148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Таблица постановки задач и контроля</a:t>
            </a:r>
          </a:p>
        </p:txBody>
      </p:sp>
      <p:sp>
        <p:nvSpPr>
          <p:cNvPr id="354" name="Google Shape;354;p32"/>
          <p:cNvSpPr txBox="1"/>
          <p:nvPr/>
        </p:nvSpPr>
        <p:spPr>
          <a:xfrm>
            <a:off x="735256" y="1394357"/>
            <a:ext cx="6581283" cy="40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ru-RU" sz="18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8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5" name="Google Shape;355;p32"/>
          <p:cNvGraphicFramePr/>
          <p:nvPr>
            <p:extLst>
              <p:ext uri="{D42A27DB-BD31-4B8C-83A1-F6EECF244321}">
                <p14:modId xmlns:p14="http://schemas.microsoft.com/office/powerpoint/2010/main" val="2777269560"/>
              </p:ext>
            </p:extLst>
          </p:nvPr>
        </p:nvGraphicFramePr>
        <p:xfrm>
          <a:off x="735256" y="1679228"/>
          <a:ext cx="10721500" cy="2956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5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Важная для контроля</a:t>
                      </a:r>
                      <a:endParaRPr sz="1400" b="1" u="none" strike="noStrike" cap="none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задача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gradFill>
                      <a:gsLst>
                        <a:gs pos="0">
                          <a:srgbClr val="003D5D"/>
                        </a:gs>
                        <a:gs pos="100000">
                          <a:srgbClr val="0075B0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Необходимый результат SMART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gradFill>
                      <a:gsLst>
                        <a:gs pos="0">
                          <a:srgbClr val="003D5D"/>
                        </a:gs>
                        <a:gs pos="100000">
                          <a:srgbClr val="0075B0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Кому поручаю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Тип по DISC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gradFill>
                      <a:gsLst>
                        <a:gs pos="0">
                          <a:srgbClr val="003D5D"/>
                        </a:gs>
                        <a:gs pos="100000">
                          <a:srgbClr val="0075B0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Дедлайн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gradFill>
                      <a:gsLst>
                        <a:gs pos="0">
                          <a:srgbClr val="003D5D"/>
                        </a:gs>
                        <a:gs pos="100000">
                          <a:srgbClr val="0075B0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Виды конроля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(которые буду использовать)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gradFill>
                      <a:gsLst>
                        <a:gs pos="0">
                          <a:srgbClr val="003D5D"/>
                        </a:gs>
                        <a:gs pos="100000">
                          <a:srgbClr val="0075B0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6" name="Google Shape;356;p32"/>
          <p:cNvSpPr/>
          <p:nvPr/>
        </p:nvSpPr>
        <p:spPr>
          <a:xfrm>
            <a:off x="7914640" y="5429101"/>
            <a:ext cx="3542104" cy="828144"/>
          </a:xfrm>
          <a:prstGeom prst="rect">
            <a:avLst/>
          </a:prstGeom>
          <a:gradFill>
            <a:gsLst>
              <a:gs pos="0">
                <a:srgbClr val="010711"/>
              </a:gs>
              <a:gs pos="100000">
                <a:srgbClr val="006897"/>
              </a:gs>
            </a:gsLst>
            <a:lin ang="2700000" scaled="0"/>
          </a:gra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Заполните про своих сотрудников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2"/>
          <p:cNvSpPr/>
          <p:nvPr/>
        </p:nvSpPr>
        <p:spPr>
          <a:xfrm>
            <a:off x="8707120" y="3037053"/>
            <a:ext cx="2978524" cy="22389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Итоговый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Предварительный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Периодический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Поэтапный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Выборочный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>
            <a:spLocks noGrp="1"/>
          </p:cNvSpPr>
          <p:nvPr>
            <p:ph type="title"/>
          </p:nvPr>
        </p:nvSpPr>
        <p:spPr>
          <a:xfrm>
            <a:off x="680130" y="318239"/>
            <a:ext cx="1072148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Итог по контролю</a:t>
            </a:r>
            <a:endParaRPr dirty="0"/>
          </a:p>
        </p:txBody>
      </p:sp>
      <p:sp>
        <p:nvSpPr>
          <p:cNvPr id="372" name="Google Shape;372;p34"/>
          <p:cNvSpPr txBox="1"/>
          <p:nvPr/>
        </p:nvSpPr>
        <p:spPr>
          <a:xfrm>
            <a:off x="680130" y="1073426"/>
            <a:ext cx="10057893" cy="5299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ru-RU" sz="2000" dirty="0">
                <a:sym typeface="Montserrat"/>
              </a:rPr>
              <a:t>Контроль зависит от многих факторов.</a:t>
            </a:r>
            <a:br>
              <a:rPr lang="ru-RU" sz="2000" dirty="0">
                <a:sym typeface="Montserrat"/>
              </a:rPr>
            </a:br>
            <a:r>
              <a:rPr lang="ru-RU" sz="2000" dirty="0">
                <a:sym typeface="Montserrat"/>
              </a:rPr>
              <a:t>Есть разные виды и формы контроля.</a:t>
            </a:r>
            <a:br>
              <a:rPr lang="ru-RU" sz="2000" dirty="0">
                <a:sym typeface="Montserrat"/>
              </a:rPr>
            </a:br>
            <a:r>
              <a:rPr lang="ru-RU" sz="2000" dirty="0">
                <a:sym typeface="Montserrat"/>
              </a:rPr>
              <a:t>Важно быть </a:t>
            </a:r>
            <a:r>
              <a:rPr lang="ru-RU" sz="2000" b="1" dirty="0">
                <a:sym typeface="Montserrat"/>
              </a:rPr>
              <a:t>гибким</a:t>
            </a:r>
            <a:r>
              <a:rPr lang="ru-RU" sz="2000" dirty="0">
                <a:sym typeface="Montserrat"/>
              </a:rPr>
              <a:t> относительно форм и видов контроля.</a:t>
            </a:r>
            <a:endParaRPr sz="2000" dirty="0">
              <a:sym typeface="Montserrat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ru-RU" sz="2000" dirty="0">
                <a:sym typeface="Montserrat"/>
              </a:rPr>
              <a:t>Если контроль </a:t>
            </a:r>
            <a:r>
              <a:rPr lang="ru-RU" sz="2000" b="1" dirty="0">
                <a:sym typeface="Montserrat"/>
              </a:rPr>
              <a:t>понятен</a:t>
            </a:r>
            <a:r>
              <a:rPr lang="ru-RU" sz="2000" dirty="0">
                <a:sym typeface="Montserrat"/>
              </a:rPr>
              <a:t> и </a:t>
            </a:r>
            <a:r>
              <a:rPr lang="ru-RU" sz="2000" b="1" dirty="0">
                <a:sym typeface="Montserrat"/>
              </a:rPr>
              <a:t>предсказуем</a:t>
            </a:r>
            <a:r>
              <a:rPr lang="ru-RU" sz="2000" dirty="0">
                <a:sym typeface="Montserrat"/>
              </a:rPr>
              <a:t>, команда чувствует себя в безопасности.</a:t>
            </a:r>
          </a:p>
          <a:p>
            <a:pPr marL="914400" lvl="1" indent="-457200">
              <a:spcBef>
                <a:spcPts val="500"/>
              </a:spcBef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ru-RU" dirty="0">
                <a:sym typeface="Montserrat"/>
              </a:rPr>
              <a:t>Команда больше уверена, если лидер уверен в том, что делает и держит ситуацию под контролем</a:t>
            </a:r>
            <a:endParaRPr dirty="0">
              <a:sym typeface="Montserrat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ru-RU" sz="2000" dirty="0">
                <a:sym typeface="Montserrat"/>
              </a:rPr>
              <a:t>Один из важных моментов контроля — это </a:t>
            </a:r>
            <a:r>
              <a:rPr lang="ru-RU" sz="2000" b="1" dirty="0">
                <a:sym typeface="Montserrat"/>
              </a:rPr>
              <a:t>ресурсное состояние</a:t>
            </a:r>
            <a:r>
              <a:rPr lang="ru-RU" sz="2000" dirty="0">
                <a:sym typeface="Montserrat"/>
              </a:rPr>
              <a:t> самого </a:t>
            </a:r>
            <a:r>
              <a:rPr lang="ru-RU" sz="2000" b="1" dirty="0">
                <a:sym typeface="Montserrat"/>
              </a:rPr>
              <a:t>менеджера</a:t>
            </a:r>
            <a:r>
              <a:rPr lang="ru-RU" sz="2000" dirty="0">
                <a:sym typeface="Montserrat"/>
              </a:rPr>
              <a:t>, отдельных </a:t>
            </a:r>
            <a:r>
              <a:rPr lang="ru-RU" sz="2000" b="1" dirty="0">
                <a:sym typeface="Montserrat"/>
              </a:rPr>
              <a:t>сотрудников</a:t>
            </a:r>
            <a:r>
              <a:rPr lang="ru-RU" sz="2000" dirty="0">
                <a:sym typeface="Montserrat"/>
              </a:rPr>
              <a:t>, команды.</a:t>
            </a:r>
          </a:p>
          <a:p>
            <a:pPr marL="914400" lvl="1" indent="-457200">
              <a:spcBef>
                <a:spcPts val="500"/>
              </a:spcBef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ru-RU" dirty="0">
                <a:sym typeface="Montserrat"/>
              </a:rPr>
              <a:t>Если вы раздражённый или усталый, ваш контроль превратиться в пытку для сотрудников и для вас.</a:t>
            </a:r>
          </a:p>
          <a:p>
            <a:pPr marL="914400" lvl="1" indent="-457200">
              <a:spcBef>
                <a:spcPts val="500"/>
              </a:spcBef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ru-RU" dirty="0">
                <a:sym typeface="Montserrat"/>
              </a:rPr>
              <a:t>Чем лучше у вас ресурсное состояние, тем проще будет с контролем и комфортнее для вас и сотрудников.</a:t>
            </a:r>
            <a:endParaRPr dirty="0">
              <a:sym typeface="Montserrat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ru-RU" sz="2000" b="1" dirty="0">
                <a:sym typeface="Montserrat"/>
              </a:rPr>
              <a:t>Делегирование</a:t>
            </a:r>
            <a:r>
              <a:rPr lang="ru-RU" sz="2000" dirty="0">
                <a:sym typeface="Montserrat"/>
              </a:rPr>
              <a:t> — основа работы менеджера</a:t>
            </a:r>
            <a:r>
              <a:rPr lang="en-US" sz="2000" dirty="0">
                <a:sym typeface="Montserrat"/>
              </a:rPr>
              <a:t>, </a:t>
            </a:r>
            <a:r>
              <a:rPr lang="ru-RU" sz="2000" dirty="0">
                <a:sym typeface="Montserrat"/>
              </a:rPr>
              <a:t>позволяет высвободить ваши ресурсы.</a:t>
            </a:r>
          </a:p>
          <a:p>
            <a:pPr marL="914400" lvl="1" indent="-457200">
              <a:spcBef>
                <a:spcPts val="1000"/>
              </a:spcBef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ru-RU" dirty="0">
                <a:sym typeface="Montserrat"/>
              </a:rPr>
              <a:t>В какой степени я руководитель, а в кокой исполнитель? Может быть, 80</a:t>
            </a:r>
            <a:r>
              <a:rPr lang="en-US" dirty="0">
                <a:sym typeface="Montserrat"/>
              </a:rPr>
              <a:t>% </a:t>
            </a:r>
            <a:r>
              <a:rPr lang="ru-RU" dirty="0">
                <a:sym typeface="Montserrat"/>
              </a:rPr>
              <a:t>времени делаю что-то сам?</a:t>
            </a:r>
            <a:endParaRPr dirty="0"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>
            <a:spLocks noGrp="1"/>
          </p:cNvSpPr>
          <p:nvPr>
            <p:ph type="title"/>
          </p:nvPr>
        </p:nvSpPr>
        <p:spPr>
          <a:xfrm>
            <a:off x="475805" y="134555"/>
            <a:ext cx="10815687" cy="1079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600" dirty="0">
                <a:sym typeface="Montserrat"/>
              </a:rPr>
              <a:t>Ситуационное руководство</a:t>
            </a:r>
            <a:r>
              <a:rPr lang="en-US" sz="3600" dirty="0">
                <a:sym typeface="Montserrat"/>
              </a:rPr>
              <a:t> </a:t>
            </a:r>
            <a:r>
              <a:rPr lang="ru-RU" sz="3600" dirty="0">
                <a:sym typeface="Montserrat"/>
              </a:rPr>
              <a:t>по Кену Бланшарду.</a:t>
            </a:r>
            <a:br>
              <a:rPr lang="ru-RU" sz="3600" dirty="0">
                <a:sym typeface="Montserrat"/>
              </a:rPr>
            </a:br>
            <a:r>
              <a:rPr lang="ru-RU" sz="3600" dirty="0">
                <a:sym typeface="Montserrat"/>
              </a:rPr>
              <a:t>Уровни зрелости и подходы к развитию</a:t>
            </a:r>
            <a:endParaRPr sz="3600" dirty="0"/>
          </a:p>
        </p:txBody>
      </p:sp>
      <p:cxnSp>
        <p:nvCxnSpPr>
          <p:cNvPr id="384" name="Google Shape;384;p36"/>
          <p:cNvCxnSpPr/>
          <p:nvPr/>
        </p:nvCxnSpPr>
        <p:spPr>
          <a:xfrm>
            <a:off x="2833877" y="4825624"/>
            <a:ext cx="8073356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5" name="Google Shape;385;p36"/>
          <p:cNvCxnSpPr>
            <a:cxnSpLocks/>
          </p:cNvCxnSpPr>
          <p:nvPr/>
        </p:nvCxnSpPr>
        <p:spPr>
          <a:xfrm flipH="1" flipV="1">
            <a:off x="2828389" y="1380475"/>
            <a:ext cx="5488" cy="3454496"/>
          </a:xfrm>
          <a:prstGeom prst="straightConnector1">
            <a:avLst/>
          </a:prstGeom>
          <a:noFill/>
          <a:ln w="38100" cap="flat" cmpd="sng">
            <a:solidFill>
              <a:srgbClr val="FF111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6" name="Google Shape;386;p36"/>
          <p:cNvSpPr/>
          <p:nvPr/>
        </p:nvSpPr>
        <p:spPr>
          <a:xfrm>
            <a:off x="3186098" y="4922122"/>
            <a:ext cx="155359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Может только вместе</a:t>
            </a: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36"/>
          <p:cNvSpPr/>
          <p:nvPr/>
        </p:nvSpPr>
        <p:spPr>
          <a:xfrm>
            <a:off x="5079302" y="4927024"/>
            <a:ext cx="166170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Может, если контролировать</a:t>
            </a: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36"/>
          <p:cNvSpPr/>
          <p:nvPr/>
        </p:nvSpPr>
        <p:spPr>
          <a:xfrm>
            <a:off x="7044392" y="4930024"/>
            <a:ext cx="16374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Может, если без неожиданностей</a:t>
            </a: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8991913" y="4932448"/>
            <a:ext cx="179381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Может, даже если неопределенность</a:t>
            </a: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1121814" y="4187061"/>
            <a:ext cx="13962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Только если вынудить</a:t>
            </a:r>
            <a:endParaRPr sz="12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36"/>
          <p:cNvSpPr/>
          <p:nvPr/>
        </p:nvSpPr>
        <p:spPr>
          <a:xfrm>
            <a:off x="1063224" y="3339966"/>
            <a:ext cx="17541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Да, если нет ничего интереснее</a:t>
            </a:r>
            <a:endParaRPr sz="12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6"/>
          <p:cNvSpPr/>
          <p:nvPr/>
        </p:nvSpPr>
        <p:spPr>
          <a:xfrm>
            <a:off x="1062367" y="2466300"/>
            <a:ext cx="161411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Да, разве только что-то помешает</a:t>
            </a:r>
            <a:endParaRPr sz="12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6"/>
          <p:cNvSpPr/>
          <p:nvPr/>
        </p:nvSpPr>
        <p:spPr>
          <a:xfrm>
            <a:off x="1007463" y="1628644"/>
            <a:ext cx="166902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Даже если что-то помешает</a:t>
            </a:r>
            <a:endParaRPr sz="12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94" name="Google Shape;394;p36"/>
          <p:cNvGraphicFramePr/>
          <p:nvPr>
            <p:extLst>
              <p:ext uri="{D42A27DB-BD31-4B8C-83A1-F6EECF244321}">
                <p14:modId xmlns:p14="http://schemas.microsoft.com/office/powerpoint/2010/main" val="1549500901"/>
              </p:ext>
            </p:extLst>
          </p:nvPr>
        </p:nvGraphicFramePr>
        <p:xfrm>
          <a:off x="2833877" y="1493343"/>
          <a:ext cx="7950072" cy="33416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7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5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5" name="Google Shape;395;p36"/>
          <p:cNvSpPr/>
          <p:nvPr/>
        </p:nvSpPr>
        <p:spPr>
          <a:xfrm>
            <a:off x="1460113" y="1207270"/>
            <a:ext cx="1245492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ru-RU" sz="2133" b="1" i="0" u="none" strike="noStrike" cap="none" dirty="0">
                <a:solidFill>
                  <a:srgbClr val="FF5050"/>
                </a:solidFill>
                <a:latin typeface="Montserrat"/>
                <a:ea typeface="Montserrat"/>
                <a:cs typeface="Montserrat"/>
                <a:sym typeface="Montserrat"/>
              </a:rPr>
              <a:t>Хочет?</a:t>
            </a:r>
            <a:endParaRPr sz="2133" b="1" i="0" u="none" strike="noStrike" cap="none" dirty="0">
              <a:solidFill>
                <a:srgbClr val="FF5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36"/>
          <p:cNvSpPr/>
          <p:nvPr/>
        </p:nvSpPr>
        <p:spPr>
          <a:xfrm>
            <a:off x="9937957" y="4467071"/>
            <a:ext cx="1353535" cy="42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ru-RU" sz="2133" b="1" i="0" u="none" strike="noStrike" cap="none" dirty="0">
                <a:solidFill>
                  <a:srgbClr val="0085BF"/>
                </a:solidFill>
                <a:latin typeface="Montserrat"/>
                <a:ea typeface="Montserrat"/>
                <a:cs typeface="Montserrat"/>
                <a:sym typeface="Montserrat"/>
              </a:rPr>
              <a:t>Умеет?</a:t>
            </a:r>
            <a:endParaRPr sz="2133" b="1" i="0" u="none" strike="noStrike" cap="none" dirty="0">
              <a:solidFill>
                <a:srgbClr val="0085B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7" name="Google Shape;397;p36"/>
          <p:cNvPicPr preferRelativeResize="0"/>
          <p:nvPr/>
        </p:nvPicPr>
        <p:blipFill rotWithShape="1">
          <a:blip r:embed="rId3">
            <a:alphaModFix/>
          </a:blip>
          <a:srcRect l="10864" t="5488" r="34133" b="-1184"/>
          <a:stretch/>
        </p:blipFill>
        <p:spPr>
          <a:xfrm>
            <a:off x="2977152" y="2155406"/>
            <a:ext cx="1563853" cy="1817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6"/>
          <p:cNvPicPr preferRelativeResize="0"/>
          <p:nvPr/>
        </p:nvPicPr>
        <p:blipFill rotWithShape="1">
          <a:blip r:embed="rId4">
            <a:alphaModFix/>
          </a:blip>
          <a:srcRect l="9148" t="2827" r="16312"/>
          <a:stretch/>
        </p:blipFill>
        <p:spPr>
          <a:xfrm>
            <a:off x="8808712" y="1335665"/>
            <a:ext cx="1660515" cy="1446028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6"/>
          <p:cNvSpPr txBox="1"/>
          <p:nvPr/>
        </p:nvSpPr>
        <p:spPr>
          <a:xfrm>
            <a:off x="2833877" y="4922102"/>
            <a:ext cx="449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0085B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2400" b="1" i="0" u="none" strike="noStrike" cap="none">
              <a:solidFill>
                <a:srgbClr val="0085B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36"/>
          <p:cNvSpPr txBox="1"/>
          <p:nvPr/>
        </p:nvSpPr>
        <p:spPr>
          <a:xfrm>
            <a:off x="4727719" y="4927004"/>
            <a:ext cx="449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0085BF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endParaRPr sz="2400" b="1" i="0" u="none" strike="noStrike" cap="none">
              <a:solidFill>
                <a:srgbClr val="0085B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36"/>
          <p:cNvSpPr txBox="1"/>
          <p:nvPr/>
        </p:nvSpPr>
        <p:spPr>
          <a:xfrm>
            <a:off x="6704784" y="4930004"/>
            <a:ext cx="449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0085BF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endParaRPr sz="2400" b="1" i="0" u="none" strike="noStrike" cap="none">
              <a:solidFill>
                <a:srgbClr val="0085B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8643036" y="4932407"/>
            <a:ext cx="4765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0085BF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  <a:endParaRPr sz="2400" b="1" i="0" u="none" strike="noStrike" cap="none">
              <a:solidFill>
                <a:srgbClr val="0085B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36"/>
          <p:cNvSpPr txBox="1"/>
          <p:nvPr/>
        </p:nvSpPr>
        <p:spPr>
          <a:xfrm>
            <a:off x="682342" y="4187041"/>
            <a:ext cx="519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FF5050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2400" b="1" i="0" u="none" strike="noStrike" cap="none">
              <a:solidFill>
                <a:srgbClr val="FF5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643773" y="3339946"/>
            <a:ext cx="5020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FF5050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endParaRPr sz="2400" b="1" i="0" u="none" strike="noStrike" cap="none">
              <a:solidFill>
                <a:srgbClr val="FF5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36"/>
          <p:cNvSpPr txBox="1"/>
          <p:nvPr/>
        </p:nvSpPr>
        <p:spPr>
          <a:xfrm>
            <a:off x="642915" y="2466280"/>
            <a:ext cx="519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FF5050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endParaRPr sz="2400" b="1" i="0" u="none" strike="noStrike" cap="none">
              <a:solidFill>
                <a:srgbClr val="FF5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6"/>
          <p:cNvSpPr txBox="1"/>
          <p:nvPr/>
        </p:nvSpPr>
        <p:spPr>
          <a:xfrm>
            <a:off x="635323" y="1623256"/>
            <a:ext cx="49979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FF5050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  <a:endParaRPr sz="2400" b="1" i="0" u="none" strike="noStrike" cap="none" dirty="0">
              <a:solidFill>
                <a:srgbClr val="FF5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7" name="Google Shape;407;p36" descr="Line arrow: Clockwise curve outlin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4258753" y="2844975"/>
            <a:ext cx="1313323" cy="112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6" descr="Line arrow: Clockwise curve outlin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 flipH="1">
            <a:off x="5054491" y="3455499"/>
            <a:ext cx="1324199" cy="1563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6" descr="Line arrow: Clockwise curve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937586" flipH="1">
            <a:off x="6083138" y="2921485"/>
            <a:ext cx="2127553" cy="1971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6" descr="Line arrow: Clockwise curve outlin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4357586">
            <a:off x="7403584" y="1789045"/>
            <a:ext cx="1448586" cy="16864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51CA07-11E6-7F55-A094-9DFB54BE817D}"/>
              </a:ext>
            </a:extLst>
          </p:cNvPr>
          <p:cNvSpPr txBox="1"/>
          <p:nvPr/>
        </p:nvSpPr>
        <p:spPr>
          <a:xfrm>
            <a:off x="107442" y="5522335"/>
            <a:ext cx="119771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зависимости</a:t>
            </a:r>
            <a:r>
              <a:rPr lang="ru-RU" sz="2000" b="1" dirty="0"/>
              <a:t> от задачи </a:t>
            </a:r>
            <a:r>
              <a:rPr lang="ru-RU" sz="2000" dirty="0"/>
              <a:t>человек может быть </a:t>
            </a:r>
            <a:r>
              <a:rPr lang="ru-RU" sz="2000" b="1" dirty="0"/>
              <a:t>на разных уровнях зрелости</a:t>
            </a:r>
            <a:r>
              <a:rPr lang="ru-RU" sz="2000" dirty="0"/>
              <a:t>.</a:t>
            </a:r>
            <a:endParaRPr lang="en-US" sz="2000" dirty="0"/>
          </a:p>
          <a:p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Ситуационное лидерство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— адаптация поведения руководителя под профессиональную зрелость сотрудника для успешной постановки задач и делегирования.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Профессиональная зрелость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— уровень компетентности и мотивации сотрудника в модели ситуационного лидерства.</a:t>
            </a:r>
            <a:r>
              <a:rPr lang="ru-RU" sz="1400" dirty="0">
                <a:effectLst/>
              </a:rPr>
              <a:t> 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>
            <a:spLocks noGrp="1"/>
          </p:cNvSpPr>
          <p:nvPr>
            <p:ph type="title"/>
          </p:nvPr>
        </p:nvSpPr>
        <p:spPr>
          <a:xfrm>
            <a:off x="529936" y="327059"/>
            <a:ext cx="1083472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Уровни зрелости и подходы к работе</a:t>
            </a:r>
            <a:endParaRPr dirty="0"/>
          </a:p>
        </p:txBody>
      </p:sp>
      <p:pic>
        <p:nvPicPr>
          <p:cNvPr id="416" name="Google Shape;41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120" y="3496344"/>
            <a:ext cx="2758181" cy="1842464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7"/>
          <p:cNvSpPr/>
          <p:nvPr/>
        </p:nvSpPr>
        <p:spPr>
          <a:xfrm>
            <a:off x="674120" y="5382556"/>
            <a:ext cx="2758181" cy="999193"/>
          </a:xfrm>
          <a:prstGeom prst="halfFrame">
            <a:avLst>
              <a:gd name="adj1" fmla="val 10561"/>
              <a:gd name="adj2" fmla="val 11551"/>
            </a:avLst>
          </a:prstGeom>
          <a:solidFill>
            <a:srgbClr val="013B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3484064" y="4783606"/>
            <a:ext cx="2491650" cy="1598143"/>
          </a:xfrm>
          <a:prstGeom prst="halfFrame">
            <a:avLst>
              <a:gd name="adj1" fmla="val 8891"/>
              <a:gd name="adj2" fmla="val 8210"/>
            </a:avLst>
          </a:prstGeom>
          <a:solidFill>
            <a:srgbClr val="0045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059941" y="4243522"/>
            <a:ext cx="2360629" cy="2138227"/>
          </a:xfrm>
          <a:prstGeom prst="halfFrame">
            <a:avLst>
              <a:gd name="adj1" fmla="val 6815"/>
              <a:gd name="adj2" fmla="val 6869"/>
            </a:avLst>
          </a:prstGeom>
          <a:solidFill>
            <a:srgbClr val="016F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7"/>
          <p:cNvSpPr/>
          <p:nvPr/>
        </p:nvSpPr>
        <p:spPr>
          <a:xfrm>
            <a:off x="8504797" y="3551214"/>
            <a:ext cx="3004047" cy="2821295"/>
          </a:xfrm>
          <a:prstGeom prst="halfFrame">
            <a:avLst>
              <a:gd name="adj1" fmla="val 5390"/>
              <a:gd name="adj2" fmla="val 5148"/>
            </a:avLst>
          </a:prstGeom>
          <a:solidFill>
            <a:srgbClr val="008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7"/>
          <p:cNvSpPr txBox="1"/>
          <p:nvPr/>
        </p:nvSpPr>
        <p:spPr>
          <a:xfrm>
            <a:off x="3589281" y="4948770"/>
            <a:ext cx="238643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2F5496"/>
                </a:solidFill>
                <a:latin typeface="Montserrat"/>
                <a:ea typeface="Montserrat"/>
                <a:cs typeface="Montserrat"/>
                <a:sym typeface="Montserrat"/>
              </a:rPr>
              <a:t>НАСТАВНИЧЕСКИЙ</a:t>
            </a:r>
            <a:endParaRPr sz="1400" b="1" i="0" u="none" strike="noStrike" cap="none" dirty="0">
              <a:solidFill>
                <a:srgbClr val="2F549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37"/>
          <p:cNvSpPr txBox="1"/>
          <p:nvPr/>
        </p:nvSpPr>
        <p:spPr>
          <a:xfrm>
            <a:off x="852627" y="5529898"/>
            <a:ext cx="241847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ED7D31"/>
                </a:solidFill>
                <a:latin typeface="Montserrat"/>
                <a:ea typeface="Montserrat"/>
                <a:cs typeface="Montserrat"/>
                <a:sym typeface="Montserrat"/>
              </a:rPr>
              <a:t>ИНСТРУКТИРУЮЩИЙ</a:t>
            </a:r>
            <a:endParaRPr sz="1400" b="1" i="0" u="none" strike="noStrike" cap="none" dirty="0">
              <a:solidFill>
                <a:srgbClr val="ED7D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37"/>
          <p:cNvSpPr txBox="1"/>
          <p:nvPr/>
        </p:nvSpPr>
        <p:spPr>
          <a:xfrm>
            <a:off x="6171393" y="4408957"/>
            <a:ext cx="236062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ПОДДЕРЖИВАЮЩИЙ</a:t>
            </a:r>
            <a:endParaRPr dirty="0"/>
          </a:p>
        </p:txBody>
      </p:sp>
      <p:sp>
        <p:nvSpPr>
          <p:cNvPr id="425" name="Google Shape;425;p37"/>
          <p:cNvSpPr txBox="1"/>
          <p:nvPr/>
        </p:nvSpPr>
        <p:spPr>
          <a:xfrm>
            <a:off x="8648980" y="3732508"/>
            <a:ext cx="24511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ДЕЛЕГИРУЮЩИЙ</a:t>
            </a:r>
            <a:endParaRPr sz="1400" b="1" i="0" u="none" strike="noStrike" cap="none" dirty="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6" name="Google Shape;426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3932" y="1988661"/>
            <a:ext cx="1950708" cy="2238422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7"/>
          <p:cNvSpPr/>
          <p:nvPr/>
        </p:nvSpPr>
        <p:spPr>
          <a:xfrm>
            <a:off x="852627" y="5837634"/>
            <a:ext cx="247023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Много инструкций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Умеренно поддержки</a:t>
            </a:r>
            <a:endParaRPr sz="14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3648813" y="5338808"/>
            <a:ext cx="247023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Много инструкций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Много </a:t>
            </a:r>
            <a:r>
              <a:rPr lang="ru-RU" sz="1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поддержки</a:t>
            </a:r>
            <a:endParaRPr sz="14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6203277" y="4838784"/>
            <a:ext cx="2301521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Мало инструкций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Много поддержки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ru-RU" sz="12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Нужна возможность ошибаться и нарабатывать свой опыт и самостоятельность</a:t>
            </a:r>
            <a:endParaRPr sz="12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37"/>
          <p:cNvSpPr/>
          <p:nvPr/>
        </p:nvSpPr>
        <p:spPr>
          <a:xfrm>
            <a:off x="8643474" y="4040244"/>
            <a:ext cx="2470237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Мало инструкций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Мало поддержки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ru-RU" sz="14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Отойти в сторону и не мешать!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ru-RU" sz="12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Если ничего не менять, то скорее всего люди по достижению определённого уровня будут уходить!</a:t>
            </a:r>
            <a:endParaRPr sz="12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8642A-3341-9CA4-FBC5-EB603CB7D26F}"/>
              </a:ext>
            </a:extLst>
          </p:cNvPr>
          <p:cNvSpPr txBox="1"/>
          <p:nvPr/>
        </p:nvSpPr>
        <p:spPr>
          <a:xfrm>
            <a:off x="674120" y="1353546"/>
            <a:ext cx="3778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Способы поддержки: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Мотивация / воодушевление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Через пример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Элементы свободы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Подчёркивание сильных сторон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Конкретная помощь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2A840F-071C-F7D6-EB56-38425FA95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022" y="1341414"/>
            <a:ext cx="24511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>
            <a:spLocks noGrp="1"/>
          </p:cNvSpPr>
          <p:nvPr>
            <p:ph type="title"/>
          </p:nvPr>
        </p:nvSpPr>
        <p:spPr>
          <a:xfrm>
            <a:off x="572554" y="276772"/>
            <a:ext cx="75079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4 Стиля руководства</a:t>
            </a:r>
            <a:endParaRPr dirty="0"/>
          </a:p>
        </p:txBody>
      </p:sp>
      <p:sp>
        <p:nvSpPr>
          <p:cNvPr id="436" name="Google Shape;436;p38"/>
          <p:cNvSpPr txBox="1"/>
          <p:nvPr/>
        </p:nvSpPr>
        <p:spPr>
          <a:xfrm>
            <a:off x="756238" y="3181464"/>
            <a:ext cx="4302779" cy="282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012"/>
              </a:buClr>
              <a:buSzPct val="100000"/>
              <a:buFont typeface="Arial"/>
              <a:buNone/>
            </a:pPr>
            <a:r>
              <a:rPr lang="ru-RU" sz="2400" dirty="0">
                <a:sym typeface="Roboto"/>
              </a:rPr>
              <a:t>Инструкции:</a:t>
            </a:r>
            <a:endParaRPr sz="2000"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Цели SMART и DoD</a:t>
            </a:r>
            <a:endParaRPr sz="2000"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Пошаговое планирование</a:t>
            </a:r>
            <a:endParaRPr sz="2000" dirty="0">
              <a:sym typeface="Roboto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Точки контроля</a:t>
            </a:r>
            <a:endParaRPr sz="2000" dirty="0">
              <a:sym typeface="Roboto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Шаги как именно делать работу</a:t>
            </a:r>
            <a:endParaRPr sz="2000" dirty="0">
              <a:sym typeface="Roboto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Требования, чек-листы</a:t>
            </a:r>
            <a:endParaRPr sz="2000" dirty="0">
              <a:sym typeface="Roboto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Примеры, образцы, шаблоны</a:t>
            </a:r>
            <a:endParaRPr sz="2000" dirty="0">
              <a:sym typeface="Roboto"/>
            </a:endParaRPr>
          </a:p>
          <a:p>
            <a:pPr marL="342891" marR="0" lvl="0" indent="-2006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012"/>
              </a:buClr>
              <a:buSzPct val="100000"/>
              <a:buFont typeface="Arial"/>
              <a:buNone/>
            </a:pPr>
            <a:endParaRPr sz="1867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38"/>
          <p:cNvSpPr txBox="1"/>
          <p:nvPr/>
        </p:nvSpPr>
        <p:spPr>
          <a:xfrm>
            <a:off x="5332057" y="3181465"/>
            <a:ext cx="5814915" cy="28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012"/>
              </a:buClr>
              <a:buSzPts val="2240"/>
              <a:buFont typeface="Arial"/>
              <a:buNone/>
            </a:pPr>
            <a:r>
              <a:rPr lang="ru-RU" sz="2400" dirty="0">
                <a:sym typeface="Roboto"/>
              </a:rPr>
              <a:t>Поддержка:</a:t>
            </a:r>
            <a:endParaRPr sz="2000"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Похвала, восхищение</a:t>
            </a:r>
            <a:endParaRPr sz="2000" dirty="0">
              <a:sym typeface="Roboto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Подчеркивать сильные стороны человека</a:t>
            </a:r>
            <a:endParaRPr sz="2000" dirty="0">
              <a:sym typeface="Roboto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Меньше давления и больше прав ошибаться</a:t>
            </a:r>
            <a:endParaRPr sz="2000" dirty="0">
              <a:sym typeface="Roboto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Объяснить «Почему ты сможешь»</a:t>
            </a:r>
            <a:endParaRPr sz="2000" dirty="0">
              <a:sym typeface="Roboto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Помогать с задачей, решать проблемы вместе</a:t>
            </a:r>
            <a:endParaRPr sz="2000" dirty="0">
              <a:sym typeface="Roboto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Обсуждать сомнения и опасения, поддерживать</a:t>
            </a:r>
            <a:endParaRPr sz="2000" dirty="0"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012"/>
              </a:buClr>
              <a:buSzPts val="2240"/>
              <a:buFont typeface="Arial"/>
              <a:buNone/>
            </a:pPr>
            <a:endParaRPr sz="1867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891" marR="0" lvl="0" indent="-2006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012"/>
              </a:buClr>
              <a:buSzPts val="2240"/>
              <a:buFont typeface="Arial"/>
              <a:buNone/>
            </a:pPr>
            <a:endParaRPr sz="1867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8"/>
          <p:cNvSpPr txBox="1"/>
          <p:nvPr/>
        </p:nvSpPr>
        <p:spPr>
          <a:xfrm>
            <a:off x="633671" y="2645405"/>
            <a:ext cx="8155833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ru-RU" sz="2200" dirty="0">
                <a:sym typeface="Arial"/>
              </a:rPr>
              <a:t>Давайте больше или меньше в зависимости от уровня зрелости:</a:t>
            </a:r>
            <a:endParaRPr sz="2200" dirty="0">
              <a:sym typeface="Arial"/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636589" y="6087612"/>
            <a:ext cx="1088296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1867"/>
            </a:pPr>
            <a:r>
              <a:rPr lang="ru-RU" sz="2000" dirty="0">
                <a:sym typeface="Arial"/>
              </a:rPr>
              <a:t>В любом случае, даём всегда: </a:t>
            </a:r>
            <a:r>
              <a:rPr lang="ru-RU" sz="2000" u="sng" dirty="0">
                <a:sym typeface="Arial"/>
              </a:rPr>
              <a:t>смысл</a:t>
            </a:r>
            <a:r>
              <a:rPr lang="ru-RU" sz="2000" dirty="0">
                <a:sym typeface="Arial"/>
              </a:rPr>
              <a:t> (ради чего), </a:t>
            </a:r>
            <a:r>
              <a:rPr lang="ru-RU" sz="2000" u="sng" dirty="0">
                <a:sym typeface="Arial"/>
              </a:rPr>
              <a:t>обратная связь</a:t>
            </a:r>
            <a:r>
              <a:rPr lang="ru-RU" sz="2000" dirty="0">
                <a:sym typeface="Arial"/>
              </a:rPr>
              <a:t>, </a:t>
            </a:r>
            <a:r>
              <a:rPr lang="ru-RU" sz="2000" u="sng" dirty="0">
                <a:sym typeface="Arial"/>
              </a:rPr>
              <a:t>ресурсы</a:t>
            </a:r>
            <a:r>
              <a:rPr lang="ru-RU" sz="2000" dirty="0">
                <a:sym typeface="Arial"/>
              </a:rPr>
              <a:t>, </a:t>
            </a:r>
            <a:r>
              <a:rPr lang="ru-RU" sz="2000" u="sng" dirty="0">
                <a:sym typeface="Arial"/>
              </a:rPr>
              <a:t>признание</a:t>
            </a:r>
            <a:endParaRPr sz="2000" u="sng" dirty="0"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B1561-9235-A15E-D544-A4D6FAD24676}"/>
              </a:ext>
            </a:extLst>
          </p:cNvPr>
          <p:cNvSpPr txBox="1"/>
          <p:nvPr/>
        </p:nvSpPr>
        <p:spPr>
          <a:xfrm>
            <a:off x="636590" y="1040372"/>
            <a:ext cx="4790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ru-RU" sz="2200" dirty="0">
                <a:solidFill>
                  <a:schemeClr val="accent2"/>
                </a:solidFill>
              </a:rPr>
              <a:t>Инструктирующий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2200" dirty="0">
                <a:solidFill>
                  <a:schemeClr val="accent1"/>
                </a:solidFill>
              </a:rPr>
              <a:t>Наставнический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2200" dirty="0">
                <a:solidFill>
                  <a:schemeClr val="accent6"/>
                </a:solidFill>
              </a:rPr>
              <a:t>Поддерживающий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2200" dirty="0">
                <a:solidFill>
                  <a:srgbClr val="7030A0"/>
                </a:solidFill>
              </a:rPr>
              <a:t>Делегирующий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0DE46A3-4766-8454-763C-338F53ED564D}"/>
              </a:ext>
            </a:extLst>
          </p:cNvPr>
          <p:cNvCxnSpPr/>
          <p:nvPr/>
        </p:nvCxnSpPr>
        <p:spPr>
          <a:xfrm>
            <a:off x="8507896" y="2385393"/>
            <a:ext cx="2654351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80F3DDB-45A6-796C-2E8D-5B8CCC5BA9D9}"/>
              </a:ext>
            </a:extLst>
          </p:cNvPr>
          <p:cNvCxnSpPr>
            <a:cxnSpLocks/>
          </p:cNvCxnSpPr>
          <p:nvPr/>
        </p:nvCxnSpPr>
        <p:spPr>
          <a:xfrm flipV="1">
            <a:off x="8507896" y="168965"/>
            <a:ext cx="0" cy="221642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7706F9-9F2D-0C0B-074C-F390576F9EF3}"/>
              </a:ext>
            </a:extLst>
          </p:cNvPr>
          <p:cNvSpPr txBox="1"/>
          <p:nvPr/>
        </p:nvSpPr>
        <p:spPr>
          <a:xfrm rot="16200000">
            <a:off x="7577552" y="735541"/>
            <a:ext cx="131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Поддержка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C72E7-1DE5-3937-AD3E-9B2112FD5C4A}"/>
              </a:ext>
            </a:extLst>
          </p:cNvPr>
          <p:cNvSpPr txBox="1"/>
          <p:nvPr/>
        </p:nvSpPr>
        <p:spPr>
          <a:xfrm>
            <a:off x="9998764" y="2398733"/>
            <a:ext cx="134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Инструкции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DA749-B4C4-24C2-6F10-8C1036E1B4EC}"/>
              </a:ext>
            </a:extLst>
          </p:cNvPr>
          <p:cNvSpPr txBox="1"/>
          <p:nvPr/>
        </p:nvSpPr>
        <p:spPr>
          <a:xfrm>
            <a:off x="10644814" y="920312"/>
            <a:ext cx="331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2"/>
                </a:solidFill>
              </a:rPr>
              <a:t>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BD5D6-5123-C21E-BC91-C186C3541456}"/>
              </a:ext>
            </a:extLst>
          </p:cNvPr>
          <p:cNvSpPr txBox="1"/>
          <p:nvPr/>
        </p:nvSpPr>
        <p:spPr>
          <a:xfrm>
            <a:off x="9952380" y="344565"/>
            <a:ext cx="331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1"/>
                </a:solidFill>
              </a:rPr>
              <a:t>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FE0131-DBD7-0F4B-B7FD-9EE3A323290A}"/>
              </a:ext>
            </a:extLst>
          </p:cNvPr>
          <p:cNvSpPr txBox="1"/>
          <p:nvPr/>
        </p:nvSpPr>
        <p:spPr>
          <a:xfrm>
            <a:off x="8758031" y="506127"/>
            <a:ext cx="331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6"/>
                </a:solidFill>
              </a:rPr>
              <a:t>П</a:t>
            </a:r>
            <a:endParaRPr lang="ru-RU" sz="2400" b="1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69FF45-409B-6411-FAB8-00DAEA00A83E}"/>
              </a:ext>
            </a:extLst>
          </p:cNvPr>
          <p:cNvSpPr txBox="1"/>
          <p:nvPr/>
        </p:nvSpPr>
        <p:spPr>
          <a:xfrm>
            <a:off x="8658946" y="1609185"/>
            <a:ext cx="331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7030A0"/>
                </a:solidFill>
              </a:rPr>
              <a:t>Д</a:t>
            </a:r>
            <a:endParaRPr lang="ru-RU" sz="2400" b="1" dirty="0">
              <a:solidFill>
                <a:srgbClr val="7030A0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25FA0AA-1A61-1F87-A917-CBD0C53B6965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 flipV="1">
            <a:off x="10283682" y="636953"/>
            <a:ext cx="361132" cy="575747"/>
          </a:xfrm>
          <a:prstGeom prst="straightConnector1">
            <a:avLst/>
          </a:prstGeom>
          <a:ln w="317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5250F4F-617B-0736-1FC1-B8F93BFC3C19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>
            <a:off x="9089333" y="636953"/>
            <a:ext cx="863047" cy="161562"/>
          </a:xfrm>
          <a:prstGeom prst="straightConnector1">
            <a:avLst/>
          </a:prstGeom>
          <a:ln w="317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27B95218-4145-C37B-EA41-975BB49B5E0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8824597" y="1090902"/>
            <a:ext cx="99085" cy="518283"/>
          </a:xfrm>
          <a:prstGeom prst="straightConnector1">
            <a:avLst/>
          </a:prstGeom>
          <a:ln w="317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1C09D-9C53-B798-35AD-ADDEB495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96" y="167260"/>
            <a:ext cx="5870050" cy="1184461"/>
          </a:xfrm>
        </p:spPr>
        <p:txBody>
          <a:bodyPr/>
          <a:lstStyle/>
          <a:p>
            <a:r>
              <a:rPr lang="ru-RU" sz="4000" dirty="0"/>
              <a:t>Модель ситуационного</a:t>
            </a:r>
            <a:br>
              <a:rPr lang="en-US" sz="4000" dirty="0"/>
            </a:br>
            <a:r>
              <a:rPr lang="ru-RU" sz="4000" dirty="0"/>
              <a:t>лидерства Кена Бланшара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CA109D-5CFD-79D5-6EE6-793B73A77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2" t="1857" r="11764" b="2118"/>
          <a:stretch/>
        </p:blipFill>
        <p:spPr>
          <a:xfrm>
            <a:off x="0" y="1473498"/>
            <a:ext cx="6400800" cy="535387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F684C1-A2B9-2FF1-5035-6EF2CA309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101937"/>
            <a:ext cx="5737164" cy="272543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185710A-7FC2-4DEA-AF9C-44A91EA72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653662"/>
            <a:ext cx="5791200" cy="343317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27431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11005-71E6-74D8-6B98-93E7100C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60800" cy="407646"/>
          </a:xfrm>
        </p:spPr>
        <p:txBody>
          <a:bodyPr/>
          <a:lstStyle/>
          <a:p>
            <a:r>
              <a:rPr lang="ru-RU" sz="2800" dirty="0"/>
              <a:t>Оценка уровня зрелости сотрудника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BC3BAF2-8F40-F8BE-E1FC-873279094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661214"/>
              </p:ext>
            </p:extLst>
          </p:nvPr>
        </p:nvGraphicFramePr>
        <p:xfrm>
          <a:off x="54949" y="692020"/>
          <a:ext cx="12119720" cy="655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010">
                  <a:extLst>
                    <a:ext uri="{9D8B030D-6E8A-4147-A177-3AD203B41FA5}">
                      <a16:colId xmlns:a16="http://schemas.microsoft.com/office/drawing/2014/main" val="628392525"/>
                    </a:ext>
                  </a:extLst>
                </a:gridCol>
                <a:gridCol w="3456850">
                  <a:extLst>
                    <a:ext uri="{9D8B030D-6E8A-4147-A177-3AD203B41FA5}">
                      <a16:colId xmlns:a16="http://schemas.microsoft.com/office/drawing/2014/main" val="1373249632"/>
                    </a:ext>
                  </a:extLst>
                </a:gridCol>
                <a:gridCol w="2502249">
                  <a:extLst>
                    <a:ext uri="{9D8B030D-6E8A-4147-A177-3AD203B41FA5}">
                      <a16:colId xmlns:a16="http://schemas.microsoft.com/office/drawing/2014/main" val="3399258753"/>
                    </a:ext>
                  </a:extLst>
                </a:gridCol>
                <a:gridCol w="3557611">
                  <a:extLst>
                    <a:ext uri="{9D8B030D-6E8A-4147-A177-3AD203B41FA5}">
                      <a16:colId xmlns:a16="http://schemas.microsoft.com/office/drawing/2014/main" val="1789119424"/>
                    </a:ext>
                  </a:extLst>
                </a:gridCol>
              </a:tblGrid>
              <a:tr h="3212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dirty="0"/>
                        <a:t>Уровень зрелости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dirty="0"/>
                        <a:t>Описание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dirty="0"/>
                        <a:t>Стиль лидерства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dirty="0"/>
                        <a:t>Описание</a:t>
                      </a:r>
                    </a:p>
                  </a:txBody>
                  <a:tcPr marL="56229" marR="56229" marT="0" marB="0"/>
                </a:tc>
                <a:extLst>
                  <a:ext uri="{0D108BD9-81ED-4DB2-BD59-A6C34878D82A}">
                    <a16:rowId xmlns:a16="http://schemas.microsoft.com/office/drawing/2014/main" val="1307079626"/>
                  </a:ext>
                </a:extLst>
              </a:tr>
              <a:tr h="7147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dirty="0"/>
                        <a:t>D1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Заинтересован —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Некомпетентен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Проявляет энтузиазм в работе.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Не обладает компетентностью для решения задач высокой и средней сложности.</a:t>
                      </a:r>
                      <a:endParaRPr lang="ru-RU" dirty="0"/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S1</a:t>
                      </a: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Инструктирующее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поведение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Использует инструктирующее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поведение.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Не использует мотивирование.</a:t>
                      </a:r>
                    </a:p>
                  </a:txBody>
                  <a:tcPr marL="56229" marR="56229" marT="0" marB="0"/>
                </a:tc>
                <a:extLst>
                  <a:ext uri="{0D108BD9-81ED-4DB2-BD59-A6C34878D82A}">
                    <a16:rowId xmlns:a16="http://schemas.microsoft.com/office/drawing/2014/main" val="4005711048"/>
                  </a:ext>
                </a:extLst>
              </a:tr>
              <a:tr h="83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D2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Теряет заинтересованность —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Пока не компетентен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Демотивация из-за первых неудач. 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Все еще не обладает компетентностью для решения задач высокой и средней сложности.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S2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Наставническое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поведение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Использует инструктирующее поведение, а также мотивирует и поддерживает сотрудника в трудные времена.</a:t>
                      </a:r>
                    </a:p>
                  </a:txBody>
                  <a:tcPr marL="56229" marR="56229" marT="0" marB="0"/>
                </a:tc>
                <a:extLst>
                  <a:ext uri="{0D108BD9-81ED-4DB2-BD59-A6C34878D82A}">
                    <a16:rowId xmlns:a16="http://schemas.microsoft.com/office/drawing/2014/main" val="1708837196"/>
                  </a:ext>
                </a:extLst>
              </a:tr>
              <a:tr h="998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D3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Средняя Заинтересованность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—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Средняя компетентность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Сотрудник уже способен выполнять задачи среднего уровня сложности.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Заинтересован в дальнейшем развитии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S3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Поддерживающее поведение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НЕ использует инструктирующее поведение, по-прежнему мотивирует и поддерживает сотрудника в трудные времена</a:t>
                      </a:r>
                    </a:p>
                  </a:txBody>
                  <a:tcPr marL="56229" marR="56229" marT="0" marB="0"/>
                </a:tc>
                <a:extLst>
                  <a:ext uri="{0D108BD9-81ED-4DB2-BD59-A6C34878D82A}">
                    <a16:rowId xmlns:a16="http://schemas.microsoft.com/office/drawing/2014/main" val="3029386686"/>
                  </a:ext>
                </a:extLst>
              </a:tr>
              <a:tr h="12466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D4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Высокая заинтересованность —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Высокая компетентность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Эксперт своего дела.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Сохраняет интерес к делу.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Может играть роль наставника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S4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Делегирующее поведение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Поручает новые задачи и функционал.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Дает много свободы.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Следит за ресурсным состоянием</a:t>
                      </a:r>
                    </a:p>
                  </a:txBody>
                  <a:tcPr marL="56229" marR="56229" marT="0" marB="0"/>
                </a:tc>
                <a:extLst>
                  <a:ext uri="{0D108BD9-81ED-4DB2-BD59-A6C34878D82A}">
                    <a16:rowId xmlns:a16="http://schemas.microsoft.com/office/drawing/2014/main" val="1725676525"/>
                  </a:ext>
                </a:extLst>
              </a:tr>
              <a:tr h="1090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D5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Уже низкая заинтересованность — пока высокая компетентность*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(случай, когда сотрудник эмоционально выгорел)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Эксперт своего дела.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Теряет интерес к делу.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Может выпадать из рабочего процесса. 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 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S5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Менеджер, который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дает  отдыхать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Отправляет в отпуск.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Принимает решение о продолжении рабочих отношений.</a:t>
                      </a:r>
                    </a:p>
                  </a:txBody>
                  <a:tcPr marL="56229" marR="56229" marT="0" marB="0"/>
                </a:tc>
                <a:extLst>
                  <a:ext uri="{0D108BD9-81ED-4DB2-BD59-A6C34878D82A}">
                    <a16:rowId xmlns:a16="http://schemas.microsoft.com/office/drawing/2014/main" val="85214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03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559904" y="318744"/>
            <a:ext cx="5721626" cy="78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Делегирование</a:t>
            </a:r>
            <a:endParaRPr dirty="0"/>
          </a:p>
        </p:txBody>
      </p:sp>
      <p:sp>
        <p:nvSpPr>
          <p:cNvPr id="459" name="Google Shape;459;p41"/>
          <p:cNvSpPr txBox="1">
            <a:spLocks noGrp="1"/>
          </p:cNvSpPr>
          <p:nvPr>
            <p:ph idx="1"/>
          </p:nvPr>
        </p:nvSpPr>
        <p:spPr>
          <a:xfrm>
            <a:off x="559903" y="1152940"/>
            <a:ext cx="11115261" cy="526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SzPts val="1800"/>
              <a:buNone/>
            </a:pPr>
            <a:r>
              <a:rPr lang="ru-RU" sz="2400" dirty="0">
                <a:sym typeface="Montserrat"/>
              </a:rPr>
              <a:t>Делегирование — процесс передачи руководителем</a:t>
            </a:r>
            <a:r>
              <a:rPr lang="en-US" sz="2400" dirty="0">
                <a:sym typeface="Montserrat"/>
              </a:rPr>
              <a:t> </a:t>
            </a:r>
            <a:r>
              <a:rPr lang="ru-RU" sz="2400" dirty="0">
                <a:sym typeface="Montserrat"/>
              </a:rPr>
              <a:t>подчиненным задач вместе с ответственностью и полномочиями (иначе это просто «постановка задачи»).</a:t>
            </a:r>
          </a:p>
          <a:p>
            <a:pPr marL="0" lvl="0" indent="0">
              <a:spcBef>
                <a:spcPts val="0"/>
              </a:spcBef>
              <a:buSzPts val="1800"/>
              <a:buNone/>
            </a:pPr>
            <a:endParaRPr lang="ru-RU" sz="2400" dirty="0">
              <a:sym typeface="Montserrat"/>
            </a:endParaRPr>
          </a:p>
          <a:p>
            <a:pPr marL="0" lvl="0" indent="0">
              <a:spcBef>
                <a:spcPts val="0"/>
              </a:spcBef>
              <a:buSzPts val="1800"/>
              <a:buNone/>
            </a:pPr>
            <a:r>
              <a:rPr lang="ru-RU" sz="2000" b="1" dirty="0">
                <a:sym typeface="Montserrat"/>
              </a:rPr>
              <a:t>Делегирование </a:t>
            </a:r>
            <a:r>
              <a:rPr lang="en-US" sz="2000" b="1" dirty="0">
                <a:sym typeface="Montserrat"/>
              </a:rPr>
              <a:t>vs </a:t>
            </a:r>
            <a:r>
              <a:rPr lang="ru-RU" sz="2000" b="1" dirty="0">
                <a:sym typeface="Montserrat"/>
              </a:rPr>
              <a:t>Постановка задачи</a:t>
            </a:r>
          </a:p>
          <a:p>
            <a:pPr marL="0" lvl="0" indent="0">
              <a:spcBef>
                <a:spcPts val="0"/>
              </a:spcBef>
              <a:buSzPts val="1800"/>
              <a:buNone/>
            </a:pPr>
            <a:r>
              <a:rPr lang="ru-RU" sz="2000" b="1" dirty="0">
                <a:sym typeface="Montserrat"/>
              </a:rPr>
              <a:t>Постановка задачи</a:t>
            </a:r>
            <a:r>
              <a:rPr lang="ru-RU" sz="2000" dirty="0">
                <a:sym typeface="Montserrat"/>
              </a:rPr>
              <a:t> — формирование у сотрудника образа задачи (понимание что сделать)</a:t>
            </a:r>
          </a:p>
          <a:p>
            <a:pPr marL="0" lvl="0" indent="0">
              <a:spcBef>
                <a:spcPts val="0"/>
              </a:spcBef>
              <a:buSzPts val="1800"/>
              <a:buNone/>
            </a:pPr>
            <a:r>
              <a:rPr lang="ru-RU" sz="2000" b="1" dirty="0">
                <a:sym typeface="Montserrat"/>
              </a:rPr>
              <a:t>Делегирование</a:t>
            </a:r>
            <a:r>
              <a:rPr lang="ru-RU" sz="2000" dirty="0">
                <a:sym typeface="Montserrat"/>
              </a:rPr>
              <a:t> — весь процесс передачи ответственности / полномочий. Постановка задачи — часть процесса делегирования.</a:t>
            </a:r>
          </a:p>
          <a:p>
            <a:pPr marL="0" lvl="0" indent="0">
              <a:spcBef>
                <a:spcPts val="0"/>
              </a:spcBef>
              <a:buSzPts val="1800"/>
              <a:buNone/>
            </a:pPr>
            <a:endParaRPr lang="ru-RU" sz="2000" dirty="0"/>
          </a:p>
          <a:p>
            <a:pPr marL="0" lvl="0" indent="0">
              <a:spcBef>
                <a:spcPts val="0"/>
              </a:spcBef>
              <a:buSzPts val="1800"/>
              <a:buNone/>
            </a:pPr>
            <a:r>
              <a:rPr lang="ru-RU" sz="2400" dirty="0"/>
              <a:t>Зачем менеджеру делегировать?</a:t>
            </a:r>
          </a:p>
          <a:p>
            <a:pPr>
              <a:spcBef>
                <a:spcPts val="0"/>
              </a:spcBef>
              <a:buSzPts val="1800"/>
            </a:pPr>
            <a:r>
              <a:rPr lang="ru-RU" sz="2000" dirty="0"/>
              <a:t>Освободить своё время / ресурсы для чего-то более важного</a:t>
            </a:r>
          </a:p>
          <a:p>
            <a:pPr>
              <a:spcBef>
                <a:spcPts val="0"/>
              </a:spcBef>
              <a:buSzPts val="1800"/>
            </a:pPr>
            <a:r>
              <a:rPr lang="ru-RU" sz="2000" dirty="0"/>
              <a:t>Чтобы люди росли / развивались</a:t>
            </a:r>
          </a:p>
          <a:p>
            <a:pPr>
              <a:spcBef>
                <a:spcPts val="0"/>
              </a:spcBef>
              <a:buSzPts val="1800"/>
            </a:pPr>
            <a:r>
              <a:rPr lang="ru-RU" sz="2000" dirty="0"/>
              <a:t>Для выполнения задач где не хватать компетенций</a:t>
            </a:r>
          </a:p>
          <a:p>
            <a:pPr>
              <a:spcBef>
                <a:spcPts val="0"/>
              </a:spcBef>
              <a:buSzPts val="1800"/>
            </a:pPr>
            <a:endParaRPr lang="ru-RU" sz="2000" dirty="0"/>
          </a:p>
          <a:p>
            <a:pPr>
              <a:spcBef>
                <a:spcPts val="0"/>
              </a:spcBef>
              <a:buSzPts val="1800"/>
            </a:pP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Исполнителя</a:t>
            </a: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 мотивирует то, что он выполнил задачу и 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получил результат</a:t>
            </a:r>
          </a:p>
          <a:p>
            <a:pPr>
              <a:spcBef>
                <a:spcPts val="0"/>
              </a:spcBef>
              <a:buSzPts val="1800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Хорошего </a:t>
            </a: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</a:rPr>
              <a:t>руководителя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 мотивирует то, что </a:t>
            </a: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</a:rPr>
              <a:t>другие люди</a:t>
            </a:r>
            <a:br>
              <a:rPr lang="ru-RU" sz="20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</a:rPr>
              <a:t>создали результат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, а он был организатором процесса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Чтобы другие становились </a:t>
            </a: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</a:rPr>
              <a:t>успешными и реализованными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0" lvl="0" indent="0">
              <a:spcBef>
                <a:spcPts val="0"/>
              </a:spcBef>
              <a:buSzPts val="1800"/>
              <a:buNone/>
            </a:pPr>
            <a:endParaRPr lang="ru-RU" sz="2000" dirty="0"/>
          </a:p>
        </p:txBody>
      </p:sp>
      <p:pic>
        <p:nvPicPr>
          <p:cNvPr id="6" name="Google Shape;468;p42" descr="C:\Users\savochka\Desktop\Менеджмент. Тренинги\Рабочая тетрадь\Листы\20130326-084855.jpg">
            <a:extLst>
              <a:ext uri="{FF2B5EF4-FFF2-40B4-BE49-F238E27FC236}">
                <a16:creationId xmlns:a16="http://schemas.microsoft.com/office/drawing/2014/main" id="{9BD0ED0B-45CB-F416-141A-465261F092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4207" b="3820"/>
          <a:stretch/>
        </p:blipFill>
        <p:spPr>
          <a:xfrm>
            <a:off x="9051235" y="4711148"/>
            <a:ext cx="3140765" cy="2146852"/>
          </a:xfrm>
          <a:prstGeom prst="rect">
            <a:avLst/>
          </a:prstGeom>
          <a:noFill/>
          <a:ln w="889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3"/>
          <p:cNvSpPr txBox="1">
            <a:spLocks noGrp="1"/>
          </p:cNvSpPr>
          <p:nvPr>
            <p:ph type="title"/>
          </p:nvPr>
        </p:nvSpPr>
        <p:spPr>
          <a:xfrm>
            <a:off x="572553" y="485491"/>
            <a:ext cx="1072148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Руководитель – «Снежинка»</a:t>
            </a:r>
            <a:endParaRPr dirty="0"/>
          </a:p>
        </p:txBody>
      </p:sp>
      <p:sp>
        <p:nvSpPr>
          <p:cNvPr id="474" name="Google Shape;474;p43"/>
          <p:cNvSpPr/>
          <p:nvPr/>
        </p:nvSpPr>
        <p:spPr>
          <a:xfrm>
            <a:off x="5181213" y="1752697"/>
            <a:ext cx="1368152" cy="1224136"/>
          </a:xfrm>
          <a:prstGeom prst="rect">
            <a:avLst/>
          </a:prstGeom>
          <a:solidFill>
            <a:srgbClr val="FFDDB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3"/>
          <p:cNvSpPr/>
          <p:nvPr/>
        </p:nvSpPr>
        <p:spPr>
          <a:xfrm>
            <a:off x="5478298" y="2256753"/>
            <a:ext cx="792088" cy="72008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" name="Google Shape;476;p43"/>
          <p:cNvCxnSpPr>
            <a:stCxn id="477" idx="0"/>
            <a:endCxn id="475" idx="2"/>
          </p:cNvCxnSpPr>
          <p:nvPr/>
        </p:nvCxnSpPr>
        <p:spPr>
          <a:xfrm rot="10800000">
            <a:off x="5874342" y="2976950"/>
            <a:ext cx="0" cy="585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78" name="Google Shape;478;p43"/>
          <p:cNvSpPr/>
          <p:nvPr/>
        </p:nvSpPr>
        <p:spPr>
          <a:xfrm>
            <a:off x="6981413" y="2625846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3"/>
          <p:cNvSpPr/>
          <p:nvPr/>
        </p:nvSpPr>
        <p:spPr>
          <a:xfrm>
            <a:off x="4065297" y="2688801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0" name="Google Shape;480;p43"/>
          <p:cNvCxnSpPr>
            <a:stCxn id="477" idx="7"/>
            <a:endCxn id="478" idx="3"/>
          </p:cNvCxnSpPr>
          <p:nvPr/>
        </p:nvCxnSpPr>
        <p:spPr>
          <a:xfrm rot="10800000" flipH="1">
            <a:off x="6256222" y="3178885"/>
            <a:ext cx="820200" cy="530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481" name="Google Shape;481;p43"/>
          <p:cNvCxnSpPr>
            <a:stCxn id="477" idx="1"/>
            <a:endCxn id="479" idx="5"/>
          </p:cNvCxnSpPr>
          <p:nvPr/>
        </p:nvCxnSpPr>
        <p:spPr>
          <a:xfrm rot="10800000">
            <a:off x="4618562" y="3241885"/>
            <a:ext cx="873900" cy="467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82" name="Google Shape;482;p43"/>
          <p:cNvSpPr/>
          <p:nvPr/>
        </p:nvSpPr>
        <p:spPr>
          <a:xfrm>
            <a:off x="6981413" y="4786086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3"/>
          <p:cNvSpPr/>
          <p:nvPr/>
        </p:nvSpPr>
        <p:spPr>
          <a:xfrm>
            <a:off x="4065297" y="4849041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p43"/>
          <p:cNvCxnSpPr>
            <a:stCxn id="477" idx="5"/>
            <a:endCxn id="482" idx="1"/>
          </p:cNvCxnSpPr>
          <p:nvPr/>
        </p:nvCxnSpPr>
        <p:spPr>
          <a:xfrm>
            <a:off x="6256222" y="4422427"/>
            <a:ext cx="820200" cy="458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485" name="Google Shape;485;p43"/>
          <p:cNvCxnSpPr>
            <a:stCxn id="477" idx="3"/>
            <a:endCxn id="483" idx="7"/>
          </p:cNvCxnSpPr>
          <p:nvPr/>
        </p:nvCxnSpPr>
        <p:spPr>
          <a:xfrm flipH="1">
            <a:off x="4618562" y="4422427"/>
            <a:ext cx="873900" cy="521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486" name="Google Shape;486;p43"/>
          <p:cNvCxnSpPr>
            <a:stCxn id="479" idx="0"/>
          </p:cNvCxnSpPr>
          <p:nvPr/>
        </p:nvCxnSpPr>
        <p:spPr>
          <a:xfrm rot="-5400000">
            <a:off x="4443333" y="1986801"/>
            <a:ext cx="648000" cy="7560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487" name="Google Shape;487;p43"/>
          <p:cNvCxnSpPr>
            <a:stCxn id="478" idx="0"/>
          </p:cNvCxnSpPr>
          <p:nvPr/>
        </p:nvCxnSpPr>
        <p:spPr>
          <a:xfrm rot="5400000" flipH="1">
            <a:off x="6652949" y="1973346"/>
            <a:ext cx="585000" cy="7200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488" name="Google Shape;488;p43"/>
          <p:cNvSpPr/>
          <p:nvPr/>
        </p:nvSpPr>
        <p:spPr>
          <a:xfrm>
            <a:off x="8241761" y="4056953"/>
            <a:ext cx="648072" cy="648072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9" name="Google Shape;489;p43"/>
          <p:cNvCxnSpPr>
            <a:stCxn id="477" idx="6"/>
            <a:endCxn id="488" idx="2"/>
          </p:cNvCxnSpPr>
          <p:nvPr/>
        </p:nvCxnSpPr>
        <p:spPr>
          <a:xfrm>
            <a:off x="6414402" y="4066006"/>
            <a:ext cx="1827300" cy="315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90" name="Google Shape;490;p43"/>
          <p:cNvSpPr/>
          <p:nvPr/>
        </p:nvSpPr>
        <p:spPr>
          <a:xfrm>
            <a:off x="8313769" y="3192857"/>
            <a:ext cx="648072" cy="648072"/>
          </a:xfrm>
          <a:prstGeom prst="ellipse">
            <a:avLst/>
          </a:prstGeom>
          <a:solidFill>
            <a:srgbClr val="FFC00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1" name="Google Shape;491;p43"/>
          <p:cNvCxnSpPr>
            <a:stCxn id="477" idx="6"/>
            <a:endCxn id="490" idx="2"/>
          </p:cNvCxnSpPr>
          <p:nvPr/>
        </p:nvCxnSpPr>
        <p:spPr>
          <a:xfrm rot="10800000" flipH="1">
            <a:off x="6414402" y="3517006"/>
            <a:ext cx="1899300" cy="549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92" name="Google Shape;492;p43"/>
          <p:cNvSpPr/>
          <p:nvPr/>
        </p:nvSpPr>
        <p:spPr>
          <a:xfrm>
            <a:off x="2481121" y="3264865"/>
            <a:ext cx="576064" cy="648072"/>
          </a:xfrm>
          <a:prstGeom prst="can">
            <a:avLst>
              <a:gd name="adj" fmla="val 25000"/>
            </a:avLst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3" name="Google Shape;493;p43"/>
          <p:cNvCxnSpPr>
            <a:stCxn id="477" idx="2"/>
            <a:endCxn id="492" idx="4"/>
          </p:cNvCxnSpPr>
          <p:nvPr/>
        </p:nvCxnSpPr>
        <p:spPr>
          <a:xfrm rot="10800000">
            <a:off x="3057282" y="3589006"/>
            <a:ext cx="2277000" cy="477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94" name="Google Shape;494;p43"/>
          <p:cNvSpPr/>
          <p:nvPr/>
        </p:nvSpPr>
        <p:spPr>
          <a:xfrm>
            <a:off x="2553129" y="4128961"/>
            <a:ext cx="576064" cy="576064"/>
          </a:xfrm>
          <a:prstGeom prst="cube">
            <a:avLst>
              <a:gd name="adj" fmla="val 25000"/>
            </a:avLst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5" name="Google Shape;495;p43"/>
          <p:cNvCxnSpPr>
            <a:stCxn id="477" idx="2"/>
            <a:endCxn id="494" idx="5"/>
          </p:cNvCxnSpPr>
          <p:nvPr/>
        </p:nvCxnSpPr>
        <p:spPr>
          <a:xfrm flipH="1">
            <a:off x="3129282" y="4066006"/>
            <a:ext cx="2205000" cy="279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96" name="Google Shape;496;p43"/>
          <p:cNvSpPr/>
          <p:nvPr/>
        </p:nvSpPr>
        <p:spPr>
          <a:xfrm>
            <a:off x="2697145" y="2328761"/>
            <a:ext cx="936104" cy="864096"/>
          </a:xfrm>
          <a:prstGeom prst="cloud">
            <a:avLst/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43"/>
          <p:cNvCxnSpPr>
            <a:stCxn id="477" idx="2"/>
          </p:cNvCxnSpPr>
          <p:nvPr/>
        </p:nvCxnSpPr>
        <p:spPr>
          <a:xfrm rot="10800000">
            <a:off x="3489282" y="3048706"/>
            <a:ext cx="1845000" cy="101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98" name="Google Shape;498;p43"/>
          <p:cNvSpPr/>
          <p:nvPr/>
        </p:nvSpPr>
        <p:spPr>
          <a:xfrm>
            <a:off x="5541669" y="5353097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Google Shape;499;p43"/>
          <p:cNvCxnSpPr>
            <a:stCxn id="490" idx="6"/>
            <a:endCxn id="498" idx="6"/>
          </p:cNvCxnSpPr>
          <p:nvPr/>
        </p:nvCxnSpPr>
        <p:spPr>
          <a:xfrm flipH="1">
            <a:off x="6189841" y="3516893"/>
            <a:ext cx="2772000" cy="2160300"/>
          </a:xfrm>
          <a:prstGeom prst="curvedConnector3">
            <a:avLst>
              <a:gd name="adj1" fmla="val -8246"/>
            </a:avLst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500" name="Google Shape;500;p43"/>
          <p:cNvCxnSpPr>
            <a:stCxn id="477" idx="4"/>
            <a:endCxn id="498" idx="0"/>
          </p:cNvCxnSpPr>
          <p:nvPr/>
        </p:nvCxnSpPr>
        <p:spPr>
          <a:xfrm flipH="1">
            <a:off x="5865642" y="4570062"/>
            <a:ext cx="8700" cy="783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77" name="Google Shape;477;p43"/>
          <p:cNvSpPr/>
          <p:nvPr/>
        </p:nvSpPr>
        <p:spPr>
          <a:xfrm>
            <a:off x="5334282" y="3561950"/>
            <a:ext cx="1080120" cy="100811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3"/>
          <p:cNvSpPr/>
          <p:nvPr/>
        </p:nvSpPr>
        <p:spPr>
          <a:xfrm>
            <a:off x="5217425" y="3264865"/>
            <a:ext cx="576064" cy="576064"/>
          </a:xfrm>
          <a:prstGeom prst="lightningBolt">
            <a:avLst/>
          </a:prstGeom>
          <a:solidFill>
            <a:srgbClr val="FFC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"/>
          <p:cNvSpPr txBox="1">
            <a:spLocks noGrp="1"/>
          </p:cNvSpPr>
          <p:nvPr>
            <p:ph type="title"/>
          </p:nvPr>
        </p:nvSpPr>
        <p:spPr>
          <a:xfrm>
            <a:off x="572553" y="485491"/>
            <a:ext cx="1072148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Руководитель - Руководитель</a:t>
            </a:r>
            <a:endParaRPr dirty="0"/>
          </a:p>
        </p:txBody>
      </p:sp>
      <p:sp>
        <p:nvSpPr>
          <p:cNvPr id="507" name="Google Shape;507;p44"/>
          <p:cNvSpPr/>
          <p:nvPr/>
        </p:nvSpPr>
        <p:spPr>
          <a:xfrm>
            <a:off x="5181213" y="1752697"/>
            <a:ext cx="1368152" cy="1224136"/>
          </a:xfrm>
          <a:prstGeom prst="rect">
            <a:avLst/>
          </a:prstGeom>
          <a:solidFill>
            <a:srgbClr val="FFDDB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4"/>
          <p:cNvSpPr/>
          <p:nvPr/>
        </p:nvSpPr>
        <p:spPr>
          <a:xfrm>
            <a:off x="5478298" y="2256753"/>
            <a:ext cx="792088" cy="72008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9" name="Google Shape;509;p44"/>
          <p:cNvCxnSpPr>
            <a:stCxn id="510" idx="0"/>
            <a:endCxn id="508" idx="2"/>
          </p:cNvCxnSpPr>
          <p:nvPr/>
        </p:nvCxnSpPr>
        <p:spPr>
          <a:xfrm rot="10800000">
            <a:off x="5874342" y="2976950"/>
            <a:ext cx="0" cy="585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11" name="Google Shape;511;p44"/>
          <p:cNvSpPr/>
          <p:nvPr/>
        </p:nvSpPr>
        <p:spPr>
          <a:xfrm>
            <a:off x="6981413" y="2625846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4"/>
          <p:cNvSpPr/>
          <p:nvPr/>
        </p:nvSpPr>
        <p:spPr>
          <a:xfrm>
            <a:off x="4065297" y="2688801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3" name="Google Shape;513;p44"/>
          <p:cNvCxnSpPr>
            <a:stCxn id="510" idx="7"/>
            <a:endCxn id="511" idx="3"/>
          </p:cNvCxnSpPr>
          <p:nvPr/>
        </p:nvCxnSpPr>
        <p:spPr>
          <a:xfrm rot="10800000" flipH="1">
            <a:off x="6256222" y="3178885"/>
            <a:ext cx="820200" cy="530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14" name="Google Shape;514;p44"/>
          <p:cNvCxnSpPr>
            <a:stCxn id="510" idx="1"/>
            <a:endCxn id="512" idx="5"/>
          </p:cNvCxnSpPr>
          <p:nvPr/>
        </p:nvCxnSpPr>
        <p:spPr>
          <a:xfrm rot="10800000">
            <a:off x="4618562" y="3241885"/>
            <a:ext cx="873900" cy="467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15" name="Google Shape;515;p44"/>
          <p:cNvSpPr/>
          <p:nvPr/>
        </p:nvSpPr>
        <p:spPr>
          <a:xfrm>
            <a:off x="6981413" y="4786086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4"/>
          <p:cNvSpPr/>
          <p:nvPr/>
        </p:nvSpPr>
        <p:spPr>
          <a:xfrm>
            <a:off x="4065297" y="4849041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Google Shape;517;p44"/>
          <p:cNvCxnSpPr>
            <a:stCxn id="510" idx="5"/>
            <a:endCxn id="515" idx="1"/>
          </p:cNvCxnSpPr>
          <p:nvPr/>
        </p:nvCxnSpPr>
        <p:spPr>
          <a:xfrm>
            <a:off x="6256222" y="4422427"/>
            <a:ext cx="820200" cy="458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18" name="Google Shape;518;p44"/>
          <p:cNvCxnSpPr>
            <a:stCxn id="512" idx="4"/>
            <a:endCxn id="516" idx="0"/>
          </p:cNvCxnSpPr>
          <p:nvPr/>
        </p:nvCxnSpPr>
        <p:spPr>
          <a:xfrm>
            <a:off x="4389333" y="3336873"/>
            <a:ext cx="0" cy="1512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19" name="Google Shape;519;p44"/>
          <p:cNvCxnSpPr>
            <a:stCxn id="512" idx="0"/>
          </p:cNvCxnSpPr>
          <p:nvPr/>
        </p:nvCxnSpPr>
        <p:spPr>
          <a:xfrm rot="-5400000">
            <a:off x="4443333" y="1986801"/>
            <a:ext cx="648000" cy="7560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520" name="Google Shape;520;p44"/>
          <p:cNvCxnSpPr>
            <a:stCxn id="511" idx="0"/>
          </p:cNvCxnSpPr>
          <p:nvPr/>
        </p:nvCxnSpPr>
        <p:spPr>
          <a:xfrm rot="5400000" flipH="1">
            <a:off x="6652949" y="1973346"/>
            <a:ext cx="585000" cy="7200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510" name="Google Shape;510;p44"/>
          <p:cNvSpPr/>
          <p:nvPr/>
        </p:nvSpPr>
        <p:spPr>
          <a:xfrm>
            <a:off x="5334282" y="3561950"/>
            <a:ext cx="1080120" cy="100811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9BC85-4306-3C25-9C92-741513A0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ru-RU" dirty="0"/>
              <a:t>Про что лекция?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B1E1EE-68A8-45F7-DC96-2A6BEFD22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10"/>
            <a:ext cx="10515600" cy="52206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" sz="3400" i="1" dirty="0"/>
              <a:t>«People don't do what you expect but what you inspect»</a:t>
            </a:r>
          </a:p>
          <a:p>
            <a:pPr marL="0" indent="0">
              <a:buNone/>
            </a:pPr>
            <a:r>
              <a:rPr lang="en" sz="3300" dirty="0"/>
              <a:t>	</a:t>
            </a:r>
            <a:r>
              <a:rPr lang="en" sz="2400" dirty="0"/>
              <a:t>Louis Gerstner</a:t>
            </a:r>
            <a:br>
              <a:rPr lang="en" sz="3400" i="1" dirty="0"/>
            </a:br>
            <a:br>
              <a:rPr lang="ru-RU" sz="3400" i="1" dirty="0"/>
            </a:br>
            <a:r>
              <a:rPr lang="ru-RU" sz="3400" i="1" dirty="0"/>
              <a:t>«Люди делают не то, что ты ожидаешь, а то, что ты контролируешь»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sz="2600" dirty="0"/>
              <a:t>Лу Герстнер, </a:t>
            </a:r>
            <a:r>
              <a:rPr lang="en-US" sz="2600" dirty="0"/>
              <a:t>ex-CEO</a:t>
            </a:r>
            <a:r>
              <a:rPr lang="ru-RU" sz="2600" dirty="0"/>
              <a:t> </a:t>
            </a:r>
            <a:r>
              <a:rPr lang="en" sz="2600" dirty="0"/>
              <a:t>IBM — «</a:t>
            </a:r>
            <a:r>
              <a:rPr lang="ru-RU" sz="2600" dirty="0"/>
              <a:t>человек, который спас </a:t>
            </a:r>
            <a:r>
              <a:rPr lang="en" sz="2600" dirty="0"/>
              <a:t>IBM»</a:t>
            </a: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ru-RU" dirty="0"/>
              <a:t>Почему так происходит? Люди могут:</a:t>
            </a:r>
          </a:p>
          <a:p>
            <a:r>
              <a:rPr lang="ru-RU" dirty="0"/>
              <a:t>Забыть</a:t>
            </a:r>
          </a:p>
          <a:p>
            <a:r>
              <a:rPr lang="ru-RU" dirty="0"/>
              <a:t>Понять по другому</a:t>
            </a:r>
          </a:p>
          <a:p>
            <a:r>
              <a:rPr lang="ru-RU" dirty="0"/>
              <a:t>Иметь недостаточная квалификация / опыт</a:t>
            </a:r>
            <a:endParaRPr lang="en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900" dirty="0"/>
              <a:t>Что в лекции:</a:t>
            </a:r>
            <a:endParaRPr lang="en" sz="2900" dirty="0"/>
          </a:p>
          <a:p>
            <a:r>
              <a:rPr lang="ru-RU" dirty="0"/>
              <a:t>Чем отличается постановка задач от делегирования?</a:t>
            </a:r>
          </a:p>
          <a:p>
            <a:r>
              <a:rPr lang="ru-RU" dirty="0"/>
              <a:t>В какой момент происходит согласование типов контроля?</a:t>
            </a:r>
          </a:p>
          <a:p>
            <a:r>
              <a:rPr lang="ru-RU" dirty="0"/>
              <a:t>От чего зависит тип контроля для каждой конкретной задачи?</a:t>
            </a:r>
          </a:p>
          <a:p>
            <a:r>
              <a:rPr lang="ru-RU" dirty="0"/>
              <a:t>Как должен меняться подход к работе с сотрудниками разного уровня зрелости?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659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5"/>
          <p:cNvSpPr txBox="1">
            <a:spLocks noGrp="1"/>
          </p:cNvSpPr>
          <p:nvPr>
            <p:ph type="title"/>
          </p:nvPr>
        </p:nvSpPr>
        <p:spPr>
          <a:xfrm>
            <a:off x="572553" y="485491"/>
            <a:ext cx="1072148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Руководитель - Руководитель</a:t>
            </a:r>
            <a:endParaRPr dirty="0"/>
          </a:p>
        </p:txBody>
      </p:sp>
      <p:sp>
        <p:nvSpPr>
          <p:cNvPr id="526" name="Google Shape;526;p45"/>
          <p:cNvSpPr/>
          <p:nvPr/>
        </p:nvSpPr>
        <p:spPr>
          <a:xfrm>
            <a:off x="5181213" y="1752697"/>
            <a:ext cx="1368152" cy="1224136"/>
          </a:xfrm>
          <a:prstGeom prst="rect">
            <a:avLst/>
          </a:prstGeom>
          <a:solidFill>
            <a:srgbClr val="FFDDB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5"/>
          <p:cNvSpPr/>
          <p:nvPr/>
        </p:nvSpPr>
        <p:spPr>
          <a:xfrm>
            <a:off x="5478298" y="2256753"/>
            <a:ext cx="792088" cy="72008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p45"/>
          <p:cNvCxnSpPr>
            <a:stCxn id="529" idx="0"/>
            <a:endCxn id="527" idx="2"/>
          </p:cNvCxnSpPr>
          <p:nvPr/>
        </p:nvCxnSpPr>
        <p:spPr>
          <a:xfrm rot="10800000">
            <a:off x="5874342" y="2976950"/>
            <a:ext cx="0" cy="585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30" name="Google Shape;530;p45"/>
          <p:cNvSpPr/>
          <p:nvPr/>
        </p:nvSpPr>
        <p:spPr>
          <a:xfrm>
            <a:off x="6981413" y="2625846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5"/>
          <p:cNvSpPr/>
          <p:nvPr/>
        </p:nvSpPr>
        <p:spPr>
          <a:xfrm>
            <a:off x="4065297" y="2688801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" name="Google Shape;532;p45"/>
          <p:cNvCxnSpPr>
            <a:stCxn id="529" idx="7"/>
            <a:endCxn id="530" idx="3"/>
          </p:cNvCxnSpPr>
          <p:nvPr/>
        </p:nvCxnSpPr>
        <p:spPr>
          <a:xfrm rot="10800000" flipH="1">
            <a:off x="6256222" y="3178885"/>
            <a:ext cx="820200" cy="530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33" name="Google Shape;533;p45"/>
          <p:cNvCxnSpPr>
            <a:stCxn id="529" idx="1"/>
            <a:endCxn id="531" idx="5"/>
          </p:cNvCxnSpPr>
          <p:nvPr/>
        </p:nvCxnSpPr>
        <p:spPr>
          <a:xfrm rot="10800000">
            <a:off x="4618562" y="3241885"/>
            <a:ext cx="873900" cy="467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34" name="Google Shape;534;p45"/>
          <p:cNvSpPr/>
          <p:nvPr/>
        </p:nvSpPr>
        <p:spPr>
          <a:xfrm>
            <a:off x="6981413" y="4786086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5"/>
          <p:cNvSpPr/>
          <p:nvPr/>
        </p:nvSpPr>
        <p:spPr>
          <a:xfrm>
            <a:off x="4065297" y="4034299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6" name="Google Shape;536;p45"/>
          <p:cNvCxnSpPr>
            <a:stCxn id="529" idx="5"/>
            <a:endCxn id="534" idx="1"/>
          </p:cNvCxnSpPr>
          <p:nvPr/>
        </p:nvCxnSpPr>
        <p:spPr>
          <a:xfrm>
            <a:off x="6256222" y="4422427"/>
            <a:ext cx="820200" cy="458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37" name="Google Shape;537;p45"/>
          <p:cNvCxnSpPr>
            <a:stCxn id="531" idx="4"/>
            <a:endCxn id="535" idx="0"/>
          </p:cNvCxnSpPr>
          <p:nvPr/>
        </p:nvCxnSpPr>
        <p:spPr>
          <a:xfrm>
            <a:off x="4389333" y="3336873"/>
            <a:ext cx="0" cy="697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38" name="Google Shape;538;p45"/>
          <p:cNvCxnSpPr>
            <a:stCxn id="531" idx="0"/>
          </p:cNvCxnSpPr>
          <p:nvPr/>
        </p:nvCxnSpPr>
        <p:spPr>
          <a:xfrm rot="-5400000">
            <a:off x="4443333" y="1986801"/>
            <a:ext cx="648000" cy="7560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539" name="Google Shape;539;p45"/>
          <p:cNvCxnSpPr>
            <a:stCxn id="530" idx="0"/>
          </p:cNvCxnSpPr>
          <p:nvPr/>
        </p:nvCxnSpPr>
        <p:spPr>
          <a:xfrm rot="5400000" flipH="1">
            <a:off x="6652949" y="1973346"/>
            <a:ext cx="585000" cy="7200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529" name="Google Shape;529;p45"/>
          <p:cNvSpPr/>
          <p:nvPr/>
        </p:nvSpPr>
        <p:spPr>
          <a:xfrm>
            <a:off x="5334282" y="3561950"/>
            <a:ext cx="1080120" cy="100811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5"/>
          <p:cNvSpPr/>
          <p:nvPr/>
        </p:nvSpPr>
        <p:spPr>
          <a:xfrm>
            <a:off x="8241761" y="4056953"/>
            <a:ext cx="648072" cy="648072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1" name="Google Shape;541;p45"/>
          <p:cNvCxnSpPr>
            <a:endCxn id="540" idx="2"/>
          </p:cNvCxnSpPr>
          <p:nvPr/>
        </p:nvCxnSpPr>
        <p:spPr>
          <a:xfrm>
            <a:off x="6414461" y="4065989"/>
            <a:ext cx="1827300" cy="315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42" name="Google Shape;542;p45"/>
          <p:cNvSpPr/>
          <p:nvPr/>
        </p:nvSpPr>
        <p:spPr>
          <a:xfrm>
            <a:off x="8313769" y="3192857"/>
            <a:ext cx="648072" cy="648072"/>
          </a:xfrm>
          <a:prstGeom prst="ellipse">
            <a:avLst/>
          </a:prstGeom>
          <a:solidFill>
            <a:srgbClr val="FFC00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3" name="Google Shape;543;p45"/>
          <p:cNvCxnSpPr>
            <a:endCxn id="542" idx="2"/>
          </p:cNvCxnSpPr>
          <p:nvPr/>
        </p:nvCxnSpPr>
        <p:spPr>
          <a:xfrm rot="10800000" flipH="1">
            <a:off x="6414469" y="3516893"/>
            <a:ext cx="1899300" cy="549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44" name="Google Shape;544;p45"/>
          <p:cNvCxnSpPr>
            <a:stCxn id="534" idx="3"/>
          </p:cNvCxnSpPr>
          <p:nvPr/>
        </p:nvCxnSpPr>
        <p:spPr>
          <a:xfrm flipH="1">
            <a:off x="6172121" y="5339250"/>
            <a:ext cx="904200" cy="335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45" name="Google Shape;545;p45"/>
          <p:cNvSpPr/>
          <p:nvPr/>
        </p:nvSpPr>
        <p:spPr>
          <a:xfrm>
            <a:off x="5541669" y="5353097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"/>
          <p:cNvSpPr txBox="1">
            <a:spLocks noGrp="1"/>
          </p:cNvSpPr>
          <p:nvPr>
            <p:ph type="title"/>
          </p:nvPr>
        </p:nvSpPr>
        <p:spPr>
          <a:xfrm>
            <a:off x="572553" y="485491"/>
            <a:ext cx="1072148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Руководитель - Руководитель</a:t>
            </a:r>
            <a:endParaRPr dirty="0"/>
          </a:p>
        </p:txBody>
      </p:sp>
      <p:sp>
        <p:nvSpPr>
          <p:cNvPr id="551" name="Google Shape;551;p46"/>
          <p:cNvSpPr/>
          <p:nvPr/>
        </p:nvSpPr>
        <p:spPr>
          <a:xfrm>
            <a:off x="5181213" y="1752697"/>
            <a:ext cx="1368152" cy="1224136"/>
          </a:xfrm>
          <a:prstGeom prst="rect">
            <a:avLst/>
          </a:prstGeom>
          <a:solidFill>
            <a:srgbClr val="FFDDB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6"/>
          <p:cNvSpPr/>
          <p:nvPr/>
        </p:nvSpPr>
        <p:spPr>
          <a:xfrm>
            <a:off x="5478298" y="2256753"/>
            <a:ext cx="792088" cy="72008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3" name="Google Shape;553;p46"/>
          <p:cNvCxnSpPr>
            <a:stCxn id="554" idx="0"/>
            <a:endCxn id="552" idx="2"/>
          </p:cNvCxnSpPr>
          <p:nvPr/>
        </p:nvCxnSpPr>
        <p:spPr>
          <a:xfrm rot="10800000">
            <a:off x="5874342" y="2976950"/>
            <a:ext cx="0" cy="585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55" name="Google Shape;555;p46"/>
          <p:cNvSpPr/>
          <p:nvPr/>
        </p:nvSpPr>
        <p:spPr>
          <a:xfrm>
            <a:off x="6981413" y="2625846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6"/>
          <p:cNvSpPr/>
          <p:nvPr/>
        </p:nvSpPr>
        <p:spPr>
          <a:xfrm>
            <a:off x="4065297" y="2688801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7" name="Google Shape;557;p46"/>
          <p:cNvCxnSpPr>
            <a:stCxn id="554" idx="7"/>
            <a:endCxn id="555" idx="3"/>
          </p:cNvCxnSpPr>
          <p:nvPr/>
        </p:nvCxnSpPr>
        <p:spPr>
          <a:xfrm rot="10800000" flipH="1">
            <a:off x="6256222" y="3178885"/>
            <a:ext cx="820200" cy="530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58" name="Google Shape;558;p46"/>
          <p:cNvCxnSpPr>
            <a:stCxn id="554" idx="1"/>
            <a:endCxn id="556" idx="5"/>
          </p:cNvCxnSpPr>
          <p:nvPr/>
        </p:nvCxnSpPr>
        <p:spPr>
          <a:xfrm rot="10800000">
            <a:off x="4618562" y="3241885"/>
            <a:ext cx="873900" cy="467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59" name="Google Shape;559;p46"/>
          <p:cNvSpPr/>
          <p:nvPr/>
        </p:nvSpPr>
        <p:spPr>
          <a:xfrm>
            <a:off x="6981413" y="4786086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6"/>
          <p:cNvSpPr/>
          <p:nvPr/>
        </p:nvSpPr>
        <p:spPr>
          <a:xfrm>
            <a:off x="4065297" y="4034299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1" name="Google Shape;561;p46"/>
          <p:cNvCxnSpPr>
            <a:stCxn id="554" idx="5"/>
            <a:endCxn id="559" idx="1"/>
          </p:cNvCxnSpPr>
          <p:nvPr/>
        </p:nvCxnSpPr>
        <p:spPr>
          <a:xfrm>
            <a:off x="6256222" y="4422427"/>
            <a:ext cx="820200" cy="458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62" name="Google Shape;562;p46"/>
          <p:cNvCxnSpPr>
            <a:stCxn id="556" idx="4"/>
            <a:endCxn id="560" idx="0"/>
          </p:cNvCxnSpPr>
          <p:nvPr/>
        </p:nvCxnSpPr>
        <p:spPr>
          <a:xfrm>
            <a:off x="4389333" y="3336873"/>
            <a:ext cx="0" cy="697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63" name="Google Shape;563;p46"/>
          <p:cNvCxnSpPr>
            <a:stCxn id="556" idx="0"/>
          </p:cNvCxnSpPr>
          <p:nvPr/>
        </p:nvCxnSpPr>
        <p:spPr>
          <a:xfrm rot="-5400000">
            <a:off x="4443333" y="1986801"/>
            <a:ext cx="648000" cy="7560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564" name="Google Shape;564;p46"/>
          <p:cNvCxnSpPr>
            <a:stCxn id="555" idx="0"/>
          </p:cNvCxnSpPr>
          <p:nvPr/>
        </p:nvCxnSpPr>
        <p:spPr>
          <a:xfrm rot="5400000" flipH="1">
            <a:off x="6652949" y="1973346"/>
            <a:ext cx="585000" cy="7200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554" name="Google Shape;554;p46"/>
          <p:cNvSpPr/>
          <p:nvPr/>
        </p:nvSpPr>
        <p:spPr>
          <a:xfrm>
            <a:off x="5334282" y="3561950"/>
            <a:ext cx="1080120" cy="100811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6"/>
          <p:cNvSpPr/>
          <p:nvPr/>
        </p:nvSpPr>
        <p:spPr>
          <a:xfrm>
            <a:off x="8241761" y="4056953"/>
            <a:ext cx="648072" cy="648072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46"/>
          <p:cNvSpPr/>
          <p:nvPr/>
        </p:nvSpPr>
        <p:spPr>
          <a:xfrm>
            <a:off x="8313769" y="3192857"/>
            <a:ext cx="648072" cy="648072"/>
          </a:xfrm>
          <a:prstGeom prst="ellipse">
            <a:avLst/>
          </a:prstGeom>
          <a:solidFill>
            <a:srgbClr val="FFC00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7" name="Google Shape;567;p46"/>
          <p:cNvCxnSpPr>
            <a:stCxn id="559" idx="3"/>
          </p:cNvCxnSpPr>
          <p:nvPr/>
        </p:nvCxnSpPr>
        <p:spPr>
          <a:xfrm flipH="1">
            <a:off x="6172121" y="5339250"/>
            <a:ext cx="904200" cy="335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68" name="Google Shape;568;p46"/>
          <p:cNvSpPr/>
          <p:nvPr/>
        </p:nvSpPr>
        <p:spPr>
          <a:xfrm>
            <a:off x="5541669" y="5353097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9" name="Google Shape;569;p46"/>
          <p:cNvCxnSpPr>
            <a:stCxn id="555" idx="5"/>
            <a:endCxn id="566" idx="2"/>
          </p:cNvCxnSpPr>
          <p:nvPr/>
        </p:nvCxnSpPr>
        <p:spPr>
          <a:xfrm>
            <a:off x="7534577" y="3179010"/>
            <a:ext cx="779100" cy="337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70" name="Google Shape;570;p46"/>
          <p:cNvCxnSpPr>
            <a:stCxn id="554" idx="6"/>
            <a:endCxn id="566" idx="2"/>
          </p:cNvCxnSpPr>
          <p:nvPr/>
        </p:nvCxnSpPr>
        <p:spPr>
          <a:xfrm rot="10800000" flipH="1">
            <a:off x="6414402" y="3517006"/>
            <a:ext cx="1899300" cy="549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71" name="Google Shape;571;p46"/>
          <p:cNvCxnSpPr>
            <a:stCxn id="554" idx="6"/>
            <a:endCxn id="565" idx="2"/>
          </p:cNvCxnSpPr>
          <p:nvPr/>
        </p:nvCxnSpPr>
        <p:spPr>
          <a:xfrm>
            <a:off x="6414402" y="4066006"/>
            <a:ext cx="1827300" cy="315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72" name="Google Shape;572;p46"/>
          <p:cNvSpPr/>
          <p:nvPr/>
        </p:nvSpPr>
        <p:spPr>
          <a:xfrm>
            <a:off x="2481121" y="3264865"/>
            <a:ext cx="576064" cy="648072"/>
          </a:xfrm>
          <a:prstGeom prst="can">
            <a:avLst>
              <a:gd name="adj" fmla="val 25000"/>
            </a:avLst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3" name="Google Shape;573;p46"/>
          <p:cNvCxnSpPr>
            <a:stCxn id="556" idx="3"/>
            <a:endCxn id="572" idx="4"/>
          </p:cNvCxnSpPr>
          <p:nvPr/>
        </p:nvCxnSpPr>
        <p:spPr>
          <a:xfrm flipH="1">
            <a:off x="3057105" y="3241965"/>
            <a:ext cx="1103100" cy="34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74" name="Google Shape;574;p46"/>
          <p:cNvSpPr/>
          <p:nvPr/>
        </p:nvSpPr>
        <p:spPr>
          <a:xfrm>
            <a:off x="2553129" y="4128961"/>
            <a:ext cx="576064" cy="576064"/>
          </a:xfrm>
          <a:prstGeom prst="cube">
            <a:avLst>
              <a:gd name="adj" fmla="val 25000"/>
            </a:avLst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5" name="Google Shape;575;p46"/>
          <p:cNvCxnSpPr>
            <a:stCxn id="560" idx="2"/>
            <a:endCxn id="574" idx="5"/>
          </p:cNvCxnSpPr>
          <p:nvPr/>
        </p:nvCxnSpPr>
        <p:spPr>
          <a:xfrm rot="10800000">
            <a:off x="3129297" y="4345135"/>
            <a:ext cx="936000" cy="13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76" name="Google Shape;576;p46"/>
          <p:cNvSpPr/>
          <p:nvPr/>
        </p:nvSpPr>
        <p:spPr>
          <a:xfrm>
            <a:off x="2697145" y="2328761"/>
            <a:ext cx="936104" cy="864096"/>
          </a:xfrm>
          <a:prstGeom prst="cloud">
            <a:avLst/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7" name="Google Shape;577;p46"/>
          <p:cNvCxnSpPr>
            <a:stCxn id="556" idx="2"/>
            <a:endCxn id="576" idx="0"/>
          </p:cNvCxnSpPr>
          <p:nvPr/>
        </p:nvCxnSpPr>
        <p:spPr>
          <a:xfrm rot="10800000">
            <a:off x="3632397" y="2760837"/>
            <a:ext cx="432900" cy="25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7"/>
          <p:cNvSpPr txBox="1">
            <a:spLocks noGrp="1"/>
          </p:cNvSpPr>
          <p:nvPr>
            <p:ph type="title"/>
          </p:nvPr>
        </p:nvSpPr>
        <p:spPr>
          <a:xfrm>
            <a:off x="838200" y="255796"/>
            <a:ext cx="10515600" cy="77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Что стоит или не стоит делегировать?</a:t>
            </a:r>
            <a:endParaRPr dirty="0">
              <a:sym typeface="Montserrat"/>
            </a:endParaRP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C54D8C96-B742-5D24-F3BF-049DB048B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2696"/>
            <a:ext cx="10880035" cy="54963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400" dirty="0"/>
              <a:t>Что делегировать точно не нужно?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ru-RU" sz="2900" dirty="0"/>
              <a:t>(если это делаете не вы, то вы уже и не руководитель)</a:t>
            </a:r>
          </a:p>
          <a:p>
            <a:pPr>
              <a:spcBef>
                <a:spcPts val="700"/>
              </a:spcBef>
            </a:pPr>
            <a:r>
              <a:rPr lang="ru-RU" dirty="0"/>
              <a:t>Кадровые решения: Найм / увольнение / повышение</a:t>
            </a:r>
          </a:p>
          <a:p>
            <a:pPr>
              <a:spcBef>
                <a:spcPts val="700"/>
              </a:spcBef>
            </a:pPr>
            <a:r>
              <a:rPr lang="ru-RU" dirty="0"/>
              <a:t>Распределение ответственности в команде</a:t>
            </a:r>
          </a:p>
          <a:p>
            <a:pPr>
              <a:spcBef>
                <a:spcPts val="700"/>
              </a:spcBef>
            </a:pPr>
            <a:r>
              <a:rPr lang="ru-RU" dirty="0"/>
              <a:t>Вопросы оплаты труда / премии / штрафы для сотрудников</a:t>
            </a:r>
          </a:p>
          <a:p>
            <a:pPr lvl="1"/>
            <a:r>
              <a:rPr lang="ru-RU" dirty="0"/>
              <a:t>Благодарности и мотивации</a:t>
            </a:r>
          </a:p>
          <a:p>
            <a:pPr>
              <a:spcBef>
                <a:spcPts val="700"/>
              </a:spcBef>
            </a:pPr>
            <a:r>
              <a:rPr lang="ru-RU" dirty="0"/>
              <a:t>Бюджет отдела</a:t>
            </a:r>
          </a:p>
          <a:p>
            <a:pPr>
              <a:spcBef>
                <a:spcPts val="700"/>
              </a:spcBef>
            </a:pPr>
            <a:r>
              <a:rPr lang="ru-RU" dirty="0"/>
              <a:t>Выговоры подчиненным</a:t>
            </a:r>
          </a:p>
          <a:p>
            <a:pPr>
              <a:spcBef>
                <a:spcPts val="700"/>
              </a:spcBef>
            </a:pPr>
            <a:r>
              <a:rPr lang="ru-RU" dirty="0"/>
              <a:t>Взаимодействие </a:t>
            </a:r>
            <a:r>
              <a:rPr lang="en-US" dirty="0"/>
              <a:t>(</a:t>
            </a:r>
            <a:r>
              <a:rPr lang="ru-RU" dirty="0"/>
              <a:t>договорённости</a:t>
            </a:r>
            <a:r>
              <a:rPr lang="en-US" dirty="0"/>
              <a:t>) </a:t>
            </a:r>
            <a:r>
              <a:rPr lang="ru-RU" dirty="0"/>
              <a:t>с ключевыми стейкхолдерами</a:t>
            </a:r>
          </a:p>
          <a:p>
            <a:pPr lvl="1"/>
            <a:r>
              <a:rPr lang="ru-RU" dirty="0"/>
              <a:t>Ключевой заказчик, непосредственный руководитель</a:t>
            </a:r>
          </a:p>
          <a:p>
            <a:pPr>
              <a:spcBef>
                <a:spcPts val="700"/>
              </a:spcBef>
            </a:pPr>
            <a:r>
              <a:rPr lang="ru-RU" dirty="0"/>
              <a:t>Встречи 1:1 со своими сотрудниками</a:t>
            </a:r>
          </a:p>
          <a:p>
            <a:pPr>
              <a:spcBef>
                <a:spcPts val="700"/>
              </a:spcBef>
            </a:pPr>
            <a:r>
              <a:rPr lang="ru-RU" dirty="0"/>
              <a:t>Улаживание конфликтов внутри команды</a:t>
            </a:r>
          </a:p>
          <a:p>
            <a:pPr>
              <a:spcBef>
                <a:spcPts val="700"/>
              </a:spcBef>
            </a:pPr>
            <a:r>
              <a:rPr lang="ru-RU" dirty="0"/>
              <a:t>Конфиденциальные дела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ru-RU" sz="3200" dirty="0"/>
              <a:t>Что однозначно стоит делегировать менеджеру?</a:t>
            </a:r>
          </a:p>
          <a:p>
            <a:pPr>
              <a:spcBef>
                <a:spcPts val="700"/>
              </a:spcBef>
            </a:pPr>
            <a:r>
              <a:rPr lang="ru-RU" dirty="0"/>
              <a:t>Мелкую повседневную рутину</a:t>
            </a:r>
          </a:p>
          <a:p>
            <a:pPr>
              <a:spcBef>
                <a:spcPts val="700"/>
              </a:spcBef>
            </a:pPr>
            <a:r>
              <a:rPr lang="ru-RU" dirty="0"/>
              <a:t>Предварительную работу, подготовку, сбор материалов</a:t>
            </a:r>
          </a:p>
          <a:p>
            <a:pPr>
              <a:spcBef>
                <a:spcPts val="700"/>
              </a:spcBef>
            </a:pPr>
            <a:r>
              <a:rPr lang="ru-RU" dirty="0"/>
              <a:t>Задачи, требующие специальной квалификации</a:t>
            </a:r>
          </a:p>
          <a:p>
            <a:pPr>
              <a:spcBef>
                <a:spcPts val="700"/>
              </a:spcBef>
            </a:pPr>
            <a:r>
              <a:rPr lang="ru-RU" dirty="0"/>
              <a:t>Развивающие задачи: задачи, где которые вы уже делаете на автомате, можно научить другого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01897A-177A-12D4-F808-D80E7A7F6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7" r="3718"/>
          <a:stretch/>
        </p:blipFill>
        <p:spPr>
          <a:xfrm>
            <a:off x="8295860" y="925133"/>
            <a:ext cx="3896140" cy="25038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02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Почему менеджеры не делегируют?</a:t>
            </a:r>
            <a:endParaRPr dirty="0">
              <a:sym typeface="Montserrat"/>
            </a:endParaRP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54ED78A0-A12E-8623-D105-77056F8F8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323"/>
            <a:ext cx="10515600" cy="523954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Страх что придётся переделывать</a:t>
            </a:r>
          </a:p>
          <a:p>
            <a:pPr lvl="1"/>
            <a:r>
              <a:rPr lang="ru-RU" dirty="0"/>
              <a:t>В т.ч. был негативный опыт</a:t>
            </a:r>
          </a:p>
          <a:p>
            <a:pPr lvl="1"/>
            <a:r>
              <a:rPr lang="ru-RU" dirty="0"/>
              <a:t>Например, не догадались объявить всем, что делегировали какую-то ответственность тому-то</a:t>
            </a:r>
          </a:p>
          <a:p>
            <a:r>
              <a:rPr lang="ru-RU" i="1" dirty="0"/>
              <a:t>Я потеряю свою значимость, я же лучше всех умею делать…</a:t>
            </a:r>
          </a:p>
          <a:p>
            <a:pPr lvl="1"/>
            <a:r>
              <a:rPr lang="ru-RU" dirty="0"/>
              <a:t>Я же так был ценен тем, что хорошо делаю </a:t>
            </a:r>
            <a:r>
              <a:rPr lang="en-US" dirty="0"/>
              <a:t>code review, </a:t>
            </a:r>
            <a:r>
              <a:rPr lang="ru-RU" dirty="0"/>
              <a:t>а если отдам…</a:t>
            </a:r>
          </a:p>
          <a:p>
            <a:r>
              <a:rPr lang="ru-RU" dirty="0"/>
              <a:t>Не умеют развивать / обучать людей, чтобы им можно было что-то отдать</a:t>
            </a:r>
          </a:p>
          <a:p>
            <a:r>
              <a:rPr lang="ru-RU" dirty="0"/>
              <a:t>Пару раз пробовали, был негативный опыт</a:t>
            </a:r>
          </a:p>
          <a:p>
            <a:pPr lvl="1"/>
            <a:r>
              <a:rPr lang="ru-RU" dirty="0"/>
              <a:t>Возможно, что-то делали неправильно: например, не предупредили команду, что делегировали какую-то зону ответственности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000" dirty="0"/>
              <a:t>Почему сотрудники избегают</a:t>
            </a:r>
            <a:br>
              <a:rPr lang="ru-RU" sz="3000" dirty="0"/>
            </a:br>
            <a:r>
              <a:rPr lang="ru-RU" sz="3000" dirty="0"/>
              <a:t>делегирования задач?</a:t>
            </a:r>
          </a:p>
          <a:p>
            <a:r>
              <a:rPr lang="ru-RU" dirty="0"/>
              <a:t>Не видят причин для себя за это браться</a:t>
            </a:r>
            <a:br>
              <a:rPr lang="ru-RU" dirty="0"/>
            </a:br>
            <a:r>
              <a:rPr lang="ru-RU" dirty="0"/>
              <a:t>(нет мотивации)</a:t>
            </a:r>
          </a:p>
          <a:p>
            <a:r>
              <a:rPr lang="ru-RU" dirty="0"/>
              <a:t>Не понимают правил игры (кто за что отвечает)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93" name="Google Shape;593;p48"/>
          <p:cNvPicPr preferRelativeResize="0"/>
          <p:nvPr/>
        </p:nvPicPr>
        <p:blipFill rotWithShape="1">
          <a:blip r:embed="rId3">
            <a:alphaModFix/>
          </a:blip>
          <a:srcRect l="12338" t="10202" r="14316"/>
          <a:stretch/>
        </p:blipFill>
        <p:spPr>
          <a:xfrm>
            <a:off x="8567530" y="4386470"/>
            <a:ext cx="3624470" cy="2471530"/>
          </a:xfrm>
          <a:prstGeom prst="rect">
            <a:avLst/>
          </a:prstGeom>
          <a:noFill/>
          <a:ln w="88900" cap="sq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9"/>
          <p:cNvSpPr txBox="1">
            <a:spLocks noGrp="1"/>
          </p:cNvSpPr>
          <p:nvPr>
            <p:ph type="title"/>
          </p:nvPr>
        </p:nvSpPr>
        <p:spPr>
          <a:xfrm>
            <a:off x="572553" y="485491"/>
            <a:ext cx="1072148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Делегирование и контроль</a:t>
            </a:r>
            <a:endParaRPr dirty="0"/>
          </a:p>
        </p:txBody>
      </p:sp>
      <p:sp>
        <p:nvSpPr>
          <p:cNvPr id="599" name="Google Shape;599;p49"/>
          <p:cNvSpPr txBox="1">
            <a:spLocks noGrp="1"/>
          </p:cNvSpPr>
          <p:nvPr>
            <p:ph type="body" idx="1"/>
          </p:nvPr>
        </p:nvSpPr>
        <p:spPr>
          <a:xfrm>
            <a:off x="572553" y="1391477"/>
            <a:ext cx="11159098" cy="484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Постановка и контроль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задач есть часть процесса 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делегирования. !!!</a:t>
            </a:r>
          </a:p>
          <a:p>
            <a:pPr marL="360000" indent="-360000">
              <a:lnSpc>
                <a:spcPct val="115000"/>
              </a:lnSpc>
            </a:pPr>
            <a:r>
              <a:rPr lang="ru-RU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Договорились какой результат нужен</a:t>
            </a:r>
          </a:p>
          <a:p>
            <a:pPr marL="360000" indent="-360000">
              <a:lnSpc>
                <a:spcPct val="115000"/>
              </a:lnSpc>
            </a:pPr>
            <a:r>
              <a:rPr lang="ru-RU" sz="2400" dirty="0">
                <a:solidFill>
                  <a:schemeClr val="dk1"/>
                </a:solidFill>
                <a:cs typeface="Calibri"/>
                <a:sym typeface="Calibri"/>
              </a:rPr>
              <a:t>Отдали ответственность, полномочия, ресурсы</a:t>
            </a:r>
            <a:endParaRPr lang="ru-RU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60000" indent="-360000">
              <a:lnSpc>
                <a:spcPct val="115000"/>
              </a:lnSpc>
            </a:pPr>
            <a:r>
              <a:rPr lang="ru-RU" sz="2400" dirty="0"/>
              <a:t>Определили план / шаги</a:t>
            </a:r>
          </a:p>
          <a:p>
            <a:pPr marL="360000" indent="-360000">
              <a:lnSpc>
                <a:spcPct val="115000"/>
              </a:lnSpc>
            </a:pPr>
            <a:r>
              <a:rPr lang="ru-RU" sz="2400" dirty="0"/>
              <a:t>Договорились о форме контроля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Делегирование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— это передача полномочий / прав / ресурсов для выполнения задачи, которых до того у исполнителя не было (иначе это просто «постановка задачи»)!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Иногда делегирование (высокого уровня свободы) не включает контроль.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0"/>
          <p:cNvSpPr txBox="1">
            <a:spLocks noGrp="1"/>
          </p:cNvSpPr>
          <p:nvPr>
            <p:ph type="title"/>
          </p:nvPr>
        </p:nvSpPr>
        <p:spPr>
          <a:xfrm>
            <a:off x="562614" y="337931"/>
            <a:ext cx="72893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Уровни делегирования</a:t>
            </a:r>
            <a:endParaRPr dirty="0"/>
          </a:p>
        </p:txBody>
      </p:sp>
      <p:sp>
        <p:nvSpPr>
          <p:cNvPr id="605" name="Google Shape;605;p50"/>
          <p:cNvSpPr txBox="1"/>
          <p:nvPr/>
        </p:nvSpPr>
        <p:spPr>
          <a:xfrm>
            <a:off x="562613" y="1063487"/>
            <a:ext cx="11483613" cy="560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marR="0" lvl="0" indent="-514350" algn="l" rtl="0"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Делай,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как я сказал</a:t>
            </a:r>
            <a:endParaRPr sz="1400" b="1" dirty="0"/>
          </a:p>
          <a:p>
            <a:pPr marL="514350" marR="0" lvl="0" indent="-514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Исследуй проблему,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я скажу, как решать</a:t>
            </a:r>
            <a:endParaRPr sz="1400" b="1" dirty="0"/>
          </a:p>
          <a:p>
            <a:pPr marL="514350" marR="0" lvl="0" indent="-514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Исследуй и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вместе решим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как делать</a:t>
            </a:r>
            <a:endParaRPr sz="1400" dirty="0"/>
          </a:p>
          <a:p>
            <a:pPr marL="514350" marR="0" lvl="0" indent="-514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Исследуй, проанализируй,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предложи и решим</a:t>
            </a:r>
            <a:b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00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(руководителю продают решение)</a:t>
            </a:r>
            <a:endParaRPr sz="1400" dirty="0"/>
          </a:p>
          <a:p>
            <a:pPr marL="514350" marR="0" lvl="0" indent="-514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Исследуй, проанализируй,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предложи и реши сам</a:t>
            </a:r>
            <a:b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(я только консультирую / советую, налагаю вето)</a:t>
            </a:r>
            <a:endParaRPr sz="1400" dirty="0"/>
          </a:p>
          <a:p>
            <a:pPr marL="514350" marR="0" lvl="0" indent="-514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Сделай и скажи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мне</a:t>
            </a:r>
            <a:endParaRPr sz="1400" dirty="0"/>
          </a:p>
          <a:p>
            <a:pPr marL="514350" marR="0" lvl="0" indent="-514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Делай все сам</a:t>
            </a:r>
            <a:endParaRPr lang="ru-RU" sz="2000" b="1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R="0" lvl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0000"/>
            </a:pPr>
            <a:r>
              <a:rPr lang="ru-RU" sz="200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Можно обсудить с сотрудником: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000" i="1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«Какой уровень свободы тебе был бы удобен?»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000" i="1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«Что я могу сделать, чтобы повысить твой уровень свободы до …?»</a:t>
            </a:r>
          </a:p>
          <a:p>
            <a:pPr marL="800100" lvl="1" indent="-3429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000" i="1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«Хватает ли тебе полномочий и прав, чтобы делать … на таком-то уровне свободы?»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</a:pPr>
            <a:r>
              <a:rPr lang="ru-RU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Можно помогать человеку осваивать новый уровень свободы / ответственности!</a:t>
            </a:r>
            <a:br>
              <a:rPr lang="ru-RU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</a:br>
            <a:r>
              <a:rPr lang="ru-RU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Можно договариваться с людьми.</a:t>
            </a:r>
            <a:endParaRPr sz="1200" dirty="0"/>
          </a:p>
        </p:txBody>
      </p:sp>
      <p:sp>
        <p:nvSpPr>
          <p:cNvPr id="606" name="Google Shape;606;p50"/>
          <p:cNvSpPr/>
          <p:nvPr/>
        </p:nvSpPr>
        <p:spPr>
          <a:xfrm>
            <a:off x="8179904" y="0"/>
            <a:ext cx="4012096" cy="956686"/>
          </a:xfrm>
          <a:prstGeom prst="rect">
            <a:avLst/>
          </a:prstGeom>
          <a:gradFill>
            <a:gsLst>
              <a:gs pos="0">
                <a:srgbClr val="010711"/>
              </a:gs>
              <a:gs pos="100000">
                <a:srgbClr val="006897"/>
              </a:gs>
            </a:gsLst>
            <a:lin ang="2700000" scaled="0"/>
          </a:gra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bg1"/>
                </a:solidFill>
                <a:sym typeface="Montserrat"/>
              </a:rPr>
              <a:t>С какого уровня начинать с новым сотрудником?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bg1"/>
                </a:solidFill>
                <a:sym typeface="Montserrat"/>
              </a:rPr>
              <a:t>(для начала 1-2-3 уровень)</a:t>
            </a:r>
            <a:endParaRPr dirty="0">
              <a:solidFill>
                <a:schemeClr val="bg1"/>
              </a:solidFill>
              <a:sym typeface="Montserra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4CF7BA-30DE-8B14-81F8-69130A42D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718" y="1300313"/>
            <a:ext cx="5013282" cy="3500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6E169-53DD-73BC-82A1-5EF8BB513D63}"/>
              </a:ext>
            </a:extLst>
          </p:cNvPr>
          <p:cNvSpPr txBox="1"/>
          <p:nvPr/>
        </p:nvSpPr>
        <p:spPr>
          <a:xfrm>
            <a:off x="9528313" y="4774894"/>
            <a:ext cx="251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Jurgen </a:t>
            </a:r>
            <a:r>
              <a:rPr lang="en-US" i="1" dirty="0" err="1"/>
              <a:t>Appelo</a:t>
            </a:r>
            <a:r>
              <a:rPr lang="en-US" i="1" dirty="0"/>
              <a:t> </a:t>
            </a:r>
            <a:r>
              <a:rPr lang="en-US" i="1" dirty="0" err="1"/>
              <a:t>mgmt</a:t>
            </a:r>
            <a:r>
              <a:rPr lang="en-US" i="1" dirty="0"/>
              <a:t> 3.0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2"/>
          <p:cNvSpPr txBox="1">
            <a:spLocks noGrp="1"/>
          </p:cNvSpPr>
          <p:nvPr>
            <p:ph type="title"/>
          </p:nvPr>
        </p:nvSpPr>
        <p:spPr>
          <a:xfrm>
            <a:off x="478405" y="270146"/>
            <a:ext cx="622057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4000" dirty="0">
                <a:sym typeface="Montserrat"/>
              </a:rPr>
              <a:t>Обратное делегирование</a:t>
            </a:r>
            <a:endParaRPr sz="4000" dirty="0"/>
          </a:p>
        </p:txBody>
      </p:sp>
      <p:sp>
        <p:nvSpPr>
          <p:cNvPr id="621" name="Google Shape;621;p52"/>
          <p:cNvSpPr txBox="1"/>
          <p:nvPr/>
        </p:nvSpPr>
        <p:spPr>
          <a:xfrm>
            <a:off x="478405" y="980660"/>
            <a:ext cx="7323804" cy="587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ru-RU" dirty="0">
                <a:sym typeface="Montserrat"/>
              </a:rPr>
              <a:t>Обратным делегированием называют ситуации, когда подчиненные возвращают руководителю задачу, которую он им поручил:</a:t>
            </a:r>
            <a:endParaRPr lang="ru-RU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ym typeface="Montserrat"/>
              </a:rPr>
              <a:t>«А я думал, нужно не это сделать…»</a:t>
            </a:r>
            <a:endParaRPr dirty="0"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ym typeface="Montserrat"/>
              </a:rPr>
              <a:t>«Так просто я такого никогда не делал»</a:t>
            </a:r>
            <a:endParaRPr dirty="0"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ym typeface="Montserrat"/>
              </a:rPr>
              <a:t>«Так это потому, что у нас не хватает…»</a:t>
            </a:r>
            <a:endParaRPr dirty="0"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ym typeface="Montserrat"/>
              </a:rPr>
              <a:t>…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b="1" dirty="0">
                <a:sym typeface="Montserrat"/>
              </a:rPr>
              <a:t>Что делать? Вначале простой алгоритм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dirty="0">
              <a:sym typeface="Montserrat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b="1" dirty="0">
                <a:sym typeface="Montserrat"/>
              </a:rPr>
              <a:t>Простой алгоритм может не работать</a:t>
            </a:r>
            <a:r>
              <a:rPr lang="ru-RU" dirty="0">
                <a:sym typeface="Montserrat"/>
              </a:rPr>
              <a:t> и проблема может быть глубже:</a:t>
            </a:r>
          </a:p>
          <a:p>
            <a:pPr marL="285750" lvl="0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/>
              <a:t>Расстроен, обижен</a:t>
            </a:r>
          </a:p>
          <a:p>
            <a:pPr marL="285750" lvl="0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/>
              <a:t>Демотивирован</a:t>
            </a:r>
          </a:p>
          <a:p>
            <a:pPr marL="285750" lvl="0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/>
              <a:t>Нет понимания общих целей</a:t>
            </a:r>
          </a:p>
          <a:p>
            <a:pPr marL="285750" lvl="0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/>
              <a:t>Нет понимания взаимных ожиданий</a:t>
            </a:r>
          </a:p>
          <a:p>
            <a:pPr marL="285750" lvl="0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/>
              <a:t>«Я не хочу делать задачи такого типа…»</a:t>
            </a:r>
          </a:p>
          <a:p>
            <a:pPr lvl="0">
              <a:buClr>
                <a:srgbClr val="000000"/>
              </a:buClr>
              <a:buSzPts val="1800"/>
            </a:pPr>
            <a:br>
              <a:rPr lang="ru-RU" dirty="0"/>
            </a:br>
            <a:r>
              <a:rPr lang="ru-RU" dirty="0"/>
              <a:t>Что делать:</a:t>
            </a:r>
          </a:p>
          <a:p>
            <a:pPr marL="285750" lvl="0" indent="-285750">
              <a:buClr>
                <a:srgbClr val="000000"/>
              </a:buClr>
              <a:buSzPts val="1800"/>
              <a:buFont typeface="Wingdings" pitchFamily="2" charset="2"/>
              <a:buChar char="ü"/>
            </a:pPr>
            <a:r>
              <a:rPr lang="ru-RU" dirty="0"/>
              <a:t>Начинаем продавать / мотивировать / просить / договариваться (торговаться</a:t>
            </a:r>
            <a:r>
              <a:rPr lang="en-US" dirty="0"/>
              <a:t>, </a:t>
            </a:r>
            <a:r>
              <a:rPr lang="ru-RU" dirty="0"/>
              <a:t>давать только часть задачи, обменять на плюшку)</a:t>
            </a:r>
            <a:endParaRPr lang="en-US" dirty="0"/>
          </a:p>
          <a:p>
            <a:pPr marL="742950" lvl="1" indent="-285750">
              <a:buClr>
                <a:srgbClr val="000000"/>
              </a:buClr>
              <a:buSzPts val="1800"/>
              <a:buFont typeface="Wingdings" pitchFamily="2" charset="2"/>
              <a:buChar char="ü"/>
            </a:pPr>
            <a:r>
              <a:rPr lang="ru-RU" sz="1600" i="1" dirty="0"/>
              <a:t>Давай попробуем один раз сделать и посмотрим, насколько заходит и насколько получается, а дальше решим…</a:t>
            </a:r>
          </a:p>
          <a:p>
            <a:pPr marL="285750" lvl="0" indent="-285750">
              <a:buClr>
                <a:srgbClr val="000000"/>
              </a:buClr>
              <a:buSzPts val="1800"/>
              <a:buFont typeface="Wingdings" pitchFamily="2" charset="2"/>
              <a:buChar char="ü"/>
            </a:pPr>
            <a:r>
              <a:rPr lang="ru-RU" dirty="0"/>
              <a:t>Заходим на круг конструктивной конфронтации</a:t>
            </a:r>
          </a:p>
        </p:txBody>
      </p:sp>
      <p:sp>
        <p:nvSpPr>
          <p:cNvPr id="622" name="Google Shape;622;p52"/>
          <p:cNvSpPr/>
          <p:nvPr/>
        </p:nvSpPr>
        <p:spPr>
          <a:xfrm>
            <a:off x="7802212" y="1762541"/>
            <a:ext cx="3892451" cy="830369"/>
          </a:xfrm>
          <a:prstGeom prst="rect">
            <a:avLst/>
          </a:prstGeom>
          <a:gradFill>
            <a:gsLst>
              <a:gs pos="0">
                <a:srgbClr val="010711"/>
              </a:gs>
              <a:gs pos="100000">
                <a:srgbClr val="006897"/>
              </a:gs>
            </a:gsLst>
            <a:lin ang="2700000" scaled="0"/>
          </a:gra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Вопрос только</a:t>
            </a:r>
            <a:r>
              <a:rPr lang="ru-RU" sz="2000" b="1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ru-RU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в этом?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FFFFFF"/>
                </a:solidFill>
                <a:sym typeface="Montserrat"/>
              </a:rPr>
              <a:t>Есть ли ещё какие-то причины?</a:t>
            </a:r>
            <a:endParaRPr dirty="0"/>
          </a:p>
        </p:txBody>
      </p:sp>
      <p:sp>
        <p:nvSpPr>
          <p:cNvPr id="623" name="Google Shape;623;p52"/>
          <p:cNvSpPr/>
          <p:nvPr/>
        </p:nvSpPr>
        <p:spPr>
          <a:xfrm>
            <a:off x="7802212" y="2994666"/>
            <a:ext cx="3892451" cy="1344373"/>
          </a:xfrm>
          <a:prstGeom prst="rect">
            <a:avLst/>
          </a:prstGeom>
          <a:gradFill>
            <a:gsLst>
              <a:gs pos="0">
                <a:srgbClr val="010711"/>
              </a:gs>
              <a:gs pos="100000">
                <a:srgbClr val="006897"/>
              </a:gs>
            </a:gsLst>
            <a:lin ang="2700000" scaled="0"/>
          </a:gra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То есть, если</a:t>
            </a:r>
            <a:r>
              <a:rPr lang="en-US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ru-RU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найдём</a:t>
            </a:r>
            <a:br>
              <a:rPr lang="ru-RU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</a:br>
            <a:r>
              <a:rPr lang="ru-RU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как решить этот вопрос,</a:t>
            </a:r>
            <a:endParaRPr sz="2000" b="1" i="0" u="none" strike="noStrike" cap="none" dirty="0">
              <a:solidFill>
                <a:srgbClr val="FFFFFF"/>
              </a:solidFill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то проблема исчезнет?</a:t>
            </a:r>
            <a:br>
              <a:rPr lang="ru-RU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</a:br>
            <a:r>
              <a:rPr lang="ru-RU" sz="2000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ничего больше не помешает</a:t>
            </a:r>
            <a:r>
              <a:rPr lang="ru-RU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?</a:t>
            </a:r>
            <a:endParaRPr dirty="0"/>
          </a:p>
        </p:txBody>
      </p:sp>
      <p:sp>
        <p:nvSpPr>
          <p:cNvPr id="624" name="Google Shape;624;p52"/>
          <p:cNvSpPr/>
          <p:nvPr/>
        </p:nvSpPr>
        <p:spPr>
          <a:xfrm>
            <a:off x="7802216" y="4778157"/>
            <a:ext cx="3892453" cy="763601"/>
          </a:xfrm>
          <a:prstGeom prst="rect">
            <a:avLst/>
          </a:prstGeom>
          <a:gradFill>
            <a:gsLst>
              <a:gs pos="0">
                <a:srgbClr val="010711"/>
              </a:gs>
              <a:gs pos="100000">
                <a:srgbClr val="006897"/>
              </a:gs>
            </a:gsLst>
            <a:lin ang="2700000" scaled="0"/>
          </a:gra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Тогда есть такой план…</a:t>
            </a:r>
            <a:endParaRPr sz="2000" b="1" i="0" u="none" strike="noStrike" cap="none" dirty="0">
              <a:solidFill>
                <a:srgbClr val="FFFFFF"/>
              </a:solidFill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 Как он тебе?</a:t>
            </a:r>
            <a:endParaRPr dirty="0"/>
          </a:p>
        </p:txBody>
      </p:sp>
      <p:sp>
        <p:nvSpPr>
          <p:cNvPr id="625" name="Google Shape;625;p52"/>
          <p:cNvSpPr/>
          <p:nvPr/>
        </p:nvSpPr>
        <p:spPr>
          <a:xfrm>
            <a:off x="9586277" y="4396411"/>
            <a:ext cx="332035" cy="278297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003758"/>
              </a:gs>
              <a:gs pos="50000">
                <a:srgbClr val="00527E"/>
              </a:gs>
              <a:gs pos="100000">
                <a:srgbClr val="006298"/>
              </a:gs>
            </a:gsLst>
            <a:lin ang="2700000" scaled="0"/>
          </a:gra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52"/>
          <p:cNvSpPr/>
          <p:nvPr/>
        </p:nvSpPr>
        <p:spPr>
          <a:xfrm>
            <a:off x="9586273" y="2668469"/>
            <a:ext cx="332039" cy="237072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003758"/>
              </a:gs>
              <a:gs pos="50000">
                <a:srgbClr val="00527E"/>
              </a:gs>
              <a:gs pos="100000">
                <a:srgbClr val="006298"/>
              </a:gs>
            </a:gsLst>
            <a:lin ang="2700000" scaled="0"/>
          </a:gra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8D16321-4826-EBAA-0B59-B405148594DF}"/>
              </a:ext>
            </a:extLst>
          </p:cNvPr>
          <p:cNvCxnSpPr/>
          <p:nvPr/>
        </p:nvCxnSpPr>
        <p:spPr>
          <a:xfrm>
            <a:off x="768625" y="3100684"/>
            <a:ext cx="62218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67DD9A1-B265-B2F8-81E4-32E90A31E0D8}"/>
              </a:ext>
            </a:extLst>
          </p:cNvPr>
          <p:cNvCxnSpPr>
            <a:cxnSpLocks/>
          </p:cNvCxnSpPr>
          <p:nvPr/>
        </p:nvCxnSpPr>
        <p:spPr>
          <a:xfrm flipV="1">
            <a:off x="7156174" y="1152939"/>
            <a:ext cx="516835" cy="1439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FB9AC1-D1F7-AED9-CCC3-142FC0A7FE2A}"/>
              </a:ext>
            </a:extLst>
          </p:cNvPr>
          <p:cNvSpPr txBox="1"/>
          <p:nvPr/>
        </p:nvSpPr>
        <p:spPr>
          <a:xfrm>
            <a:off x="7802214" y="61479"/>
            <a:ext cx="38924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dirty="0"/>
              <a:t>Если это запрос на помощь /</a:t>
            </a:r>
            <a:br>
              <a:rPr lang="ru-RU" dirty="0"/>
            </a:br>
            <a:r>
              <a:rPr lang="ru-RU" dirty="0"/>
              <a:t>запрос на ресурсы:</a:t>
            </a:r>
          </a:p>
        </p:txBody>
      </p:sp>
      <p:sp>
        <p:nvSpPr>
          <p:cNvPr id="9" name="Google Shape;622;p52">
            <a:extLst>
              <a:ext uri="{FF2B5EF4-FFF2-40B4-BE49-F238E27FC236}">
                <a16:creationId xmlns:a16="http://schemas.microsoft.com/office/drawing/2014/main" id="{4CADBEAD-F3BB-F735-C1CC-8515F179D645}"/>
              </a:ext>
            </a:extLst>
          </p:cNvPr>
          <p:cNvSpPr/>
          <p:nvPr/>
        </p:nvSpPr>
        <p:spPr>
          <a:xfrm>
            <a:off x="7802211" y="634920"/>
            <a:ext cx="3892451" cy="763601"/>
          </a:xfrm>
          <a:prstGeom prst="rect">
            <a:avLst/>
          </a:prstGeom>
          <a:gradFill>
            <a:gsLst>
              <a:gs pos="0">
                <a:srgbClr val="010711"/>
              </a:gs>
              <a:gs pos="100000">
                <a:srgbClr val="006897"/>
              </a:gs>
            </a:gsLst>
            <a:lin ang="2700000" scaled="0"/>
          </a:gra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Чего не хватает,</a:t>
            </a:r>
            <a:br>
              <a:rPr lang="ru-RU" sz="2000" b="1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</a:br>
            <a:r>
              <a:rPr lang="ru-RU" sz="2000" b="1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чтобы взяться за задачу?</a:t>
            </a:r>
            <a:endParaRPr dirty="0"/>
          </a:p>
        </p:txBody>
      </p:sp>
      <p:sp>
        <p:nvSpPr>
          <p:cNvPr id="10" name="Google Shape;626;p52">
            <a:extLst>
              <a:ext uri="{FF2B5EF4-FFF2-40B4-BE49-F238E27FC236}">
                <a16:creationId xmlns:a16="http://schemas.microsoft.com/office/drawing/2014/main" id="{64612FB3-CB85-1A74-036A-6E19FE9042DF}"/>
              </a:ext>
            </a:extLst>
          </p:cNvPr>
          <p:cNvSpPr/>
          <p:nvPr/>
        </p:nvSpPr>
        <p:spPr>
          <a:xfrm>
            <a:off x="9586273" y="1454202"/>
            <a:ext cx="332039" cy="228844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003758"/>
              </a:gs>
              <a:gs pos="50000">
                <a:srgbClr val="00527E"/>
              </a:gs>
              <a:gs pos="100000">
                <a:srgbClr val="006298"/>
              </a:gs>
            </a:gsLst>
            <a:lin ang="2700000" scaled="0"/>
          </a:gra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400A2-585C-97EF-6B0F-26BFEA4E5B4A}"/>
              </a:ext>
            </a:extLst>
          </p:cNvPr>
          <p:cNvSpPr txBox="1"/>
          <p:nvPr/>
        </p:nvSpPr>
        <p:spPr>
          <a:xfrm>
            <a:off x="7802209" y="5605384"/>
            <a:ext cx="4389791" cy="11135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dirty="0"/>
              <a:t>Продаём идею о том, чтобы поискать способ решения:</a:t>
            </a:r>
          </a:p>
          <a:p>
            <a:pPr>
              <a:lnSpc>
                <a:spcPct val="80000"/>
              </a:lnSpc>
            </a:pPr>
            <a:r>
              <a:rPr lang="ru-RU" i="1" dirty="0"/>
              <a:t>Давай попробуем это решить, поскольку если найдём способ это решить, то сможешь научиться, попробуешь новое</a:t>
            </a:r>
            <a:r>
              <a:rPr lang="en-US" i="1" dirty="0"/>
              <a:t>, …</a:t>
            </a:r>
            <a:endParaRPr lang="ru-RU" i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3"/>
          <p:cNvSpPr txBox="1">
            <a:spLocks noGrp="1"/>
          </p:cNvSpPr>
          <p:nvPr>
            <p:ph type="title"/>
          </p:nvPr>
        </p:nvSpPr>
        <p:spPr>
          <a:xfrm>
            <a:off x="572553" y="485491"/>
            <a:ext cx="1072148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Обратное делегирование</a:t>
            </a:r>
            <a:endParaRPr dirty="0"/>
          </a:p>
        </p:txBody>
      </p:sp>
      <p:sp>
        <p:nvSpPr>
          <p:cNvPr id="632" name="Google Shape;632;p53"/>
          <p:cNvSpPr txBox="1">
            <a:spLocks noGrp="1"/>
          </p:cNvSpPr>
          <p:nvPr>
            <p:ph type="body" idx="1"/>
          </p:nvPr>
        </p:nvSpPr>
        <p:spPr>
          <a:xfrm>
            <a:off x="580474" y="1481499"/>
            <a:ext cx="4220126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 dirty="0"/>
              <a:t>— Я делаю, как мы договорились, но оно не работает.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 dirty="0"/>
              <a:t>— Значит, что-то делаешь не так. Тогда делай вот так.</a:t>
            </a:r>
            <a:endParaRPr sz="2200" dirty="0"/>
          </a:p>
        </p:txBody>
      </p:sp>
      <p:sp>
        <p:nvSpPr>
          <p:cNvPr id="633" name="Google Shape;633;p53"/>
          <p:cNvSpPr txBox="1"/>
          <p:nvPr/>
        </p:nvSpPr>
        <p:spPr>
          <a:xfrm>
            <a:off x="5170395" y="1486155"/>
            <a:ext cx="6504622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Я делаю, как мы договорились, но оно не работает.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Сейчас не могу обсуждать. Попробуй выяснить, в чем именно и когда возникла проблема, а я скоро вернусь и мы вместе поищем решение.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(через какое-то время)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Я нашел выход, теперь все получилось.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Отлично. Как ты этого добился?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А вот что оказалось…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Как насчет побочных эффектов?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Вроде нет.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Ну и замечательно.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4" name="Google Shape;634;p53" descr="Mark, question, information, sig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8118" y="3857763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A9217-9116-D501-34DF-B49EF70D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6726"/>
            <a:ext cx="10515600" cy="2852737"/>
          </a:xfrm>
        </p:spPr>
        <p:txBody>
          <a:bodyPr>
            <a:normAutofit/>
          </a:bodyPr>
          <a:lstStyle/>
          <a:p>
            <a:r>
              <a:rPr lang="ru-RU" sz="4000" dirty="0">
                <a:sym typeface="Montserrat"/>
              </a:rPr>
              <a:t>Как помочь своим людям расти</a:t>
            </a:r>
            <a:br>
              <a:rPr lang="ru-RU" sz="4000" dirty="0">
                <a:sym typeface="Montserrat"/>
              </a:rPr>
            </a:br>
            <a:r>
              <a:rPr lang="ru-RU" sz="4000" dirty="0">
                <a:sym typeface="Montserrat"/>
              </a:rPr>
              <a:t>и брать ответственность?</a:t>
            </a:r>
            <a:endParaRPr lang="ru-RU" sz="4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BE0685-00AA-6384-CA83-B9921D593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6"/>
          <p:cNvSpPr txBox="1">
            <a:spLocks noGrp="1"/>
          </p:cNvSpPr>
          <p:nvPr>
            <p:ph type="title"/>
          </p:nvPr>
        </p:nvSpPr>
        <p:spPr>
          <a:xfrm>
            <a:off x="745435" y="66952"/>
            <a:ext cx="11102009" cy="73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600" dirty="0">
                <a:sym typeface="Montserrat"/>
              </a:rPr>
              <a:t>Психологические блокировки, мешающие делегировать</a:t>
            </a:r>
            <a:endParaRPr sz="3600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4DCEFB4A-E66A-27F2-4ADD-D4C3BAD22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801757"/>
            <a:ext cx="11300791" cy="6056243"/>
          </a:xfrm>
        </p:spPr>
        <p:txBody>
          <a:bodyPr>
            <a:normAutofit fontScale="77500" lnSpcReduction="20000"/>
          </a:bodyPr>
          <a:lstStyle/>
          <a:p>
            <a:pPr marL="360000" indent="-360000">
              <a:buClr>
                <a:srgbClr val="C00000"/>
              </a:buClr>
              <a:buFont typeface="+mj-lt"/>
              <a:buAutoNum type="arabicPeriod"/>
            </a:pPr>
            <a:r>
              <a:rPr lang="ru-RU" dirty="0"/>
              <a:t>А вдруг не справятся?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Варианты развития событий:</a:t>
            </a:r>
          </a:p>
          <a:p>
            <a:pPr lvl="2">
              <a:spcBef>
                <a:spcPts val="0"/>
              </a:spcBef>
              <a:buClr>
                <a:schemeClr val="tx1"/>
              </a:buClr>
            </a:pPr>
            <a:r>
              <a:rPr lang="ru-RU" dirty="0"/>
              <a:t>Может справится, </a:t>
            </a:r>
            <a:r>
              <a:rPr lang="ru-RU" b="1" dirty="0"/>
              <a:t>если</a:t>
            </a:r>
            <a:r>
              <a:rPr lang="ru-RU" dirty="0"/>
              <a:t> </a:t>
            </a:r>
            <a:r>
              <a:rPr lang="ru-RU" b="1" dirty="0"/>
              <a:t>контролировать</a:t>
            </a:r>
          </a:p>
          <a:p>
            <a:pPr lvl="2">
              <a:spcBef>
                <a:spcPts val="0"/>
              </a:spcBef>
              <a:buClr>
                <a:schemeClr val="tx1"/>
              </a:buClr>
            </a:pPr>
            <a:r>
              <a:rPr lang="ru-RU" dirty="0"/>
              <a:t>Может справится, но </a:t>
            </a:r>
            <a:r>
              <a:rPr lang="ru-RU" b="1" dirty="0"/>
              <a:t>если</a:t>
            </a:r>
            <a:r>
              <a:rPr lang="ru-RU" dirty="0"/>
              <a:t> возникнут </a:t>
            </a:r>
            <a:r>
              <a:rPr lang="ru-RU" b="1" dirty="0"/>
              <a:t>неожиданности</a:t>
            </a:r>
            <a:r>
              <a:rPr lang="ru-RU" dirty="0"/>
              <a:t>, то может налажать, но мы можем вмешаться и </a:t>
            </a:r>
            <a:r>
              <a:rPr lang="ru-RU" b="1" dirty="0"/>
              <a:t>скорректировать</a:t>
            </a:r>
            <a:r>
              <a:rPr lang="ru-RU" dirty="0"/>
              <a:t>, либо </a:t>
            </a:r>
            <a:r>
              <a:rPr lang="ru-RU" b="1" dirty="0"/>
              <a:t>дать возможность ошибиться </a:t>
            </a:r>
            <a:r>
              <a:rPr lang="ru-RU" dirty="0"/>
              <a:t>и </a:t>
            </a:r>
            <a:r>
              <a:rPr lang="ru-RU" b="1" dirty="0"/>
              <a:t>научиться</a:t>
            </a:r>
            <a:r>
              <a:rPr lang="ru-RU" dirty="0"/>
              <a:t> на своём опыте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Алгоритм как быть: </a:t>
            </a:r>
          </a:p>
          <a:p>
            <a:pPr marL="1371600" lvl="2" indent="-457200"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ru-RU" dirty="0"/>
              <a:t>Оцениваем уровень зрелости</a:t>
            </a:r>
          </a:p>
          <a:p>
            <a:pPr marL="1371600" lvl="2" indent="-457200"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ru-RU" dirty="0"/>
              <a:t>Договариваемся о точках контроля</a:t>
            </a:r>
          </a:p>
          <a:p>
            <a:pPr marL="1371600" lvl="2" indent="-457200"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ru-RU" dirty="0"/>
              <a:t>Выбираем уровень делегирования</a:t>
            </a:r>
          </a:p>
          <a:p>
            <a:pPr marL="1371600" lvl="2" indent="-457200"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ru-RU" dirty="0"/>
              <a:t>Элементы наставничества: несколько раз дать сделать задачу через наставнический стиль</a:t>
            </a:r>
          </a:p>
          <a:p>
            <a:pPr marL="1371600" lvl="2" indent="-457200"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ru-RU" dirty="0"/>
              <a:t>Затем можем переходить к поддерживающему и делегирующему стилям</a:t>
            </a:r>
          </a:p>
          <a:p>
            <a:pPr marL="360000" indent="-360000">
              <a:buClr>
                <a:srgbClr val="C00000"/>
              </a:buClr>
              <a:buFont typeface="+mj-lt"/>
              <a:buAutoNum type="arabicPeriod"/>
            </a:pPr>
            <a:r>
              <a:rPr lang="ru-RU" dirty="0"/>
              <a:t>Я это точно лучше сделаю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«Синдром отличника» и страх сделать неидеально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В большинстве случаев нет требования сделать идеально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Good Enough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Надо дать возможность людям расти, чтобы они могли делать эти задачи хорошо в будущем</a:t>
            </a:r>
          </a:p>
          <a:p>
            <a:pPr marL="360000" indent="-360000">
              <a:buClr>
                <a:srgbClr val="C00000"/>
              </a:buClr>
              <a:buFont typeface="+mj-lt"/>
              <a:buAutoNum type="arabicPeriod"/>
            </a:pPr>
            <a:r>
              <a:rPr lang="ru-RU" dirty="0"/>
              <a:t>Так для людей это лишняя ответственность «за просто так»... Они просто откажутся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Хорошо бы </a:t>
            </a:r>
            <a:r>
              <a:rPr lang="ru-RU" b="1" dirty="0"/>
              <a:t>знать своих людей</a:t>
            </a:r>
            <a:r>
              <a:rPr lang="ru-RU" dirty="0"/>
              <a:t>, продавать задачу в зависимости от их потребностей: кто-то хочет прокачивать </a:t>
            </a:r>
            <a:r>
              <a:rPr lang="ru-RU" b="1" dirty="0"/>
              <a:t>скиллы</a:t>
            </a:r>
            <a:r>
              <a:rPr lang="ru-RU" dirty="0"/>
              <a:t>, кому-то важна </a:t>
            </a:r>
            <a:r>
              <a:rPr lang="ru-RU" b="1" dirty="0"/>
              <a:t>новизна</a:t>
            </a:r>
            <a:r>
              <a:rPr lang="ru-RU" dirty="0"/>
              <a:t>, кто-то готов взяться за задачи если пообещают какие-то </a:t>
            </a:r>
            <a:r>
              <a:rPr lang="ru-RU" b="1" dirty="0"/>
              <a:t>плюшки</a:t>
            </a:r>
            <a:r>
              <a:rPr lang="ru-RU" dirty="0"/>
              <a:t>.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Зависит от степени вовлечённости людей: насколько людям важно, чтобы команда / продукт становились успешными.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Растим </a:t>
            </a:r>
            <a:r>
              <a:rPr lang="ru-RU" b="1" dirty="0"/>
              <a:t>вовлечённость</a:t>
            </a:r>
            <a:r>
              <a:rPr lang="ru-RU" dirty="0"/>
              <a:t>. Лидерство. Хороший лидер: пример, вдохновляет, знает и понимает.</a:t>
            </a:r>
          </a:p>
          <a:p>
            <a:pPr lvl="2">
              <a:spcBef>
                <a:spcPts val="0"/>
              </a:spcBef>
              <a:buClr>
                <a:schemeClr val="tx1"/>
              </a:buClr>
            </a:pPr>
            <a:r>
              <a:rPr lang="en-US" dirty="0"/>
              <a:t>D: </a:t>
            </a:r>
            <a:r>
              <a:rPr lang="ru-RU" dirty="0"/>
              <a:t>своим примером, готовность преодолевать трудности, на него можно опереться</a:t>
            </a:r>
          </a:p>
          <a:p>
            <a:pPr lvl="2">
              <a:spcBef>
                <a:spcPts val="0"/>
              </a:spcBef>
              <a:buClr>
                <a:schemeClr val="tx1"/>
              </a:buClr>
            </a:pPr>
            <a:r>
              <a:rPr lang="en-US" dirty="0"/>
              <a:t>I: </a:t>
            </a:r>
            <a:r>
              <a:rPr lang="ru-RU" dirty="0"/>
              <a:t>вдохновитель, зажечь</a:t>
            </a:r>
            <a:endParaRPr lang="en-US" dirty="0"/>
          </a:p>
          <a:p>
            <a:pPr lvl="2">
              <a:spcBef>
                <a:spcPts val="0"/>
              </a:spcBef>
              <a:buClr>
                <a:schemeClr val="tx1"/>
              </a:buClr>
            </a:pPr>
            <a:r>
              <a:rPr lang="ru-RU" dirty="0" err="1"/>
              <a:t>S</a:t>
            </a:r>
            <a:r>
              <a:rPr lang="en-US" dirty="0"/>
              <a:t>:  </a:t>
            </a:r>
            <a:r>
              <a:rPr lang="ru-RU" dirty="0"/>
              <a:t>каждого поймёт, каждому найдёт подход, поможет преодолеть трудности, способ реализовать себя в проекте</a:t>
            </a:r>
          </a:p>
          <a:p>
            <a:pPr lvl="2">
              <a:spcBef>
                <a:spcPts val="0"/>
              </a:spcBef>
              <a:buClr>
                <a:schemeClr val="tx1"/>
              </a:buClr>
            </a:pPr>
            <a:r>
              <a:rPr lang="ru-RU" dirty="0" err="1"/>
              <a:t>C</a:t>
            </a:r>
            <a:r>
              <a:rPr lang="en-US" dirty="0"/>
              <a:t>: </a:t>
            </a:r>
            <a:r>
              <a:rPr lang="ru-RU" dirty="0"/>
              <a:t>детальный продуманный план, чтобы люди поверили в этот план, не упустить детали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ru-RU" dirty="0"/>
              <a:t>Задаём вопросы, выбираем уровень делегирования, удобный людям</a:t>
            </a:r>
          </a:p>
          <a:p>
            <a:pPr lvl="1">
              <a:buClr>
                <a:schemeClr val="tx1"/>
              </a:buClr>
            </a:pPr>
            <a:endParaRPr lang="ru-RU" dirty="0"/>
          </a:p>
          <a:p>
            <a:pPr>
              <a:buClr>
                <a:schemeClr val="tx1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4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>
            <a:spLocks noGrp="1"/>
          </p:cNvSpPr>
          <p:nvPr>
            <p:ph type="title"/>
          </p:nvPr>
        </p:nvSpPr>
        <p:spPr>
          <a:xfrm>
            <a:off x="284094" y="70590"/>
            <a:ext cx="10835751" cy="74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Модель </a:t>
            </a:r>
            <a:r>
              <a:rPr lang="en" dirty="0">
                <a:sym typeface="Montserrat"/>
              </a:rPr>
              <a:t>SMART. </a:t>
            </a:r>
            <a:r>
              <a:rPr lang="ru-RU" dirty="0">
                <a:sym typeface="Montserrat"/>
              </a:rPr>
              <a:t>Алгоритм постановки задач.</a:t>
            </a:r>
          </a:p>
        </p:txBody>
      </p:sp>
      <p:sp>
        <p:nvSpPr>
          <p:cNvPr id="276" name="Google Shape;276;p22"/>
          <p:cNvSpPr txBox="1"/>
          <p:nvPr/>
        </p:nvSpPr>
        <p:spPr>
          <a:xfrm>
            <a:off x="3128831" y="1276398"/>
            <a:ext cx="3083213" cy="260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ucida Console" panose="020B0609040504020204" pitchFamily="49" charset="0"/>
                <a:ea typeface="Montserrat"/>
                <a:cs typeface="Montserrat"/>
                <a:sym typeface="Montserrat"/>
              </a:rPr>
              <a:t>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Specific</a:t>
            </a:r>
            <a:endParaRPr lang="en-US" sz="20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ucida Console" panose="020B0609040504020204" pitchFamily="49" charset="0"/>
                <a:ea typeface="Montserrat"/>
                <a:cs typeface="Montserrat"/>
                <a:sym typeface="Montserrat"/>
              </a:rPr>
              <a:t>M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Measurable</a:t>
            </a:r>
            <a:endParaRPr lang="en-US" sz="20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ucida Console" panose="020B0609040504020204" pitchFamily="49" charset="0"/>
                <a:ea typeface="Montserrat"/>
                <a:cs typeface="Montserrat"/>
                <a:sym typeface="Montserrat"/>
              </a:rPr>
              <a:t>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Achievable</a:t>
            </a:r>
            <a:endParaRPr lang="en-US" sz="20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ucida Console" panose="020B0609040504020204" pitchFamily="49" charset="0"/>
                <a:ea typeface="Montserrat"/>
                <a:cs typeface="Montserrat"/>
                <a:sym typeface="Montserrat"/>
              </a:rPr>
              <a:t>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Relevant</a:t>
            </a:r>
            <a:endParaRPr lang="en-US" sz="20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ucida Console" panose="020B0609040504020204" pitchFamily="49" charset="0"/>
                <a:ea typeface="Montserrat"/>
                <a:cs typeface="Montserrat"/>
                <a:sym typeface="Montserrat"/>
              </a:rPr>
              <a:t>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Time-bound</a:t>
            </a:r>
            <a:endParaRPr lang="en-US" dirty="0"/>
          </a:p>
        </p:txBody>
      </p:sp>
      <p:pic>
        <p:nvPicPr>
          <p:cNvPr id="277" name="Google Shape;277;p22"/>
          <p:cNvPicPr preferRelativeResize="0"/>
          <p:nvPr/>
        </p:nvPicPr>
        <p:blipFill rotWithShape="1">
          <a:blip r:embed="rId3">
            <a:alphaModFix/>
          </a:blip>
          <a:srcRect l="6790" t="11864" r="6147" b="10458"/>
          <a:stretch/>
        </p:blipFill>
        <p:spPr>
          <a:xfrm>
            <a:off x="72368" y="1372187"/>
            <a:ext cx="3083213" cy="24179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3C30E-6508-4C35-34BE-9B90673EEBC5}"/>
              </a:ext>
            </a:extLst>
          </p:cNvPr>
          <p:cNvSpPr txBox="1"/>
          <p:nvPr/>
        </p:nvSpPr>
        <p:spPr>
          <a:xfrm>
            <a:off x="284094" y="4258231"/>
            <a:ext cx="57390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Почему это важно?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Нечеткая цель (понял по-своему)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Не умеет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Не может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Не хочет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3191BDA0-4321-BB85-20E3-5B8251C9E832}"/>
              </a:ext>
            </a:extLst>
          </p:cNvPr>
          <p:cNvSpPr txBox="1">
            <a:spLocks/>
          </p:cNvSpPr>
          <p:nvPr/>
        </p:nvSpPr>
        <p:spPr>
          <a:xfrm>
            <a:off x="6311348" y="983974"/>
            <a:ext cx="5466522" cy="56752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85000" lnSpcReduction="10000"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Checklist</a:t>
            </a:r>
            <a:r>
              <a:rPr lang="ru-RU" dirty="0"/>
              <a:t> адекватной постановки задачи:</a:t>
            </a:r>
          </a:p>
          <a:p>
            <a:pPr marL="360000" indent="-360000">
              <a:spcBef>
                <a:spcPts val="800"/>
              </a:spcBef>
            </a:pPr>
            <a:r>
              <a:rPr lang="ru-RU" dirty="0"/>
              <a:t>образ </a:t>
            </a:r>
            <a:r>
              <a:rPr lang="en" b="1" dirty="0"/>
              <a:t>SMART</a:t>
            </a:r>
            <a:r>
              <a:rPr lang="en" dirty="0"/>
              <a:t>, </a:t>
            </a:r>
            <a:r>
              <a:rPr lang="ru-RU" dirty="0"/>
              <a:t>включая «</a:t>
            </a:r>
            <a:r>
              <a:rPr lang="ru-RU" b="1" dirty="0"/>
              <a:t>ради чего</a:t>
            </a:r>
            <a:r>
              <a:rPr lang="ru-RU" dirty="0"/>
              <a:t>»</a:t>
            </a:r>
          </a:p>
          <a:p>
            <a:pPr marL="360000" indent="-360000">
              <a:spcBef>
                <a:spcPts val="800"/>
              </a:spcBef>
            </a:pPr>
            <a:r>
              <a:rPr lang="ru-RU" b="1" dirty="0"/>
              <a:t>шаги</a:t>
            </a:r>
            <a:r>
              <a:rPr lang="ru-RU" dirty="0"/>
              <a:t> выполнения понимают одинаково</a:t>
            </a:r>
          </a:p>
          <a:p>
            <a:pPr marL="360000" indent="-360000">
              <a:spcBef>
                <a:spcPts val="800"/>
              </a:spcBef>
            </a:pPr>
            <a:r>
              <a:rPr lang="ru-RU" dirty="0"/>
              <a:t>обсудили как будут </a:t>
            </a:r>
            <a:r>
              <a:rPr lang="ru-RU" b="1" dirty="0"/>
              <a:t>контролировать</a:t>
            </a:r>
            <a:r>
              <a:rPr lang="ru-RU" dirty="0"/>
              <a:t> прогресс и результат</a:t>
            </a:r>
          </a:p>
          <a:p>
            <a:pPr marL="360000" indent="-360000">
              <a:spcBef>
                <a:spcPts val="800"/>
              </a:spcBef>
            </a:pPr>
            <a:r>
              <a:rPr lang="ru-RU" dirty="0"/>
              <a:t>элементы </a:t>
            </a:r>
            <a:r>
              <a:rPr lang="ru-RU" b="1" dirty="0"/>
              <a:t>мотивации</a:t>
            </a:r>
            <a:r>
              <a:rPr lang="ru-RU" dirty="0"/>
              <a:t> (чтобы сотрудник захотел)</a:t>
            </a:r>
          </a:p>
          <a:p>
            <a:pPr marL="360000" indent="-360000">
              <a:spcBef>
                <a:spcPts val="800"/>
              </a:spcBef>
            </a:pPr>
            <a:r>
              <a:rPr lang="ru-RU" dirty="0"/>
              <a:t>сотрудник знает, что делать, </a:t>
            </a:r>
            <a:r>
              <a:rPr lang="ru-RU" b="1" dirty="0"/>
              <a:t>если что-то пойдет не так</a:t>
            </a:r>
            <a:r>
              <a:rPr lang="ru-RU" dirty="0"/>
              <a:t>?</a:t>
            </a:r>
          </a:p>
          <a:p>
            <a:pPr marL="360000" indent="-360000">
              <a:spcBef>
                <a:spcPts val="800"/>
              </a:spcBef>
            </a:pPr>
            <a:r>
              <a:rPr lang="ru-RU" dirty="0"/>
              <a:t>руководитель знает, </a:t>
            </a:r>
            <a:r>
              <a:rPr lang="ru-RU" b="1" dirty="0"/>
              <a:t>нужна ли сотруднику помощь?</a:t>
            </a:r>
          </a:p>
          <a:p>
            <a:pPr marL="360000" indent="-360000">
              <a:spcBef>
                <a:spcPts val="800"/>
              </a:spcBef>
            </a:pPr>
            <a:r>
              <a:rPr lang="ru-RU" dirty="0"/>
              <a:t>руководитель проверил, как сотрудник </a:t>
            </a:r>
            <a:r>
              <a:rPr lang="ru-RU" b="1" dirty="0"/>
              <a:t>понял</a:t>
            </a:r>
            <a:r>
              <a:rPr lang="ru-RU" dirty="0"/>
              <a:t> задачу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E7B6721-DA89-B99F-C416-68E7E79F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2513"/>
            <a:ext cx="10880035" cy="5178287"/>
          </a:xfrm>
        </p:spPr>
        <p:txBody>
          <a:bodyPr>
            <a:normAutofit fontScale="77500" lnSpcReduction="20000"/>
          </a:bodyPr>
          <a:lstStyle/>
          <a:p>
            <a:pPr marL="360000" indent="-360000">
              <a:buClr>
                <a:srgbClr val="C00000"/>
              </a:buClr>
              <a:buFont typeface="+mj-lt"/>
              <a:buAutoNum type="arabicPeriod" startAt="4"/>
            </a:pPr>
            <a:r>
              <a:rPr lang="ru-RU" dirty="0"/>
              <a:t>Я люблю это делать, как же это отдать?</a:t>
            </a:r>
          </a:p>
          <a:p>
            <a:pPr lvl="1">
              <a:buClr>
                <a:srgbClr val="C00000"/>
              </a:buClr>
            </a:pPr>
            <a:r>
              <a:rPr lang="ru-RU" dirty="0"/>
              <a:t>«Вам шашечки или ехать?» Вам точно нужен результат или хочется просто получить удовольствие от выполнения задач?</a:t>
            </a:r>
          </a:p>
          <a:p>
            <a:pPr marL="360000" indent="-360000">
              <a:buClr>
                <a:srgbClr val="C00000"/>
              </a:buClr>
              <a:buFont typeface="+mj-lt"/>
              <a:buAutoNum type="arabicPeriod" startAt="4"/>
            </a:pPr>
            <a:r>
              <a:rPr lang="ru-RU" dirty="0"/>
              <a:t>Я «держусь» за свои задачи и от этого есть чувство «стабильности» / «своей значимости»</a:t>
            </a:r>
          </a:p>
          <a:p>
            <a:pPr lvl="1">
              <a:buClr>
                <a:srgbClr val="C00000"/>
              </a:buClr>
            </a:pPr>
            <a:r>
              <a:rPr lang="ru-RU" dirty="0"/>
              <a:t>Если вы делегируете эти задачи, то сможете сделать больше, </a:t>
            </a:r>
            <a:r>
              <a:rPr lang="en-US" dirty="0"/>
              <a:t>x3, </a:t>
            </a:r>
            <a:r>
              <a:rPr lang="ru-RU" dirty="0"/>
              <a:t>и это в глазах людей придаст вам больше значимости )</a:t>
            </a:r>
          </a:p>
          <a:p>
            <a:pPr marL="360000" indent="-360000">
              <a:buClr>
                <a:srgbClr val="C00000"/>
              </a:buClr>
              <a:buFont typeface="+mj-lt"/>
              <a:buAutoNum type="arabicPeriod" startAt="4"/>
            </a:pPr>
            <a:r>
              <a:rPr lang="ru-RU" dirty="0"/>
              <a:t>Некому – не вижу подходящего человека, и... Жду</a:t>
            </a:r>
          </a:p>
          <a:p>
            <a:pPr lvl="1">
              <a:buClr>
                <a:srgbClr val="C00000"/>
              </a:buClr>
            </a:pPr>
            <a:r>
              <a:rPr lang="ru-RU" dirty="0"/>
              <a:t>Прокрастинация. Вместо того, чтобы искать / обучать человека / пытаться делегировать (чем и должен заниматься руководитель), конечно проще делать то, что делаешь. Чего же я жду? Само не решиться…</a:t>
            </a:r>
          </a:p>
          <a:p>
            <a:pPr marL="360000" indent="-360000">
              <a:buClr>
                <a:srgbClr val="C00000"/>
              </a:buClr>
              <a:buFont typeface="+mj-lt"/>
              <a:buAutoNum type="arabicPeriod" startAt="4"/>
            </a:pPr>
            <a:r>
              <a:rPr lang="ru-RU" dirty="0"/>
              <a:t>А что, так можно было? А то непривычно как-то...</a:t>
            </a:r>
          </a:p>
          <a:p>
            <a:pPr lvl="1">
              <a:buClr>
                <a:srgbClr val="C00000"/>
              </a:buClr>
            </a:pPr>
            <a:r>
              <a:rPr lang="ru-RU" dirty="0"/>
              <a:t>Возможно, у вас нет привычки делегировать. Стоит попробовать</a:t>
            </a:r>
            <a:r>
              <a:rPr lang="en-US" dirty="0"/>
              <a:t> )</a:t>
            </a:r>
            <a:endParaRPr lang="ru-RU" dirty="0"/>
          </a:p>
          <a:p>
            <a:pPr lvl="1">
              <a:buClr>
                <a:srgbClr val="C00000"/>
              </a:buClr>
            </a:pPr>
            <a:r>
              <a:rPr lang="ru-RU" dirty="0"/>
              <a:t>Если вы научитесь делегировать, очень возможно, что вам понравится и вы войдёте во вкус</a:t>
            </a:r>
          </a:p>
          <a:p>
            <a:pPr marL="0" indent="0">
              <a:buClr>
                <a:srgbClr val="C00000"/>
              </a:buClr>
              <a:buNone/>
            </a:pPr>
            <a:endParaRPr lang="ru-RU" dirty="0"/>
          </a:p>
          <a:p>
            <a:pPr marL="0" indent="0">
              <a:buClr>
                <a:srgbClr val="C00000"/>
              </a:buClr>
              <a:buNone/>
            </a:pPr>
            <a:r>
              <a:rPr lang="ru-RU" dirty="0"/>
              <a:t>💡 Лично я люблю делегировать / передавать дела, когда деятельность уже становится рутиной и в ней нет новизны и интереса.</a:t>
            </a:r>
            <a:br>
              <a:rPr lang="ru-RU" dirty="0"/>
            </a:br>
            <a:r>
              <a:rPr lang="ru-RU" dirty="0"/>
              <a:t>Значит, можно научить другого этим заниматься и самому идти дальше…</a:t>
            </a:r>
          </a:p>
        </p:txBody>
      </p:sp>
      <p:sp>
        <p:nvSpPr>
          <p:cNvPr id="4" name="Google Shape;648;p56">
            <a:extLst>
              <a:ext uri="{FF2B5EF4-FFF2-40B4-BE49-F238E27FC236}">
                <a16:creationId xmlns:a16="http://schemas.microsoft.com/office/drawing/2014/main" id="{F33524B6-42F2-5D9B-99A0-F2D79406B7DE}"/>
              </a:ext>
            </a:extLst>
          </p:cNvPr>
          <p:cNvSpPr txBox="1">
            <a:spLocks/>
          </p:cNvSpPr>
          <p:nvPr/>
        </p:nvSpPr>
        <p:spPr>
          <a:xfrm>
            <a:off x="745435" y="365125"/>
            <a:ext cx="11102009" cy="7348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2800"/>
            </a:pPr>
            <a:r>
              <a:rPr lang="ru-RU" sz="3600">
                <a:sym typeface="Montserrat"/>
              </a:rPr>
              <a:t>Психологические блокировки, мешающие делегировать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48009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7"/>
          <p:cNvSpPr txBox="1">
            <a:spLocks noGrp="1"/>
          </p:cNvSpPr>
          <p:nvPr>
            <p:ph type="title"/>
          </p:nvPr>
        </p:nvSpPr>
        <p:spPr>
          <a:xfrm>
            <a:off x="612396" y="310392"/>
            <a:ext cx="4569206" cy="74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Стили лидерства</a:t>
            </a:r>
            <a:endParaRPr dirty="0"/>
          </a:p>
        </p:txBody>
      </p:sp>
      <p:pic>
        <p:nvPicPr>
          <p:cNvPr id="656" name="Google Shape;656;p57" descr="Arrow, arrows, back, direction, left, navigation, r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946" y="1636883"/>
            <a:ext cx="402290" cy="4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57" descr="Battery, charge, energy, redu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1489" y="2341713"/>
            <a:ext cx="508747" cy="50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57" descr="Agreement, hand, handshake, offi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5407" y="3121680"/>
            <a:ext cx="464829" cy="464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57" descr="Friend, group, people, peoples, team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8866" y="3917221"/>
            <a:ext cx="581370" cy="581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57" descr="Copy, document, file, page, paper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6480" y="4709944"/>
            <a:ext cx="726141" cy="726141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57"/>
          <p:cNvSpPr txBox="1"/>
          <p:nvPr/>
        </p:nvSpPr>
        <p:spPr>
          <a:xfrm>
            <a:off x="1945667" y="1452873"/>
            <a:ext cx="2888876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Директивный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7"/>
          <p:cNvSpPr txBox="1"/>
          <p:nvPr/>
        </p:nvSpPr>
        <p:spPr>
          <a:xfrm>
            <a:off x="1945667" y="2210931"/>
            <a:ext cx="2888876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Харизматический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57"/>
          <p:cNvSpPr txBox="1"/>
          <p:nvPr/>
        </p:nvSpPr>
        <p:spPr>
          <a:xfrm>
            <a:off x="1945667" y="2968301"/>
            <a:ext cx="2888876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Отеческий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7"/>
          <p:cNvSpPr txBox="1"/>
          <p:nvPr/>
        </p:nvSpPr>
        <p:spPr>
          <a:xfrm>
            <a:off x="1945667" y="3822751"/>
            <a:ext cx="2888876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Демократичный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7"/>
          <p:cNvSpPr txBox="1"/>
          <p:nvPr/>
        </p:nvSpPr>
        <p:spPr>
          <a:xfrm>
            <a:off x="1945667" y="4687859"/>
            <a:ext cx="2888876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Эталонный</a:t>
            </a:r>
            <a:b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(амбициозный)</a:t>
            </a:r>
            <a:endParaRPr lang="ru-RU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7"/>
          <p:cNvSpPr txBox="1"/>
          <p:nvPr/>
        </p:nvSpPr>
        <p:spPr>
          <a:xfrm>
            <a:off x="5123655" y="1452873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9884"/>
              <a:buFont typeface="Calibri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Делай, как я сказал!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57"/>
          <p:cNvSpPr txBox="1"/>
          <p:nvPr/>
        </p:nvSpPr>
        <p:spPr>
          <a:xfrm>
            <a:off x="5123655" y="2204398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Иди за мной!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57"/>
          <p:cNvSpPr txBox="1"/>
          <p:nvPr/>
        </p:nvSpPr>
        <p:spPr>
          <a:xfrm>
            <a:off x="5123655" y="2981241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Главное – люди!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57"/>
          <p:cNvSpPr txBox="1"/>
          <p:nvPr/>
        </p:nvSpPr>
        <p:spPr>
          <a:xfrm>
            <a:off x="5123655" y="3828757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9884"/>
              <a:buFont typeface="Calibri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Я хочу услышать ваше мнение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57"/>
          <p:cNvSpPr txBox="1"/>
          <p:nvPr/>
        </p:nvSpPr>
        <p:spPr>
          <a:xfrm>
            <a:off x="5162177" y="4687859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Делай как я!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DCB844-0C97-A921-0D29-0B24B2B5AD6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08" r="5679" b="13870"/>
          <a:stretch/>
        </p:blipFill>
        <p:spPr>
          <a:xfrm>
            <a:off x="8322364" y="5675368"/>
            <a:ext cx="3869636" cy="1206090"/>
          </a:xfrm>
          <a:prstGeom prst="rect">
            <a:avLst/>
          </a:prstGeom>
        </p:spPr>
      </p:pic>
      <p:sp>
        <p:nvSpPr>
          <p:cNvPr id="4" name="Google Shape;666;p57">
            <a:extLst>
              <a:ext uri="{FF2B5EF4-FFF2-40B4-BE49-F238E27FC236}">
                <a16:creationId xmlns:a16="http://schemas.microsoft.com/office/drawing/2014/main" id="{B41A2791-9C93-6A48-038D-A14188084EF1}"/>
              </a:ext>
            </a:extLst>
          </p:cNvPr>
          <p:cNvSpPr txBox="1"/>
          <p:nvPr/>
        </p:nvSpPr>
        <p:spPr>
          <a:xfrm>
            <a:off x="8349129" y="1434088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9884"/>
              <a:buFont typeface="Calibri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Страх потерпеть неудачу, злость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66;p57">
            <a:extLst>
              <a:ext uri="{FF2B5EF4-FFF2-40B4-BE49-F238E27FC236}">
                <a16:creationId xmlns:a16="http://schemas.microsoft.com/office/drawing/2014/main" id="{3C9DBFC0-FEB2-406D-0C3A-7D57A5AF84B0}"/>
              </a:ext>
            </a:extLst>
          </p:cNvPr>
          <p:cNvSpPr txBox="1"/>
          <p:nvPr/>
        </p:nvSpPr>
        <p:spPr>
          <a:xfrm>
            <a:off x="8349129" y="2204398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9884"/>
              <a:buFont typeface="Calibri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Воодушевление, восхищение, любование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66;p57">
            <a:extLst>
              <a:ext uri="{FF2B5EF4-FFF2-40B4-BE49-F238E27FC236}">
                <a16:creationId xmlns:a16="http://schemas.microsoft.com/office/drawing/2014/main" id="{191CD374-AD3B-215B-C8B2-E46639A55FC2}"/>
              </a:ext>
            </a:extLst>
          </p:cNvPr>
          <p:cNvSpPr txBox="1"/>
          <p:nvPr/>
        </p:nvSpPr>
        <p:spPr>
          <a:xfrm>
            <a:off x="8349129" y="3131563"/>
            <a:ext cx="3186952" cy="454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9884"/>
              <a:buFont typeface="Calibri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Доверие, уважение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66;p57">
            <a:extLst>
              <a:ext uri="{FF2B5EF4-FFF2-40B4-BE49-F238E27FC236}">
                <a16:creationId xmlns:a16="http://schemas.microsoft.com/office/drawing/2014/main" id="{ABE9EC5C-99CB-39A4-DF05-B53F7121CD11}"/>
              </a:ext>
            </a:extLst>
          </p:cNvPr>
          <p:cNvSpPr txBox="1"/>
          <p:nvPr/>
        </p:nvSpPr>
        <p:spPr>
          <a:xfrm>
            <a:off x="8349129" y="3738610"/>
            <a:ext cx="3630836" cy="96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9884"/>
              <a:buFont typeface="Calibri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Доверие, принятие друг друга, интерес друг к другу, чувство собственного достоинства, свободы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66;p57">
            <a:extLst>
              <a:ext uri="{FF2B5EF4-FFF2-40B4-BE49-F238E27FC236}">
                <a16:creationId xmlns:a16="http://schemas.microsoft.com/office/drawing/2014/main" id="{02A439DE-50D4-D823-EC98-36E8F4B3F2C5}"/>
              </a:ext>
            </a:extLst>
          </p:cNvPr>
          <p:cNvSpPr txBox="1"/>
          <p:nvPr/>
        </p:nvSpPr>
        <p:spPr>
          <a:xfrm>
            <a:off x="8349129" y="4793547"/>
            <a:ext cx="3186952" cy="642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9884"/>
              <a:buFont typeface="Calibri"/>
              <a:buNone/>
            </a:pPr>
            <a:r>
              <a:rPr lang="ru-RU" sz="20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Гордость, пренебрежение к другим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4A547-C80D-A815-EF99-766CFA2BB0B2}"/>
              </a:ext>
            </a:extLst>
          </p:cNvPr>
          <p:cNvSpPr txBox="1"/>
          <p:nvPr/>
        </p:nvSpPr>
        <p:spPr>
          <a:xfrm>
            <a:off x="665406" y="5832749"/>
            <a:ext cx="7259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Хороший руководитель понимает, в каком стиле лидерства он находится и умеет ещё 1-2 на выбор в ситуациях, когда это необходимо.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8"/>
          <p:cNvSpPr txBox="1">
            <a:spLocks noGrp="1"/>
          </p:cNvSpPr>
          <p:nvPr>
            <p:ph type="title"/>
          </p:nvPr>
        </p:nvSpPr>
        <p:spPr>
          <a:xfrm>
            <a:off x="411753" y="309177"/>
            <a:ext cx="4476441" cy="74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Стили лидерства</a:t>
            </a:r>
            <a:endParaRPr dirty="0"/>
          </a:p>
        </p:txBody>
      </p:sp>
      <p:sp>
        <p:nvSpPr>
          <p:cNvPr id="677" name="Google Shape;677;p58"/>
          <p:cNvSpPr/>
          <p:nvPr/>
        </p:nvSpPr>
        <p:spPr>
          <a:xfrm>
            <a:off x="411753" y="1601260"/>
            <a:ext cx="7713707" cy="411773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8" name="Google Shape;678;p58" descr="Arrow, arrows, back, direction, left, navigation, r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393" y="1828595"/>
            <a:ext cx="402290" cy="402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58" descr="Battery, charge, energy, redu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936" y="2533425"/>
            <a:ext cx="508747" cy="50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58" descr="Agreement, hand, handshake, offi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2854" y="3313392"/>
            <a:ext cx="464829" cy="464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58" descr="Friend, group, people, peoples, team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6313" y="4108933"/>
            <a:ext cx="581370" cy="581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8" descr="Desire, goal, goals, step, succes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6606" y="5798877"/>
            <a:ext cx="726141" cy="72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8" descr="Copy, document, file, page, paper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3927" y="4901656"/>
            <a:ext cx="726141" cy="726141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58"/>
          <p:cNvSpPr txBox="1"/>
          <p:nvPr/>
        </p:nvSpPr>
        <p:spPr>
          <a:xfrm>
            <a:off x="1673114" y="1644585"/>
            <a:ext cx="2888876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Директивный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58"/>
          <p:cNvSpPr txBox="1"/>
          <p:nvPr/>
        </p:nvSpPr>
        <p:spPr>
          <a:xfrm>
            <a:off x="1673114" y="2402643"/>
            <a:ext cx="2888876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Харизматический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58"/>
          <p:cNvSpPr txBox="1"/>
          <p:nvPr/>
        </p:nvSpPr>
        <p:spPr>
          <a:xfrm>
            <a:off x="1673114" y="3160013"/>
            <a:ext cx="2888876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Отеческий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58"/>
          <p:cNvSpPr txBox="1"/>
          <p:nvPr/>
        </p:nvSpPr>
        <p:spPr>
          <a:xfrm>
            <a:off x="1673114" y="4014463"/>
            <a:ext cx="2888876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Демократичный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58"/>
          <p:cNvSpPr txBox="1"/>
          <p:nvPr/>
        </p:nvSpPr>
        <p:spPr>
          <a:xfrm>
            <a:off x="1673114" y="4879571"/>
            <a:ext cx="2888876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Эталонный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58"/>
          <p:cNvSpPr txBox="1"/>
          <p:nvPr/>
        </p:nvSpPr>
        <p:spPr>
          <a:xfrm>
            <a:off x="1673114" y="5776792"/>
            <a:ext cx="2888876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Коучинговый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58"/>
          <p:cNvSpPr txBox="1"/>
          <p:nvPr/>
        </p:nvSpPr>
        <p:spPr>
          <a:xfrm>
            <a:off x="4851102" y="1644585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9884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Делай, как я сказал!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58"/>
          <p:cNvSpPr txBox="1"/>
          <p:nvPr/>
        </p:nvSpPr>
        <p:spPr>
          <a:xfrm>
            <a:off x="4851102" y="2396110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Иди за мной!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58"/>
          <p:cNvSpPr txBox="1"/>
          <p:nvPr/>
        </p:nvSpPr>
        <p:spPr>
          <a:xfrm>
            <a:off x="4851102" y="3172953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Главное – люди!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58"/>
          <p:cNvSpPr txBox="1"/>
          <p:nvPr/>
        </p:nvSpPr>
        <p:spPr>
          <a:xfrm>
            <a:off x="4851102" y="4020469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9884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Я хочу услышать ваше мнение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58"/>
          <p:cNvSpPr txBox="1"/>
          <p:nvPr/>
        </p:nvSpPr>
        <p:spPr>
          <a:xfrm>
            <a:off x="4889624" y="4879571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Делай как я!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8"/>
          <p:cNvSpPr txBox="1"/>
          <p:nvPr/>
        </p:nvSpPr>
        <p:spPr>
          <a:xfrm>
            <a:off x="4851102" y="5776792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9884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Что ты намерен делать?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58"/>
          <p:cNvSpPr txBox="1"/>
          <p:nvPr/>
        </p:nvSpPr>
        <p:spPr>
          <a:xfrm>
            <a:off x="8327166" y="1644585"/>
            <a:ext cx="348951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Кризис (иногда) </a:t>
            </a:r>
            <a:b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Работа с проблемными сотрудниками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8"/>
          <p:cNvSpPr txBox="1"/>
          <p:nvPr/>
        </p:nvSpPr>
        <p:spPr>
          <a:xfrm>
            <a:off x="8327166" y="2424389"/>
            <a:ext cx="348951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Реформа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Новое направление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8"/>
          <p:cNvSpPr txBox="1"/>
          <p:nvPr/>
        </p:nvSpPr>
        <p:spPr>
          <a:xfrm>
            <a:off x="8327166" y="3244153"/>
            <a:ext cx="348951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Улаживание трений в команде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Поддержка людей в сложной ситуации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58"/>
          <p:cNvSpPr txBox="1"/>
          <p:nvPr/>
        </p:nvSpPr>
        <p:spPr>
          <a:xfrm>
            <a:off x="8327165" y="4063917"/>
            <a:ext cx="3556747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Привлечение к участию в проекте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Мотивация звезд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58"/>
          <p:cNvSpPr txBox="1"/>
          <p:nvPr/>
        </p:nvSpPr>
        <p:spPr>
          <a:xfrm>
            <a:off x="8327165" y="4880227"/>
            <a:ext cx="3556747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Добиться амбициозных целей с высококвалифицированной и мотивированной командой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58"/>
          <p:cNvSpPr txBox="1"/>
          <p:nvPr/>
        </p:nvSpPr>
        <p:spPr>
          <a:xfrm>
            <a:off x="8327165" y="5804802"/>
            <a:ext cx="3765177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Наделение автономностью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Профессиональное развитие людей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Повышение эффективности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58"/>
          <p:cNvSpPr/>
          <p:nvPr/>
        </p:nvSpPr>
        <p:spPr>
          <a:xfrm>
            <a:off x="5155096" y="282887"/>
            <a:ext cx="7036904" cy="10688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sym typeface="Arial"/>
              </a:rPr>
              <a:t>Первый рост идет на нативном стиле</a:t>
            </a:r>
            <a:endParaRPr sz="2000" dirty="0">
              <a:solidFill>
                <a:schemeClr val="bg1"/>
              </a:solidFill>
              <a:sym typeface="Arial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sym typeface="Arial"/>
              </a:rPr>
              <a:t>Нативный стиль включается в стрессовых ситуациях</a:t>
            </a:r>
            <a:endParaRPr sz="2000" dirty="0">
              <a:solidFill>
                <a:schemeClr val="bg1"/>
              </a:solidFill>
              <a:sym typeface="Arial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sym typeface="Arial"/>
              </a:rPr>
              <a:t>Важно уметь выбирать стиль под ситуацию и сотрудника</a:t>
            </a:r>
            <a:endParaRPr sz="2000" dirty="0">
              <a:solidFill>
                <a:schemeClr val="bg1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9"/>
          <p:cNvSpPr txBox="1">
            <a:spLocks noGrp="1"/>
          </p:cNvSpPr>
          <p:nvPr>
            <p:ph type="title"/>
          </p:nvPr>
        </p:nvSpPr>
        <p:spPr>
          <a:xfrm>
            <a:off x="678655" y="210066"/>
            <a:ext cx="10835751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600" dirty="0">
                <a:sym typeface="Montserrat"/>
              </a:rPr>
              <a:t>Коучинговый стиль. Как помочь своим людям?</a:t>
            </a:r>
            <a:endParaRPr sz="3600" dirty="0"/>
          </a:p>
        </p:txBody>
      </p:sp>
      <p:sp>
        <p:nvSpPr>
          <p:cNvPr id="709" name="Google Shape;709;p59"/>
          <p:cNvSpPr txBox="1">
            <a:spLocks noGrp="1"/>
          </p:cNvSpPr>
          <p:nvPr>
            <p:ph type="body" idx="1"/>
          </p:nvPr>
        </p:nvSpPr>
        <p:spPr>
          <a:xfrm>
            <a:off x="678654" y="1007166"/>
            <a:ext cx="11076024" cy="5744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b="1" dirty="0">
                <a:sym typeface="Montserrat"/>
              </a:rPr>
              <a:t>ОСОЗНАННОСТЬ</a:t>
            </a:r>
            <a:endParaRPr b="1" dirty="0"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dirty="0">
                <a:sym typeface="Montserrat"/>
              </a:rPr>
              <a:t>Понимание того:</a:t>
            </a:r>
          </a:p>
          <a:p>
            <a:pPr indent="-457200">
              <a:buClr>
                <a:schemeClr val="dk1"/>
              </a:buClr>
              <a:buSzPct val="100000"/>
              <a:buFont typeface="Wingdings" pitchFamily="2" charset="2"/>
              <a:buChar char="§"/>
            </a:pPr>
            <a:r>
              <a:rPr lang="ru-RU" dirty="0">
                <a:sym typeface="Montserrat"/>
              </a:rPr>
              <a:t>Какие обстоятельства привели к текущей ситуации</a:t>
            </a:r>
            <a:br>
              <a:rPr lang="ru-RU" dirty="0">
                <a:sym typeface="Montserrat"/>
              </a:rPr>
            </a:br>
            <a:r>
              <a:rPr lang="ru-RU" dirty="0">
                <a:sym typeface="Montserrat"/>
              </a:rPr>
              <a:t>(почему происходит то, что происходит),</a:t>
            </a:r>
          </a:p>
          <a:p>
            <a:pPr indent="-457200">
              <a:buClr>
                <a:schemeClr val="dk1"/>
              </a:buClr>
              <a:buSzPct val="100000"/>
              <a:buFont typeface="Wingdings" pitchFamily="2" charset="2"/>
              <a:buChar char="§"/>
            </a:pPr>
            <a:r>
              <a:rPr lang="ru-RU" dirty="0">
                <a:sym typeface="Montserrat"/>
              </a:rPr>
              <a:t>Какие факторы влияют на текущую ситуацию (и своей роли в этом)</a:t>
            </a:r>
          </a:p>
          <a:p>
            <a:pPr indent="-457200">
              <a:buClr>
                <a:schemeClr val="dk1"/>
              </a:buClr>
              <a:buSzPct val="100000"/>
              <a:buFont typeface="Wingdings" pitchFamily="2" charset="2"/>
              <a:buChar char="§"/>
            </a:pPr>
            <a:r>
              <a:rPr lang="ru-RU" dirty="0">
                <a:sym typeface="Montserrat"/>
              </a:rPr>
              <a:t>Чего он сам хочет? </a:t>
            </a:r>
            <a:r>
              <a:rPr lang="ru-RU" dirty="0" err="1">
                <a:sym typeface="Montserrat"/>
              </a:rPr>
              <a:t>и.т.п</a:t>
            </a:r>
            <a:r>
              <a:rPr lang="ru-RU" dirty="0">
                <a:sym typeface="Montserrat"/>
              </a:rPr>
              <a:t>.</a:t>
            </a:r>
          </a:p>
          <a:p>
            <a:pPr marL="0" indent="0">
              <a:buClr>
                <a:schemeClr val="dk1"/>
              </a:buClr>
              <a:buSzPct val="100000"/>
              <a:buNone/>
            </a:pPr>
            <a:r>
              <a:rPr lang="ru-RU" dirty="0">
                <a:sym typeface="Montserrat"/>
              </a:rPr>
              <a:t>Остановиться и поотвечать на разные вопросы:</a:t>
            </a:r>
          </a:p>
          <a:p>
            <a:pPr indent="-4572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>
                <a:sym typeface="Montserrat"/>
              </a:rPr>
              <a:t>Что хорошего происходит?</a:t>
            </a:r>
          </a:p>
          <a:p>
            <a:pPr indent="-4572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>
                <a:sym typeface="Montserrat"/>
              </a:rPr>
              <a:t>Что ещё хорошего не происходит, но могло бы?</a:t>
            </a:r>
          </a:p>
          <a:p>
            <a:pPr indent="-4572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>
                <a:sym typeface="Montserrat"/>
              </a:rPr>
              <a:t>Какой результат ты хочешь?</a:t>
            </a:r>
          </a:p>
          <a:p>
            <a:pPr indent="-4572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>
                <a:sym typeface="Montserrat"/>
              </a:rPr>
              <a:t>Какие твои действия могут тебе помочь?</a:t>
            </a:r>
          </a:p>
          <a:p>
            <a:pPr indent="-457200">
              <a:buClr>
                <a:schemeClr val="dk1"/>
              </a:buClr>
              <a:buSzPct val="100000"/>
              <a:buFont typeface="Wingdings" pitchFamily="2" charset="2"/>
              <a:buChar char="§"/>
            </a:pPr>
            <a:endParaRPr dirty="0"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b="1" dirty="0">
                <a:sym typeface="Montserrat"/>
              </a:rPr>
              <a:t>ОТВЕТСТВЕННОСТЬ</a:t>
            </a:r>
            <a:endParaRPr b="1" dirty="0"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dirty="0">
                <a:sym typeface="Montserrat"/>
              </a:rPr>
              <a:t>Понимание, что </a:t>
            </a:r>
            <a:r>
              <a:rPr lang="ru-RU" u="sng" dirty="0">
                <a:sym typeface="Montserrat"/>
              </a:rPr>
              <a:t>последствия зависят от меня</a:t>
            </a:r>
            <a:r>
              <a:rPr lang="ru-RU" dirty="0">
                <a:sym typeface="Montserrat"/>
              </a:rPr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dirty="0">
                <a:sym typeface="Montserrat"/>
              </a:rPr>
              <a:t>Возникает выбор: делать что-то по этому поводу или нет.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dirty="0">
                <a:sym typeface="Montserrat"/>
              </a:rPr>
              <a:t>Коучинговый стиль помогает людям осознать свою зону влияния.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dirty="0">
                <a:sym typeface="Montserrat"/>
              </a:rPr>
              <a:t>Не даём готовых ответов, вместо этого задаём правильные вопросы.</a:t>
            </a:r>
            <a:endParaRPr dirty="0"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780722" cy="73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Коучинговый стиль</a:t>
            </a:r>
            <a:endParaRPr dirty="0">
              <a:sym typeface="Montserrat"/>
            </a:endParaRP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987653CA-9463-CBBE-EC37-262057321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744200" cy="5207414"/>
          </a:xfrm>
        </p:spPr>
        <p:txBody>
          <a:bodyPr>
            <a:normAutofit fontScale="77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Повышение</a:t>
            </a:r>
            <a:endParaRPr lang="ru-RU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осознанности + ответственности</a:t>
            </a:r>
            <a:endParaRPr lang="ru-RU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себя + своих сотрудников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lang="ru-RU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3600"/>
              <a:buNone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Поисследуй са</a:t>
            </a: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м, что можно сделать:</a:t>
            </a:r>
            <a:endParaRPr lang="ru-RU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ты сам думаешь по этому поводу?</a:t>
            </a:r>
          </a:p>
          <a:p>
            <a:pPr>
              <a:buClr>
                <a:schemeClr val="dk1"/>
              </a:buClr>
              <a:buSzPct val="100000"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Какие видишь варианты действий решений?</a:t>
            </a:r>
          </a:p>
          <a:p>
            <a:pPr>
              <a:buClr>
                <a:schemeClr val="dk1"/>
              </a:buClr>
              <a:buSzPct val="100000"/>
            </a:pP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Кто бы тебе мог помочь?</a:t>
            </a:r>
          </a:p>
          <a:p>
            <a:pPr>
              <a:buClr>
                <a:schemeClr val="dk1"/>
              </a:buClr>
              <a:buSzPct val="100000"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Какие ресурсы тебе необходимы / помогут решить задачу?</a:t>
            </a:r>
          </a:p>
          <a:p>
            <a:pPr marL="0" indent="0">
              <a:buClr>
                <a:schemeClr val="dk1"/>
              </a:buClr>
              <a:buSzPts val="3600"/>
              <a:buNone/>
            </a:pPr>
            <a:endParaRPr lang="ru-RU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ct val="100000"/>
              <a:buNone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 стороны коуча </a:t>
            </a:r>
            <a:r>
              <a:rPr lang="ru-RU" sz="2800" b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должно быть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>
              <a:buClr>
                <a:schemeClr val="dk1"/>
              </a:buClr>
              <a:buSzPct val="100000"/>
            </a:pPr>
            <a:r>
              <a:rPr lang="ru-RU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советов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иначе мы в роли эксперта и забираем ответственность у человека!</a:t>
            </a:r>
          </a:p>
          <a:p>
            <a:pPr>
              <a:buClr>
                <a:schemeClr val="dk1"/>
              </a:buClr>
              <a:buSzPct val="100000"/>
            </a:pPr>
            <a:r>
              <a:rPr lang="ru-RU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оценок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(«</a:t>
            </a:r>
            <a:r>
              <a:rPr lang="ru-RU" sz="28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как же ты нехорошо поступил, обидел человека!»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</a:p>
          <a:p>
            <a:pPr>
              <a:buClr>
                <a:schemeClr val="dk1"/>
              </a:buClr>
              <a:buSzPct val="100000"/>
            </a:pPr>
            <a:r>
              <a:rPr lang="ru-RU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интерпретаций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u-RU" sz="28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«это вообще был авторитарный стиль!»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2"/>
          <p:cNvSpPr txBox="1">
            <a:spLocks noGrp="1"/>
          </p:cNvSpPr>
          <p:nvPr>
            <p:ph type="title"/>
          </p:nvPr>
        </p:nvSpPr>
        <p:spPr>
          <a:xfrm>
            <a:off x="678655" y="442912"/>
            <a:ext cx="4211397" cy="74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Модель </a:t>
            </a:r>
            <a:r>
              <a:rPr lang="en-US" dirty="0">
                <a:sym typeface="Montserrat"/>
              </a:rPr>
              <a:t>GROW</a:t>
            </a:r>
            <a:endParaRPr dirty="0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762701D5-F4ED-AC38-C70A-73EE3A9AB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501099"/>
              </p:ext>
            </p:extLst>
          </p:nvPr>
        </p:nvGraphicFramePr>
        <p:xfrm>
          <a:off x="773043" y="1311965"/>
          <a:ext cx="10835751" cy="5331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887">
                  <a:extLst>
                    <a:ext uri="{9D8B030D-6E8A-4147-A177-3AD203B41FA5}">
                      <a16:colId xmlns:a16="http://schemas.microsoft.com/office/drawing/2014/main" val="105611073"/>
                    </a:ext>
                  </a:extLst>
                </a:gridCol>
                <a:gridCol w="7460864">
                  <a:extLst>
                    <a:ext uri="{9D8B030D-6E8A-4147-A177-3AD203B41FA5}">
                      <a16:colId xmlns:a16="http://schemas.microsoft.com/office/drawing/2014/main" val="3858136429"/>
                    </a:ext>
                  </a:extLst>
                </a:gridCol>
              </a:tblGrid>
              <a:tr h="159026"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444513"/>
                  </a:ext>
                </a:extLst>
              </a:tr>
              <a:tr h="1190692">
                <a:tc>
                  <a:txBody>
                    <a:bodyPr/>
                    <a:lstStyle/>
                    <a:p>
                      <a:r>
                        <a:rPr lang="en-US" sz="5400" b="1" u="sng" dirty="0"/>
                        <a:t>G</a:t>
                      </a:r>
                      <a:r>
                        <a:rPr lang="en-US" sz="5400" dirty="0"/>
                        <a:t>	Goal</a:t>
                      </a:r>
                      <a:endParaRPr lang="ru-RU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Какой результат хочешь получить на выходе?</a:t>
                      </a:r>
                    </a:p>
                    <a:p>
                      <a:r>
                        <a:rPr lang="ru-RU" dirty="0"/>
                        <a:t>Почему это важно?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93803"/>
                  </a:ext>
                </a:extLst>
              </a:tr>
              <a:tr h="1273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u="sng" dirty="0"/>
                        <a:t>R</a:t>
                      </a:r>
                      <a:r>
                        <a:rPr lang="en-US" sz="5400" dirty="0"/>
                        <a:t>	Reality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Как ситуация выглядит сейчас?</a:t>
                      </a:r>
                      <a:br>
                        <a:rPr lang="ru-RU" dirty="0"/>
                      </a:br>
                      <a:r>
                        <a:rPr lang="ru-RU" dirty="0"/>
                        <a:t>Что получается? Что не получается?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94766"/>
                  </a:ext>
                </a:extLst>
              </a:tr>
              <a:tr h="1273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u="sng" dirty="0"/>
                        <a:t>O</a:t>
                      </a:r>
                      <a:r>
                        <a:rPr lang="en-US" sz="5400" dirty="0"/>
                        <a:t>	Options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Какие у тебя есть варианты как можно получить результат?</a:t>
                      </a:r>
                    </a:p>
                    <a:p>
                      <a:r>
                        <a:rPr lang="ru-RU" dirty="0"/>
                        <a:t>Кто может помочь?</a:t>
                      </a:r>
                    </a:p>
                    <a:p>
                      <a:r>
                        <a:rPr lang="ru-RU" dirty="0"/>
                        <a:t>Какие ресурсы тебе необходимы?</a:t>
                      </a:r>
                    </a:p>
                    <a:p>
                      <a:r>
                        <a:rPr lang="ru-RU" dirty="0"/>
                        <a:t>Как ты можешь получить эти ресурсы? К кому за ними можешь обратиться?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905022"/>
                  </a:ext>
                </a:extLst>
              </a:tr>
              <a:tr h="11906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u="sng" dirty="0"/>
                        <a:t>W</a:t>
                      </a:r>
                      <a:r>
                        <a:rPr lang="en-US" sz="5400" b="1" dirty="0"/>
                        <a:t>	</a:t>
                      </a:r>
                      <a:r>
                        <a:rPr lang="en-US" sz="5400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 чего ты начнёшь?</a:t>
                      </a:r>
                    </a:p>
                    <a:p>
                      <a:r>
                        <a:rPr lang="ru-RU" dirty="0"/>
                        <a:t>Что/поможет тебе поддерживать мотивацию при решении этой задачи?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7613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B0DEE-F467-0997-3450-843F2EB1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5" y="193566"/>
            <a:ext cx="11360800" cy="763600"/>
          </a:xfrm>
        </p:spPr>
        <p:txBody>
          <a:bodyPr/>
          <a:lstStyle/>
          <a:p>
            <a:r>
              <a:rPr lang="ru-RU" sz="4000" dirty="0"/>
              <a:t>Структура беседы по Модели </a:t>
            </a:r>
            <a:r>
              <a:rPr lang="en" sz="4000" dirty="0"/>
              <a:t>GROW</a:t>
            </a:r>
            <a:endParaRPr lang="ru-RU" sz="4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3B7FDE-4643-8628-1DF3-F13D5CB2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921537"/>
            <a:ext cx="11360800" cy="5613675"/>
          </a:xfrm>
        </p:spPr>
        <p:txBody>
          <a:bodyPr/>
          <a:lstStyle/>
          <a:p>
            <a:pPr marL="114300" indent="0">
              <a:buNone/>
            </a:pPr>
            <a:r>
              <a:rPr lang="ru-RU" sz="2000" dirty="0"/>
              <a:t>Какие из вопросов задавать – остаётся на усмотрение руководителя / коуча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Goal: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О чем хочешь поговорить сегодня?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Это задача или проблема? А в чем действительно проблема?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Какой результат ты хочешь получить? Почему это важно?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Тогда что ты хотел бы получить от нашей с тобой встречи?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Reality:</a:t>
            </a:r>
            <a:endParaRPr lang="ru-RU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Расскажи о самой ситуации подробнее. Что мне нужно знать о ней?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Что у тебя уже есть для решения этой задачи?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Чего тебе пока не хватает?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Кто уже тебе помогает или может помочь в решении этой задачи?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Options:</a:t>
            </a:r>
            <a:endParaRPr lang="ru-RU" sz="20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Какие возможности ты видишь для себя в этой ситуации?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Какие варианты действий ты рассматриваешь?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Какие ресурсы тебе еще нужны для достижения твоей цели?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Кто может знать, как решить задачу или получить другую важную информацию?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Will:</a:t>
            </a:r>
            <a:endParaRPr lang="ru-RU" sz="20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Что ты готов сделать и в какие сроки, чтобы решить этот вопрос?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Каким будет твой первый шаг?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Как ты оцениваешь свою уверенность реализовать задуманное от 1 до 10?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Что может помочь тебе повысить свою уверенность на 1 бал?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Какие у тебя впечатления от нашей беседы?</a:t>
            </a:r>
          </a:p>
          <a:p>
            <a:pPr marL="11430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24425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3"/>
          <p:cNvSpPr txBox="1"/>
          <p:nvPr/>
        </p:nvSpPr>
        <p:spPr>
          <a:xfrm>
            <a:off x="401593" y="235325"/>
            <a:ext cx="11273424" cy="641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400" dirty="0">
                <a:sym typeface="Calibri"/>
              </a:rPr>
              <a:t>Упражнение «Модель GROW»</a:t>
            </a:r>
            <a:endParaRPr sz="2400" dirty="0">
              <a:sym typeface="Arial"/>
            </a:endParaRP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Распределяем роли: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Задающий вопросы (коуч)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Отвечающий (клиент)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Клиент озвучивает свой вопрос, который он хотел бы разобрать. Темой вопроса может быть любая проблемная рабочая ситуация — актуальная или которая осталась непонятной на текущий момент.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Задача коуча: помочь клиенту максимально полно раскрыть контекст ситуации, понять свои проблемы, цели и шаги, задавая вопросы и избегая советов, оценок и интерпретаций.</a:t>
            </a:r>
            <a:b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Время сессии: 10 минут (за временем следит коуч).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После окончания разговора клиент делится своей обратной связью:</a:t>
            </a:r>
            <a:endParaRPr lang="ru-RU" sz="1400" dirty="0">
              <a:solidFill>
                <a:srgbClr val="000000"/>
              </a:solidFill>
              <a:latin typeface="Arial"/>
              <a:ea typeface="Calibri"/>
              <a:cs typeface="Arial"/>
              <a:sym typeface="Arial"/>
            </a:endParaRPr>
          </a:p>
          <a:p>
            <a:pPr marL="800100" lvl="1" indent="-342900">
              <a:spcBef>
                <a:spcPts val="3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Насколько он чувствовал уважение со стороны коуча?</a:t>
            </a:r>
            <a:endParaRPr lang="ru-RU" sz="1400" dirty="0">
              <a:solidFill>
                <a:srgbClr val="000000"/>
              </a:solidFill>
              <a:latin typeface="Arial"/>
              <a:ea typeface="Calibri"/>
              <a:cs typeface="Arial"/>
              <a:sym typeface="Arial"/>
            </a:endParaRPr>
          </a:p>
          <a:p>
            <a:pPr marL="800100" lvl="1" indent="-342900">
              <a:spcBef>
                <a:spcPts val="3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Насколько он чувствовал, что его мнение и ситуация значимы для коуча?</a:t>
            </a:r>
            <a:endParaRPr lang="ru-RU" sz="1400" dirty="0">
              <a:solidFill>
                <a:srgbClr val="000000"/>
              </a:solidFill>
              <a:latin typeface="Arial"/>
              <a:ea typeface="Calibri"/>
              <a:cs typeface="Arial"/>
              <a:sym typeface="Arial"/>
            </a:endParaRPr>
          </a:p>
          <a:p>
            <a:pPr marL="800100" lvl="1" indent="-342900">
              <a:spcBef>
                <a:spcPts val="3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Где в коммуникации коуча присутствовали советы, оценки, интерпретации + насколько удалось пройти по модели GROW.</a:t>
            </a:r>
            <a:br>
              <a:rPr lang="ru-RU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Время обратной связи: 4 минуты.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Внимание! Нет задачи решить ситуации, которую озвучивают участники. Задача — потренироваться в задавании вопросов и раскрытии контекстов ситуаций.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/>
          <p:nvPr/>
        </p:nvSpPr>
        <p:spPr>
          <a:xfrm>
            <a:off x="736430" y="1485410"/>
            <a:ext cx="3409643" cy="989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24"/>
          <p:cNvSpPr txBox="1"/>
          <p:nvPr/>
        </p:nvSpPr>
        <p:spPr>
          <a:xfrm>
            <a:off x="761067" y="1489890"/>
            <a:ext cx="3409642" cy="229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Нечеткая цель</a:t>
            </a:r>
            <a:endParaRPr sz="24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(понял по-своему)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 умеет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 может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 хочет</a:t>
            </a:r>
            <a:endParaRPr dirty="0"/>
          </a:p>
        </p:txBody>
      </p:sp>
      <p:sp>
        <p:nvSpPr>
          <p:cNvPr id="292" name="Google Shape;292;p24"/>
          <p:cNvSpPr txBox="1">
            <a:spLocks noGrp="1"/>
          </p:cNvSpPr>
          <p:nvPr>
            <p:ph type="title"/>
          </p:nvPr>
        </p:nvSpPr>
        <p:spPr>
          <a:xfrm>
            <a:off x="682493" y="498276"/>
            <a:ext cx="3608425" cy="74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Про DISC</a:t>
            </a:r>
            <a:endParaRPr dirty="0"/>
          </a:p>
        </p:txBody>
      </p:sp>
      <p:sp>
        <p:nvSpPr>
          <p:cNvPr id="293" name="Google Shape;293;p24"/>
          <p:cNvSpPr/>
          <p:nvPr/>
        </p:nvSpPr>
        <p:spPr>
          <a:xfrm>
            <a:off x="5206751" y="402044"/>
            <a:ext cx="6302756" cy="8319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Хочет побыстрее начать делать,</a:t>
            </a:r>
            <a:br>
              <a:rPr lang="ru-RU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 внимательны к деталям. Замедлять!</a:t>
            </a:r>
            <a:endParaRPr dirty="0"/>
          </a:p>
        </p:txBody>
      </p:sp>
      <p:sp>
        <p:nvSpPr>
          <p:cNvPr id="294" name="Google Shape;294;p24"/>
          <p:cNvSpPr/>
          <p:nvPr/>
        </p:nvSpPr>
        <p:spPr>
          <a:xfrm>
            <a:off x="5206754" y="1367684"/>
            <a:ext cx="6302756" cy="831906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Хочет перестать слушать («и так все понятно»)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Или развивает задачу в мега-идею. Вернуть к задаче</a:t>
            </a:r>
            <a:endParaRPr dirty="0"/>
          </a:p>
        </p:txBody>
      </p:sp>
      <p:sp>
        <p:nvSpPr>
          <p:cNvPr id="295" name="Google Shape;295;p24"/>
          <p:cNvSpPr/>
          <p:nvPr/>
        </p:nvSpPr>
        <p:spPr>
          <a:xfrm>
            <a:off x="5206751" y="2333324"/>
            <a:ext cx="6302759" cy="83190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Может согласиться на то, что на самом деле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 хочет делать, чтобы не возражать</a:t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5206750" y="3298963"/>
            <a:ext cx="6302760" cy="13581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Может начать выяснять ВСЕ детали. А что мы будем делать если то…, а если то…</a:t>
            </a:r>
            <a:br>
              <a:rPr lang="ru-RU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(«доверяю сделать так, как ты считаешь правильным»,</a:t>
            </a:r>
            <a:br>
              <a:rPr lang="ru-RU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«а как ты сам считаешь как нужно сделать?»)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8AC2B-D369-70A3-7335-65A9D2C4600C}"/>
              </a:ext>
            </a:extLst>
          </p:cNvPr>
          <p:cNvSpPr txBox="1"/>
          <p:nvPr/>
        </p:nvSpPr>
        <p:spPr>
          <a:xfrm>
            <a:off x="761067" y="4666953"/>
            <a:ext cx="100773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Сопротивление</a:t>
            </a:r>
            <a:r>
              <a:rPr lang="ru-RU" sz="2400" dirty="0"/>
              <a:t> при постановке задачи на 3-х уровнях: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i="1" dirty="0"/>
              <a:t>Почему</a:t>
            </a:r>
            <a:r>
              <a:rPr lang="ru-RU" sz="2000" i="1" dirty="0"/>
              <a:t> именно это </a:t>
            </a:r>
            <a:r>
              <a:rPr lang="ru-RU" sz="2000" b="1" i="1" dirty="0"/>
              <a:t>нужно</a:t>
            </a:r>
            <a:r>
              <a:rPr lang="ru-RU" sz="2000" i="1" dirty="0"/>
              <a:t> </a:t>
            </a:r>
            <a:r>
              <a:rPr lang="ru-RU" sz="2000" b="1" i="1" dirty="0"/>
              <a:t>делать</a:t>
            </a:r>
            <a:r>
              <a:rPr lang="ru-RU" sz="2000" i="1" dirty="0"/>
              <a:t>?</a:t>
            </a:r>
            <a:r>
              <a:rPr lang="ru-RU" sz="2000" dirty="0"/>
              <a:t> «Продать» задачу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Не понятно </a:t>
            </a:r>
            <a:r>
              <a:rPr lang="ru-RU" sz="2000" b="1" dirty="0"/>
              <a:t>как делать</a:t>
            </a:r>
            <a:r>
              <a:rPr lang="ru-RU" sz="2000" dirty="0"/>
              <a:t>. Тревога что на получится. Запрос на помощь.</a:t>
            </a:r>
            <a:br>
              <a:rPr lang="ru-RU" sz="2000" dirty="0"/>
            </a:br>
            <a:r>
              <a:rPr lang="ru-RU" sz="2000" dirty="0"/>
              <a:t>Предоставить помощь и ресурсы,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i="1" dirty="0"/>
              <a:t>Почему я</a:t>
            </a:r>
            <a:r>
              <a:rPr lang="ru-RU" sz="2000" i="1" dirty="0"/>
              <a:t>?</a:t>
            </a:r>
            <a:r>
              <a:rPr lang="ru-RU" sz="2000" dirty="0"/>
              <a:t> Вопросы с мотивацией. Мотивировать.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>
            <a:spLocks noGrp="1"/>
          </p:cNvSpPr>
          <p:nvPr>
            <p:ph type="title"/>
          </p:nvPr>
        </p:nvSpPr>
        <p:spPr>
          <a:xfrm>
            <a:off x="459352" y="135692"/>
            <a:ext cx="8863552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Алгоритм постановки задач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09F336-BCF5-618A-4A47-C6318E943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678" y="404295"/>
            <a:ext cx="2342322" cy="17870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ABE317-7C17-EE5E-65BC-E7317D98F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13"/>
          <a:stretch/>
        </p:blipFill>
        <p:spPr>
          <a:xfrm>
            <a:off x="9322902" y="2252404"/>
            <a:ext cx="2869098" cy="15260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DF205E-2BE6-38CE-2C72-8FDA5A64E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8035" y="3839550"/>
            <a:ext cx="2073965" cy="16295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47822C-5F98-AB75-2861-B23BB7597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257" y="5165233"/>
            <a:ext cx="1850059" cy="1692767"/>
          </a:xfrm>
          <a:prstGeom prst="rect">
            <a:avLst/>
          </a:prstGeom>
        </p:spPr>
      </p:pic>
      <p:sp>
        <p:nvSpPr>
          <p:cNvPr id="308" name="Google Shape;308;p25"/>
          <p:cNvSpPr txBox="1"/>
          <p:nvPr/>
        </p:nvSpPr>
        <p:spPr>
          <a:xfrm>
            <a:off x="459351" y="968503"/>
            <a:ext cx="8863551" cy="586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0" marR="0" lvl="0" indent="-360000" algn="l" rtl="0">
              <a:lnSpc>
                <a:spcPct val="100000"/>
              </a:lnSpc>
              <a:buClr>
                <a:srgbClr val="4472C4"/>
              </a:buClr>
              <a:buSzPts val="2160"/>
              <a:buFont typeface="Arial"/>
              <a:buAutoNum type="arabicPeriod"/>
            </a:pPr>
            <a:r>
              <a:rPr lang="ru-RU" dirty="0">
                <a:sym typeface="Montserrat"/>
              </a:rPr>
              <a:t>Подготовка + выбор исполнителя</a:t>
            </a:r>
          </a:p>
          <a:p>
            <a:pPr marL="360000" marR="0" lvl="0" indent="-360000" algn="l" rtl="0">
              <a:lnSpc>
                <a:spcPct val="100000"/>
              </a:lnSpc>
              <a:spcBef>
                <a:spcPts val="1000"/>
              </a:spcBef>
              <a:buClr>
                <a:srgbClr val="4472C4"/>
              </a:buClr>
              <a:buSzPts val="2160"/>
              <a:buFont typeface="Arial"/>
              <a:buAutoNum type="arabicPeriod"/>
            </a:pPr>
            <a:r>
              <a:rPr lang="ru-RU" dirty="0">
                <a:sym typeface="Montserrat"/>
              </a:rPr>
              <a:t>Введение в </a:t>
            </a:r>
            <a:r>
              <a:rPr lang="ru-RU" b="1" dirty="0">
                <a:sym typeface="Montserrat"/>
              </a:rPr>
              <a:t>контекст</a:t>
            </a:r>
            <a:r>
              <a:rPr lang="ru-RU" dirty="0">
                <a:sym typeface="Montserrat"/>
              </a:rPr>
              <a:t> задачи и пояснение, </a:t>
            </a:r>
            <a:r>
              <a:rPr lang="ru-RU" b="1" dirty="0">
                <a:sym typeface="Montserrat"/>
              </a:rPr>
              <a:t>ради чег</a:t>
            </a:r>
            <a:r>
              <a:rPr lang="ru-RU" dirty="0">
                <a:sym typeface="Montserrat"/>
              </a:rPr>
              <a:t>о она нужна</a:t>
            </a:r>
          </a:p>
          <a:p>
            <a:pPr marL="360000" marR="0" lvl="0" indent="-360000" algn="l" rtl="0">
              <a:lnSpc>
                <a:spcPct val="100000"/>
              </a:lnSpc>
              <a:spcBef>
                <a:spcPts val="1000"/>
              </a:spcBef>
              <a:buClr>
                <a:srgbClr val="4472C4"/>
              </a:buClr>
              <a:buSzPts val="2160"/>
              <a:buFont typeface="Arial"/>
              <a:buAutoNum type="arabicPeriod"/>
            </a:pPr>
            <a:r>
              <a:rPr lang="ru-RU" b="1" dirty="0">
                <a:sym typeface="Montserrat"/>
              </a:rPr>
              <a:t>Образ</a:t>
            </a:r>
            <a:r>
              <a:rPr lang="ru-RU" dirty="0">
                <a:sym typeface="Montserrat"/>
              </a:rPr>
              <a:t> конечного </a:t>
            </a:r>
            <a:r>
              <a:rPr lang="ru-RU" b="1" dirty="0">
                <a:sym typeface="Montserrat"/>
              </a:rPr>
              <a:t>результата</a:t>
            </a:r>
            <a:r>
              <a:rPr lang="ru-RU" dirty="0">
                <a:sym typeface="Montserrat"/>
              </a:rPr>
              <a:t>: что должно быть на выходе, создаем в воображении исполнителя правильную картинку </a:t>
            </a:r>
            <a:r>
              <a:rPr lang="en" dirty="0">
                <a:sym typeface="Montserrat"/>
              </a:rPr>
              <a:t>SMART</a:t>
            </a:r>
          </a:p>
          <a:p>
            <a:pPr marL="360000" marR="0" lvl="0" indent="-360000" algn="l" rtl="0">
              <a:lnSpc>
                <a:spcPct val="100000"/>
              </a:lnSpc>
              <a:spcBef>
                <a:spcPts val="1000"/>
              </a:spcBef>
              <a:buClr>
                <a:srgbClr val="4472C4"/>
              </a:buClr>
              <a:buSzPts val="2160"/>
              <a:buFont typeface="Arial"/>
              <a:buAutoNum type="arabicPeriod"/>
            </a:pPr>
            <a:r>
              <a:rPr lang="ru-RU" b="1" dirty="0">
                <a:sym typeface="Montserrat"/>
              </a:rPr>
              <a:t>Шаги</a:t>
            </a:r>
            <a:r>
              <a:rPr lang="ru-RU" dirty="0">
                <a:sym typeface="Montserrat"/>
              </a:rPr>
              <a:t>, которыми будет выполняться задача: убеждаемся, что есть ясный образ пути достижения цели</a:t>
            </a:r>
          </a:p>
          <a:p>
            <a:pPr marL="360000" marR="0" lvl="0" indent="-360000" algn="l" rtl="0">
              <a:lnSpc>
                <a:spcPct val="100000"/>
              </a:lnSpc>
              <a:spcBef>
                <a:spcPts val="1000"/>
              </a:spcBef>
              <a:buClr>
                <a:srgbClr val="4472C4"/>
              </a:buClr>
              <a:buSzPts val="2160"/>
              <a:buFont typeface="Arial"/>
              <a:buAutoNum type="arabicPeriod"/>
            </a:pPr>
            <a:r>
              <a:rPr lang="ru-RU" b="1" dirty="0">
                <a:sym typeface="Montserrat"/>
              </a:rPr>
              <a:t>Риски</a:t>
            </a:r>
            <a:r>
              <a:rPr lang="ru-RU" dirty="0">
                <a:sym typeface="Montserrat"/>
              </a:rPr>
              <a:t>, что может пойти не так, и </a:t>
            </a:r>
            <a:r>
              <a:rPr lang="ru-RU" b="1" dirty="0">
                <a:sym typeface="Montserrat"/>
              </a:rPr>
              <a:t>ресурсы</a:t>
            </a:r>
            <a:r>
              <a:rPr lang="ru-RU" dirty="0">
                <a:sym typeface="Montserrat"/>
              </a:rPr>
              <a:t>: какие нужны, какая может понадобиться </a:t>
            </a:r>
            <a:r>
              <a:rPr lang="ru-RU" b="1" dirty="0">
                <a:sym typeface="Montserrat"/>
              </a:rPr>
              <a:t>помощь.	</a:t>
            </a:r>
          </a:p>
          <a:p>
            <a:pPr marL="817200" lvl="1" indent="-360000">
              <a:buClr>
                <a:srgbClr val="4472C4"/>
              </a:buClr>
              <a:buSzPts val="2160"/>
              <a:buFont typeface="Arial" panose="020B0604020202020204" pitchFamily="34" charset="0"/>
              <a:buChar char="•"/>
            </a:pPr>
            <a:r>
              <a:rPr lang="ru-RU" sz="1600" i="1" dirty="0">
                <a:sym typeface="Montserrat"/>
              </a:rPr>
              <a:t>Что тебе может помешать? Может быть тебе нужны доп. ресурсы? Или помощь?</a:t>
            </a:r>
          </a:p>
          <a:p>
            <a:pPr marL="360000" marR="0" lvl="0" indent="-360000" algn="l" rtl="0">
              <a:lnSpc>
                <a:spcPct val="100000"/>
              </a:lnSpc>
              <a:spcBef>
                <a:spcPts val="1000"/>
              </a:spcBef>
              <a:buClr>
                <a:srgbClr val="4472C4"/>
              </a:buClr>
              <a:buSzPts val="2160"/>
              <a:buFont typeface="Arial"/>
              <a:buAutoNum type="arabicPeriod"/>
            </a:pPr>
            <a:r>
              <a:rPr lang="ru-RU" dirty="0">
                <a:sym typeface="Montserrat"/>
              </a:rPr>
              <a:t>Точки </a:t>
            </a:r>
            <a:r>
              <a:rPr lang="ru-RU" b="1" dirty="0">
                <a:sym typeface="Montserrat"/>
              </a:rPr>
              <a:t>контроля</a:t>
            </a:r>
            <a:r>
              <a:rPr lang="ru-RU" dirty="0">
                <a:sym typeface="Montserrat"/>
              </a:rPr>
              <a:t>: где и как мы будем мониторить прогресс</a:t>
            </a:r>
          </a:p>
          <a:p>
            <a:pPr marL="360000" marR="0" lvl="0" indent="-360000" algn="l" rtl="0">
              <a:lnSpc>
                <a:spcPct val="100000"/>
              </a:lnSpc>
              <a:spcBef>
                <a:spcPts val="1000"/>
              </a:spcBef>
              <a:buClr>
                <a:srgbClr val="4472C4"/>
              </a:buClr>
              <a:buSzPts val="2160"/>
              <a:buFont typeface="Arial"/>
              <a:buAutoNum type="arabicPeriod"/>
            </a:pPr>
            <a:r>
              <a:rPr lang="ru-RU" b="1" dirty="0">
                <a:sym typeface="Montserrat"/>
              </a:rPr>
              <a:t>Мотивация</a:t>
            </a:r>
            <a:r>
              <a:rPr lang="ru-RU" dirty="0">
                <a:sym typeface="Montserrat"/>
              </a:rPr>
              <a:t>: при необходимости проверяем, какая мотивация есть и/или «продаем» задачу</a:t>
            </a:r>
          </a:p>
          <a:p>
            <a:pPr marL="360000" marR="0" lvl="0" indent="-360000" algn="l" rtl="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rgbClr val="4472C4"/>
              </a:buClr>
              <a:buSzPts val="2160"/>
              <a:buFont typeface="Arial"/>
              <a:buAutoNum type="arabicPeriod"/>
            </a:pPr>
            <a:r>
              <a:rPr lang="ru-RU" dirty="0">
                <a:sym typeface="Montserrat"/>
              </a:rPr>
              <a:t>Проверка </a:t>
            </a:r>
            <a:r>
              <a:rPr lang="ru-RU" b="1" dirty="0">
                <a:sym typeface="Montserrat"/>
              </a:rPr>
              <a:t>понимания</a:t>
            </a:r>
            <a:r>
              <a:rPr lang="ru-RU" dirty="0">
                <a:sym typeface="Montserrat"/>
              </a:rPr>
              <a:t>: смогли ли мы донести задачу правильно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buClr>
                <a:srgbClr val="4472C4"/>
              </a:buClr>
              <a:buSzPts val="2160"/>
            </a:pPr>
            <a:r>
              <a:rPr lang="ru-RU" dirty="0">
                <a:sym typeface="Montserrat"/>
              </a:rPr>
              <a:t>Не обязательно каждый раз проходить все пункты:</a:t>
            </a:r>
          </a:p>
          <a:p>
            <a:pPr marL="285750" marR="0" lvl="0" indent="-285750" algn="l" rtl="0">
              <a:lnSpc>
                <a:spcPct val="100000"/>
              </a:lnSpc>
              <a:buClr>
                <a:srgbClr val="4472C4"/>
              </a:buClr>
              <a:buSzPts val="2160"/>
              <a:buFont typeface="Arial" panose="020B0604020202020204" pitchFamily="34" charset="0"/>
              <a:buChar char="•"/>
            </a:pPr>
            <a:r>
              <a:rPr lang="ru-RU" dirty="0">
                <a:sym typeface="Montserrat"/>
              </a:rPr>
              <a:t>Можно прослыть занудой</a:t>
            </a:r>
          </a:p>
          <a:p>
            <a:pPr marL="285750" marR="0" lvl="0" indent="-285750" algn="l" rtl="0">
              <a:lnSpc>
                <a:spcPct val="100000"/>
              </a:lnSpc>
              <a:buClr>
                <a:srgbClr val="4472C4"/>
              </a:buClr>
              <a:buSzPts val="2160"/>
              <a:buFont typeface="Arial" panose="020B0604020202020204" pitchFamily="34" charset="0"/>
              <a:buChar char="•"/>
            </a:pPr>
            <a:r>
              <a:rPr lang="ru-RU" dirty="0">
                <a:sym typeface="Montserrat"/>
              </a:rPr>
              <a:t>Не всегда все пункты применимы</a:t>
            </a:r>
          </a:p>
          <a:p>
            <a:pPr marL="285750" marR="0" lvl="0" indent="-285750" algn="l" rtl="0">
              <a:lnSpc>
                <a:spcPct val="100000"/>
              </a:lnSpc>
              <a:buClr>
                <a:srgbClr val="4472C4"/>
              </a:buClr>
              <a:buSzPts val="2160"/>
              <a:buFont typeface="Arial" panose="020B0604020202020204" pitchFamily="34" charset="0"/>
              <a:buChar char="•"/>
            </a:pPr>
            <a:r>
              <a:rPr lang="ru-RU" dirty="0">
                <a:sym typeface="Montserrat"/>
              </a:rPr>
              <a:t>Можно ради тренировки сделать так несколько раз, затем будет «на автомате»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22;p6">
            <a:extLst>
              <a:ext uri="{FF2B5EF4-FFF2-40B4-BE49-F238E27FC236}">
                <a16:creationId xmlns:a16="http://schemas.microsoft.com/office/drawing/2014/main" id="{0DA5FD28-6E5C-00D5-5CC5-BE0B425B22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528" t="4439" r="3594"/>
          <a:stretch/>
        </p:blipFill>
        <p:spPr>
          <a:xfrm>
            <a:off x="7699513" y="3513989"/>
            <a:ext cx="4492487" cy="334401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8"/>
          <p:cNvSpPr txBox="1">
            <a:spLocks noGrp="1"/>
          </p:cNvSpPr>
          <p:nvPr>
            <p:ph type="body" idx="1"/>
          </p:nvPr>
        </p:nvSpPr>
        <p:spPr>
          <a:xfrm>
            <a:off x="680131" y="1579165"/>
            <a:ext cx="7721748" cy="397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lnSpc>
                <a:spcPct val="100000"/>
              </a:lnSpc>
              <a:spcBef>
                <a:spcPts val="1500"/>
              </a:spcBef>
              <a:buFont typeface="Wingdings" pitchFamily="2" charset="2"/>
              <a:buChar char="Ø"/>
            </a:pPr>
            <a:r>
              <a:rPr lang="ru-RU" sz="2000" b="1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Контроль</a:t>
            </a:r>
            <a:r>
              <a:rPr lang="ru-RU" sz="2000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— это проверка / </a:t>
            </a:r>
            <a:r>
              <a:rPr lang="ru-RU" sz="2000" b="1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мониторинг</a:t>
            </a:r>
            <a:r>
              <a:rPr lang="ru-RU" sz="2000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результатов деятельности кого-либо + корректирующее </a:t>
            </a:r>
            <a:r>
              <a:rPr lang="ru-RU" sz="2000" b="1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воздействие</a:t>
            </a:r>
            <a:r>
              <a:rPr lang="ru-RU" sz="2000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.</a:t>
            </a:r>
            <a:endParaRPr sz="2000" dirty="0">
              <a:solidFill>
                <a:schemeClr val="dk1"/>
              </a:solidFill>
              <a:ea typeface="Montserrat"/>
              <a:cs typeface="Montserrat"/>
              <a:sym typeface="Montserrat"/>
            </a:endParaRPr>
          </a:p>
          <a:p>
            <a:pPr marL="342900">
              <a:lnSpc>
                <a:spcPct val="100000"/>
              </a:lnSpc>
              <a:spcBef>
                <a:spcPts val="1500"/>
              </a:spcBef>
              <a:buFont typeface="Wingdings" pitchFamily="2" charset="2"/>
              <a:buChar char="Ø"/>
            </a:pPr>
            <a:r>
              <a:rPr lang="ru-RU" sz="2000" b="1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Контроль</a:t>
            </a:r>
            <a:r>
              <a:rPr lang="ru-RU" sz="2000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— сервис, который предоставляет руководитель подчиненному для достижения намеченных результатов.</a:t>
            </a:r>
            <a:endParaRPr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>
              <a:lnSpc>
                <a:spcPct val="100000"/>
              </a:lnSpc>
              <a:spcBef>
                <a:spcPts val="1500"/>
              </a:spcBef>
              <a:buFont typeface="Wingdings" pitchFamily="2" charset="2"/>
              <a:buChar char="Ø"/>
            </a:pPr>
            <a:r>
              <a:rPr lang="ru-RU" sz="2000" b="1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Контроль</a:t>
            </a:r>
            <a:r>
              <a:rPr lang="ru-RU" sz="2000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— это задача руководителя, которая появляется у него, как только сотрудник получил задачу или ему что-то делегировали. </a:t>
            </a:r>
            <a:endParaRPr lang="en-US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>
              <a:lnSpc>
                <a:spcPct val="100000"/>
              </a:lnSpc>
              <a:spcBef>
                <a:spcPts val="1500"/>
              </a:spcBef>
              <a:buFont typeface="Wingdings" pitchFamily="2" charset="2"/>
              <a:buChar char="Ø"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Мониторинг действий сотрудника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— форма контроля, где менеджер наблюдает за конкретными действия или моделью поведения сотрудника, но не вмешивается и не дает оценки.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28"/>
          <p:cNvSpPr txBox="1">
            <a:spLocks noGrp="1"/>
          </p:cNvSpPr>
          <p:nvPr>
            <p:ph type="title"/>
          </p:nvPr>
        </p:nvSpPr>
        <p:spPr>
          <a:xfrm>
            <a:off x="680130" y="452671"/>
            <a:ext cx="9953768" cy="775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Контроль в менеджменте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"/>
          <p:cNvSpPr txBox="1">
            <a:spLocks noGrp="1"/>
          </p:cNvSpPr>
          <p:nvPr>
            <p:ph type="title"/>
          </p:nvPr>
        </p:nvSpPr>
        <p:spPr>
          <a:xfrm>
            <a:off x="878912" y="545126"/>
            <a:ext cx="1072148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Виды контроля</a:t>
            </a:r>
            <a:endParaRPr dirty="0"/>
          </a:p>
        </p:txBody>
      </p:sp>
      <p:pic>
        <p:nvPicPr>
          <p:cNvPr id="334" name="Google Shape;33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193" y="1535693"/>
            <a:ext cx="10615613" cy="4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>
            <a:spLocks noGrp="1"/>
          </p:cNvSpPr>
          <p:nvPr>
            <p:ph type="title"/>
          </p:nvPr>
        </p:nvSpPr>
        <p:spPr>
          <a:xfrm>
            <a:off x="680130" y="346655"/>
            <a:ext cx="9953768" cy="775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Виды контроля</a:t>
            </a:r>
            <a:endParaRPr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35BA68-6517-4781-4241-092BA11BF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92077"/>
            <a:ext cx="11360800" cy="5319268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ru-RU" sz="2000" b="1" dirty="0"/>
              <a:t>Контроль на входе </a:t>
            </a:r>
            <a:r>
              <a:rPr lang="ru-RU" sz="2000" dirty="0"/>
              <a:t>— убедиться, что у сотрудник понял задачу и у него все, что нужно для выполнения работы перед ее началом. Часть постановки задачи.</a:t>
            </a:r>
          </a:p>
          <a:p>
            <a:pPr>
              <a:spcBef>
                <a:spcPts val="800"/>
              </a:spcBef>
            </a:pPr>
            <a:r>
              <a:rPr lang="ru-RU" sz="2000" b="1" dirty="0"/>
              <a:t>Поэтапный</a:t>
            </a:r>
            <a:r>
              <a:rPr lang="ru-RU" sz="2000" dirty="0"/>
              <a:t> — по результатам каждого этапа / майлстоуна (вехе проекта)</a:t>
            </a:r>
          </a:p>
          <a:p>
            <a:pPr>
              <a:spcBef>
                <a:spcPts val="800"/>
              </a:spcBef>
            </a:pPr>
            <a:r>
              <a:rPr lang="ru-RU" sz="2000" b="1" dirty="0"/>
              <a:t>Периодический контроль </a:t>
            </a:r>
            <a:r>
              <a:rPr lang="ru-RU" sz="2000" dirty="0"/>
              <a:t>— привязан к некоему времени. Измеряем скорость</a:t>
            </a:r>
          </a:p>
          <a:p>
            <a:pPr>
              <a:spcBef>
                <a:spcPts val="800"/>
              </a:spcBef>
            </a:pPr>
            <a:r>
              <a:rPr lang="ru-RU" sz="2000" b="1" dirty="0"/>
              <a:t>Выборочный контроль </a:t>
            </a:r>
            <a:r>
              <a:rPr lang="ru-RU" sz="2000" dirty="0"/>
              <a:t>— проверяем отдельные действия / результаты, когда невозможно проверить всё. Проверяем то, в чём меньше уверенности.</a:t>
            </a:r>
          </a:p>
          <a:p>
            <a:pPr>
              <a:spcBef>
                <a:spcPts val="800"/>
              </a:spcBef>
            </a:pPr>
            <a:r>
              <a:rPr lang="ru-RU" sz="2000" b="1" dirty="0"/>
              <a:t>Предварительный</a:t>
            </a:r>
            <a:r>
              <a:rPr lang="ru-RU" sz="2000" dirty="0"/>
              <a:t> — контроль незадолго до завершения проекта.  Пока ещё можно что-то исправить и спасти ситуацию. Генеральная репетиция. Есть уверенность в успехе, но хочется подстраховаться.</a:t>
            </a:r>
          </a:p>
          <a:p>
            <a:pPr>
              <a:spcBef>
                <a:spcPts val="800"/>
              </a:spcBef>
            </a:pPr>
            <a:r>
              <a:rPr lang="ru-RU" sz="2000" b="1" dirty="0"/>
              <a:t>Итоговый</a:t>
            </a:r>
            <a:r>
              <a:rPr lang="ru-RU" sz="2000" dirty="0"/>
              <a:t> — по конечному результату. Полная уверенность в успехе. Человек неоднократно успешно выполнял похожие задачи. Короткие задачи</a:t>
            </a:r>
          </a:p>
          <a:p>
            <a:pPr marL="114300" indent="0">
              <a:buNone/>
            </a:pPr>
            <a:endParaRPr lang="ru-RU" sz="2000" dirty="0"/>
          </a:p>
          <a:p>
            <a:pPr marL="114300" indent="0">
              <a:buNone/>
            </a:pPr>
            <a:r>
              <a:rPr lang="ru-RU" sz="2000" dirty="0"/>
              <a:t>Что влияет на выбор видов контроля (какие переменные влияют):</a:t>
            </a:r>
          </a:p>
          <a:p>
            <a:r>
              <a:rPr lang="ru-RU" sz="2000" dirty="0"/>
              <a:t>Насколько доверяем данному человеку в данном виде задач (какой у него опыт)</a:t>
            </a:r>
          </a:p>
          <a:p>
            <a:r>
              <a:rPr lang="ru-RU" sz="2000" dirty="0"/>
              <a:t>Насколько высок риск / цена ошибки (больше риск — больше контроля)</a:t>
            </a:r>
          </a:p>
          <a:p>
            <a:r>
              <a:rPr lang="ru-RU" sz="2000" dirty="0"/>
              <a:t>Особенности задачи (незнакомые участки)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 txBox="1">
            <a:spLocks noGrp="1"/>
          </p:cNvSpPr>
          <p:nvPr>
            <p:ph type="title"/>
          </p:nvPr>
        </p:nvSpPr>
        <p:spPr>
          <a:xfrm>
            <a:off x="512919" y="485491"/>
            <a:ext cx="5202082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Микроменеджмент</a:t>
            </a:r>
            <a:endParaRPr dirty="0"/>
          </a:p>
        </p:txBody>
      </p:sp>
      <p:sp>
        <p:nvSpPr>
          <p:cNvPr id="346" name="Google Shape;346;p31"/>
          <p:cNvSpPr txBox="1"/>
          <p:nvPr/>
        </p:nvSpPr>
        <p:spPr>
          <a:xfrm>
            <a:off x="1838519" y="2177111"/>
            <a:ext cx="84069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Вид и частота контроля, которые расходятся с ожиданиями сотрудника</a:t>
            </a:r>
            <a:endParaRPr sz="24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1"/>
          <p:cNvSpPr txBox="1">
            <a:spLocks noGrp="1"/>
          </p:cNvSpPr>
          <p:nvPr>
            <p:ph type="body" idx="1"/>
          </p:nvPr>
        </p:nvSpPr>
        <p:spPr>
          <a:xfrm>
            <a:off x="789899" y="4182309"/>
            <a:ext cx="10504141" cy="576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400" dirty="0">
                <a:sym typeface="Montserrat"/>
              </a:rPr>
              <a:t>Как вы сообщите сотруднику, что измените вид и частоту контроля?</a:t>
            </a:r>
            <a:endParaRPr sz="2400" dirty="0">
              <a:sym typeface="Montserrat"/>
            </a:endParaRPr>
          </a:p>
        </p:txBody>
      </p:sp>
      <p:pic>
        <p:nvPicPr>
          <p:cNvPr id="348" name="Google Shape;348;p31" descr="Bubble, bubblechat, chat, conversation, message, speech, tal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8880" y="4933699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9C5775-115A-C910-4D9D-857C55483CCD}"/>
              </a:ext>
            </a:extLst>
          </p:cNvPr>
          <p:cNvSpPr txBox="1"/>
          <p:nvPr/>
        </p:nvSpPr>
        <p:spPr>
          <a:xfrm>
            <a:off x="940904" y="4804635"/>
            <a:ext cx="6662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/>
              <a:t>«Как тебе будет комфортнее, как нам лучше контролировать эту задачу?»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/>
              <a:t>«Мы только начинаем с тобой работу, чтобы я был спокойнее, будет ли комфортно если у нас будет такой способ контроля?»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7354</TotalTime>
  <Words>3822</Words>
  <Application>Microsoft Macintosh PowerPoint</Application>
  <PresentationFormat>Широкоэкранный</PresentationFormat>
  <Paragraphs>537</Paragraphs>
  <Slides>37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Lucida Console</vt:lpstr>
      <vt:lpstr>Montserrat</vt:lpstr>
      <vt:lpstr>Roboto</vt:lpstr>
      <vt:lpstr>Times New Roman</vt:lpstr>
      <vt:lpstr>Wingdings</vt:lpstr>
      <vt:lpstr>Тема Office</vt:lpstr>
      <vt:lpstr>Постановка задач, контроль и делегирование</vt:lpstr>
      <vt:lpstr>Про что лекция?</vt:lpstr>
      <vt:lpstr>Модель SMART. Алгоритм постановки задач.</vt:lpstr>
      <vt:lpstr>Про DISC</vt:lpstr>
      <vt:lpstr>Алгоритм постановки задач</vt:lpstr>
      <vt:lpstr>Контроль в менеджменте</vt:lpstr>
      <vt:lpstr>Виды контроля</vt:lpstr>
      <vt:lpstr>Виды контроля</vt:lpstr>
      <vt:lpstr>Микроменеджмент</vt:lpstr>
      <vt:lpstr>Таблица постановки задач и контроля</vt:lpstr>
      <vt:lpstr>Итог по контролю</vt:lpstr>
      <vt:lpstr>Ситуационное руководство по Кену Бланшарду. Уровни зрелости и подходы к развитию</vt:lpstr>
      <vt:lpstr>Уровни зрелости и подходы к работе</vt:lpstr>
      <vt:lpstr>4 Стиля руководства</vt:lpstr>
      <vt:lpstr>Модель ситуационного лидерства Кена Бланшара</vt:lpstr>
      <vt:lpstr>Оценка уровня зрелости сотрудника</vt:lpstr>
      <vt:lpstr>Делегирование</vt:lpstr>
      <vt:lpstr>Руководитель – «Снежинка»</vt:lpstr>
      <vt:lpstr>Руководитель - Руководитель</vt:lpstr>
      <vt:lpstr>Руководитель - Руководитель</vt:lpstr>
      <vt:lpstr>Руководитель - Руководитель</vt:lpstr>
      <vt:lpstr>Что стоит или не стоит делегировать?</vt:lpstr>
      <vt:lpstr>Почему менеджеры не делегируют?</vt:lpstr>
      <vt:lpstr>Делегирование и контроль</vt:lpstr>
      <vt:lpstr>Уровни делегирования</vt:lpstr>
      <vt:lpstr>Обратное делегирование</vt:lpstr>
      <vt:lpstr>Обратное делегирование</vt:lpstr>
      <vt:lpstr>Как помочь своим людям расти и брать ответственность?</vt:lpstr>
      <vt:lpstr>Психологические блокировки, мешающие делегировать</vt:lpstr>
      <vt:lpstr>Презентация PowerPoint</vt:lpstr>
      <vt:lpstr>Стили лидерства</vt:lpstr>
      <vt:lpstr>Стили лидерства</vt:lpstr>
      <vt:lpstr>Коучинговый стиль. Как помочь своим людям?</vt:lpstr>
      <vt:lpstr>Коучинговый стиль</vt:lpstr>
      <vt:lpstr>Модель GROW</vt:lpstr>
      <vt:lpstr>Структура беседы по Модели GROW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Постановка задач, контроль и делегирование</dc:title>
  <dc:creator>Валерий Студенников</dc:creator>
  <cp:lastModifiedBy>Валерий Студенников</cp:lastModifiedBy>
  <cp:revision>54</cp:revision>
  <dcterms:created xsi:type="dcterms:W3CDTF">2023-04-19T14:14:31Z</dcterms:created>
  <dcterms:modified xsi:type="dcterms:W3CDTF">2023-05-12T14:53:34Z</dcterms:modified>
</cp:coreProperties>
</file>