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2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2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6" r:id="rId4"/>
    <p:sldId id="267" r:id="rId5"/>
    <p:sldId id="278" r:id="rId6"/>
    <p:sldId id="268" r:id="rId7"/>
    <p:sldId id="271" r:id="rId8"/>
    <p:sldId id="285" r:id="rId9"/>
    <p:sldId id="299" r:id="rId10"/>
    <p:sldId id="283" r:id="rId11"/>
    <p:sldId id="280" r:id="rId12"/>
    <p:sldId id="281" r:id="rId13"/>
    <p:sldId id="282" r:id="rId14"/>
    <p:sldId id="286" r:id="rId15"/>
    <p:sldId id="287" r:id="rId16"/>
    <p:sldId id="298" r:id="rId17"/>
    <p:sldId id="277" r:id="rId18"/>
    <p:sldId id="274" r:id="rId19"/>
    <p:sldId id="288" r:id="rId20"/>
    <p:sldId id="273" r:id="rId21"/>
    <p:sldId id="289" r:id="rId22"/>
    <p:sldId id="290" r:id="rId23"/>
    <p:sldId id="291" r:id="rId24"/>
    <p:sldId id="292" r:id="rId25"/>
    <p:sldId id="265" r:id="rId26"/>
    <p:sldId id="261" r:id="rId27"/>
    <p:sldId id="294" r:id="rId28"/>
    <p:sldId id="295" r:id="rId29"/>
    <p:sldId id="296" r:id="rId30"/>
    <p:sldId id="297" r:id="rId31"/>
    <p:sldId id="293" r:id="rId32"/>
    <p:sldId id="300" r:id="rId33"/>
    <p:sldId id="275" r:id="rId34"/>
    <p:sldId id="272" r:id="rId35"/>
  </p:sldIdLst>
  <p:sldSz cx="12192000" cy="6858000"/>
  <p:notesSz cx="6858000" cy="9144000"/>
  <p:custDataLst>
    <p:tags r:id="rId3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B2"/>
    <a:srgbClr val="D2D2D2"/>
    <a:srgbClr val="C3D69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3419" autoAdjust="0"/>
  </p:normalViewPr>
  <p:slideViewPr>
    <p:cSldViewPr snapToGrid="0">
      <p:cViewPr varScale="1">
        <p:scale>
          <a:sx n="52" d="100"/>
          <a:sy n="52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8911807874060908E-2"/>
          <c:y val="8.0051281614749087E-2"/>
          <c:w val="0.9704052447753182"/>
          <c:h val="0.8049925553573854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B5-464B-9C86-1F82C4D500D8}"/>
              </c:ext>
            </c:extLst>
          </c:dPt>
          <c:dPt>
            <c:idx val="2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B5-464B-9C86-1F82C4D500D8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B5-464B-9C86-1F82C4D500D8}"/>
              </c:ext>
            </c:extLst>
          </c:dPt>
          <c:dPt>
            <c:idx val="4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B5-464B-9C86-1F82C4D500D8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B5-464B-9C86-1F82C4D500D8}"/>
              </c:ext>
            </c:extLst>
          </c:dPt>
          <c:dPt>
            <c:idx val="6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1B5-464B-9C86-1F82C4D500D8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31B5-464B-9C86-1F82C4D500D8}"/>
              </c:ext>
            </c:extLst>
          </c:dPt>
          <c:dPt>
            <c:idx val="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31B5-464B-9C86-1F82C4D500D8}"/>
              </c:ext>
            </c:extLst>
          </c:dPt>
          <c:dPt>
            <c:idx val="9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31B5-464B-9C86-1F82C4D500D8}"/>
              </c:ext>
            </c:extLst>
          </c:dPt>
          <c:dPt>
            <c:idx val="1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1B5-464B-9C86-1F82C4D500D8}"/>
              </c:ext>
            </c:extLst>
          </c:dPt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B5-464B-9C86-1F82C4D500D8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B5-464B-9C86-1F82C4D500D8}"/>
                </c:ext>
              </c:extLst>
            </c:dLbl>
            <c:dLbl>
              <c:idx val="6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1B5-464B-9C86-1F82C4D500D8}"/>
                </c:ext>
              </c:extLst>
            </c:dLbl>
            <c:dLbl>
              <c:idx val="9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1B5-464B-9C86-1F82C4D500D8}"/>
                </c:ext>
              </c:extLst>
            </c:dLbl>
            <c:dLbl>
              <c:idx val="11"/>
              <c:layout>
                <c:manualLayout>
                  <c:x val="0"/>
                  <c:y val="-2.8201927279739233E-2"/>
                </c:manualLayout>
              </c:layout>
              <c:numFmt formatCode="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1B5-464B-9C86-1F82C4D500D8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</c:v>
                </c:pt>
                <c:pt idx="1">
                  <c:v>47.8</c:v>
                </c:pt>
                <c:pt idx="2">
                  <c:v>47.8</c:v>
                </c:pt>
                <c:pt idx="3">
                  <c:v>47.8</c:v>
                </c:pt>
                <c:pt idx="4">
                  <c:v>49.199999999999996</c:v>
                </c:pt>
                <c:pt idx="5">
                  <c:v>16.199999999999996</c:v>
                </c:pt>
                <c:pt idx="6">
                  <c:v>16.199999999999996</c:v>
                </c:pt>
                <c:pt idx="7">
                  <c:v>4.6999999999999957</c:v>
                </c:pt>
                <c:pt idx="8">
                  <c:v>3.6999999999999957</c:v>
                </c:pt>
                <c:pt idx="9">
                  <c:v>3.6999999999999957</c:v>
                </c:pt>
                <c:pt idx="10">
                  <c:v>0.39999999999999591</c:v>
                </c:pt>
                <c:pt idx="11">
                  <c:v>0.39999999999999591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B5-464B-9C86-1F82C4D500D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1B5-464B-9C86-1F82C4D500D8}"/>
              </c:ext>
            </c:extLst>
          </c:dPt>
          <c:dPt>
            <c:idx val="1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1B5-464B-9C86-1F82C4D500D8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1B5-464B-9C86-1F82C4D500D8}"/>
              </c:ext>
            </c:extLst>
          </c:dPt>
          <c:dPt>
            <c:idx val="3"/>
            <c:invertIfNegative val="0"/>
            <c:bubble3D val="0"/>
            <c:spPr>
              <a:solidFill>
                <a:srgbClr val="C3D6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1B5-464B-9C86-1F82C4D500D8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1B5-464B-9C86-1F82C4D500D8}"/>
              </c:ext>
            </c:extLst>
          </c:dPt>
          <c:dPt>
            <c:idx val="5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1B5-464B-9C86-1F82C4D500D8}"/>
              </c:ext>
            </c:extLst>
          </c:dPt>
          <c:dPt>
            <c:idx val="7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1B5-464B-9C86-1F82C4D500D8}"/>
              </c:ext>
            </c:extLst>
          </c:dPt>
          <c:dPt>
            <c:idx val="8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1B5-464B-9C86-1F82C4D500D8}"/>
              </c:ext>
            </c:extLst>
          </c:dPt>
          <c:dPt>
            <c:idx val="10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31B5-464B-9C86-1F82C4D500D8}"/>
              </c:ext>
            </c:extLst>
          </c:dPt>
          <c:dPt>
            <c:idx val="11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841E-4759-AE64-E543E152A62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1B5-464B-9C86-1F82C4D500D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1B5-464B-9C86-1F82C4D500D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Sheet1!$D$2:$D$13</c:f>
              <c:numCache>
                <c:formatCode>0.0</c:formatCode>
                <c:ptCount val="12"/>
                <c:pt idx="0">
                  <c:v>55.8</c:v>
                </c:pt>
                <c:pt idx="1">
                  <c:v>8</c:v>
                </c:pt>
                <c:pt idx="3">
                  <c:v>1.4</c:v>
                </c:pt>
                <c:pt idx="5">
                  <c:v>33</c:v>
                </c:pt>
                <c:pt idx="7">
                  <c:v>11.5</c:v>
                </c:pt>
                <c:pt idx="8">
                  <c:v>1</c:v>
                </c:pt>
                <c:pt idx="10">
                  <c:v>3.3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9-31B5-464B-9C86-1F82C4D50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39427256"/>
        <c:axId val="539422664"/>
      </c:barChart>
      <c:dateAx>
        <c:axId val="53942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39422664"/>
        <c:crosses val="autoZero"/>
        <c:auto val="0"/>
        <c:lblOffset val="100"/>
        <c:baseTimeUnit val="days"/>
      </c:dateAx>
      <c:valAx>
        <c:axId val="539422664"/>
        <c:scaling>
          <c:orientation val="minMax"/>
          <c:min val="0"/>
        </c:scaling>
        <c:delete val="1"/>
        <c:axPos val="l"/>
        <c:numFmt formatCode="0.0" sourceLinked="1"/>
        <c:majorTickMark val="out"/>
        <c:minorTickMark val="none"/>
        <c:tickLblPos val="nextTo"/>
        <c:crossAx val="53942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Franklin Gothic Book" panose="020B0503020102020204" pitchFamily="34" charset="0"/>
        </a:defRPr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8911807874060908E-2"/>
          <c:y val="8.0051281614749087E-2"/>
          <c:w val="0.9704052447753182"/>
          <c:h val="0.8049925553573854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B5-464B-9C86-1F82C4D500D8}"/>
              </c:ext>
            </c:extLst>
          </c:dPt>
          <c:dPt>
            <c:idx val="2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B5-464B-9C86-1F82C4D500D8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B5-464B-9C86-1F82C4D500D8}"/>
              </c:ext>
            </c:extLst>
          </c:dPt>
          <c:dPt>
            <c:idx val="4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B5-464B-9C86-1F82C4D500D8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B5-464B-9C86-1F82C4D500D8}"/>
              </c:ext>
            </c:extLst>
          </c:dPt>
          <c:dPt>
            <c:idx val="6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1B5-464B-9C86-1F82C4D500D8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31B5-464B-9C86-1F82C4D500D8}"/>
              </c:ext>
            </c:extLst>
          </c:dPt>
          <c:dPt>
            <c:idx val="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31B5-464B-9C86-1F82C4D500D8}"/>
              </c:ext>
            </c:extLst>
          </c:dPt>
          <c:dPt>
            <c:idx val="9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31B5-464B-9C86-1F82C4D500D8}"/>
              </c:ext>
            </c:extLst>
          </c:dPt>
          <c:dPt>
            <c:idx val="1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1B5-464B-9C86-1F82C4D500D8}"/>
              </c:ext>
            </c:extLst>
          </c:dPt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B5-464B-9C86-1F82C4D500D8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B5-464B-9C86-1F82C4D500D8}"/>
                </c:ext>
              </c:extLst>
            </c:dLbl>
            <c:dLbl>
              <c:idx val="6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1B5-464B-9C86-1F82C4D500D8}"/>
                </c:ext>
              </c:extLst>
            </c:dLbl>
            <c:dLbl>
              <c:idx val="9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1B5-464B-9C86-1F82C4D500D8}"/>
                </c:ext>
              </c:extLst>
            </c:dLbl>
            <c:dLbl>
              <c:idx val="11"/>
              <c:layout>
                <c:manualLayout>
                  <c:x val="0"/>
                  <c:y val="-2.8201927279739233E-2"/>
                </c:manualLayout>
              </c:layout>
              <c:numFmt formatCode="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1B5-464B-9C86-1F82C4D500D8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</c:v>
                </c:pt>
                <c:pt idx="1">
                  <c:v>47.8</c:v>
                </c:pt>
                <c:pt idx="2">
                  <c:v>47.8</c:v>
                </c:pt>
                <c:pt idx="3">
                  <c:v>47.8</c:v>
                </c:pt>
                <c:pt idx="4">
                  <c:v>49.199999999999996</c:v>
                </c:pt>
                <c:pt idx="5">
                  <c:v>16.199999999999996</c:v>
                </c:pt>
                <c:pt idx="6">
                  <c:v>16.199999999999996</c:v>
                </c:pt>
                <c:pt idx="7">
                  <c:v>4.6999999999999957</c:v>
                </c:pt>
                <c:pt idx="8">
                  <c:v>3.6999999999999957</c:v>
                </c:pt>
                <c:pt idx="9">
                  <c:v>3.6999999999999957</c:v>
                </c:pt>
                <c:pt idx="10">
                  <c:v>0.39999999999999591</c:v>
                </c:pt>
                <c:pt idx="11">
                  <c:v>0.39999999999999591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B5-464B-9C86-1F82C4D500D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1B5-464B-9C86-1F82C4D500D8}"/>
              </c:ext>
            </c:extLst>
          </c:dPt>
          <c:dPt>
            <c:idx val="1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1B5-464B-9C86-1F82C4D500D8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1B5-464B-9C86-1F82C4D500D8}"/>
              </c:ext>
            </c:extLst>
          </c:dPt>
          <c:dPt>
            <c:idx val="3"/>
            <c:invertIfNegative val="0"/>
            <c:bubble3D val="0"/>
            <c:spPr>
              <a:solidFill>
                <a:srgbClr val="C3D6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1B5-464B-9C86-1F82C4D500D8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1B5-464B-9C86-1F82C4D500D8}"/>
              </c:ext>
            </c:extLst>
          </c:dPt>
          <c:dPt>
            <c:idx val="5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1B5-464B-9C86-1F82C4D500D8}"/>
              </c:ext>
            </c:extLst>
          </c:dPt>
          <c:dPt>
            <c:idx val="7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1B5-464B-9C86-1F82C4D500D8}"/>
              </c:ext>
            </c:extLst>
          </c:dPt>
          <c:dPt>
            <c:idx val="8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1B5-464B-9C86-1F82C4D500D8}"/>
              </c:ext>
            </c:extLst>
          </c:dPt>
          <c:dPt>
            <c:idx val="10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31B5-464B-9C86-1F82C4D500D8}"/>
              </c:ext>
            </c:extLst>
          </c:dPt>
          <c:dPt>
            <c:idx val="11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841E-4759-AE64-E543E152A62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1B5-464B-9C86-1F82C4D500D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1B5-464B-9C86-1F82C4D500D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Sheet1!$D$2:$D$13</c:f>
              <c:numCache>
                <c:formatCode>0.0</c:formatCode>
                <c:ptCount val="12"/>
                <c:pt idx="0">
                  <c:v>55.8</c:v>
                </c:pt>
                <c:pt idx="1">
                  <c:v>8</c:v>
                </c:pt>
                <c:pt idx="3">
                  <c:v>1.4</c:v>
                </c:pt>
                <c:pt idx="5">
                  <c:v>33</c:v>
                </c:pt>
                <c:pt idx="7">
                  <c:v>11.5</c:v>
                </c:pt>
                <c:pt idx="8">
                  <c:v>1</c:v>
                </c:pt>
                <c:pt idx="10">
                  <c:v>3.3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9-31B5-464B-9C86-1F82C4D50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39427256"/>
        <c:axId val="539422664"/>
      </c:barChart>
      <c:dateAx>
        <c:axId val="53942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39422664"/>
        <c:crosses val="autoZero"/>
        <c:auto val="0"/>
        <c:lblOffset val="100"/>
        <c:baseTimeUnit val="days"/>
      </c:dateAx>
      <c:valAx>
        <c:axId val="539422664"/>
        <c:scaling>
          <c:orientation val="minMax"/>
          <c:min val="0"/>
        </c:scaling>
        <c:delete val="1"/>
        <c:axPos val="l"/>
        <c:numFmt formatCode="0.0" sourceLinked="1"/>
        <c:majorTickMark val="out"/>
        <c:minorTickMark val="none"/>
        <c:tickLblPos val="nextTo"/>
        <c:crossAx val="53942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Franklin Gothic Book" panose="020B0503020102020204" pitchFamily="34" charset="0"/>
        </a:defRPr>
      </a:pPr>
      <a:endParaRPr lang="ru-RU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8911807874060908E-2"/>
          <c:y val="8.0051281614749087E-2"/>
          <c:w val="0.9704052447753182"/>
          <c:h val="0.8049925553573854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B5-464B-9C86-1F82C4D500D8}"/>
              </c:ext>
            </c:extLst>
          </c:dPt>
          <c:dPt>
            <c:idx val="2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B5-464B-9C86-1F82C4D500D8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B5-464B-9C86-1F82C4D500D8}"/>
              </c:ext>
            </c:extLst>
          </c:dPt>
          <c:dPt>
            <c:idx val="4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B5-464B-9C86-1F82C4D500D8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B5-464B-9C86-1F82C4D500D8}"/>
              </c:ext>
            </c:extLst>
          </c:dPt>
          <c:dPt>
            <c:idx val="6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1B5-464B-9C86-1F82C4D500D8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31B5-464B-9C86-1F82C4D500D8}"/>
              </c:ext>
            </c:extLst>
          </c:dPt>
          <c:dPt>
            <c:idx val="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31B5-464B-9C86-1F82C4D500D8}"/>
              </c:ext>
            </c:extLst>
          </c:dPt>
          <c:dPt>
            <c:idx val="9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31B5-464B-9C86-1F82C4D500D8}"/>
              </c:ext>
            </c:extLst>
          </c:dPt>
          <c:dPt>
            <c:idx val="1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1B5-464B-9C86-1F82C4D500D8}"/>
              </c:ext>
            </c:extLst>
          </c:dPt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B5-464B-9C86-1F82C4D500D8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B5-464B-9C86-1F82C4D500D8}"/>
                </c:ext>
              </c:extLst>
            </c:dLbl>
            <c:dLbl>
              <c:idx val="6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1B5-464B-9C86-1F82C4D500D8}"/>
                </c:ext>
              </c:extLst>
            </c:dLbl>
            <c:dLbl>
              <c:idx val="9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1B5-464B-9C86-1F82C4D500D8}"/>
                </c:ext>
              </c:extLst>
            </c:dLbl>
            <c:dLbl>
              <c:idx val="11"/>
              <c:layout>
                <c:manualLayout>
                  <c:x val="0"/>
                  <c:y val="-2.8201927279739233E-2"/>
                </c:manualLayout>
              </c:layout>
              <c:numFmt formatCode="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1B5-464B-9C86-1F82C4D500D8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</c:v>
                </c:pt>
                <c:pt idx="1">
                  <c:v>47.8</c:v>
                </c:pt>
                <c:pt idx="2">
                  <c:v>47.8</c:v>
                </c:pt>
                <c:pt idx="3">
                  <c:v>47.8</c:v>
                </c:pt>
                <c:pt idx="4">
                  <c:v>49.199999999999996</c:v>
                </c:pt>
                <c:pt idx="5">
                  <c:v>16.199999999999996</c:v>
                </c:pt>
                <c:pt idx="6">
                  <c:v>16.199999999999996</c:v>
                </c:pt>
                <c:pt idx="7">
                  <c:v>4.6999999999999957</c:v>
                </c:pt>
                <c:pt idx="8">
                  <c:v>3.6999999999999957</c:v>
                </c:pt>
                <c:pt idx="9">
                  <c:v>3.6999999999999957</c:v>
                </c:pt>
                <c:pt idx="10">
                  <c:v>0.39999999999999591</c:v>
                </c:pt>
                <c:pt idx="11">
                  <c:v>0.39999999999999591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B5-464B-9C86-1F82C4D500D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1B5-464B-9C86-1F82C4D500D8}"/>
              </c:ext>
            </c:extLst>
          </c:dPt>
          <c:dPt>
            <c:idx val="1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1B5-464B-9C86-1F82C4D500D8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1B5-464B-9C86-1F82C4D500D8}"/>
              </c:ext>
            </c:extLst>
          </c:dPt>
          <c:dPt>
            <c:idx val="3"/>
            <c:invertIfNegative val="0"/>
            <c:bubble3D val="0"/>
            <c:spPr>
              <a:solidFill>
                <a:srgbClr val="C3D6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1B5-464B-9C86-1F82C4D500D8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1B5-464B-9C86-1F82C4D500D8}"/>
              </c:ext>
            </c:extLst>
          </c:dPt>
          <c:dPt>
            <c:idx val="5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1B5-464B-9C86-1F82C4D500D8}"/>
              </c:ext>
            </c:extLst>
          </c:dPt>
          <c:dPt>
            <c:idx val="7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1B5-464B-9C86-1F82C4D500D8}"/>
              </c:ext>
            </c:extLst>
          </c:dPt>
          <c:dPt>
            <c:idx val="8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1B5-464B-9C86-1F82C4D500D8}"/>
              </c:ext>
            </c:extLst>
          </c:dPt>
          <c:dPt>
            <c:idx val="10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31B5-464B-9C86-1F82C4D500D8}"/>
              </c:ext>
            </c:extLst>
          </c:dPt>
          <c:dPt>
            <c:idx val="11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841E-4759-AE64-E543E152A62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1B5-464B-9C86-1F82C4D500D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1B5-464B-9C86-1F82C4D500D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Sheet1!$D$2:$D$13</c:f>
              <c:numCache>
                <c:formatCode>0.0</c:formatCode>
                <c:ptCount val="12"/>
                <c:pt idx="0">
                  <c:v>55.8</c:v>
                </c:pt>
                <c:pt idx="1">
                  <c:v>8</c:v>
                </c:pt>
                <c:pt idx="3">
                  <c:v>1.4</c:v>
                </c:pt>
                <c:pt idx="5">
                  <c:v>33</c:v>
                </c:pt>
                <c:pt idx="7">
                  <c:v>11.5</c:v>
                </c:pt>
                <c:pt idx="8">
                  <c:v>1</c:v>
                </c:pt>
                <c:pt idx="10">
                  <c:v>3.3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9-31B5-464B-9C86-1F82C4D50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39427256"/>
        <c:axId val="539422664"/>
      </c:barChart>
      <c:dateAx>
        <c:axId val="53942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39422664"/>
        <c:crosses val="autoZero"/>
        <c:auto val="0"/>
        <c:lblOffset val="100"/>
        <c:baseTimeUnit val="days"/>
      </c:dateAx>
      <c:valAx>
        <c:axId val="539422664"/>
        <c:scaling>
          <c:orientation val="minMax"/>
          <c:min val="0"/>
        </c:scaling>
        <c:delete val="1"/>
        <c:axPos val="l"/>
        <c:numFmt formatCode="0.0" sourceLinked="1"/>
        <c:majorTickMark val="out"/>
        <c:minorTickMark val="none"/>
        <c:tickLblPos val="nextTo"/>
        <c:crossAx val="53942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Franklin Gothic Book" panose="020B0503020102020204" pitchFamily="34" charset="0"/>
        </a:defRPr>
      </a:pPr>
      <a:endParaRPr lang="ru-RU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8911807874060908E-2"/>
          <c:y val="8.0051281614749087E-2"/>
          <c:w val="0.9704052447753182"/>
          <c:h val="0.8049925553573854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B5-464B-9C86-1F82C4D500D8}"/>
              </c:ext>
            </c:extLst>
          </c:dPt>
          <c:dPt>
            <c:idx val="2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B5-464B-9C86-1F82C4D500D8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B5-464B-9C86-1F82C4D500D8}"/>
              </c:ext>
            </c:extLst>
          </c:dPt>
          <c:dPt>
            <c:idx val="4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B5-464B-9C86-1F82C4D500D8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B5-464B-9C86-1F82C4D500D8}"/>
              </c:ext>
            </c:extLst>
          </c:dPt>
          <c:dPt>
            <c:idx val="6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1B5-464B-9C86-1F82C4D500D8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31B5-464B-9C86-1F82C4D500D8}"/>
              </c:ext>
            </c:extLst>
          </c:dPt>
          <c:dPt>
            <c:idx val="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31B5-464B-9C86-1F82C4D500D8}"/>
              </c:ext>
            </c:extLst>
          </c:dPt>
          <c:dPt>
            <c:idx val="9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31B5-464B-9C86-1F82C4D500D8}"/>
              </c:ext>
            </c:extLst>
          </c:dPt>
          <c:dPt>
            <c:idx val="1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1B5-464B-9C86-1F82C4D500D8}"/>
              </c:ext>
            </c:extLst>
          </c:dPt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B5-464B-9C86-1F82C4D500D8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B5-464B-9C86-1F82C4D500D8}"/>
                </c:ext>
              </c:extLst>
            </c:dLbl>
            <c:dLbl>
              <c:idx val="6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1B5-464B-9C86-1F82C4D500D8}"/>
                </c:ext>
              </c:extLst>
            </c:dLbl>
            <c:dLbl>
              <c:idx val="9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1B5-464B-9C86-1F82C4D500D8}"/>
                </c:ext>
              </c:extLst>
            </c:dLbl>
            <c:dLbl>
              <c:idx val="11"/>
              <c:layout>
                <c:manualLayout>
                  <c:x val="0"/>
                  <c:y val="-2.8201927279739233E-2"/>
                </c:manualLayout>
              </c:layout>
              <c:numFmt formatCode="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1B5-464B-9C86-1F82C4D500D8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</c:v>
                </c:pt>
                <c:pt idx="1">
                  <c:v>47.8</c:v>
                </c:pt>
                <c:pt idx="2">
                  <c:v>47.8</c:v>
                </c:pt>
                <c:pt idx="3">
                  <c:v>47.8</c:v>
                </c:pt>
                <c:pt idx="4">
                  <c:v>49.199999999999996</c:v>
                </c:pt>
                <c:pt idx="5">
                  <c:v>16.199999999999996</c:v>
                </c:pt>
                <c:pt idx="6">
                  <c:v>16.199999999999996</c:v>
                </c:pt>
                <c:pt idx="7">
                  <c:v>4.6999999999999957</c:v>
                </c:pt>
                <c:pt idx="8">
                  <c:v>3.6999999999999957</c:v>
                </c:pt>
                <c:pt idx="9">
                  <c:v>3.6999999999999957</c:v>
                </c:pt>
                <c:pt idx="10">
                  <c:v>0.39999999999999591</c:v>
                </c:pt>
                <c:pt idx="11">
                  <c:v>0.39999999999999591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B5-464B-9C86-1F82C4D500D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1B5-464B-9C86-1F82C4D500D8}"/>
              </c:ext>
            </c:extLst>
          </c:dPt>
          <c:dPt>
            <c:idx val="1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1B5-464B-9C86-1F82C4D500D8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1B5-464B-9C86-1F82C4D500D8}"/>
              </c:ext>
            </c:extLst>
          </c:dPt>
          <c:dPt>
            <c:idx val="3"/>
            <c:invertIfNegative val="0"/>
            <c:bubble3D val="0"/>
            <c:spPr>
              <a:solidFill>
                <a:srgbClr val="C3D6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1B5-464B-9C86-1F82C4D500D8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1B5-464B-9C86-1F82C4D500D8}"/>
              </c:ext>
            </c:extLst>
          </c:dPt>
          <c:dPt>
            <c:idx val="5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1B5-464B-9C86-1F82C4D500D8}"/>
              </c:ext>
            </c:extLst>
          </c:dPt>
          <c:dPt>
            <c:idx val="7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1B5-464B-9C86-1F82C4D500D8}"/>
              </c:ext>
            </c:extLst>
          </c:dPt>
          <c:dPt>
            <c:idx val="8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1B5-464B-9C86-1F82C4D500D8}"/>
              </c:ext>
            </c:extLst>
          </c:dPt>
          <c:dPt>
            <c:idx val="10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31B5-464B-9C86-1F82C4D500D8}"/>
              </c:ext>
            </c:extLst>
          </c:dPt>
          <c:dPt>
            <c:idx val="11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841E-4759-AE64-E543E152A62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1B5-464B-9C86-1F82C4D500D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1B5-464B-9C86-1F82C4D500D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Sheet1!$D$2:$D$13</c:f>
              <c:numCache>
                <c:formatCode>0.0</c:formatCode>
                <c:ptCount val="12"/>
                <c:pt idx="0">
                  <c:v>55.8</c:v>
                </c:pt>
                <c:pt idx="1">
                  <c:v>8</c:v>
                </c:pt>
                <c:pt idx="3">
                  <c:v>1.4</c:v>
                </c:pt>
                <c:pt idx="5">
                  <c:v>33</c:v>
                </c:pt>
                <c:pt idx="7">
                  <c:v>11.5</c:v>
                </c:pt>
                <c:pt idx="8">
                  <c:v>1</c:v>
                </c:pt>
                <c:pt idx="10">
                  <c:v>3.3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9-31B5-464B-9C86-1F82C4D50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39427256"/>
        <c:axId val="539422664"/>
      </c:barChart>
      <c:dateAx>
        <c:axId val="53942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39422664"/>
        <c:crosses val="autoZero"/>
        <c:auto val="0"/>
        <c:lblOffset val="100"/>
        <c:baseTimeUnit val="days"/>
      </c:dateAx>
      <c:valAx>
        <c:axId val="539422664"/>
        <c:scaling>
          <c:orientation val="minMax"/>
          <c:min val="0"/>
        </c:scaling>
        <c:delete val="1"/>
        <c:axPos val="l"/>
        <c:numFmt formatCode="0.0" sourceLinked="1"/>
        <c:majorTickMark val="out"/>
        <c:minorTickMark val="none"/>
        <c:tickLblPos val="nextTo"/>
        <c:crossAx val="53942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Franklin Gothic Book" panose="020B0503020102020204" pitchFamily="34" charset="0"/>
        </a:defRPr>
      </a:pPr>
      <a:endParaRPr lang="ru-RU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8911807874060908E-2"/>
          <c:y val="8.0051281614749087E-2"/>
          <c:w val="0.9704052447753182"/>
          <c:h val="0.8049925553573854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B5-464B-9C86-1F82C4D500D8}"/>
              </c:ext>
            </c:extLst>
          </c:dPt>
          <c:dPt>
            <c:idx val="2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B5-464B-9C86-1F82C4D500D8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B5-464B-9C86-1F82C4D500D8}"/>
              </c:ext>
            </c:extLst>
          </c:dPt>
          <c:dPt>
            <c:idx val="4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B5-464B-9C86-1F82C4D500D8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B5-464B-9C86-1F82C4D500D8}"/>
              </c:ext>
            </c:extLst>
          </c:dPt>
          <c:dPt>
            <c:idx val="6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1B5-464B-9C86-1F82C4D500D8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31B5-464B-9C86-1F82C4D500D8}"/>
              </c:ext>
            </c:extLst>
          </c:dPt>
          <c:dPt>
            <c:idx val="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31B5-464B-9C86-1F82C4D500D8}"/>
              </c:ext>
            </c:extLst>
          </c:dPt>
          <c:dPt>
            <c:idx val="9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31B5-464B-9C86-1F82C4D500D8}"/>
              </c:ext>
            </c:extLst>
          </c:dPt>
          <c:dPt>
            <c:idx val="1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1B5-464B-9C86-1F82C4D500D8}"/>
              </c:ext>
            </c:extLst>
          </c:dPt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B5-464B-9C86-1F82C4D500D8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B5-464B-9C86-1F82C4D500D8}"/>
                </c:ext>
              </c:extLst>
            </c:dLbl>
            <c:dLbl>
              <c:idx val="6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1B5-464B-9C86-1F82C4D500D8}"/>
                </c:ext>
              </c:extLst>
            </c:dLbl>
            <c:dLbl>
              <c:idx val="9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1B5-464B-9C86-1F82C4D500D8}"/>
                </c:ext>
              </c:extLst>
            </c:dLbl>
            <c:dLbl>
              <c:idx val="11"/>
              <c:layout>
                <c:manualLayout>
                  <c:x val="0"/>
                  <c:y val="-2.8201927279739233E-2"/>
                </c:manualLayout>
              </c:layout>
              <c:numFmt formatCode="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1B5-464B-9C86-1F82C4D500D8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</c:v>
                </c:pt>
                <c:pt idx="1">
                  <c:v>47.8</c:v>
                </c:pt>
                <c:pt idx="2">
                  <c:v>47.8</c:v>
                </c:pt>
                <c:pt idx="3">
                  <c:v>47.8</c:v>
                </c:pt>
                <c:pt idx="4">
                  <c:v>49.199999999999996</c:v>
                </c:pt>
                <c:pt idx="5">
                  <c:v>16.199999999999996</c:v>
                </c:pt>
                <c:pt idx="6">
                  <c:v>16.199999999999996</c:v>
                </c:pt>
                <c:pt idx="7">
                  <c:v>4.6999999999999957</c:v>
                </c:pt>
                <c:pt idx="8">
                  <c:v>3.6999999999999957</c:v>
                </c:pt>
                <c:pt idx="9">
                  <c:v>3.6999999999999957</c:v>
                </c:pt>
                <c:pt idx="10">
                  <c:v>0.39999999999999591</c:v>
                </c:pt>
                <c:pt idx="11">
                  <c:v>0.39999999999999591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B5-464B-9C86-1F82C4D500D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1B5-464B-9C86-1F82C4D500D8}"/>
              </c:ext>
            </c:extLst>
          </c:dPt>
          <c:dPt>
            <c:idx val="1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1B5-464B-9C86-1F82C4D500D8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1B5-464B-9C86-1F82C4D500D8}"/>
              </c:ext>
            </c:extLst>
          </c:dPt>
          <c:dPt>
            <c:idx val="3"/>
            <c:invertIfNegative val="0"/>
            <c:bubble3D val="0"/>
            <c:spPr>
              <a:solidFill>
                <a:srgbClr val="C3D6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1B5-464B-9C86-1F82C4D500D8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1B5-464B-9C86-1F82C4D500D8}"/>
              </c:ext>
            </c:extLst>
          </c:dPt>
          <c:dPt>
            <c:idx val="5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1B5-464B-9C86-1F82C4D500D8}"/>
              </c:ext>
            </c:extLst>
          </c:dPt>
          <c:dPt>
            <c:idx val="7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1B5-464B-9C86-1F82C4D500D8}"/>
              </c:ext>
            </c:extLst>
          </c:dPt>
          <c:dPt>
            <c:idx val="8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1B5-464B-9C86-1F82C4D500D8}"/>
              </c:ext>
            </c:extLst>
          </c:dPt>
          <c:dPt>
            <c:idx val="10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31B5-464B-9C86-1F82C4D500D8}"/>
              </c:ext>
            </c:extLst>
          </c:dPt>
          <c:dPt>
            <c:idx val="11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841E-4759-AE64-E543E152A62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1B5-464B-9C86-1F82C4D500D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1B5-464B-9C86-1F82C4D500D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Sheet1!$D$2:$D$13</c:f>
              <c:numCache>
                <c:formatCode>0.0</c:formatCode>
                <c:ptCount val="12"/>
                <c:pt idx="0">
                  <c:v>55.8</c:v>
                </c:pt>
                <c:pt idx="1">
                  <c:v>8</c:v>
                </c:pt>
                <c:pt idx="3">
                  <c:v>1.4</c:v>
                </c:pt>
                <c:pt idx="5">
                  <c:v>33</c:v>
                </c:pt>
                <c:pt idx="7">
                  <c:v>11.5</c:v>
                </c:pt>
                <c:pt idx="8">
                  <c:v>1</c:v>
                </c:pt>
                <c:pt idx="10">
                  <c:v>3.3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9-31B5-464B-9C86-1F82C4D50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39427256"/>
        <c:axId val="539422664"/>
      </c:barChart>
      <c:dateAx>
        <c:axId val="53942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39422664"/>
        <c:crosses val="autoZero"/>
        <c:auto val="0"/>
        <c:lblOffset val="100"/>
        <c:baseTimeUnit val="days"/>
      </c:dateAx>
      <c:valAx>
        <c:axId val="539422664"/>
        <c:scaling>
          <c:orientation val="minMax"/>
          <c:min val="0"/>
        </c:scaling>
        <c:delete val="1"/>
        <c:axPos val="l"/>
        <c:numFmt formatCode="0.0" sourceLinked="1"/>
        <c:majorTickMark val="out"/>
        <c:minorTickMark val="none"/>
        <c:tickLblPos val="nextTo"/>
        <c:crossAx val="53942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Franklin Gothic Book" panose="020B0503020102020204" pitchFamily="34" charset="0"/>
        </a:defRPr>
      </a:pPr>
      <a:endParaRPr lang="ru-RU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2.8911807874060908E-2"/>
          <c:y val="8.0051281614749087E-2"/>
          <c:w val="0.9704052447753182"/>
          <c:h val="0.8049925553573854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1B5-464B-9C86-1F82C4D500D8}"/>
              </c:ext>
            </c:extLst>
          </c:dPt>
          <c:dPt>
            <c:idx val="2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1B5-464B-9C86-1F82C4D500D8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1B5-464B-9C86-1F82C4D500D8}"/>
              </c:ext>
            </c:extLst>
          </c:dPt>
          <c:dPt>
            <c:idx val="4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1B5-464B-9C86-1F82C4D500D8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1B5-464B-9C86-1F82C4D500D8}"/>
              </c:ext>
            </c:extLst>
          </c:dPt>
          <c:dPt>
            <c:idx val="6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31B5-464B-9C86-1F82C4D500D8}"/>
              </c:ext>
            </c:extLst>
          </c:dPt>
          <c:dPt>
            <c:idx val="7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31B5-464B-9C86-1F82C4D500D8}"/>
              </c:ext>
            </c:extLst>
          </c:dPt>
          <c:dPt>
            <c:idx val="8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31B5-464B-9C86-1F82C4D500D8}"/>
              </c:ext>
            </c:extLst>
          </c:dPt>
          <c:dPt>
            <c:idx val="9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31B5-464B-9C86-1F82C4D500D8}"/>
              </c:ext>
            </c:extLst>
          </c:dPt>
          <c:dPt>
            <c:idx val="10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31B5-464B-9C86-1F82C4D500D8}"/>
              </c:ext>
            </c:extLst>
          </c:dPt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B5-464B-9C86-1F82C4D500D8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B5-464B-9C86-1F82C4D500D8}"/>
                </c:ext>
              </c:extLst>
            </c:dLbl>
            <c:dLbl>
              <c:idx val="6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1B5-464B-9C86-1F82C4D500D8}"/>
                </c:ext>
              </c:extLst>
            </c:dLbl>
            <c:dLbl>
              <c:idx val="9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1B5-464B-9C86-1F82C4D500D8}"/>
                </c:ext>
              </c:extLst>
            </c:dLbl>
            <c:dLbl>
              <c:idx val="11"/>
              <c:layout>
                <c:manualLayout>
                  <c:x val="0"/>
                  <c:y val="-2.8201927279739233E-2"/>
                </c:manualLayout>
              </c:layout>
              <c:numFmt formatCode="0.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ru-RU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31B5-464B-9C86-1F82C4D500D8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</c:v>
                </c:pt>
                <c:pt idx="1">
                  <c:v>47.8</c:v>
                </c:pt>
                <c:pt idx="2">
                  <c:v>47.8</c:v>
                </c:pt>
                <c:pt idx="3">
                  <c:v>47.8</c:v>
                </c:pt>
                <c:pt idx="4">
                  <c:v>49.199999999999996</c:v>
                </c:pt>
                <c:pt idx="5">
                  <c:v>16.199999999999996</c:v>
                </c:pt>
                <c:pt idx="6">
                  <c:v>16.199999999999996</c:v>
                </c:pt>
                <c:pt idx="7">
                  <c:v>4.6999999999999957</c:v>
                </c:pt>
                <c:pt idx="8">
                  <c:v>3.6999999999999957</c:v>
                </c:pt>
                <c:pt idx="9">
                  <c:v>3.6999999999999957</c:v>
                </c:pt>
                <c:pt idx="10">
                  <c:v>0.39999999999999591</c:v>
                </c:pt>
                <c:pt idx="11">
                  <c:v>0.39999999999999591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B5-464B-9C86-1F82C4D500D8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1B5-464B-9C86-1F82C4D500D8}"/>
              </c:ext>
            </c:extLst>
          </c:dPt>
          <c:dPt>
            <c:idx val="1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31B5-464B-9C86-1F82C4D500D8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31B5-464B-9C86-1F82C4D500D8}"/>
              </c:ext>
            </c:extLst>
          </c:dPt>
          <c:dPt>
            <c:idx val="3"/>
            <c:invertIfNegative val="0"/>
            <c:bubble3D val="0"/>
            <c:spPr>
              <a:solidFill>
                <a:srgbClr val="C3D69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1B5-464B-9C86-1F82C4D500D8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1B5-464B-9C86-1F82C4D500D8}"/>
              </c:ext>
            </c:extLst>
          </c:dPt>
          <c:dPt>
            <c:idx val="5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1B5-464B-9C86-1F82C4D500D8}"/>
              </c:ext>
            </c:extLst>
          </c:dPt>
          <c:dPt>
            <c:idx val="7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31B5-464B-9C86-1F82C4D500D8}"/>
              </c:ext>
            </c:extLst>
          </c:dPt>
          <c:dPt>
            <c:idx val="8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31B5-464B-9C86-1F82C4D500D8}"/>
              </c:ext>
            </c:extLst>
          </c:dPt>
          <c:dPt>
            <c:idx val="10"/>
            <c:invertIfNegative val="0"/>
            <c:bubble3D val="0"/>
            <c:spPr>
              <a:solidFill>
                <a:srgbClr val="FFB2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31B5-464B-9C86-1F82C4D500D8}"/>
              </c:ext>
            </c:extLst>
          </c:dPt>
          <c:dPt>
            <c:idx val="11"/>
            <c:invertIfNegative val="0"/>
            <c:bubble3D val="0"/>
            <c:spPr>
              <a:solidFill>
                <a:srgbClr val="D2D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841E-4759-AE64-E543E152A62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1B5-464B-9C86-1F82C4D500D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1B5-464B-9C86-1F82C4D500D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Выручка (Gross)</c:v>
                </c:pt>
                <c:pt idx="1">
                  <c:v>Налоги (НДС)</c:v>
                </c:pt>
                <c:pt idx="2">
                  <c:v>Выручка (Net)</c:v>
                </c:pt>
                <c:pt idx="3">
                  <c:v>Прочая выручка</c:v>
                </c:pt>
                <c:pt idx="4">
                  <c:v>Выручка (Итого)</c:v>
                </c:pt>
                <c:pt idx="5">
                  <c:v>COGS</c:v>
                </c:pt>
                <c:pt idx="6">
                  <c:v>Валовая прибыль (Gross Profit)</c:v>
                </c:pt>
                <c:pt idx="7">
                  <c:v>Доставка и упаковка</c:v>
                </c:pt>
                <c:pt idx="8">
                  <c:v>Маркетинг</c:v>
                </c:pt>
                <c:pt idx="9">
                  <c:v>Contribution Profit</c:v>
                </c:pt>
                <c:pt idx="10">
                  <c:v>Постоянные расходы (HQ, HR)</c:v>
                </c:pt>
                <c:pt idx="11">
                  <c:v>EBITDA</c:v>
                </c:pt>
              </c:strCache>
              <c:extLst/>
            </c:strRef>
          </c:cat>
          <c:val>
            <c:numRef>
              <c:f>Sheet1!$D$2:$D$13</c:f>
              <c:numCache>
                <c:formatCode>0.0</c:formatCode>
                <c:ptCount val="12"/>
                <c:pt idx="0">
                  <c:v>55.8</c:v>
                </c:pt>
                <c:pt idx="1">
                  <c:v>8</c:v>
                </c:pt>
                <c:pt idx="3">
                  <c:v>1.4</c:v>
                </c:pt>
                <c:pt idx="5">
                  <c:v>33</c:v>
                </c:pt>
                <c:pt idx="7">
                  <c:v>11.5</c:v>
                </c:pt>
                <c:pt idx="8">
                  <c:v>1</c:v>
                </c:pt>
                <c:pt idx="10">
                  <c:v>3.3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9-31B5-464B-9C86-1F82C4D50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39427256"/>
        <c:axId val="539422664"/>
      </c:barChart>
      <c:dateAx>
        <c:axId val="539427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39422664"/>
        <c:crosses val="autoZero"/>
        <c:auto val="0"/>
        <c:lblOffset val="100"/>
        <c:baseTimeUnit val="days"/>
      </c:dateAx>
      <c:valAx>
        <c:axId val="539422664"/>
        <c:scaling>
          <c:orientation val="minMax"/>
          <c:min val="0"/>
        </c:scaling>
        <c:delete val="1"/>
        <c:axPos val="l"/>
        <c:numFmt formatCode="0.0" sourceLinked="1"/>
        <c:majorTickMark val="out"/>
        <c:minorTickMark val="none"/>
        <c:tickLblPos val="nextTo"/>
        <c:crossAx val="539427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Franklin Gothic Book" panose="020B0503020102020204" pitchFamily="34" charset="0"/>
        </a:defRPr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95CEB-6667-484A-B2BA-FB23E5ECD7FA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5E735-F1C8-4EEE-9B96-F4C69BE3EE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2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094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865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943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8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982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593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7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829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821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91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455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82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184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03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Cac</a:t>
            </a:r>
            <a:endParaRPr lang="en-US" dirty="0"/>
          </a:p>
          <a:p>
            <a:r>
              <a:rPr lang="en-US" dirty="0" err="1"/>
              <a:t>Ltv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4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78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11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983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974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283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5E735-F1C8-4EEE-9B96-F4C69BE3EE2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00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 not remove" hidden="1">
            <a:extLst>
              <a:ext uri="{FF2B5EF4-FFF2-40B4-BE49-F238E27FC236}">
                <a16:creationId xmlns:a16="http://schemas.microsoft.com/office/drawing/2014/main" id="{B7087605-0768-4E78-927F-AFA24E18B70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2B761-8894-46BD-8C51-7BDCBAFD9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31283-B8D2-47CC-B8E6-6B0AEE166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D997-1134-4D91-A80F-2DC5C35C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AC99-E9D1-4D25-81BA-483583C6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370F-3876-4B06-A7B1-B5C1E012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80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38B2-E130-45F7-B25D-5441562B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E19C0-0BCB-40F8-8BBD-1976E9304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638D0-A7AC-45CA-8297-F882A98A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5D93-612A-491F-9269-D5734A5D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9B371-F2EE-45B2-998D-9FB4CF2F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8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0D495-90B3-4F60-92F2-94C413E53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D0BCC-1B6F-40D5-9035-CD0CAFC4A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83F1-2819-4E85-A5E8-E02806A7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503E-7B1E-4041-A8E6-FEFEB6F8B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07105-D316-4F74-8132-E4DA97CC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12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E344-9002-4CD3-B255-E0427CD1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04D3-BDDD-4840-A982-7A31EAAE2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7C641-DCFE-49E6-946F-372AF2C2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B1F1-6558-4C3C-9101-D365F0A4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5AF5F-5ABF-4343-A5C1-5973D8B9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9B10-475A-40FE-A357-EC45E533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C7EE1-2FEF-4C3D-A087-70BE010D4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AE1A1-30EE-44BF-856D-F27BD93E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DB78C-0FF1-4ECA-B4BB-A12B033B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C828-BBFB-4A5A-8FFE-706C0784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1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805E-4C90-4436-A36D-9B438217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30F2-9364-4B8D-84F0-184FBA0F2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65C2-93BC-4BE0-B712-01A28AEBE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DC684-D887-43DF-944E-23BD3E7E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D7D3C-002E-43A8-832B-89163C50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10DEE-BA69-4B52-A243-E403EC2D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80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3681-CFE2-431A-896E-5A7E290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0000-9386-484B-843B-5B6029860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DBD68-D28B-4100-9D74-2F6AB379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ADA0C-8798-419A-AE8E-F7F3BDE54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DA4F9-0736-4FA4-8585-E582FE821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350D9-4D5A-4D40-B520-1379A714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21B70-5E9E-48A1-9273-780BF336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623C4-EF12-40A4-A819-10FAB2A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53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C45B-D473-4797-A08A-4073A5BA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4F1B7-3225-4C5A-A31F-CE5AEBF9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60E83-86BD-44BB-BB60-F8408FA2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CEE52-4EEA-46BA-8E49-54CC2635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54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BD42A-15C9-4BA3-A3FD-94C3B365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56B7A-2D9A-4868-A57F-3F14E24B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08A5F-4420-455B-BEA4-78FCFC26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3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805-07B3-4D84-96A2-CCF43EC5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4DAF-6870-4D18-826A-BCC4EBA5C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93417-88F1-4A46-9E80-6BA2CB9ED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6AFF-303C-4949-997A-ECF87CF2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3B6F-F8B9-44FC-A82F-4D3D2107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76D0D-58DA-4AB9-AFE6-A443CF48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4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F2B1-C09B-4EE4-817A-318B85832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F8EB3-4B61-4825-9E5D-524FC7A5E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CB1B2-53EF-4530-90A2-4A769FC2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21CC0-C253-4931-A45E-3B89D0A2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4B15-9ECA-4A98-9F5D-B53F12B28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0849F-C176-4BE0-AC41-727B91C4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90F85-2F18-4849-8331-8656311C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97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1F6D1-155F-413E-B9AC-651FA608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46815-9E3D-4AB7-AF65-56DA667B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AE2D-B6E6-4F65-8DF6-DC1E13C3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4B15-9ECA-4A98-9F5D-B53F12B28B28}" type="datetimeFigureOut">
              <a:rPr lang="ru-RU" smtClean="0"/>
              <a:t>11.04.2022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6B78-0629-4EC7-98C2-ED8B0875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5134A-F81F-4AD1-8461-FE8530104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9363-5912-4269-A3A4-BC48AA117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48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nnysnewsletter.com/" TargetMode="External"/><Relationship Id="rId3" Type="http://schemas.openxmlformats.org/officeDocument/2006/relationships/hyperlink" Target="https://t.me/ilya_krasinsky" TargetMode="External"/><Relationship Id="rId7" Type="http://schemas.openxmlformats.org/officeDocument/2006/relationships/hyperlink" Target="https://andrewchen.com/" TargetMode="External"/><Relationship Id="rId2" Type="http://schemas.openxmlformats.org/officeDocument/2006/relationships/hyperlink" Target="https://t.me/internetanalytic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channel/UCQmAuu6V3kSzdIfrszr5iKg" TargetMode="External"/><Relationship Id="rId5" Type="http://schemas.openxmlformats.org/officeDocument/2006/relationships/hyperlink" Target="https://gopractice.ru/" TargetMode="External"/><Relationship Id="rId4" Type="http://schemas.openxmlformats.org/officeDocument/2006/relationships/hyperlink" Target="https://t.me/growhorse" TargetMode="External"/><Relationship Id="rId9" Type="http://schemas.openxmlformats.org/officeDocument/2006/relationships/hyperlink" Target="https://www.reforge.com/blo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</a:t>
            </a:fld>
            <a:endParaRPr lang="ru-RU"/>
          </a:p>
        </p:txBody>
      </p:sp>
      <p:pic>
        <p:nvPicPr>
          <p:cNvPr id="3" name="Picture 2" descr="A rocket taking off&#10;&#10;Description automatically generated with medium confidence">
            <a:extLst>
              <a:ext uri="{FF2B5EF4-FFF2-40B4-BE49-F238E27FC236}">
                <a16:creationId xmlns:a16="http://schemas.microsoft.com/office/drawing/2014/main" id="{7B031925-B915-4E7A-BDDD-F66F633FB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31" y="0"/>
            <a:ext cx="484816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6F1E96-C77A-45A5-AD82-EE7B48B7F439}"/>
              </a:ext>
            </a:extLst>
          </p:cNvPr>
          <p:cNvSpPr/>
          <p:nvPr/>
        </p:nvSpPr>
        <p:spPr>
          <a:xfrm>
            <a:off x="0" y="1287127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49702-A169-4362-8BB1-16C0E93EA20D}"/>
              </a:ext>
            </a:extLst>
          </p:cNvPr>
          <p:cNvSpPr txBox="1"/>
          <p:nvPr/>
        </p:nvSpPr>
        <p:spPr>
          <a:xfrm>
            <a:off x="315686" y="1366537"/>
            <a:ext cx="4859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 МЕТРИКИ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F3B76-7D02-4A9D-A207-0BE8E541C831}"/>
              </a:ext>
            </a:extLst>
          </p:cNvPr>
          <p:cNvSpPr txBox="1"/>
          <p:nvPr/>
        </p:nvSpPr>
        <p:spPr>
          <a:xfrm>
            <a:off x="157843" y="6354375"/>
            <a:ext cx="3338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Самарский университет – 11 апреля 2022</a:t>
            </a:r>
          </a:p>
        </p:txBody>
      </p:sp>
    </p:spTree>
    <p:extLst>
      <p:ext uri="{BB962C8B-B14F-4D97-AF65-F5344CB8AC3E}">
        <p14:creationId xmlns:p14="http://schemas.microsoft.com/office/powerpoint/2010/main" val="358856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10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742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291A18-0653-4533-BA58-6ECCE7F77DF0}"/>
              </a:ext>
            </a:extLst>
          </p:cNvPr>
          <p:cNvSpPr/>
          <p:nvPr/>
        </p:nvSpPr>
        <p:spPr>
          <a:xfrm>
            <a:off x="315687" y="15569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105C0-A696-4881-9828-A38B0A6E3A7F}"/>
              </a:ext>
            </a:extLst>
          </p:cNvPr>
          <p:cNvSpPr txBox="1"/>
          <p:nvPr/>
        </p:nvSpPr>
        <p:spPr>
          <a:xfrm>
            <a:off x="419101" y="1542141"/>
            <a:ext cx="9378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валовая прибыль с клиента за всю его жизнь с продуктом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1D511-A7A4-4AC0-BE95-44B0256E9E9A}"/>
              </a:ext>
            </a:extLst>
          </p:cNvPr>
          <p:cNvSpPr/>
          <p:nvPr/>
        </p:nvSpPr>
        <p:spPr>
          <a:xfrm>
            <a:off x="315687" y="3193189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B785-EF3A-499E-BFB1-E4456810AF81}"/>
              </a:ext>
            </a:extLst>
          </p:cNvPr>
          <p:cNvSpPr txBox="1"/>
          <p:nvPr/>
        </p:nvSpPr>
        <p:spPr>
          <a:xfrm>
            <a:off x="419101" y="3178356"/>
            <a:ext cx="1091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4ECDF-7603-42A4-827E-8CA6D1D72447}"/>
              </a:ext>
            </a:extLst>
          </p:cNvPr>
          <p:cNvSpPr txBox="1"/>
          <p:nvPr/>
        </p:nvSpPr>
        <p:spPr>
          <a:xfrm>
            <a:off x="1614096" y="2809023"/>
            <a:ext cx="2851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Кол-во покупок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клиента за всю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жизнь с продуктом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648C7D8-725F-4A4C-B674-681136D916EC}"/>
              </a:ext>
            </a:extLst>
          </p:cNvPr>
          <p:cNvSpPr/>
          <p:nvPr/>
        </p:nvSpPr>
        <p:spPr>
          <a:xfrm>
            <a:off x="5318368" y="3069031"/>
            <a:ext cx="713232" cy="680311"/>
          </a:xfrm>
          <a:prstGeom prst="mathMultiply">
            <a:avLst>
              <a:gd name="adj1" fmla="val 11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5170CE-6154-44D7-9056-93FC2E7F4BF1}"/>
              </a:ext>
            </a:extLst>
          </p:cNvPr>
          <p:cNvSpPr txBox="1"/>
          <p:nvPr/>
        </p:nvSpPr>
        <p:spPr>
          <a:xfrm>
            <a:off x="6519454" y="2993687"/>
            <a:ext cx="2413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Прибыль с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каждой покупки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E49C51-1A97-48EA-A8C9-51F736C0A93D}"/>
              </a:ext>
            </a:extLst>
          </p:cNvPr>
          <p:cNvSpPr/>
          <p:nvPr/>
        </p:nvSpPr>
        <p:spPr>
          <a:xfrm>
            <a:off x="315686" y="530834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59E88-F1C3-4336-9EC9-19C7C1F7135B}"/>
              </a:ext>
            </a:extLst>
          </p:cNvPr>
          <p:cNvSpPr txBox="1"/>
          <p:nvPr/>
        </p:nvSpPr>
        <p:spPr>
          <a:xfrm>
            <a:off x="419100" y="5293511"/>
            <a:ext cx="1091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CC434-2506-44BD-8F62-EF550EE74820}"/>
              </a:ext>
            </a:extLst>
          </p:cNvPr>
          <p:cNvSpPr txBox="1"/>
          <p:nvPr/>
        </p:nvSpPr>
        <p:spPr>
          <a:xfrm>
            <a:off x="1614095" y="4981278"/>
            <a:ext cx="2956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Прибыль с каждого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клиента в первый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месяц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8EF61E-BC14-4EFF-A8C5-A8C2BCB2F7D9}"/>
              </a:ext>
            </a:extLst>
          </p:cNvPr>
          <p:cNvSpPr txBox="1"/>
          <p:nvPr/>
        </p:nvSpPr>
        <p:spPr>
          <a:xfrm>
            <a:off x="6160402" y="5005238"/>
            <a:ext cx="3049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Ежемесячный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отток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выручки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Division Sign 5">
            <a:extLst>
              <a:ext uri="{FF2B5EF4-FFF2-40B4-BE49-F238E27FC236}">
                <a16:creationId xmlns:a16="http://schemas.microsoft.com/office/drawing/2014/main" id="{363DE974-A808-4900-92A7-9A816838474F}"/>
              </a:ext>
            </a:extLst>
          </p:cNvPr>
          <p:cNvSpPr/>
          <p:nvPr/>
        </p:nvSpPr>
        <p:spPr>
          <a:xfrm>
            <a:off x="5339988" y="5097568"/>
            <a:ext cx="669991" cy="646338"/>
          </a:xfrm>
          <a:prstGeom prst="mathDivide">
            <a:avLst>
              <a:gd name="adj1" fmla="val 15660"/>
              <a:gd name="adj2" fmla="val 5880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02E0CD-3BE3-471E-BEA6-4B16B302EA63}"/>
              </a:ext>
            </a:extLst>
          </p:cNvPr>
          <p:cNvSpPr txBox="1"/>
          <p:nvPr/>
        </p:nvSpPr>
        <p:spPr>
          <a:xfrm>
            <a:off x="419100" y="4228518"/>
            <a:ext cx="82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1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11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5351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КОГОРТЫ,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tention Analysis Framework. A data science perspective | by Sophia Yang |  Towards Data Science">
            <a:extLst>
              <a:ext uri="{FF2B5EF4-FFF2-40B4-BE49-F238E27FC236}">
                <a16:creationId xmlns:a16="http://schemas.microsoft.com/office/drawing/2014/main" id="{D110AB0F-A83A-4DA2-A6CC-3CFB0CB00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86" y="1335298"/>
            <a:ext cx="6875689" cy="515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29A311-D785-4979-AC5F-C88A8F4F7A7A}"/>
              </a:ext>
            </a:extLst>
          </p:cNvPr>
          <p:cNvSpPr/>
          <p:nvPr/>
        </p:nvSpPr>
        <p:spPr>
          <a:xfrm>
            <a:off x="7218485" y="3010460"/>
            <a:ext cx="150989" cy="12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06D07-183A-4BEE-B010-C7D4D925AEA4}"/>
              </a:ext>
            </a:extLst>
          </p:cNvPr>
          <p:cNvSpPr txBox="1"/>
          <p:nvPr/>
        </p:nvSpPr>
        <p:spPr>
          <a:xfrm>
            <a:off x="7419846" y="2964053"/>
            <a:ext cx="2801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CHURN (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=ОТТОК)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84D07-128C-4F1A-8F45-C723E2859C14}"/>
              </a:ext>
            </a:extLst>
          </p:cNvPr>
          <p:cNvSpPr txBox="1"/>
          <p:nvPr/>
        </p:nvSpPr>
        <p:spPr>
          <a:xfrm>
            <a:off x="7396584" y="3442883"/>
            <a:ext cx="479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Измеряется от 0% до 100% и показывает уровень снижения в когорте (выручка, пользователи). Чем меньше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churn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, тем лучше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Churn = 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(1 – Выручка Месяц_2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Выручка Месяц_1)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D9E81-74D7-4507-A353-CE23030F3C9F}"/>
              </a:ext>
            </a:extLst>
          </p:cNvPr>
          <p:cNvSpPr txBox="1"/>
          <p:nvPr/>
        </p:nvSpPr>
        <p:spPr>
          <a:xfrm>
            <a:off x="7371170" y="4734233"/>
            <a:ext cx="4384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RETENTION (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=УДЕРЖАНИЕ)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86C71-15A2-4CAE-BA77-AF4E94F1F077}"/>
              </a:ext>
            </a:extLst>
          </p:cNvPr>
          <p:cNvSpPr txBox="1"/>
          <p:nvPr/>
        </p:nvSpPr>
        <p:spPr>
          <a:xfrm>
            <a:off x="7347908" y="5234018"/>
            <a:ext cx="479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Измеряется от 0% до ∞ и показывает уровень удержания и развития когорт. Чем выше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, тем лучше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Retention = 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Выручка Месяц_2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Выручка Месяц_1)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3A38B-E9A1-4FD1-9BA7-CAA2AAACA8B6}"/>
              </a:ext>
            </a:extLst>
          </p:cNvPr>
          <p:cNvSpPr/>
          <p:nvPr/>
        </p:nvSpPr>
        <p:spPr>
          <a:xfrm>
            <a:off x="7218485" y="1245763"/>
            <a:ext cx="150989" cy="12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4FA24-E1A7-4C95-8DA9-96EE0C838088}"/>
              </a:ext>
            </a:extLst>
          </p:cNvPr>
          <p:cNvSpPr txBox="1"/>
          <p:nvPr/>
        </p:nvSpPr>
        <p:spPr>
          <a:xfrm>
            <a:off x="7419846" y="1199356"/>
            <a:ext cx="171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КОГОРТЫ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5ACDF-C2FF-44DA-A52D-C3706C632C82}"/>
              </a:ext>
            </a:extLst>
          </p:cNvPr>
          <p:cNvSpPr txBox="1"/>
          <p:nvPr/>
        </p:nvSpPr>
        <p:spPr>
          <a:xfrm>
            <a:off x="7396584" y="1678186"/>
            <a:ext cx="4795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Измеряются в единицах выручки (руб.,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$),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пользователей и других операционных метрик (заказы, оборот)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Временной отрезок для замера – 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месяц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(реже – год и квартал)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CA380B-A06F-40FE-B5FC-BDBE18D2F022}"/>
              </a:ext>
            </a:extLst>
          </p:cNvPr>
          <p:cNvSpPr/>
          <p:nvPr/>
        </p:nvSpPr>
        <p:spPr>
          <a:xfrm>
            <a:off x="7218485" y="4775157"/>
            <a:ext cx="150989" cy="129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1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12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585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КАКОЙ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RETENTION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ДОЛЖЕН БЫТЬ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16806D-2E7C-43B8-9D11-D76B4044F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24" b="46117"/>
          <a:stretch/>
        </p:blipFill>
        <p:spPr bwMode="auto">
          <a:xfrm>
            <a:off x="132806" y="1002356"/>
            <a:ext cx="7026325" cy="573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9D4AB4-4137-4D68-A733-46DCDE12525D}"/>
              </a:ext>
            </a:extLst>
          </p:cNvPr>
          <p:cNvSpPr/>
          <p:nvPr/>
        </p:nvSpPr>
        <p:spPr>
          <a:xfrm>
            <a:off x="7213995" y="4560171"/>
            <a:ext cx="150989" cy="2042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F55BB-FF24-4B8A-B25D-F60426500E31}"/>
              </a:ext>
            </a:extLst>
          </p:cNvPr>
          <p:cNvSpPr/>
          <p:nvPr/>
        </p:nvSpPr>
        <p:spPr>
          <a:xfrm>
            <a:off x="7213994" y="1557528"/>
            <a:ext cx="150989" cy="2733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1CF76-6A75-4C31-A3D8-76B367BC8D24}"/>
              </a:ext>
            </a:extLst>
          </p:cNvPr>
          <p:cNvSpPr txBox="1"/>
          <p:nvPr/>
        </p:nvSpPr>
        <p:spPr>
          <a:xfrm>
            <a:off x="7419846" y="1557528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62E67-C86B-4953-8C71-23E4BE9D47FA}"/>
              </a:ext>
            </a:extLst>
          </p:cNvPr>
          <p:cNvSpPr txBox="1"/>
          <p:nvPr/>
        </p:nvSpPr>
        <p:spPr>
          <a:xfrm>
            <a:off x="7396584" y="2103033"/>
            <a:ext cx="479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Хороший – удержание 25-40% пользователей через 6 месяцев 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Крутой – удержание 45-70% пользователей через 6 месяцев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253596-DD3A-4DF3-85E1-9F254DFB2CA0}"/>
              </a:ext>
            </a:extLst>
          </p:cNvPr>
          <p:cNvSpPr txBox="1"/>
          <p:nvPr/>
        </p:nvSpPr>
        <p:spPr>
          <a:xfrm>
            <a:off x="7371170" y="4521508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708C2-0F11-42D0-A572-DBC3DDF27130}"/>
              </a:ext>
            </a:extLst>
          </p:cNvPr>
          <p:cNvSpPr txBox="1"/>
          <p:nvPr/>
        </p:nvSpPr>
        <p:spPr>
          <a:xfrm>
            <a:off x="7347908" y="5021293"/>
            <a:ext cx="479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Хороший – удержание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-40% пользователей через 6 месяцев 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Крутой – удержание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0% пользователей через 6 месяцев </a:t>
            </a:r>
          </a:p>
        </p:txBody>
      </p:sp>
    </p:spTree>
    <p:extLst>
      <p:ext uri="{BB962C8B-B14F-4D97-AF65-F5344CB8AC3E}">
        <p14:creationId xmlns:p14="http://schemas.microsoft.com/office/powerpoint/2010/main" val="258553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13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7342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КАКОЙ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REVENUE RETENTION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ДОЛЖЕН БЫТЬ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9D4AB4-4137-4D68-A733-46DCDE12525D}"/>
              </a:ext>
            </a:extLst>
          </p:cNvPr>
          <p:cNvSpPr/>
          <p:nvPr/>
        </p:nvSpPr>
        <p:spPr>
          <a:xfrm>
            <a:off x="7213994" y="3719090"/>
            <a:ext cx="150989" cy="23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AF55BB-FF24-4B8A-B25D-F60426500E31}"/>
              </a:ext>
            </a:extLst>
          </p:cNvPr>
          <p:cNvSpPr/>
          <p:nvPr/>
        </p:nvSpPr>
        <p:spPr>
          <a:xfrm>
            <a:off x="7213994" y="1557528"/>
            <a:ext cx="150989" cy="151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1CF76-6A75-4C31-A3D8-76B367BC8D24}"/>
              </a:ext>
            </a:extLst>
          </p:cNvPr>
          <p:cNvSpPr txBox="1"/>
          <p:nvPr/>
        </p:nvSpPr>
        <p:spPr>
          <a:xfrm>
            <a:off x="7419846" y="152895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B2C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62E67-C86B-4953-8C71-23E4BE9D47FA}"/>
              </a:ext>
            </a:extLst>
          </p:cNvPr>
          <p:cNvSpPr txBox="1"/>
          <p:nvPr/>
        </p:nvSpPr>
        <p:spPr>
          <a:xfrm>
            <a:off x="7396584" y="2007783"/>
            <a:ext cx="4795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Хороший – удержание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% выручки от тех же пользователей через 12 месяцев 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Крутой – удержание 80% выручки от тех же пользователей через 12 месяцев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253596-DD3A-4DF3-85E1-9F254DFB2CA0}"/>
              </a:ext>
            </a:extLst>
          </p:cNvPr>
          <p:cNvSpPr txBox="1"/>
          <p:nvPr/>
        </p:nvSpPr>
        <p:spPr>
          <a:xfrm>
            <a:off x="7371170" y="369283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B2B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708C2-0F11-42D0-A572-DBC3DDF27130}"/>
              </a:ext>
            </a:extLst>
          </p:cNvPr>
          <p:cNvSpPr txBox="1"/>
          <p:nvPr/>
        </p:nvSpPr>
        <p:spPr>
          <a:xfrm>
            <a:off x="7347908" y="4192618"/>
            <a:ext cx="4795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Хороший – удержание 90-110% выручки от тех же пользователей через 12 месяцев </a:t>
            </a:r>
          </a:p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Крутой – удержание 100-130% выручки от тех же пользователей через 12 месяцев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C3F8170-6917-4985-903F-E0D1AF702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1" b="32522"/>
          <a:stretch/>
        </p:blipFill>
        <p:spPr bwMode="auto">
          <a:xfrm>
            <a:off x="171868" y="1742335"/>
            <a:ext cx="7026325" cy="103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1DB7907F-C3B3-4E34-835F-7067BD8B6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12"/>
          <a:stretch/>
        </p:blipFill>
        <p:spPr bwMode="auto">
          <a:xfrm>
            <a:off x="171868" y="1519778"/>
            <a:ext cx="7026325" cy="18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92F0ADF-94A0-4E3F-8682-C22866A261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7" b="2036"/>
          <a:stretch/>
        </p:blipFill>
        <p:spPr bwMode="auto">
          <a:xfrm>
            <a:off x="184577" y="3590925"/>
            <a:ext cx="7026325" cy="248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44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14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36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ПРИМЕР РАСЧЕТА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(1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/3)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CB8CC-0849-4E54-831A-214A8B7FEC4B}"/>
              </a:ext>
            </a:extLst>
          </p:cNvPr>
          <p:cNvSpPr/>
          <p:nvPr/>
        </p:nvSpPr>
        <p:spPr>
          <a:xfrm>
            <a:off x="315687" y="11886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F48BE-9085-41CA-9D3B-3219A5A97454}"/>
              </a:ext>
            </a:extLst>
          </p:cNvPr>
          <p:cNvSpPr txBox="1"/>
          <p:nvPr/>
        </p:nvSpPr>
        <p:spPr>
          <a:xfrm>
            <a:off x="419101" y="1173841"/>
            <a:ext cx="874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подписка на сервис облачного хранения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2AC42-91D3-413B-977C-F04722C0F42F}"/>
              </a:ext>
            </a:extLst>
          </p:cNvPr>
          <p:cNvSpPr/>
          <p:nvPr/>
        </p:nvSpPr>
        <p:spPr>
          <a:xfrm>
            <a:off x="315687" y="2189989"/>
            <a:ext cx="103414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7D10F-5BF6-4F5A-80D7-9EDE55E33784}"/>
              </a:ext>
            </a:extLst>
          </p:cNvPr>
          <p:cNvSpPr txBox="1"/>
          <p:nvPr/>
        </p:nvSpPr>
        <p:spPr>
          <a:xfrm>
            <a:off x="419101" y="2175156"/>
            <a:ext cx="114663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ПРИВЛЕЧЕННЫЕ КЛИЕНТЫ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100 компаний в месяц с выручкой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 млн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СКОЛЬКО ОСТАЕТСЯ НА ВТОРОЙ МЕСЯЦ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90 компаний с выручкой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млн</a:t>
            </a: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ВАЛОВАЯ ПРИБЫЛЬ С ПРОДАЖИ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B86BA-103D-485B-A2D2-271181961251}"/>
              </a:ext>
            </a:extLst>
          </p:cNvPr>
          <p:cNvSpPr txBox="1"/>
          <p:nvPr/>
        </p:nvSpPr>
        <p:spPr>
          <a:xfrm>
            <a:off x="5214871" y="4841846"/>
            <a:ext cx="215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КАКОЙ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LTV? </a:t>
            </a:r>
            <a:endParaRPr lang="ru-RU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776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15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365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ПРИМЕР РАСЧЕТА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 (2/3)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CB8CC-0849-4E54-831A-214A8B7FEC4B}"/>
              </a:ext>
            </a:extLst>
          </p:cNvPr>
          <p:cNvSpPr/>
          <p:nvPr/>
        </p:nvSpPr>
        <p:spPr>
          <a:xfrm>
            <a:off x="315687" y="11886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F48BE-9085-41CA-9D3B-3219A5A97454}"/>
              </a:ext>
            </a:extLst>
          </p:cNvPr>
          <p:cNvSpPr txBox="1"/>
          <p:nvPr/>
        </p:nvSpPr>
        <p:spPr>
          <a:xfrm>
            <a:off x="419101" y="1173841"/>
            <a:ext cx="874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подписка на сервис облачного хранения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2AC42-91D3-413B-977C-F04722C0F42F}"/>
              </a:ext>
            </a:extLst>
          </p:cNvPr>
          <p:cNvSpPr/>
          <p:nvPr/>
        </p:nvSpPr>
        <p:spPr>
          <a:xfrm>
            <a:off x="315687" y="2189989"/>
            <a:ext cx="103414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7D10F-5BF6-4F5A-80D7-9EDE55E33784}"/>
              </a:ext>
            </a:extLst>
          </p:cNvPr>
          <p:cNvSpPr txBox="1"/>
          <p:nvPr/>
        </p:nvSpPr>
        <p:spPr>
          <a:xfrm>
            <a:off x="419101" y="2175156"/>
            <a:ext cx="116971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ПРИВЛЕЧЕННЫЕ КЛИЕНТЫ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100 компаний в месяц с выручкой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 млн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СКОЛЬКО ОСТАЕТСЯ НА ВТОРОЙ МЕСЯЦ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90 компаний с выручкой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.7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млн</a:t>
            </a: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ВАЛОВАЯ ПРИБЫЛЬ С ПРОДАЖИ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667579-6A4F-4324-AF65-EF61BD5103AA}"/>
              </a:ext>
            </a:extLst>
          </p:cNvPr>
          <p:cNvSpPr/>
          <p:nvPr/>
        </p:nvSpPr>
        <p:spPr>
          <a:xfrm>
            <a:off x="315687" y="4534604"/>
            <a:ext cx="103414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2B877-3F7F-4F7D-AB52-2685C1AE6A05}"/>
              </a:ext>
            </a:extLst>
          </p:cNvPr>
          <p:cNvSpPr txBox="1"/>
          <p:nvPr/>
        </p:nvSpPr>
        <p:spPr>
          <a:xfrm>
            <a:off x="419101" y="4519771"/>
            <a:ext cx="105600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ПРИБЫЛЬ С КЛИЕНТА –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 млн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/ 100) * 0.8 = $24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тыс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ЕЖЕМЕСЯЧНЫЙ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CHURN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ВЫРУЧКИ – 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(1 -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.7 млн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 $3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млн) = 10%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 =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$24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тыс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 10% =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$240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тыс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16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511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ПРИМЕР РАСЧЕТА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LTV/CAC (3/3)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CB8CC-0849-4E54-831A-214A8B7FEC4B}"/>
              </a:ext>
            </a:extLst>
          </p:cNvPr>
          <p:cNvSpPr/>
          <p:nvPr/>
        </p:nvSpPr>
        <p:spPr>
          <a:xfrm>
            <a:off x="315687" y="11886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F48BE-9085-41CA-9D3B-3219A5A97454}"/>
              </a:ext>
            </a:extLst>
          </p:cNvPr>
          <p:cNvSpPr txBox="1"/>
          <p:nvPr/>
        </p:nvSpPr>
        <p:spPr>
          <a:xfrm>
            <a:off x="419101" y="1173841"/>
            <a:ext cx="874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подписка на сервис облачного хранения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2AC42-91D3-413B-977C-F04722C0F42F}"/>
              </a:ext>
            </a:extLst>
          </p:cNvPr>
          <p:cNvSpPr/>
          <p:nvPr/>
        </p:nvSpPr>
        <p:spPr>
          <a:xfrm>
            <a:off x="315687" y="2520189"/>
            <a:ext cx="103414" cy="1239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7D10F-5BF6-4F5A-80D7-9EDE55E33784}"/>
              </a:ext>
            </a:extLst>
          </p:cNvPr>
          <p:cNvSpPr txBox="1"/>
          <p:nvPr/>
        </p:nvSpPr>
        <p:spPr>
          <a:xfrm>
            <a:off x="419101" y="2505356"/>
            <a:ext cx="2455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CAC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 тыс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$240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тыс.</a:t>
            </a:r>
          </a:p>
          <a:p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99DCE-BC89-4868-9882-2F68C561ADC3}"/>
              </a:ext>
            </a:extLst>
          </p:cNvPr>
          <p:cNvSpPr/>
          <p:nvPr/>
        </p:nvSpPr>
        <p:spPr>
          <a:xfrm>
            <a:off x="315687" y="4709515"/>
            <a:ext cx="103414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33D30-02AF-48FA-923F-9A8CE8A72995}"/>
              </a:ext>
            </a:extLst>
          </p:cNvPr>
          <p:cNvSpPr txBox="1"/>
          <p:nvPr/>
        </p:nvSpPr>
        <p:spPr>
          <a:xfrm>
            <a:off x="419101" y="4820682"/>
            <a:ext cx="2333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LTV/CAC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1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иконка крестик закрыть окно ПНГ на Прозрачном Фоне • Скачать PNG иконка  крестик закрыть окно">
            <a:extLst>
              <a:ext uri="{FF2B5EF4-FFF2-40B4-BE49-F238E27FC236}">
                <a16:creationId xmlns:a16="http://schemas.microsoft.com/office/drawing/2014/main" id="{A7C36400-59BB-4AED-A542-C45AE964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581" y="162720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17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3933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 ЧТО С ЭТИМ ДЕЛАТЬ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7F907-C633-43B8-AD43-482312FC7D4B}"/>
              </a:ext>
            </a:extLst>
          </p:cNvPr>
          <p:cNvSpPr txBox="1"/>
          <p:nvPr/>
        </p:nvSpPr>
        <p:spPr>
          <a:xfrm>
            <a:off x="1674419" y="1777372"/>
            <a:ext cx="2109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 &gt; CAC = </a:t>
            </a:r>
          </a:p>
        </p:txBody>
      </p:sp>
      <p:pic>
        <p:nvPicPr>
          <p:cNvPr id="8" name="Picture 2" descr="Создать мем &quot;мем нигер на деньгах, лежат на деньгах, во все тяжкие лежат на куче  денег&quot; - Картинки - Meme-arsenal.com">
            <a:extLst>
              <a:ext uri="{FF2B5EF4-FFF2-40B4-BE49-F238E27FC236}">
                <a16:creationId xmlns:a16="http://schemas.microsoft.com/office/drawing/2014/main" id="{84A192C2-0BD5-412E-B137-9DFA60BE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15" y="3144917"/>
            <a:ext cx="3702435" cy="208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f you start Season 4, Episode 4 “Money” at exactly 11:30:30 PM, Michael  will Declare Bankruptcy at midnight. : r/DunderMifflin">
            <a:extLst>
              <a:ext uri="{FF2B5EF4-FFF2-40B4-BE49-F238E27FC236}">
                <a16:creationId xmlns:a16="http://schemas.microsoft.com/office/drawing/2014/main" id="{1F21DE3B-62C8-4AE7-8AEC-FE1EAFAF57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" b="2856"/>
          <a:stretch/>
        </p:blipFill>
        <p:spPr bwMode="auto">
          <a:xfrm>
            <a:off x="7258050" y="3144917"/>
            <a:ext cx="3702435" cy="209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зеленая галочка ПНГ на Прозрачном Фоне • Скачать PNG зеленая галочка">
            <a:extLst>
              <a:ext uri="{FF2B5EF4-FFF2-40B4-BE49-F238E27FC236}">
                <a16:creationId xmlns:a16="http://schemas.microsoft.com/office/drawing/2014/main" id="{28265EA1-6593-47F6-AFA8-ADBB1E23E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907" y="162720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2F0E8A-51F4-4222-9673-A20D45206817}"/>
              </a:ext>
            </a:extLst>
          </p:cNvPr>
          <p:cNvSpPr txBox="1"/>
          <p:nvPr/>
        </p:nvSpPr>
        <p:spPr>
          <a:xfrm>
            <a:off x="7646093" y="1777372"/>
            <a:ext cx="2109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LTV &lt; CAC = </a:t>
            </a:r>
          </a:p>
        </p:txBody>
      </p:sp>
    </p:spTree>
    <p:extLst>
      <p:ext uri="{BB962C8B-B14F-4D97-AF65-F5344CB8AC3E}">
        <p14:creationId xmlns:p14="http://schemas.microsoft.com/office/powerpoint/2010/main" val="53474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18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8925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КОГДА МОЖНО ИМЕТЬ УБЫТОЧНУЮ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ЭКОНОМИКУ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DCD11-685E-4F40-975D-F4E5FD2D2984}"/>
              </a:ext>
            </a:extLst>
          </p:cNvPr>
          <p:cNvSpPr txBox="1"/>
          <p:nvPr/>
        </p:nvSpPr>
        <p:spPr>
          <a:xfrm>
            <a:off x="157843" y="1803749"/>
            <a:ext cx="121357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огромных рынках, но с пониманием выхода в положительную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экономику</a:t>
            </a:r>
          </a:p>
          <a:p>
            <a:pPr marL="457200" indent="-457200">
              <a:buAutoNum type="arabicParenR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сегментах, где вы сможете вывести другой продукт и начать зарабатывать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или сохранить свою долю рынка</a:t>
            </a:r>
          </a:p>
        </p:txBody>
      </p:sp>
      <p:pic>
        <p:nvPicPr>
          <p:cNvPr id="3074" name="Picture 2" descr="Яндекс Go»">
            <a:extLst>
              <a:ext uri="{FF2B5EF4-FFF2-40B4-BE49-F238E27FC236}">
                <a16:creationId xmlns:a16="http://schemas.microsoft.com/office/drawing/2014/main" id="{6750244C-EE5F-4B21-81B4-50DC131C7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868" y="2526394"/>
            <a:ext cx="2552700" cy="81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Ситимобил — Википедия">
            <a:extLst>
              <a:ext uri="{FF2B5EF4-FFF2-40B4-BE49-F238E27FC236}">
                <a16:creationId xmlns:a16="http://schemas.microsoft.com/office/drawing/2014/main" id="{540C9319-6F1E-488B-B003-329A1F1C5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3000"/>
            <a:ext cx="2286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Логотип «ВкусВилла»">
            <a:extLst>
              <a:ext uri="{FF2B5EF4-FFF2-40B4-BE49-F238E27FC236}">
                <a16:creationId xmlns:a16="http://schemas.microsoft.com/office/drawing/2014/main" id="{DB7643D8-7932-4719-8A3C-A41ACF53D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711" y="5160210"/>
            <a:ext cx="2757714" cy="9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Промокод Яндекс Еда [Яндекс.Еда] | 💰 Купон на скидку - на Апрель 2022 |  Жми!">
            <a:extLst>
              <a:ext uri="{FF2B5EF4-FFF2-40B4-BE49-F238E27FC236}">
                <a16:creationId xmlns:a16="http://schemas.microsoft.com/office/drawing/2014/main" id="{79918C82-2F79-44CB-90B4-5B5261077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7" b="30270"/>
          <a:stretch/>
        </p:blipFill>
        <p:spPr bwMode="auto">
          <a:xfrm>
            <a:off x="6096000" y="5160210"/>
            <a:ext cx="400050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83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19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613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 РАБОТАТЬ С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ЭКОНОМИКОЙ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A25E04-DEE6-4616-A7D2-AD014CD3D2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466385"/>
              </p:ext>
            </p:extLst>
          </p:nvPr>
        </p:nvGraphicFramePr>
        <p:xfrm>
          <a:off x="315686" y="972040"/>
          <a:ext cx="11438164" cy="588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6CFA04-5144-450D-B754-97A9CEE2AE10}"/>
              </a:ext>
            </a:extLst>
          </p:cNvPr>
          <p:cNvSpPr txBox="1"/>
          <p:nvPr/>
        </p:nvSpPr>
        <p:spPr>
          <a:xfrm>
            <a:off x="315686" y="105145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EUR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4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О СПИКЕРЕ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7093E-817B-4667-9AD0-19B9466F3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51" y="1520687"/>
            <a:ext cx="2922387" cy="2717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B81207-8A66-4BF7-9B42-F2D8BEA66FD4}"/>
              </a:ext>
            </a:extLst>
          </p:cNvPr>
          <p:cNvSpPr txBox="1"/>
          <p:nvPr/>
        </p:nvSpPr>
        <p:spPr>
          <a:xfrm>
            <a:off x="9219977" y="4655653"/>
            <a:ext cx="1503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Кирилл </a:t>
            </a:r>
          </a:p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Примака</a:t>
            </a:r>
          </a:p>
        </p:txBody>
      </p:sp>
      <p:pic>
        <p:nvPicPr>
          <p:cNvPr id="1026" name="Picture 2" descr="О команде YellowRockets">
            <a:extLst>
              <a:ext uri="{FF2B5EF4-FFF2-40B4-BE49-F238E27FC236}">
                <a16:creationId xmlns:a16="http://schemas.microsoft.com/office/drawing/2014/main" id="{D3F2F4D4-3E2B-4FC8-A553-4948E8100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46" y="4060458"/>
            <a:ext cx="2715768" cy="5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8122F17-ED16-4D38-9BAC-450A172B7141}"/>
              </a:ext>
            </a:extLst>
          </p:cNvPr>
          <p:cNvGrpSpPr/>
          <p:nvPr/>
        </p:nvGrpSpPr>
        <p:grpSpPr>
          <a:xfrm>
            <a:off x="472146" y="1354826"/>
            <a:ext cx="1992162" cy="799731"/>
            <a:chOff x="2683171" y="3732113"/>
            <a:chExt cx="1279148" cy="476956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ECD6E68D-A2B8-4A5D-938D-0ADC7C081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450"/>
            <a:stretch>
              <a:fillRect/>
            </a:stretch>
          </p:blipFill>
          <p:spPr bwMode="auto">
            <a:xfrm>
              <a:off x="2683171" y="3810000"/>
              <a:ext cx="295175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7CD68902-3E7A-4782-9F89-DF340413B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069" y="3732113"/>
              <a:ext cx="857250" cy="476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dirty="0">
                  <a:ln>
                    <a:noFill/>
                  </a:ln>
                  <a:solidFill>
                    <a:srgbClr val="9C0215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Invest AG</a:t>
              </a:r>
              <a:endPara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FDCD7B-EB2A-4374-BAD6-3C54CE1D2186}"/>
              </a:ext>
            </a:extLst>
          </p:cNvPr>
          <p:cNvSpPr txBox="1"/>
          <p:nvPr/>
        </p:nvSpPr>
        <p:spPr>
          <a:xfrm>
            <a:off x="315686" y="2122468"/>
            <a:ext cx="7939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PE/VC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инвестиции в технологический сектор в России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Работал над сделками с Яндексом,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IVI,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Ренессанс Страхование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A6DF8-AD48-4E16-B768-25269CEC0D25}"/>
              </a:ext>
            </a:extLst>
          </p:cNvPr>
          <p:cNvSpPr txBox="1"/>
          <p:nvPr/>
        </p:nvSpPr>
        <p:spPr>
          <a:xfrm>
            <a:off x="315686" y="4693982"/>
            <a:ext cx="793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VC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инвестиции на ранних стадиях в России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Был в команде-основателей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VC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направления фонда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Сделки –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Kruiz.online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Buddy.ai,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Electroneek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8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20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613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 РАБОТАТЬ С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ЭКОНОМИКОЙ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A25E04-DEE6-4616-A7D2-AD014CD3D2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326043"/>
              </p:ext>
            </p:extLst>
          </p:nvPr>
        </p:nvGraphicFramePr>
        <p:xfrm>
          <a:off x="315686" y="2095500"/>
          <a:ext cx="11438164" cy="476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845B9C4-D2F5-4024-B5C4-23FF6F9EF902}"/>
              </a:ext>
            </a:extLst>
          </p:cNvPr>
          <p:cNvSpPr/>
          <p:nvPr/>
        </p:nvSpPr>
        <p:spPr>
          <a:xfrm>
            <a:off x="573313" y="2427514"/>
            <a:ext cx="2910116" cy="4292599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6B2DE-BA53-4B3A-847A-3FE2B317E209}"/>
              </a:ext>
            </a:extLst>
          </p:cNvPr>
          <p:cNvSpPr txBox="1"/>
          <p:nvPr/>
        </p:nvSpPr>
        <p:spPr>
          <a:xfrm>
            <a:off x="573313" y="1827963"/>
            <a:ext cx="291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+ Снижаем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Увеличиваем средний чек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0B861-5EAC-4440-8514-953C411E21A2}"/>
              </a:ext>
            </a:extLst>
          </p:cNvPr>
          <p:cNvSpPr txBox="1"/>
          <p:nvPr/>
        </p:nvSpPr>
        <p:spPr>
          <a:xfrm>
            <a:off x="315686" y="106415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EUR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746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21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613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 РАБОТАТЬ С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ЭКОНОМИКОЙ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A25E04-DEE6-4616-A7D2-AD014CD3D2D7}"/>
              </a:ext>
            </a:extLst>
          </p:cNvPr>
          <p:cNvGraphicFramePr>
            <a:graphicFrameLocks/>
          </p:cNvGraphicFramePr>
          <p:nvPr/>
        </p:nvGraphicFramePr>
        <p:xfrm>
          <a:off x="315686" y="2095500"/>
          <a:ext cx="11438164" cy="476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845B9C4-D2F5-4024-B5C4-23FF6F9EF902}"/>
              </a:ext>
            </a:extLst>
          </p:cNvPr>
          <p:cNvSpPr/>
          <p:nvPr/>
        </p:nvSpPr>
        <p:spPr>
          <a:xfrm>
            <a:off x="2544988" y="2382838"/>
            <a:ext cx="2743200" cy="4292599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6B2DE-BA53-4B3A-847A-3FE2B317E209}"/>
              </a:ext>
            </a:extLst>
          </p:cNvPr>
          <p:cNvSpPr txBox="1"/>
          <p:nvPr/>
        </p:nvSpPr>
        <p:spPr>
          <a:xfrm>
            <a:off x="2385303" y="2016089"/>
            <a:ext cx="3062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+ Запускаем дополнительные сервисы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20AFA-B7F3-4402-B5F5-278662D9D846}"/>
              </a:ext>
            </a:extLst>
          </p:cNvPr>
          <p:cNvSpPr txBox="1"/>
          <p:nvPr/>
        </p:nvSpPr>
        <p:spPr>
          <a:xfrm>
            <a:off x="315686" y="105145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EUR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68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22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613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 РАБОТАТЬ С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ЭКОНОМИКОЙ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A25E04-DEE6-4616-A7D2-AD014CD3D2D7}"/>
              </a:ext>
            </a:extLst>
          </p:cNvPr>
          <p:cNvGraphicFramePr>
            <a:graphicFrameLocks/>
          </p:cNvGraphicFramePr>
          <p:nvPr/>
        </p:nvGraphicFramePr>
        <p:xfrm>
          <a:off x="315686" y="2095500"/>
          <a:ext cx="11438164" cy="476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845B9C4-D2F5-4024-B5C4-23FF6F9EF902}"/>
              </a:ext>
            </a:extLst>
          </p:cNvPr>
          <p:cNvSpPr/>
          <p:nvPr/>
        </p:nvSpPr>
        <p:spPr>
          <a:xfrm>
            <a:off x="4449988" y="2445136"/>
            <a:ext cx="2743200" cy="4327139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6B2DE-BA53-4B3A-847A-3FE2B317E209}"/>
              </a:ext>
            </a:extLst>
          </p:cNvPr>
          <p:cNvSpPr txBox="1"/>
          <p:nvPr/>
        </p:nvSpPr>
        <p:spPr>
          <a:xfrm>
            <a:off x="4366530" y="1713081"/>
            <a:ext cx="291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 Договариваемся с поставщиками</a:t>
            </a: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 Ищем возможности для роста эффективности (автоматизация)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9AC83-6548-4F64-9F19-2D05BEC5FD2C}"/>
              </a:ext>
            </a:extLst>
          </p:cNvPr>
          <p:cNvSpPr txBox="1"/>
          <p:nvPr/>
        </p:nvSpPr>
        <p:spPr>
          <a:xfrm>
            <a:off x="315686" y="105145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EUR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89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23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613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 РАБОТАТЬ С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ЭКОНОМИКОЙ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A25E04-DEE6-4616-A7D2-AD014CD3D2D7}"/>
              </a:ext>
            </a:extLst>
          </p:cNvPr>
          <p:cNvGraphicFramePr>
            <a:graphicFrameLocks/>
          </p:cNvGraphicFramePr>
          <p:nvPr/>
        </p:nvGraphicFramePr>
        <p:xfrm>
          <a:off x="315686" y="2095500"/>
          <a:ext cx="11438164" cy="476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845B9C4-D2F5-4024-B5C4-23FF6F9EF902}"/>
              </a:ext>
            </a:extLst>
          </p:cNvPr>
          <p:cNvSpPr/>
          <p:nvPr/>
        </p:nvSpPr>
        <p:spPr>
          <a:xfrm>
            <a:off x="6174013" y="2445136"/>
            <a:ext cx="3741512" cy="4327139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6B2DE-BA53-4B3A-847A-3FE2B317E209}"/>
              </a:ext>
            </a:extLst>
          </p:cNvPr>
          <p:cNvSpPr txBox="1"/>
          <p:nvPr/>
        </p:nvSpPr>
        <p:spPr>
          <a:xfrm>
            <a:off x="6174013" y="1159083"/>
            <a:ext cx="374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 Договариваемся с поставщиками</a:t>
            </a: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 Ищем возможности для роста эффективности (автоматизация)</a:t>
            </a: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 Ищем дешевые каналы привлечения и растим органический канал привлечения</a:t>
            </a: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 Работаем над ростом лояльности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32D95-4752-454F-AB88-925298FFFF76}"/>
              </a:ext>
            </a:extLst>
          </p:cNvPr>
          <p:cNvSpPr txBox="1"/>
          <p:nvPr/>
        </p:nvSpPr>
        <p:spPr>
          <a:xfrm>
            <a:off x="315686" y="105145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EUR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105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24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613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 РАБОТАТЬ С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ЭКОНОМИКОЙ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A25E04-DEE6-4616-A7D2-AD014CD3D2D7}"/>
              </a:ext>
            </a:extLst>
          </p:cNvPr>
          <p:cNvGraphicFramePr>
            <a:graphicFrameLocks/>
          </p:cNvGraphicFramePr>
          <p:nvPr/>
        </p:nvGraphicFramePr>
        <p:xfrm>
          <a:off x="315686" y="2095500"/>
          <a:ext cx="11438164" cy="476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845B9C4-D2F5-4024-B5C4-23FF6F9EF902}"/>
              </a:ext>
            </a:extLst>
          </p:cNvPr>
          <p:cNvSpPr/>
          <p:nvPr/>
        </p:nvSpPr>
        <p:spPr>
          <a:xfrm>
            <a:off x="9039224" y="2445136"/>
            <a:ext cx="2837089" cy="4327139"/>
          </a:xfrm>
          <a:prstGeom prst="rect">
            <a:avLst/>
          </a:prstGeom>
          <a:noFill/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6B2DE-BA53-4B3A-847A-3FE2B317E209}"/>
              </a:ext>
            </a:extLst>
          </p:cNvPr>
          <p:cNvSpPr txBox="1"/>
          <p:nvPr/>
        </p:nvSpPr>
        <p:spPr>
          <a:xfrm>
            <a:off x="8949644" y="1975443"/>
            <a:ext cx="374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 Экономия на масштабе</a:t>
            </a:r>
          </a:p>
          <a:p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- Ищем возможности для оптимизации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25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81881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2861291"/>
            <a:ext cx="4168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ПРОДУКТОВЫЕ МЕТРИКИ</a:t>
            </a:r>
          </a:p>
        </p:txBody>
      </p:sp>
    </p:spTree>
    <p:extLst>
      <p:ext uri="{BB962C8B-B14F-4D97-AF65-F5344CB8AC3E}">
        <p14:creationId xmlns:p14="http://schemas.microsoft.com/office/powerpoint/2010/main" val="2449299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26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500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КАКИЕ МЕТРИКИ БЫВАЮТ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9F8BC-AD96-48A4-BA52-A36A528E47C3}"/>
              </a:ext>
            </a:extLst>
          </p:cNvPr>
          <p:cNvSpPr txBox="1"/>
          <p:nvPr/>
        </p:nvSpPr>
        <p:spPr>
          <a:xfrm>
            <a:off x="1318986" y="1659653"/>
            <a:ext cx="400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Ванильные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Тщеславные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B1CCD-97D9-4422-94F9-2094DC2DA01D}"/>
              </a:ext>
            </a:extLst>
          </p:cNvPr>
          <p:cNvSpPr txBox="1"/>
          <p:nvPr/>
        </p:nvSpPr>
        <p:spPr>
          <a:xfrm>
            <a:off x="7336773" y="1660071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Операционные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F7328-7130-44F3-BA80-B00111784DFF}"/>
              </a:ext>
            </a:extLst>
          </p:cNvPr>
          <p:cNvSpPr txBox="1"/>
          <p:nvPr/>
        </p:nvSpPr>
        <p:spPr>
          <a:xfrm>
            <a:off x="740886" y="2797691"/>
            <a:ext cx="40537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Просмотры страниц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скачиваний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регистраций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473EB-696E-434E-AD8E-5B7949EFF6DC}"/>
              </a:ext>
            </a:extLst>
          </p:cNvPr>
          <p:cNvSpPr txBox="1"/>
          <p:nvPr/>
        </p:nvSpPr>
        <p:spPr>
          <a:xfrm>
            <a:off x="6096000" y="2797691"/>
            <a:ext cx="57918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метрики из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экономики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Ежемесячно активные пользователи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конверсии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702619-979A-44F6-9B71-14DAD6469250}"/>
              </a:ext>
            </a:extLst>
          </p:cNvPr>
          <p:cNvSpPr txBox="1"/>
          <p:nvPr/>
        </p:nvSpPr>
        <p:spPr>
          <a:xfrm>
            <a:off x="6251293" y="5309252"/>
            <a:ext cx="4984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Показывают эффективность и </a:t>
            </a:r>
            <a:b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выполнение целей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9E8E01-4C7E-4E7A-9240-F22886DDCF72}"/>
              </a:ext>
            </a:extLst>
          </p:cNvPr>
          <p:cNvSpPr txBox="1"/>
          <p:nvPr/>
        </p:nvSpPr>
        <p:spPr>
          <a:xfrm>
            <a:off x="956650" y="5058843"/>
            <a:ext cx="3622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Показывают объемы </a:t>
            </a:r>
            <a:b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 отрыве от </a:t>
            </a:r>
          </a:p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эффективности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целей</a:t>
            </a:r>
          </a:p>
        </p:txBody>
      </p:sp>
      <p:pic>
        <p:nvPicPr>
          <p:cNvPr id="13" name="Picture 6" descr="иконка крестик закрыть окно ПНГ на Прозрачном Фоне • Скачать PNG иконка  крестик закрыть окно">
            <a:extLst>
              <a:ext uri="{FF2B5EF4-FFF2-40B4-BE49-F238E27FC236}">
                <a16:creationId xmlns:a16="http://schemas.microsoft.com/office/drawing/2014/main" id="{AFB76B13-F7E2-485F-83CD-5341866A4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917" y="5278007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зеленая галочка ПНГ на Прозрачном Фоне • Скачать PNG зеленая галочка">
            <a:extLst>
              <a:ext uri="{FF2B5EF4-FFF2-40B4-BE49-F238E27FC236}">
                <a16:creationId xmlns:a16="http://schemas.microsoft.com/office/drawing/2014/main" id="{0C1E46E8-9017-45D1-87F3-F2145F07E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9200" y="537824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142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27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500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КАКИЕ МЕТРИКИ БЫВАЮТ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7FDAA3-B66E-476E-BD7C-4D74D50EBF17}"/>
              </a:ext>
            </a:extLst>
          </p:cNvPr>
          <p:cNvSpPr/>
          <p:nvPr/>
        </p:nvSpPr>
        <p:spPr>
          <a:xfrm>
            <a:off x="315686" y="18490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1BA53-4E0A-4C6E-B7E1-E9AEBB8B877A}"/>
              </a:ext>
            </a:extLst>
          </p:cNvPr>
          <p:cNvSpPr txBox="1"/>
          <p:nvPr/>
        </p:nvSpPr>
        <p:spPr>
          <a:xfrm>
            <a:off x="419100" y="1834241"/>
            <a:ext cx="62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Рост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привлечение новых пользователей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E97517-E3F2-4E77-8F04-4927D8EFE148}"/>
              </a:ext>
            </a:extLst>
          </p:cNvPr>
          <p:cNvSpPr/>
          <p:nvPr/>
        </p:nvSpPr>
        <p:spPr>
          <a:xfrm>
            <a:off x="315686" y="3314600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BF657-B0EF-4A28-87FC-63280323F2B6}"/>
              </a:ext>
            </a:extLst>
          </p:cNvPr>
          <p:cNvSpPr txBox="1"/>
          <p:nvPr/>
        </p:nvSpPr>
        <p:spPr>
          <a:xfrm>
            <a:off x="419100" y="3299767"/>
            <a:ext cx="999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Вовлечение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 удержание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активность пользователей с продуктом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DE2D51-A446-4F11-A3CA-4562B6D428E2}"/>
              </a:ext>
            </a:extLst>
          </p:cNvPr>
          <p:cNvSpPr/>
          <p:nvPr/>
        </p:nvSpPr>
        <p:spPr>
          <a:xfrm>
            <a:off x="315686" y="4912949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29FAA-C40A-4579-8038-782235887BDA}"/>
              </a:ext>
            </a:extLst>
          </p:cNvPr>
          <p:cNvSpPr txBox="1"/>
          <p:nvPr/>
        </p:nvSpPr>
        <p:spPr>
          <a:xfrm>
            <a:off x="419100" y="4898116"/>
            <a:ext cx="9529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Монетизация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конвертация активности пользователей в деньги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133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28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2800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МЕТРИКИ РОСТА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2C6122-E8CA-4641-A73E-3A70E2044E73}"/>
              </a:ext>
            </a:extLst>
          </p:cNvPr>
          <p:cNvSpPr/>
          <p:nvPr/>
        </p:nvSpPr>
        <p:spPr>
          <a:xfrm>
            <a:off x="419100" y="2037443"/>
            <a:ext cx="3670300" cy="96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7D055-D199-45FC-9863-5A2AA05B46CB}"/>
              </a:ext>
            </a:extLst>
          </p:cNvPr>
          <p:cNvSpPr/>
          <p:nvPr/>
        </p:nvSpPr>
        <p:spPr>
          <a:xfrm>
            <a:off x="419100" y="4391915"/>
            <a:ext cx="3670300" cy="96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7AE2A-F38C-4C5F-94C2-D33071AB7D21}"/>
              </a:ext>
            </a:extLst>
          </p:cNvPr>
          <p:cNvSpPr txBox="1"/>
          <p:nvPr/>
        </p:nvSpPr>
        <p:spPr>
          <a:xfrm>
            <a:off x="419100" y="1575778"/>
            <a:ext cx="2884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Общие показатели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D38634-87EC-469C-B7B4-4FAB30478320}"/>
              </a:ext>
            </a:extLst>
          </p:cNvPr>
          <p:cNvSpPr txBox="1"/>
          <p:nvPr/>
        </p:nvSpPr>
        <p:spPr>
          <a:xfrm>
            <a:off x="419100" y="3930250"/>
            <a:ext cx="3341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Платное привлечение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211BD4-849F-4F53-B575-202F9E745702}"/>
              </a:ext>
            </a:extLst>
          </p:cNvPr>
          <p:cNvSpPr txBox="1"/>
          <p:nvPr/>
        </p:nvSpPr>
        <p:spPr>
          <a:xfrm>
            <a:off x="419100" y="2318185"/>
            <a:ext cx="65630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Кол-во новых пользователей за месяц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Доля продаж с органических каналов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6498F-BA11-4190-A720-582FE0033E5D}"/>
              </a:ext>
            </a:extLst>
          </p:cNvPr>
          <p:cNvSpPr txBox="1"/>
          <p:nvPr/>
        </p:nvSpPr>
        <p:spPr>
          <a:xfrm>
            <a:off x="419099" y="4592339"/>
            <a:ext cx="10943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CPL  (Cost per lead)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стоимость привлечения лида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конверсии от первого касания до покупки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по отдельным платным каналам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Facebook,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прямые продажи и т.д.)</a:t>
            </a:r>
          </a:p>
        </p:txBody>
      </p:sp>
    </p:spTree>
    <p:extLst>
      <p:ext uri="{BB962C8B-B14F-4D97-AF65-F5344CB8AC3E}">
        <p14:creationId xmlns:p14="http://schemas.microsoft.com/office/powerpoint/2010/main" val="4076617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29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6290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МЕТРИКИ ВОВЛЕЧЕНИЯ И УДЕРЖАНИЯ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2C6122-E8CA-4641-A73E-3A70E2044E73}"/>
              </a:ext>
            </a:extLst>
          </p:cNvPr>
          <p:cNvSpPr/>
          <p:nvPr/>
        </p:nvSpPr>
        <p:spPr>
          <a:xfrm>
            <a:off x="419100" y="2037443"/>
            <a:ext cx="3670300" cy="96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7D055-D199-45FC-9863-5A2AA05B46CB}"/>
              </a:ext>
            </a:extLst>
          </p:cNvPr>
          <p:cNvSpPr/>
          <p:nvPr/>
        </p:nvSpPr>
        <p:spPr>
          <a:xfrm>
            <a:off x="419100" y="4391915"/>
            <a:ext cx="3670300" cy="96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7AE2A-F38C-4C5F-94C2-D33071AB7D21}"/>
              </a:ext>
            </a:extLst>
          </p:cNvPr>
          <p:cNvSpPr txBox="1"/>
          <p:nvPr/>
        </p:nvSpPr>
        <p:spPr>
          <a:xfrm>
            <a:off x="419100" y="1575778"/>
            <a:ext cx="1903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Вовлечение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D38634-87EC-469C-B7B4-4FAB30478320}"/>
              </a:ext>
            </a:extLst>
          </p:cNvPr>
          <p:cNvSpPr txBox="1"/>
          <p:nvPr/>
        </p:nvSpPr>
        <p:spPr>
          <a:xfrm>
            <a:off x="419100" y="3930250"/>
            <a:ext cx="1768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Удержание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211BD4-849F-4F53-B575-202F9E745702}"/>
              </a:ext>
            </a:extLst>
          </p:cNvPr>
          <p:cNvSpPr txBox="1"/>
          <p:nvPr/>
        </p:nvSpPr>
        <p:spPr>
          <a:xfrm>
            <a:off x="419100" y="2318185"/>
            <a:ext cx="11659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DAU (Daily active users)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MAU (Monthly Active Users)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Доля самых активных пользователей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X+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часов времени в игре, приложении)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Количество действий в продукте (лайки, сохранения и т.д)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96498F-BA11-4190-A720-582FE0033E5D}"/>
              </a:ext>
            </a:extLst>
          </p:cNvPr>
          <p:cNvSpPr txBox="1"/>
          <p:nvPr/>
        </p:nvSpPr>
        <p:spPr>
          <a:xfrm>
            <a:off x="419099" y="4592339"/>
            <a:ext cx="67203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Churn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retention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Доля клиентов с повторными покупками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Продолжительность пауз между покупками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9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3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81881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2861291"/>
            <a:ext cx="2984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ЭКОНОМИКА</a:t>
            </a:r>
          </a:p>
        </p:txBody>
      </p:sp>
    </p:spTree>
    <p:extLst>
      <p:ext uri="{BB962C8B-B14F-4D97-AF65-F5344CB8AC3E}">
        <p14:creationId xmlns:p14="http://schemas.microsoft.com/office/powerpoint/2010/main" val="3877823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>
                <a:solidFill>
                  <a:schemeClr val="tx1"/>
                </a:solidFill>
              </a:rPr>
              <a:t>30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МЕТРИКИ МОНЕТИЗАЦИИ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26E7C3-B9AF-4AA2-8AFA-9F85C510B829}"/>
              </a:ext>
            </a:extLst>
          </p:cNvPr>
          <p:cNvSpPr/>
          <p:nvPr/>
        </p:nvSpPr>
        <p:spPr>
          <a:xfrm>
            <a:off x="353785" y="1270001"/>
            <a:ext cx="4307829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GMV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Оборот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(Gross Merchandise Volume)</a:t>
            </a:r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C5A62102-7023-4D85-AA65-BDEF316169D7}"/>
              </a:ext>
            </a:extLst>
          </p:cNvPr>
          <p:cNvSpPr/>
          <p:nvPr/>
        </p:nvSpPr>
        <p:spPr>
          <a:xfrm>
            <a:off x="4750514" y="1270001"/>
            <a:ext cx="635000" cy="762000"/>
          </a:xfrm>
          <a:prstGeom prst="mathEqual">
            <a:avLst>
              <a:gd name="adj1" fmla="val 11853"/>
              <a:gd name="adj2" fmla="val 15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20BC6-1CAC-4AF1-8704-35C030C4C585}"/>
              </a:ext>
            </a:extLst>
          </p:cNvPr>
          <p:cNvSpPr/>
          <p:nvPr/>
        </p:nvSpPr>
        <p:spPr>
          <a:xfrm>
            <a:off x="5487114" y="1270001"/>
            <a:ext cx="3533129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AOV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Средний чек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(Average Order Value)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51D1-F168-427D-A0A9-8C8021CF3E6E}"/>
              </a:ext>
            </a:extLst>
          </p:cNvPr>
          <p:cNvSpPr/>
          <p:nvPr/>
        </p:nvSpPr>
        <p:spPr>
          <a:xfrm>
            <a:off x="9767015" y="1270000"/>
            <a:ext cx="2196386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Кол-во </a:t>
            </a:r>
          </a:p>
          <a:p>
            <a:pPr algn="ct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покупок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10DBE367-4224-4C69-8DD2-A1FF0027BD37}"/>
              </a:ext>
            </a:extLst>
          </p:cNvPr>
          <p:cNvSpPr/>
          <p:nvPr/>
        </p:nvSpPr>
        <p:spPr>
          <a:xfrm>
            <a:off x="9043363" y="1310844"/>
            <a:ext cx="713232" cy="680311"/>
          </a:xfrm>
          <a:prstGeom prst="mathMultiply">
            <a:avLst>
              <a:gd name="adj1" fmla="val 114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A9B61C-3C34-4227-81D4-022C9C325BAA}"/>
              </a:ext>
            </a:extLst>
          </p:cNvPr>
          <p:cNvSpPr/>
          <p:nvPr/>
        </p:nvSpPr>
        <p:spPr>
          <a:xfrm>
            <a:off x="353785" y="2794000"/>
            <a:ext cx="3786414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ARPU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Доход с пользователя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08275C-817C-44C1-954D-09B8964D11EA}"/>
              </a:ext>
            </a:extLst>
          </p:cNvPr>
          <p:cNvSpPr/>
          <p:nvPr/>
        </p:nvSpPr>
        <p:spPr>
          <a:xfrm>
            <a:off x="353784" y="4330699"/>
            <a:ext cx="3786415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ARPPU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Доход с платящего пользователя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Equals 30">
            <a:extLst>
              <a:ext uri="{FF2B5EF4-FFF2-40B4-BE49-F238E27FC236}">
                <a16:creationId xmlns:a16="http://schemas.microsoft.com/office/drawing/2014/main" id="{594FD553-652B-42BC-807E-F02C1E04FEEA}"/>
              </a:ext>
            </a:extLst>
          </p:cNvPr>
          <p:cNvSpPr/>
          <p:nvPr/>
        </p:nvSpPr>
        <p:spPr>
          <a:xfrm>
            <a:off x="4292890" y="2793999"/>
            <a:ext cx="635000" cy="762000"/>
          </a:xfrm>
          <a:prstGeom prst="mathEqual">
            <a:avLst>
              <a:gd name="adj1" fmla="val 11853"/>
              <a:gd name="adj2" fmla="val 15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1BA153-BDBF-480E-BADD-EB770219810C}"/>
              </a:ext>
            </a:extLst>
          </p:cNvPr>
          <p:cNvSpPr/>
          <p:nvPr/>
        </p:nvSpPr>
        <p:spPr>
          <a:xfrm>
            <a:off x="4986045" y="2794000"/>
            <a:ext cx="2443455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Чистая выручка компании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7B3604-9D0F-4BC6-99E2-AD796A3ACAC7}"/>
              </a:ext>
            </a:extLst>
          </p:cNvPr>
          <p:cNvSpPr/>
          <p:nvPr/>
        </p:nvSpPr>
        <p:spPr>
          <a:xfrm>
            <a:off x="8051800" y="2793999"/>
            <a:ext cx="3911601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Кол-во </a:t>
            </a:r>
          </a:p>
          <a:p>
            <a:pPr algn="ctr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всех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пользователей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Division Sign 34">
            <a:extLst>
              <a:ext uri="{FF2B5EF4-FFF2-40B4-BE49-F238E27FC236}">
                <a16:creationId xmlns:a16="http://schemas.microsoft.com/office/drawing/2014/main" id="{9535DDB9-B73C-4215-93F6-118D8A108F0B}"/>
              </a:ext>
            </a:extLst>
          </p:cNvPr>
          <p:cNvSpPr/>
          <p:nvPr/>
        </p:nvSpPr>
        <p:spPr>
          <a:xfrm>
            <a:off x="7406628" y="2844799"/>
            <a:ext cx="669991" cy="646338"/>
          </a:xfrm>
          <a:prstGeom prst="mathDivide">
            <a:avLst>
              <a:gd name="adj1" fmla="val 15660"/>
              <a:gd name="adj2" fmla="val 5880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8FD3D9-D7F8-4ADA-BE5F-B12E34334899}"/>
              </a:ext>
            </a:extLst>
          </p:cNvPr>
          <p:cNvSpPr/>
          <p:nvPr/>
        </p:nvSpPr>
        <p:spPr>
          <a:xfrm>
            <a:off x="8051800" y="4333442"/>
            <a:ext cx="3911601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Кол-во </a:t>
            </a:r>
          </a:p>
          <a:p>
            <a:pPr algn="ctr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платящих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пользователей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Division Sign 37">
            <a:extLst>
              <a:ext uri="{FF2B5EF4-FFF2-40B4-BE49-F238E27FC236}">
                <a16:creationId xmlns:a16="http://schemas.microsoft.com/office/drawing/2014/main" id="{67249410-C554-4D6D-B437-3BB91AFD3C9D}"/>
              </a:ext>
            </a:extLst>
          </p:cNvPr>
          <p:cNvSpPr/>
          <p:nvPr/>
        </p:nvSpPr>
        <p:spPr>
          <a:xfrm>
            <a:off x="7427555" y="4388530"/>
            <a:ext cx="669991" cy="646338"/>
          </a:xfrm>
          <a:prstGeom prst="mathDivide">
            <a:avLst>
              <a:gd name="adj1" fmla="val 15660"/>
              <a:gd name="adj2" fmla="val 5880"/>
              <a:gd name="adj3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BEF873-B079-4B5D-AD94-1C27BD9322B6}"/>
              </a:ext>
            </a:extLst>
          </p:cNvPr>
          <p:cNvSpPr/>
          <p:nvPr/>
        </p:nvSpPr>
        <p:spPr>
          <a:xfrm>
            <a:off x="4986045" y="4330699"/>
            <a:ext cx="2443455" cy="76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Чистая выручка компании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Equals 39">
            <a:extLst>
              <a:ext uri="{FF2B5EF4-FFF2-40B4-BE49-F238E27FC236}">
                <a16:creationId xmlns:a16="http://schemas.microsoft.com/office/drawing/2014/main" id="{25182038-AD4B-4430-9078-0E8AB1A2FA90}"/>
              </a:ext>
            </a:extLst>
          </p:cNvPr>
          <p:cNvSpPr/>
          <p:nvPr/>
        </p:nvSpPr>
        <p:spPr>
          <a:xfrm>
            <a:off x="4292890" y="4330697"/>
            <a:ext cx="635000" cy="762000"/>
          </a:xfrm>
          <a:prstGeom prst="mathEqual">
            <a:avLst>
              <a:gd name="adj1" fmla="val 11853"/>
              <a:gd name="adj2" fmla="val 15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3DDFD2-36B4-4579-BDB9-522C176F7F4C}"/>
              </a:ext>
            </a:extLst>
          </p:cNvPr>
          <p:cNvSpPr/>
          <p:nvPr/>
        </p:nvSpPr>
        <p:spPr>
          <a:xfrm>
            <a:off x="304963" y="5867395"/>
            <a:ext cx="9095016" cy="3651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Дополнительно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доля платящих пользователей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689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31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81881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2861291"/>
            <a:ext cx="2387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731067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32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366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ДОМАШНЕЕ ЗАДАНИЕ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4FD40-49A1-4EA4-9F5F-50A1C670A804}"/>
              </a:ext>
            </a:extLst>
          </p:cNvPr>
          <p:cNvSpPr txBox="1"/>
          <p:nvPr/>
        </p:nvSpPr>
        <p:spPr>
          <a:xfrm>
            <a:off x="315686" y="1168916"/>
            <a:ext cx="1188876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1) Посчитать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экономику продукта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Если данные есть – считаем на реальных данных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Если данных нет – прогнозируем цифры на основе метрик сопоставимых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компаний (отчеты публичных аналогов, интервью с экспертами из этой сферы)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или собственных предварительных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2) Сделать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waterfall 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экономики (как на слайде 19) и отметить </a:t>
            </a: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    направления для улучшения на каждом этапе </a:t>
            </a:r>
          </a:p>
        </p:txBody>
      </p:sp>
    </p:spTree>
    <p:extLst>
      <p:ext uri="{BB962C8B-B14F-4D97-AF65-F5344CB8AC3E}">
        <p14:creationId xmlns:p14="http://schemas.microsoft.com/office/powerpoint/2010/main" val="2600009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33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ПОЛЕЗНЫЕ МАТЕРИАЛЫ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4FD40-49A1-4EA4-9F5F-50A1C670A804}"/>
              </a:ext>
            </a:extLst>
          </p:cNvPr>
          <p:cNvSpPr txBox="1"/>
          <p:nvPr/>
        </p:nvSpPr>
        <p:spPr>
          <a:xfrm>
            <a:off x="315686" y="1168916"/>
            <a:ext cx="617136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Блоги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 каналы на русском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Интернет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аналитика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Telegram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Илья Красинский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Telegram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Grow Horse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Telegram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Курсы и видео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 русском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GoPractice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сайт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Школа менеджеров Яндекса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YouTube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Блоги на английском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Andrew Chen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сайт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Lenny’s Newsletter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рассылка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Reforge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сайт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24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34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190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КОНТАКТЫ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2CB652-712E-4A0A-9CD7-E5C7DB4B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86" y="2819400"/>
            <a:ext cx="529351" cy="5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75F343-EFEB-4381-8B72-25ADEB495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151" y="1520687"/>
            <a:ext cx="2922387" cy="2717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F5B33A-8DF5-493C-B745-618C45B4DCF7}"/>
              </a:ext>
            </a:extLst>
          </p:cNvPr>
          <p:cNvSpPr txBox="1"/>
          <p:nvPr/>
        </p:nvSpPr>
        <p:spPr>
          <a:xfrm>
            <a:off x="9219977" y="4655653"/>
            <a:ext cx="1503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Кирилл </a:t>
            </a:r>
          </a:p>
          <a:p>
            <a:pPr algn="ctr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Примака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74BBC8-76AD-4AD0-B6D7-C4C066CB92A9}"/>
              </a:ext>
            </a:extLst>
          </p:cNvPr>
          <p:cNvSpPr txBox="1"/>
          <p:nvPr/>
        </p:nvSpPr>
        <p:spPr>
          <a:xfrm>
            <a:off x="1117137" y="28194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@KirillPrimaka</a:t>
            </a:r>
          </a:p>
        </p:txBody>
      </p:sp>
      <p:pic>
        <p:nvPicPr>
          <p:cNvPr id="1028" name="Picture 4" descr="Email, gmail, mail, logo, social, social media icon - Free download">
            <a:extLst>
              <a:ext uri="{FF2B5EF4-FFF2-40B4-BE49-F238E27FC236}">
                <a16:creationId xmlns:a16="http://schemas.microsoft.com/office/drawing/2014/main" id="{07D969D5-3B55-460B-8F3B-33791CC1C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09" y="3622423"/>
            <a:ext cx="549528" cy="54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BE0017-0C55-48F7-91C3-633C75676FDD}"/>
              </a:ext>
            </a:extLst>
          </p:cNvPr>
          <p:cNvSpPr txBox="1"/>
          <p:nvPr/>
        </p:nvSpPr>
        <p:spPr>
          <a:xfrm>
            <a:off x="1183812" y="362242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rimaka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irill@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gmail.com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8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4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99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ЧТО ТАКОЕ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ЭКОНОМИКА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Data Science Is Not a Black Box, Managers Must Understand It Too | by Marco  Lardelli | Medium">
            <a:extLst>
              <a:ext uri="{FF2B5EF4-FFF2-40B4-BE49-F238E27FC236}">
                <a16:creationId xmlns:a16="http://schemas.microsoft.com/office/drawing/2014/main" id="{E796C31F-7636-4D70-88C4-0718E65A6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5335" r="18466"/>
          <a:stretch/>
        </p:blipFill>
        <p:spPr bwMode="auto">
          <a:xfrm>
            <a:off x="5037578" y="2303272"/>
            <a:ext cx="19050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487C1-0683-4ED6-8415-97CD5143FD02}"/>
              </a:ext>
            </a:extLst>
          </p:cNvPr>
          <p:cNvSpPr txBox="1"/>
          <p:nvPr/>
        </p:nvSpPr>
        <p:spPr>
          <a:xfrm>
            <a:off x="823686" y="2908407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Деньги</a:t>
            </a: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клиентов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A3C295-B653-48A2-BD25-7640E8AA440E}"/>
              </a:ext>
            </a:extLst>
          </p:cNvPr>
          <p:cNvSpPr/>
          <p:nvPr/>
        </p:nvSpPr>
        <p:spPr>
          <a:xfrm>
            <a:off x="2940953" y="3039872"/>
            <a:ext cx="1693156" cy="59690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6A1379A-E866-4E38-B250-90F8D5BCB5A4}"/>
              </a:ext>
            </a:extLst>
          </p:cNvPr>
          <p:cNvSpPr/>
          <p:nvPr/>
        </p:nvSpPr>
        <p:spPr>
          <a:xfrm>
            <a:off x="7346047" y="3039872"/>
            <a:ext cx="1693156" cy="59690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645CD-9586-45D7-9B53-EC9D6F7504AD}"/>
              </a:ext>
            </a:extLst>
          </p:cNvPr>
          <p:cNvSpPr txBox="1"/>
          <p:nvPr/>
        </p:nvSpPr>
        <p:spPr>
          <a:xfrm>
            <a:off x="9336750" y="2851457"/>
            <a:ext cx="1667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Прибыль</a:t>
            </a:r>
          </a:p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компании</a:t>
            </a:r>
            <a:b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(именно прибыль!)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02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5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6276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ВОПРОСЫ И ПОКАЗАТЕЛИ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D80851-E7BD-4C5D-AEA3-0CD78B3F1D18}"/>
              </a:ext>
            </a:extLst>
          </p:cNvPr>
          <p:cNvSpPr/>
          <p:nvPr/>
        </p:nvSpPr>
        <p:spPr>
          <a:xfrm>
            <a:off x="315685" y="1428859"/>
            <a:ext cx="392975" cy="375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9A4D7-8048-4509-87BC-B9E3F83CCF89}"/>
              </a:ext>
            </a:extLst>
          </p:cNvPr>
          <p:cNvSpPr txBox="1"/>
          <p:nvPr/>
        </p:nvSpPr>
        <p:spPr>
          <a:xfrm>
            <a:off x="708660" y="1343053"/>
            <a:ext cx="4446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Эффективен ли маркетинг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DE8B34-C284-4978-8D91-4E085EA6825E}"/>
              </a:ext>
            </a:extLst>
          </p:cNvPr>
          <p:cNvSpPr/>
          <p:nvPr/>
        </p:nvSpPr>
        <p:spPr>
          <a:xfrm>
            <a:off x="315685" y="3261127"/>
            <a:ext cx="392975" cy="375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88E94-B469-4403-A8EF-2320453BAF27}"/>
              </a:ext>
            </a:extLst>
          </p:cNvPr>
          <p:cNvSpPr txBox="1"/>
          <p:nvPr/>
        </p:nvSpPr>
        <p:spPr>
          <a:xfrm>
            <a:off x="708660" y="3224297"/>
            <a:ext cx="696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Много ли зарабатываем с каждого клиента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71695-EEE7-46B4-B0D7-74A14D62261F}"/>
              </a:ext>
            </a:extLst>
          </p:cNvPr>
          <p:cNvSpPr/>
          <p:nvPr/>
        </p:nvSpPr>
        <p:spPr>
          <a:xfrm>
            <a:off x="315685" y="5053584"/>
            <a:ext cx="392975" cy="3755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20144-5224-4ED5-BB83-CC722CEC37E0}"/>
              </a:ext>
            </a:extLst>
          </p:cNvPr>
          <p:cNvSpPr txBox="1"/>
          <p:nvPr/>
        </p:nvSpPr>
        <p:spPr>
          <a:xfrm>
            <a:off x="708660" y="5004306"/>
            <a:ext cx="6474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Сходится ли экономика нашего проекта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AB787-44BA-4876-8A1A-079FF294AE29}"/>
              </a:ext>
            </a:extLst>
          </p:cNvPr>
          <p:cNvSpPr txBox="1"/>
          <p:nvPr/>
        </p:nvSpPr>
        <p:spPr>
          <a:xfrm>
            <a:off x="2260310" y="1998708"/>
            <a:ext cx="60117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Customer Acquisition Cost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Стоимость привлечения клиента)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C4DFE7-6C67-4C80-8ACF-3C59D69C785C}"/>
              </a:ext>
            </a:extLst>
          </p:cNvPr>
          <p:cNvSpPr txBox="1"/>
          <p:nvPr/>
        </p:nvSpPr>
        <p:spPr>
          <a:xfrm>
            <a:off x="2196302" y="3847043"/>
            <a:ext cx="8445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LTV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Life-Time Value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Прибыль с клиента за всю его жизнь с продуктом)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64B31-8B4E-4925-9CE0-BB0A66B57EE0}"/>
              </a:ext>
            </a:extLst>
          </p:cNvPr>
          <p:cNvSpPr txBox="1"/>
          <p:nvPr/>
        </p:nvSpPr>
        <p:spPr>
          <a:xfrm>
            <a:off x="2196302" y="5627235"/>
            <a:ext cx="7515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LTV/CAC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коэффициент окупаемости инвестиций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        в привлечение клиентов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7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6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291A18-0653-4533-BA58-6ECCE7F77DF0}"/>
              </a:ext>
            </a:extLst>
          </p:cNvPr>
          <p:cNvSpPr/>
          <p:nvPr/>
        </p:nvSpPr>
        <p:spPr>
          <a:xfrm>
            <a:off x="315687" y="15569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105C0-A696-4881-9828-A38B0A6E3A7F}"/>
              </a:ext>
            </a:extLst>
          </p:cNvPr>
          <p:cNvSpPr txBox="1"/>
          <p:nvPr/>
        </p:nvSpPr>
        <p:spPr>
          <a:xfrm>
            <a:off x="419101" y="1542141"/>
            <a:ext cx="6634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CAC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стоимость привлечения пользователя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C1D511-A7A4-4AC0-BE95-44B0256E9E9A}"/>
              </a:ext>
            </a:extLst>
          </p:cNvPr>
          <p:cNvSpPr/>
          <p:nvPr/>
        </p:nvSpPr>
        <p:spPr>
          <a:xfrm>
            <a:off x="315687" y="2748689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7B785-EF3A-499E-BFB1-E4456810AF81}"/>
              </a:ext>
            </a:extLst>
          </p:cNvPr>
          <p:cNvSpPr txBox="1"/>
          <p:nvPr/>
        </p:nvSpPr>
        <p:spPr>
          <a:xfrm>
            <a:off x="419101" y="2733856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CAC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3A9F4-8C02-4A5C-B548-E16CEBD21362}"/>
              </a:ext>
            </a:extLst>
          </p:cNvPr>
          <p:cNvSpPr/>
          <p:nvPr/>
        </p:nvSpPr>
        <p:spPr>
          <a:xfrm rot="5400000">
            <a:off x="5737799" y="-955173"/>
            <a:ext cx="18000" cy="781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AA0AE-2493-4DB7-AE86-A35B44B805E6}"/>
              </a:ext>
            </a:extLst>
          </p:cNvPr>
          <p:cNvSpPr txBox="1"/>
          <p:nvPr/>
        </p:nvSpPr>
        <p:spPr>
          <a:xfrm>
            <a:off x="1725088" y="2463723"/>
            <a:ext cx="819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расходы на привлечение пользователей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 период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A83BA-90CD-41A8-BA3E-03D04C0BF22E}"/>
              </a:ext>
            </a:extLst>
          </p:cNvPr>
          <p:cNvSpPr txBox="1"/>
          <p:nvPr/>
        </p:nvSpPr>
        <p:spPr>
          <a:xfrm>
            <a:off x="2785603" y="2941826"/>
            <a:ext cx="5922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Кол-во новых пользователей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 период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74A3F1-C00F-4EA3-B8A3-4D3B3E1CDF60}"/>
              </a:ext>
            </a:extLst>
          </p:cNvPr>
          <p:cNvSpPr/>
          <p:nvPr/>
        </p:nvSpPr>
        <p:spPr>
          <a:xfrm>
            <a:off x="315686" y="4223762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1A310-9E7B-4CAD-B0A0-ECAE2DD1A987}"/>
              </a:ext>
            </a:extLst>
          </p:cNvPr>
          <p:cNvSpPr txBox="1"/>
          <p:nvPr/>
        </p:nvSpPr>
        <p:spPr>
          <a:xfrm>
            <a:off x="419100" y="4208929"/>
            <a:ext cx="11772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Что важно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Считать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любом бизнесе,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не только в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продуктах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Чаще всего считают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CAC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на отрезке в месяц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реже – квартал и год (для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B2B)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arenR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Учитывать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сопутствующие расходы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привлечение (продавцы!)</a:t>
            </a:r>
          </a:p>
          <a:p>
            <a:pPr marL="457200" indent="-457200">
              <a:buAutoNum type="arabicParenR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9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7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476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ПРИМЕР РАСЧЕТА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CAC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 (1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/3)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CB8CC-0849-4E54-831A-214A8B7FEC4B}"/>
              </a:ext>
            </a:extLst>
          </p:cNvPr>
          <p:cNvSpPr/>
          <p:nvPr/>
        </p:nvSpPr>
        <p:spPr>
          <a:xfrm>
            <a:off x="315687" y="11886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F48BE-9085-41CA-9D3B-3219A5A97454}"/>
              </a:ext>
            </a:extLst>
          </p:cNvPr>
          <p:cNvSpPr txBox="1"/>
          <p:nvPr/>
        </p:nvSpPr>
        <p:spPr>
          <a:xfrm>
            <a:off x="419101" y="1173841"/>
            <a:ext cx="874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подписка на сервис облачного хранения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2AC42-91D3-413B-977C-F04722C0F42F}"/>
              </a:ext>
            </a:extLst>
          </p:cNvPr>
          <p:cNvSpPr/>
          <p:nvPr/>
        </p:nvSpPr>
        <p:spPr>
          <a:xfrm>
            <a:off x="315687" y="2016253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7D10F-5BF6-4F5A-80D7-9EDE55E33784}"/>
              </a:ext>
            </a:extLst>
          </p:cNvPr>
          <p:cNvSpPr txBox="1"/>
          <p:nvPr/>
        </p:nvSpPr>
        <p:spPr>
          <a:xfrm>
            <a:off x="419101" y="2001420"/>
            <a:ext cx="112284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РАСХОДЫ НА МАРКЕТИНГ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$1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млн в месяц, включая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$500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тыс. 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зарплаты отдела продаж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$3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тыс. – закупка траффика для интернет-маркетинга в проф. соц.сетях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$200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тыс. – маркетологи в проф. соц.сетях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E2BF6-06EA-4887-A1C0-A275A4E5BE0C}"/>
              </a:ext>
            </a:extLst>
          </p:cNvPr>
          <p:cNvSpPr/>
          <p:nvPr/>
        </p:nvSpPr>
        <p:spPr>
          <a:xfrm>
            <a:off x="315686" y="4322329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6A6F6-5EAC-41D3-A4C3-EB5EAC6538EB}"/>
              </a:ext>
            </a:extLst>
          </p:cNvPr>
          <p:cNvSpPr txBox="1"/>
          <p:nvPr/>
        </p:nvSpPr>
        <p:spPr>
          <a:xfrm>
            <a:off x="419100" y="4307496"/>
            <a:ext cx="8107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100 новых клиентов в месяц, включая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20 – от отдела продаж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30 – от продаж в проф.соц. сетях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40 – пришли сами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F4770-424A-405D-AA3E-0794EA6881E7}"/>
              </a:ext>
            </a:extLst>
          </p:cNvPr>
          <p:cNvSpPr txBox="1"/>
          <p:nvPr/>
        </p:nvSpPr>
        <p:spPr>
          <a:xfrm>
            <a:off x="7183846" y="5268660"/>
            <a:ext cx="4243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КАКОЙ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CAC? </a:t>
            </a:r>
            <a:b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 ПО КАНАЛАМ ПРОДАЖ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9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8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476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ПРИМЕР РАСЧЕТА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CAC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2/3)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CB8CC-0849-4E54-831A-214A8B7FEC4B}"/>
              </a:ext>
            </a:extLst>
          </p:cNvPr>
          <p:cNvSpPr/>
          <p:nvPr/>
        </p:nvSpPr>
        <p:spPr>
          <a:xfrm>
            <a:off x="315687" y="11886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F48BE-9085-41CA-9D3B-3219A5A97454}"/>
              </a:ext>
            </a:extLst>
          </p:cNvPr>
          <p:cNvSpPr txBox="1"/>
          <p:nvPr/>
        </p:nvSpPr>
        <p:spPr>
          <a:xfrm>
            <a:off x="419101" y="1173841"/>
            <a:ext cx="874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подписка на сервис облачного хранения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2AC42-91D3-413B-977C-F04722C0F42F}"/>
              </a:ext>
            </a:extLst>
          </p:cNvPr>
          <p:cNvSpPr/>
          <p:nvPr/>
        </p:nvSpPr>
        <p:spPr>
          <a:xfrm>
            <a:off x="315687" y="2016253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7D10F-5BF6-4F5A-80D7-9EDE55E33784}"/>
              </a:ext>
            </a:extLst>
          </p:cNvPr>
          <p:cNvSpPr txBox="1"/>
          <p:nvPr/>
        </p:nvSpPr>
        <p:spPr>
          <a:xfrm>
            <a:off x="419101" y="2001420"/>
            <a:ext cx="112284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РАСХОДЫ НА МАРКЕТИНГ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$1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млн в месяц, включая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$500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тыс. 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зарплаты отдела продаж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$3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тыс. – закупка траффика для интернет-маркетинга в проф. соц.сетях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$200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тыс. – маркетологи в проф. соц.сетях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E2BF6-06EA-4887-A1C0-A275A4E5BE0C}"/>
              </a:ext>
            </a:extLst>
          </p:cNvPr>
          <p:cNvSpPr/>
          <p:nvPr/>
        </p:nvSpPr>
        <p:spPr>
          <a:xfrm>
            <a:off x="315686" y="4322329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6A6F6-5EAC-41D3-A4C3-EB5EAC6538EB}"/>
              </a:ext>
            </a:extLst>
          </p:cNvPr>
          <p:cNvSpPr txBox="1"/>
          <p:nvPr/>
        </p:nvSpPr>
        <p:spPr>
          <a:xfrm>
            <a:off x="419100" y="4307496"/>
            <a:ext cx="66548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100 новых клиентов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месяц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20 – от отдела продаж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30 – от продаж в проф.соц. сетях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40 – пришли сами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F4770-424A-405D-AA3E-0794EA6881E7}"/>
              </a:ext>
            </a:extLst>
          </p:cNvPr>
          <p:cNvSpPr txBox="1"/>
          <p:nvPr/>
        </p:nvSpPr>
        <p:spPr>
          <a:xfrm>
            <a:off x="7275849" y="4322329"/>
            <a:ext cx="4543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 = $1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млн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/100 =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 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тыс.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692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D7B-9F9E-4B62-9B89-0AFEC957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30D89363-5912-4269-A3A4-BC48AA117D52}" type="slidenum">
              <a:rPr lang="ru-RU" smtClean="0"/>
              <a:t>9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CB3F91-8358-48F2-9FAD-3BE11A0AB28F}"/>
              </a:ext>
            </a:extLst>
          </p:cNvPr>
          <p:cNvSpPr/>
          <p:nvPr/>
        </p:nvSpPr>
        <p:spPr>
          <a:xfrm>
            <a:off x="0" y="272143"/>
            <a:ext cx="315686" cy="620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728D2-C2E7-411D-90E5-3659E32C438B}"/>
              </a:ext>
            </a:extLst>
          </p:cNvPr>
          <p:cNvSpPr txBox="1"/>
          <p:nvPr/>
        </p:nvSpPr>
        <p:spPr>
          <a:xfrm>
            <a:off x="315686" y="351553"/>
            <a:ext cx="4476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ПРИМЕР РАСЧЕТА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CAC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3/3)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CB8CC-0849-4E54-831A-214A8B7FEC4B}"/>
              </a:ext>
            </a:extLst>
          </p:cNvPr>
          <p:cNvSpPr/>
          <p:nvPr/>
        </p:nvSpPr>
        <p:spPr>
          <a:xfrm>
            <a:off x="315687" y="1188674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F48BE-9085-41CA-9D3B-3219A5A97454}"/>
              </a:ext>
            </a:extLst>
          </p:cNvPr>
          <p:cNvSpPr txBox="1"/>
          <p:nvPr/>
        </p:nvSpPr>
        <p:spPr>
          <a:xfrm>
            <a:off x="419101" y="1173841"/>
            <a:ext cx="8749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подписка на сервис облачного хранения данных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2AC42-91D3-413B-977C-F04722C0F42F}"/>
              </a:ext>
            </a:extLst>
          </p:cNvPr>
          <p:cNvSpPr/>
          <p:nvPr/>
        </p:nvSpPr>
        <p:spPr>
          <a:xfrm>
            <a:off x="315687" y="2016253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7D10F-5BF6-4F5A-80D7-9EDE55E33784}"/>
              </a:ext>
            </a:extLst>
          </p:cNvPr>
          <p:cNvSpPr txBox="1"/>
          <p:nvPr/>
        </p:nvSpPr>
        <p:spPr>
          <a:xfrm>
            <a:off x="419101" y="2001420"/>
            <a:ext cx="112284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РАСХОДЫ НА МАРКЕТИНГ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$1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млн в месяц, включая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$500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тыс. –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зарплаты отдела продаж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$3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тыс. – закупка траффика для интернет-маркетинга в проф. соц.сетях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$200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тыс. – маркетологи в проф. соц.сетях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E2BF6-06EA-4887-A1C0-A275A4E5BE0C}"/>
              </a:ext>
            </a:extLst>
          </p:cNvPr>
          <p:cNvSpPr/>
          <p:nvPr/>
        </p:nvSpPr>
        <p:spPr>
          <a:xfrm>
            <a:off x="315686" y="4322329"/>
            <a:ext cx="103414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6A6F6-5EAC-41D3-A4C3-EB5EAC6538EB}"/>
              </a:ext>
            </a:extLst>
          </p:cNvPr>
          <p:cNvSpPr txBox="1"/>
          <p:nvPr/>
        </p:nvSpPr>
        <p:spPr>
          <a:xfrm>
            <a:off x="419100" y="4307496"/>
            <a:ext cx="66548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РЕЗУЛЬТАТЫ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100 новых клиентов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месяц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20 – от отдела продаж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30 – от продаж в проф.соц. сетях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40 – пришли сами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F4770-424A-405D-AA3E-0794EA6881E7}"/>
              </a:ext>
            </a:extLst>
          </p:cNvPr>
          <p:cNvSpPr txBox="1"/>
          <p:nvPr/>
        </p:nvSpPr>
        <p:spPr>
          <a:xfrm>
            <a:off x="7275849" y="4322329"/>
            <a:ext cx="464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 = $1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млн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=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$10 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тыс.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1C446-FBD4-49F5-AE5A-BBDA1D567494}"/>
              </a:ext>
            </a:extLst>
          </p:cNvPr>
          <p:cNvSpPr txBox="1"/>
          <p:nvPr/>
        </p:nvSpPr>
        <p:spPr>
          <a:xfrm>
            <a:off x="5701283" y="5043188"/>
            <a:ext cx="4774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 = $500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тыс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=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тыс.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226C8-5666-41E1-9FC6-CB7443A65911}"/>
              </a:ext>
            </a:extLst>
          </p:cNvPr>
          <p:cNvSpPr txBox="1"/>
          <p:nvPr/>
        </p:nvSpPr>
        <p:spPr>
          <a:xfrm>
            <a:off x="5701282" y="5467954"/>
            <a:ext cx="5673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 = $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+200) тыс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=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тыс.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929B02-DC23-461F-997B-A9BE3F401D36}"/>
              </a:ext>
            </a:extLst>
          </p:cNvPr>
          <p:cNvSpPr txBox="1"/>
          <p:nvPr/>
        </p:nvSpPr>
        <p:spPr>
          <a:xfrm>
            <a:off x="5701283" y="5889741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 = </a:t>
            </a:r>
            <a:r>
              <a:rPr lang="ru-RU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6415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1576</Words>
  <Application>Microsoft Office PowerPoint</Application>
  <PresentationFormat>Widescreen</PresentationFormat>
  <Paragraphs>351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Primaka</dc:creator>
  <cp:lastModifiedBy>Kirill Primaka</cp:lastModifiedBy>
  <cp:revision>16</cp:revision>
  <dcterms:created xsi:type="dcterms:W3CDTF">2022-04-09T09:19:15Z</dcterms:created>
  <dcterms:modified xsi:type="dcterms:W3CDTF">2022-04-11T11:12:38Z</dcterms:modified>
</cp:coreProperties>
</file>