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94"/>
  </p:normalViewPr>
  <p:slideViewPr>
    <p:cSldViewPr snapToGrid="0" snapToObjects="1">
      <p:cViewPr>
        <p:scale>
          <a:sx n="120" d="100"/>
          <a:sy n="120" d="100"/>
        </p:scale>
        <p:origin x="2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68B85-CA4C-9145-AE99-A83F7F508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D5374B-A75F-7D4F-98A9-01A800B3D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849630-DB2A-D544-98AE-E48D5038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6283F3-49D1-4840-B5FF-8A1CAA79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FC7140-BD2B-C540-9F83-A042575E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66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D9A50-3EE6-F041-9A96-A9ED46B0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A913E6-4627-4849-94BA-32FED4554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E0F1AB-B5F6-AF4E-83A5-DC58F6BB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3BCAC-683B-574E-B5E5-5A41F934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2C7B7E-8E07-9545-B49C-B982BDF3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12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2C425C3-84D5-AB4A-92B9-073F21547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CF1FB0F-5CD2-A543-9817-C0B1B0AB5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2E9710-67BF-8A40-B6B6-46EFEC21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A29916-EFEF-3541-AC43-98481197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E8F619-616B-8B42-A03C-A07536F6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76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322E9A-7BAD-C04E-B2A0-59E38B82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D6902B-57EE-7E49-9008-FDBFC9159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A19935-5958-3643-B027-6B686E6E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9BA5AC-E052-8446-A4F3-237AD299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EAFE7-78AC-9648-9B53-1FFEC55B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72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646A6-1722-C040-8D12-18CAD656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3CC656-DE73-8241-AF8E-12F91259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0FD74D-31C3-A942-876A-A5451C64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059D1C-CF7F-714F-ADEE-51256725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B54E47-6888-EC44-9221-C4F260B1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43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709A3-5A81-B848-99E0-3AB7DC08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820352-250D-784D-BD5D-45059118A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4EF8F8-FC53-8B43-87FB-DB58BBBCA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445586-83CD-744C-8A70-1D7D9F50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4833E6-624B-124B-B3A5-EC0A06E4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3B7138-705B-AE4C-8D1A-8E14196A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89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A461D-577C-EB40-9C0B-E1D21353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3527E2-6A76-2A4D-8E2D-7B995109A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510AAF-BAD8-3340-9A97-0E99BCEAA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B10C90-239A-BF43-86F6-C3144070B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99735BB-3B57-2D40-A9BB-EADF2267E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02C2C89-5005-FA41-98BB-E8EE6382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841397E-FE06-1B40-9978-DD0099B32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74F8014-689C-E542-8DD1-51628189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30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48A51-3089-2D4A-BD96-13118566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ABF2C6-66EE-1243-9771-EB877E922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CD5D8A-8DEC-A946-8B69-B20A53D2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73D787-FD7C-7E48-B44E-06DD38DA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22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6CD4734-9393-2E41-A0C3-B5034182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A28EE4-B635-9F4F-BEE4-B1EA1C32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F87391-1DEB-064D-BF2B-EAB8EEB3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84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EA62D-74E9-F645-BF71-CD6D1BBB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D46A3E-EAD9-A846-9153-2D7AC9063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B74168-0BCC-2947-9003-7C073E1DC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185D4-3912-3A40-AF8C-CE0E49E5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AF5D69-767B-A740-9BCC-76CFCF70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854A69-6AB9-3848-926F-9622486F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09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3E0D9A-94FD-D442-974E-EB747FB9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5F0819-1F81-CF46-898D-03166387E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B03A83-C788-5B42-A0E6-AD2541CA0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8F3809-0C61-6844-9AFD-23AF96B5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FAA781-2C76-2E48-9FD3-47013639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82DD57-FC9A-5244-ACDE-83C895D0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28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D9B870-4D1E-D546-B6F5-3818DEAE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FC92DE-34D8-A64D-82A7-389009336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5219B7-2278-3E49-8B53-BAB9390A7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153E11-2760-FD4C-B2A4-0BA507470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631205-B76A-FE4A-840E-75BFDF2FC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38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vk.com/vstudenniko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Hhr1aMgKPk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325C8-3385-9048-B04F-9DC0CC717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9723"/>
            <a:ext cx="9144000" cy="1250239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Agile</a:t>
            </a:r>
            <a:r>
              <a:rPr lang="en-US" sz="6600" dirty="0"/>
              <a:t> / </a:t>
            </a:r>
            <a:r>
              <a:rPr lang="en-US" sz="6600" dirty="0">
                <a:solidFill>
                  <a:srgbClr val="C00000"/>
                </a:solidFill>
              </a:rPr>
              <a:t>SCRUM</a:t>
            </a:r>
            <a:endParaRPr lang="ru-RU" sz="6600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4A239C-2F7B-3443-BF8A-80110565D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Гибкие методология разработки ПО</a:t>
            </a:r>
          </a:p>
          <a:p>
            <a:endParaRPr lang="ru-RU" dirty="0"/>
          </a:p>
          <a:p>
            <a:r>
              <a:rPr lang="en-US" dirty="0"/>
              <a:t>© </a:t>
            </a:r>
            <a:r>
              <a:rPr lang="ru-RU" dirty="0"/>
              <a:t>Валерий Студенников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6F0A75-AED9-D548-8F89-06654AE65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87" y="181248"/>
            <a:ext cx="3069020" cy="906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C01E9D-0F8C-C342-8B4E-23ECCA7B9B63}"/>
              </a:ext>
            </a:extLst>
          </p:cNvPr>
          <p:cNvSpPr txBox="1"/>
          <p:nvPr/>
        </p:nvSpPr>
        <p:spPr>
          <a:xfrm>
            <a:off x="8118142" y="265294"/>
            <a:ext cx="374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Курс «Менеджмент разработки ПО»</a:t>
            </a:r>
          </a:p>
        </p:txBody>
      </p:sp>
    </p:spTree>
    <p:extLst>
      <p:ext uri="{BB962C8B-B14F-4D97-AF65-F5344CB8AC3E}">
        <p14:creationId xmlns:p14="http://schemas.microsoft.com/office/powerpoint/2010/main" val="154836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1E7DD-4340-E640-BBE9-08ED5581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19" y="375636"/>
            <a:ext cx="10515600" cy="948668"/>
          </a:xfrm>
        </p:spPr>
        <p:txBody>
          <a:bodyPr/>
          <a:lstStyle/>
          <a:p>
            <a:r>
              <a:rPr lang="ru-RU" dirty="0"/>
              <a:t>Валерий Студенников </a:t>
            </a:r>
            <a:r>
              <a:rPr lang="en-US" dirty="0"/>
              <a:t>// </a:t>
            </a:r>
            <a:r>
              <a:rPr lang="ru-RU" dirty="0"/>
              <a:t>обо мне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8C3E23-7B7B-A14A-B140-0C096B8D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9020" y="1324304"/>
            <a:ext cx="8284779" cy="53104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Со-основатель, </a:t>
            </a:r>
            <a:r>
              <a:rPr lang="en-US" dirty="0"/>
              <a:t>ex-</a:t>
            </a:r>
            <a:r>
              <a:rPr lang="ru-RU" dirty="0"/>
              <a:t>технический директор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e</a:t>
            </a:r>
            <a:r>
              <a:rPr lang="en-US" dirty="0"/>
              <a:t>x-</a:t>
            </a:r>
            <a:r>
              <a:rPr lang="ru-RU" dirty="0"/>
              <a:t>руководитель разработки и </a:t>
            </a:r>
            <a:r>
              <a:rPr lang="en-US" dirty="0"/>
              <a:t>ex-</a:t>
            </a:r>
            <a:r>
              <a:rPr lang="ru-RU" dirty="0"/>
              <a:t>архитектор технической инфраструктуры </a:t>
            </a:r>
            <a:r>
              <a:rPr lang="en-US" dirty="0"/>
              <a:t>REG.RU</a:t>
            </a:r>
            <a:endParaRPr lang="ru-RU" dirty="0"/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Со-основатель и </a:t>
            </a:r>
            <a:r>
              <a:rPr lang="en-US" dirty="0"/>
              <a:t>ex-</a:t>
            </a:r>
            <a:r>
              <a:rPr lang="ru-RU" dirty="0"/>
              <a:t>президент спортивно-туристического клуба «ВелоСамара»</a:t>
            </a:r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Со-основатель и президент самарской региональной федерации каякинга и </a:t>
            </a:r>
            <a:r>
              <a:rPr lang="en-US" dirty="0"/>
              <a:t>sup-</a:t>
            </a:r>
            <a:r>
              <a:rPr lang="ru-RU" dirty="0"/>
              <a:t>серфинга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Со-основатель </a:t>
            </a:r>
            <a:r>
              <a:rPr lang="en-US" dirty="0"/>
              <a:t>Electron Bikes (</a:t>
            </a:r>
            <a:r>
              <a:rPr lang="ru-RU" dirty="0"/>
              <a:t>производство электровелосипедов под заказ</a:t>
            </a:r>
            <a:r>
              <a:rPr lang="en-US" dirty="0"/>
              <a:t>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hlinkClick r:id="rId2"/>
              </a:rPr>
              <a:t>https://vk.com/vstudennikov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Telegram: @</a:t>
            </a:r>
            <a:r>
              <a:rPr lang="en-US" dirty="0" err="1"/>
              <a:t>xtrueman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despair@gmail.com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169EE3-9795-C840-8A46-806B78EBD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19" y="1425575"/>
            <a:ext cx="2373427" cy="312540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3D6C562-D1B2-8A49-A18F-3A447DB48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18" y="4829941"/>
            <a:ext cx="2367225" cy="129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EB065F-619D-5C43-B2E8-87BE4E042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9" y="281360"/>
            <a:ext cx="4636004" cy="358236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87705A5-6814-324F-8147-1DA153A53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725" y="2860157"/>
            <a:ext cx="4636004" cy="358236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05E4374-61C6-5D42-820A-1320BCA72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594" y="148855"/>
            <a:ext cx="4004698" cy="566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8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59CFB-8A72-3E46-94B3-E83E82F4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335"/>
          </a:xfrm>
        </p:spPr>
        <p:txBody>
          <a:bodyPr>
            <a:normAutofit fontScale="90000"/>
          </a:bodyPr>
          <a:lstStyle/>
          <a:p>
            <a:r>
              <a:rPr lang="ru-RU" dirty="0"/>
              <a:t>Выставление итоговой отметки (зачёта)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C04E1E-7E5C-3741-A31F-75504EDAB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889"/>
            <a:ext cx="10515600" cy="55289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Предположительно, большинство студентов по результатам активной работы должны получить зачёт автоматом.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ru-RU" sz="1800" dirty="0"/>
              <a:t>«Формула успеха» или какие факторы влияют на  автомат (в порядке убывания приоритета):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Командное</a:t>
            </a:r>
            <a:r>
              <a:rPr lang="ru-RU" sz="1800" dirty="0"/>
              <a:t>: Как команда показывала себя на </a:t>
            </a:r>
            <a:r>
              <a:rPr lang="ru-RU" sz="1800" b="1" dirty="0"/>
              <a:t>командных встречах</a:t>
            </a:r>
            <a:r>
              <a:rPr lang="ru-RU" sz="1800" dirty="0"/>
              <a:t> (которые проводятся во время лабораторных работ)</a:t>
            </a:r>
          </a:p>
          <a:p>
            <a:pPr marL="554400" lvl="1" indent="-457200">
              <a:spcBef>
                <a:spcPts val="600"/>
              </a:spcBef>
            </a:pPr>
            <a:r>
              <a:rPr lang="ru-RU" sz="1400" dirty="0"/>
              <a:t>обязательное присутствие всех членов команды на общих встречах (на практических занятиях)!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Личное</a:t>
            </a:r>
            <a:r>
              <a:rPr lang="ru-RU" sz="1800" dirty="0"/>
              <a:t>: Участие на "менеджерских" ролях в команде (</a:t>
            </a:r>
            <a:r>
              <a:rPr lang="en" sz="1800" i="1" dirty="0"/>
              <a:t>scrum master</a:t>
            </a:r>
            <a:r>
              <a:rPr lang="en" sz="1800" dirty="0"/>
              <a:t>, </a:t>
            </a:r>
            <a:r>
              <a:rPr lang="en" sz="1800" i="1" dirty="0"/>
              <a:t>product owner</a:t>
            </a:r>
            <a:r>
              <a:rPr lang="en" sz="1800" dirty="0"/>
              <a:t>, </a:t>
            </a:r>
            <a:r>
              <a:rPr lang="en" sz="1800" i="1" dirty="0"/>
              <a:t>SDM</a:t>
            </a:r>
            <a:r>
              <a:rPr lang="en" sz="1800" dirty="0"/>
              <a:t>, </a:t>
            </a:r>
            <a:r>
              <a:rPr lang="en" sz="1800" i="1" dirty="0"/>
              <a:t>SRM</a:t>
            </a:r>
            <a:r>
              <a:rPr lang="en" sz="1800" dirty="0"/>
              <a:t>, </a:t>
            </a:r>
            <a:r>
              <a:rPr lang="en" sz="1800" i="1" dirty="0"/>
              <a:t>project manager</a:t>
            </a:r>
            <a:r>
              <a:rPr lang="en" sz="1800" dirty="0"/>
              <a:t> </a:t>
            </a:r>
            <a:r>
              <a:rPr lang="ru-RU" sz="1800" dirty="0"/>
              <a:t>и т.д.)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Командное</a:t>
            </a:r>
            <a:r>
              <a:rPr lang="ru-RU" sz="1800" dirty="0"/>
              <a:t>: Насколько команде удалось продвинуться в </a:t>
            </a:r>
            <a:r>
              <a:rPr lang="ru-RU" sz="1800" b="1" dirty="0"/>
              <a:t>разработке продукта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Командное + менеджерское</a:t>
            </a:r>
            <a:r>
              <a:rPr lang="ru-RU" sz="1800" dirty="0"/>
              <a:t>: Насколько команда правильно создавала все артефакты, требующиеся процессом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Личное</a:t>
            </a:r>
            <a:r>
              <a:rPr lang="ru-RU" sz="1800" dirty="0"/>
              <a:t>: Оценка вклада участника команды другими членами команды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Личное</a:t>
            </a:r>
            <a:r>
              <a:rPr lang="ru-RU" sz="1800" dirty="0"/>
              <a:t>: Отчёт каждого члена команды о своей работе за спринт.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1800" dirty="0"/>
              <a:t>Также можно получить бонус будучи персональным ассистентом от группы, который будет помогать по орг. моментам: приглашать пользователей в рабочие инструменты и т.п.</a:t>
            </a:r>
          </a:p>
          <a:p>
            <a:pPr marL="0" indent="0">
              <a:spcBef>
                <a:spcPts val="600"/>
              </a:spcBef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В случае, если «формула успеха» показывает неутешительные значения — устный зачёт по теории.</a:t>
            </a:r>
          </a:p>
        </p:txBody>
      </p:sp>
    </p:spTree>
    <p:extLst>
      <p:ext uri="{BB962C8B-B14F-4D97-AF65-F5344CB8AC3E}">
        <p14:creationId xmlns:p14="http://schemas.microsoft.com/office/powerpoint/2010/main" val="80191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E4B1E-407F-454C-B547-7410919B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284" y="220245"/>
            <a:ext cx="10515600" cy="432317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S</a:t>
            </a:r>
            <a:r>
              <a:rPr lang="en-US" dirty="0"/>
              <a:t>CRUM</a:t>
            </a:r>
            <a:r>
              <a:rPr lang="ru-RU" dirty="0"/>
              <a:t> за 5 минут</a:t>
            </a:r>
          </a:p>
        </p:txBody>
      </p:sp>
      <p:pic>
        <p:nvPicPr>
          <p:cNvPr id="4" name="Мультимедиа в Интернете 3" descr="SCRUM — метод управления проектами. Обучающий мультик для вас и ваших сотрудников!">
            <a:hlinkClick r:id="" action="ppaction://media"/>
            <a:extLst>
              <a:ext uri="{FF2B5EF4-FFF2-40B4-BE49-F238E27FC236}">
                <a16:creationId xmlns:a16="http://schemas.microsoft.com/office/drawing/2014/main" id="{27675DEC-8C2C-FA4E-A468-6BF735C6E10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04284" y="849294"/>
            <a:ext cx="10427166" cy="589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2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2498</TotalTime>
  <Words>272</Words>
  <Application>Microsoft Macintosh PowerPoint</Application>
  <PresentationFormat>Широкоэкранный</PresentationFormat>
  <Paragraphs>28</Paragraphs>
  <Slides>5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Agile / SCRUM</vt:lpstr>
      <vt:lpstr>Валерий Студенников // обо мне</vt:lpstr>
      <vt:lpstr>Презентация PowerPoint</vt:lpstr>
      <vt:lpstr>Выставление итоговой отметки (зачёта)</vt:lpstr>
      <vt:lpstr>SCRUM за 5 минут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/ SCRUM</dc:title>
  <dc:creator>Валерий Студенников</dc:creator>
  <cp:lastModifiedBy>Валерий Студенников</cp:lastModifiedBy>
  <cp:revision>3</cp:revision>
  <dcterms:created xsi:type="dcterms:W3CDTF">2022-01-27T15:06:08Z</dcterms:created>
  <dcterms:modified xsi:type="dcterms:W3CDTF">2022-01-29T08:44:44Z</dcterms:modified>
</cp:coreProperties>
</file>