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7"/>
    <p:restoredTop sz="94703"/>
  </p:normalViewPr>
  <p:slideViewPr>
    <p:cSldViewPr snapToGrid="0" snapToObjects="1">
      <p:cViewPr>
        <p:scale>
          <a:sx n="120" d="100"/>
          <a:sy n="120" d="100"/>
        </p:scale>
        <p:origin x="5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68B85-CA4C-9145-AE99-A83F7F50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D5374B-A75F-7D4F-98A9-01A800B3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49630-DB2A-D544-98AE-E48D5038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283F3-49D1-4840-B5FF-8A1CAA79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C7140-BD2B-C540-9F83-A042575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D9A50-3EE6-F041-9A96-A9ED46B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A913E6-4627-4849-94BA-32FED4554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0F1AB-B5F6-AF4E-83A5-DC58F6BB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3BCAC-683B-574E-B5E5-5A41F934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2C7B7E-8E07-9545-B49C-B982BDF3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425C3-84D5-AB4A-92B9-073F21547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F1FB0F-5CD2-A543-9817-C0B1B0AB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E9710-67BF-8A40-B6B6-46EFEC21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29916-EFEF-3541-AC43-98481197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E8F619-616B-8B42-A03C-A07536F6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6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22E9A-7BAD-C04E-B2A0-59E38B82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6902B-57EE-7E49-9008-FDBFC915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A19935-5958-3643-B027-6B686E6E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BA5AC-E052-8446-A4F3-237AD299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EAFE7-78AC-9648-9B53-1FFEC55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2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46A6-1722-C040-8D12-18CAD656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3CC656-DE73-8241-AF8E-12F91259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FD74D-31C3-A942-876A-A5451C64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59D1C-CF7F-714F-ADEE-51256725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54E47-6888-EC44-9221-C4F260B1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3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9A3-5A81-B848-99E0-3AB7DC0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20352-250D-784D-BD5D-45059118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4EF8F8-FC53-8B43-87FB-DB58BBBC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445586-83CD-744C-8A70-1D7D9F50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4833E6-624B-124B-B3A5-EC0A06E4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B7138-705B-AE4C-8D1A-8E14196A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9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A461D-577C-EB40-9C0B-E1D2135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527E2-6A76-2A4D-8E2D-7B995109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510AAF-BAD8-3340-9A97-0E99BCEA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B10C90-239A-BF43-86F6-C3144070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9735BB-3B57-2D40-A9BB-EADF2267E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2C2C89-5005-FA41-98BB-E8EE6382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41397E-FE06-1B40-9978-DD0099B3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4F8014-689C-E542-8DD1-51628189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48A51-3089-2D4A-BD96-13118566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ABF2C6-66EE-1243-9771-EB877E92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CD5D8A-8DEC-A946-8B69-B20A53D2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73D787-FD7C-7E48-B44E-06DD38D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CD4734-9393-2E41-A0C3-B5034182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A28EE4-B635-9F4F-BEE4-B1EA1C32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F87391-1DEB-064D-BF2B-EAB8EEB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4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EA62D-74E9-F645-BF71-CD6D1BB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46A3E-EAD9-A846-9153-2D7AC906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B74168-0BCC-2947-9003-7C073E1DC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185D4-3912-3A40-AF8C-CE0E49E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F5D69-767B-A740-9BCC-76CFCF70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54A69-6AB9-3848-926F-9622486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E0D9A-94FD-D442-974E-EB747FB9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5F0819-1F81-CF46-898D-03166387E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B03A83-C788-5B42-A0E6-AD2541CA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8F3809-0C61-6844-9AFD-23AF96B5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AA781-2C76-2E48-9FD3-47013639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82DD57-FC9A-5244-ACDE-83C895D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8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9B870-4D1E-D546-B6F5-3818DEAE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C92DE-34D8-A64D-82A7-38900933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5219B7-2278-3E49-8B53-BAB9390A7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53E11-2760-FD4C-B2A4-0BA507470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31205-B76A-FE4A-840E-75BFDF2F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3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vk.com/vstudennik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Hhr1aMgKPk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9723"/>
            <a:ext cx="9144000" cy="1250239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Agile</a:t>
            </a:r>
            <a:r>
              <a:rPr lang="en-US" sz="6600" dirty="0"/>
              <a:t> / </a:t>
            </a:r>
            <a:r>
              <a:rPr lang="en-US" sz="6600" dirty="0">
                <a:solidFill>
                  <a:srgbClr val="C00000"/>
                </a:solidFill>
              </a:rPr>
              <a:t>SCRUM</a:t>
            </a:r>
            <a:endParaRPr lang="ru-RU" sz="66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Гибкие методология разработки ПО</a:t>
            </a:r>
          </a:p>
          <a:p>
            <a:endParaRPr lang="ru-RU" dirty="0"/>
          </a:p>
          <a:p>
            <a:r>
              <a:rPr lang="en-US" dirty="0"/>
              <a:t>© </a:t>
            </a:r>
            <a:r>
              <a:rPr lang="ru-RU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«Менеджмент разработки ПО»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F3C6F-E4F3-8440-9550-57CB89EA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en-US" dirty="0"/>
              <a:t>Scrum: </a:t>
            </a:r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97284-0FAC-0042-BAAA-95283AB8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690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dirty="0"/>
              <a:t>Scrum — </a:t>
            </a:r>
            <a:r>
              <a:rPr lang="ru-RU" dirty="0"/>
              <a:t>легкий </a:t>
            </a:r>
            <a:r>
              <a:rPr lang="ru-RU" dirty="0" err="1"/>
              <a:t>фреймворк</a:t>
            </a:r>
            <a:r>
              <a:rPr lang="ru-RU" dirty="0"/>
              <a:t>, который помогает людям, командам и организациям создавать ценность с помощью адаптивных решений комплексных проблем.</a:t>
            </a:r>
          </a:p>
          <a:p>
            <a:pPr marL="0" indent="0">
              <a:buNone/>
            </a:pPr>
            <a:r>
              <a:rPr lang="en" dirty="0"/>
              <a:t>Scrum </a:t>
            </a:r>
            <a:r>
              <a:rPr lang="ru-RU" dirty="0"/>
              <a:t>предназначен для быстрой разработки и поставки сложных, принципиально новых </a:t>
            </a:r>
            <a:r>
              <a:rPr lang="ru-RU" b="1" dirty="0"/>
              <a:t>продуктов</a:t>
            </a:r>
            <a:r>
              <a:rPr lang="ru-RU" dirty="0"/>
              <a:t>, которых нет на рынке.</a:t>
            </a:r>
          </a:p>
          <a:p>
            <a:pPr marL="0" indent="0">
              <a:buNone/>
            </a:pPr>
            <a:r>
              <a:rPr lang="ru-RU" dirty="0"/>
              <a:t>Основную цель </a:t>
            </a:r>
            <a:r>
              <a:rPr lang="en" dirty="0"/>
              <a:t>Agile </a:t>
            </a:r>
            <a:r>
              <a:rPr lang="ru-RU" dirty="0"/>
              <a:t>и </a:t>
            </a:r>
            <a:r>
              <a:rPr lang="en" dirty="0"/>
              <a:t>Scrum </a:t>
            </a:r>
            <a:r>
              <a:rPr lang="ru-RU" dirty="0"/>
              <a:t>часто формулируют как </a:t>
            </a:r>
            <a:r>
              <a:rPr lang="ru-RU" b="1" dirty="0"/>
              <a:t>сокращение </a:t>
            </a:r>
            <a:r>
              <a:rPr lang="en" b="1" dirty="0"/>
              <a:t>Time2Market</a:t>
            </a:r>
            <a:r>
              <a:rPr lang="en" dirty="0"/>
              <a:t> — </a:t>
            </a:r>
            <a:r>
              <a:rPr lang="ru-RU" dirty="0"/>
              <a:t>времени выпуска на рынок новых продуктов / времени их поставки потребителю.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Вкратце, </a:t>
            </a:r>
            <a:r>
              <a:rPr lang="en" dirty="0"/>
              <a:t>Scrum </a:t>
            </a:r>
            <a:r>
              <a:rPr lang="ru-RU" dirty="0"/>
              <a:t>требует, чтобы </a:t>
            </a:r>
            <a:r>
              <a:rPr lang="en" b="1" dirty="0"/>
              <a:t>Scrum Master</a:t>
            </a:r>
            <a:r>
              <a:rPr lang="en" dirty="0"/>
              <a:t> </a:t>
            </a:r>
            <a:r>
              <a:rPr lang="ru-RU" dirty="0"/>
              <a:t>способствовал возникновению среды, в которой:</a:t>
            </a:r>
          </a:p>
          <a:p>
            <a:pPr marL="0" indent="0">
              <a:buNone/>
            </a:pPr>
            <a:r>
              <a:rPr lang="ru-RU" dirty="0"/>
              <a:t>1. </a:t>
            </a:r>
            <a:r>
              <a:rPr lang="en" b="1" dirty="0"/>
              <a:t>Product Owner</a:t>
            </a:r>
            <a:r>
              <a:rPr lang="en" dirty="0"/>
              <a:t> </a:t>
            </a:r>
            <a:r>
              <a:rPr lang="ru-RU" dirty="0"/>
              <a:t>упорядочивает работу по решению комплексной проблемы в </a:t>
            </a:r>
            <a:r>
              <a:rPr lang="en" b="1" dirty="0"/>
              <a:t>Product</a:t>
            </a:r>
            <a:r>
              <a:rPr lang="ru-RU" b="1" dirty="0"/>
              <a:t> </a:t>
            </a:r>
            <a:r>
              <a:rPr lang="en" b="1" dirty="0"/>
              <a:t>Backlog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en" dirty="0"/>
              <a:t>2. </a:t>
            </a:r>
            <a:r>
              <a:rPr lang="en" b="1" dirty="0"/>
              <a:t>Scrum Team</a:t>
            </a:r>
            <a:r>
              <a:rPr lang="en" dirty="0"/>
              <a:t> </a:t>
            </a:r>
            <a:r>
              <a:rPr lang="ru-RU" dirty="0"/>
              <a:t>в ходе </a:t>
            </a:r>
            <a:r>
              <a:rPr lang="en" b="1" dirty="0"/>
              <a:t>Sprint</a:t>
            </a:r>
            <a:r>
              <a:rPr lang="en" dirty="0"/>
              <a:t> </a:t>
            </a:r>
            <a:r>
              <a:rPr lang="ru-RU" dirty="0"/>
              <a:t>превращает выбранную работу в </a:t>
            </a:r>
            <a:r>
              <a:rPr lang="en" b="1" dirty="0"/>
              <a:t>Increment</a:t>
            </a:r>
            <a:r>
              <a:rPr lang="en" dirty="0"/>
              <a:t>, </a:t>
            </a:r>
            <a:r>
              <a:rPr lang="ru-RU" dirty="0"/>
              <a:t>несущий ценность.</a:t>
            </a:r>
          </a:p>
          <a:p>
            <a:pPr marL="0" indent="0">
              <a:buNone/>
            </a:pPr>
            <a:r>
              <a:rPr lang="ru-RU" dirty="0"/>
              <a:t>3. </a:t>
            </a:r>
            <a:r>
              <a:rPr lang="en" b="1" dirty="0"/>
              <a:t>Scrum Team</a:t>
            </a:r>
            <a:r>
              <a:rPr lang="en" dirty="0"/>
              <a:t> </a:t>
            </a:r>
            <a:r>
              <a:rPr lang="ru-RU" dirty="0"/>
              <a:t>и заинтересованные лица инспектируют результаты и вносят правки для следующего </a:t>
            </a:r>
            <a:r>
              <a:rPr lang="en" dirty="0"/>
              <a:t>Sprint.</a:t>
            </a:r>
          </a:p>
          <a:p>
            <a:pPr marL="0" indent="0">
              <a:buNone/>
            </a:pPr>
            <a:r>
              <a:rPr lang="en" dirty="0"/>
              <a:t>4. </a:t>
            </a:r>
            <a:r>
              <a:rPr lang="ru-RU" i="1" dirty="0"/>
              <a:t>Повторить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7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3EA0F-E510-5743-8B25-23A451FF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Заинтересованные лица (</a:t>
            </a:r>
            <a:r>
              <a:rPr lang="en-US" dirty="0"/>
              <a:t>Stakeholders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12675-2C17-0F41-B42F-E4D2CBF6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заинтересованные в продукте лица:</a:t>
            </a:r>
          </a:p>
          <a:p>
            <a:pPr>
              <a:buFontTx/>
              <a:buChar char="-"/>
            </a:pPr>
            <a:r>
              <a:rPr lang="ru-RU" dirty="0"/>
              <a:t>Заказчики</a:t>
            </a:r>
          </a:p>
          <a:p>
            <a:pPr>
              <a:buFontTx/>
              <a:buChar char="-"/>
            </a:pPr>
            <a:r>
              <a:rPr lang="ru-RU" dirty="0"/>
              <a:t>Потенциальные пользователи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Всех кого коснётся использование продукта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en-US" dirty="0"/>
              <a:t>«</a:t>
            </a:r>
            <a:r>
              <a:rPr lang="ru-RU" dirty="0"/>
              <a:t>Лицо, дающее обратную связь Владельцу Продукта и </a:t>
            </a:r>
            <a:r>
              <a:rPr lang="ru-RU" dirty="0" err="1"/>
              <a:t>Скрам</a:t>
            </a:r>
            <a:r>
              <a:rPr lang="ru-RU" dirty="0"/>
              <a:t>-команде в целом по видению, </a:t>
            </a:r>
            <a:r>
              <a:rPr lang="ru-RU" dirty="0" err="1"/>
              <a:t>Бэклогу</a:t>
            </a:r>
            <a:r>
              <a:rPr lang="ru-RU" dirty="0"/>
              <a:t> Продукта и Инкрементам. Нередко участвует в Обзоре спринта. Зачастую является частью организации, которая разрабатывает продукт</a:t>
            </a:r>
            <a:r>
              <a:rPr lang="en-US" dirty="0"/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84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EE045-647D-CD4D-8273-85C36A76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59"/>
          </a:xfrm>
        </p:spPr>
        <p:txBody>
          <a:bodyPr/>
          <a:lstStyle/>
          <a:p>
            <a:r>
              <a:rPr lang="ru-RU" dirty="0"/>
              <a:t>Команда (</a:t>
            </a:r>
            <a:r>
              <a:rPr lang="en" dirty="0"/>
              <a:t>Team)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5536B-460D-A145-95F1-CD55EAFD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377"/>
            <a:ext cx="10515600" cy="494358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самоорганизующаяся и самоуправляемая</a:t>
            </a:r>
          </a:p>
          <a:p>
            <a:r>
              <a:rPr lang="ru-RU" dirty="0"/>
              <a:t>работа команды оценивается как работа единой группы</a:t>
            </a:r>
          </a:p>
          <a:p>
            <a:r>
              <a:rPr lang="ru-RU" dirty="0"/>
              <a:t>размер: 7 ± 2 человека, чем меньше — тем лучше</a:t>
            </a:r>
          </a:p>
          <a:p>
            <a:r>
              <a:rPr lang="ru-RU" dirty="0" err="1"/>
              <a:t>кроссфункциональная</a:t>
            </a:r>
            <a:endParaRPr lang="ru-RU" dirty="0"/>
          </a:p>
          <a:p>
            <a:pPr lvl="1"/>
            <a:r>
              <a:rPr lang="ru-RU" dirty="0"/>
              <a:t>в неё входят люди с дополняющими навыками — разработчики, аналитики, тестировщики, дизайнеры, </a:t>
            </a:r>
            <a:r>
              <a:rPr lang="ru-RU" dirty="0" err="1"/>
              <a:t>d</a:t>
            </a:r>
            <a:r>
              <a:rPr lang="en-US" dirty="0"/>
              <a:t>evops</a:t>
            </a:r>
            <a:r>
              <a:rPr lang="ru-RU" dirty="0"/>
              <a:t> и т.п.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T-Shape</a:t>
            </a:r>
          </a:p>
          <a:p>
            <a:r>
              <a:rPr lang="ru-RU" dirty="0"/>
              <a:t>нет заранее определённых ролей и специализаций в команде</a:t>
            </a:r>
            <a:endParaRPr lang="en-US" dirty="0"/>
          </a:p>
          <a:p>
            <a:r>
              <a:rPr lang="ru-RU" dirty="0"/>
              <a:t>команда сидит в одном месте или находится в постоянном тесном контакте онлайн (</a:t>
            </a:r>
            <a:r>
              <a:rPr lang="en" dirty="0"/>
              <a:t>colocation)</a:t>
            </a:r>
          </a:p>
          <a:p>
            <a:r>
              <a:rPr lang="ru-RU"/>
              <a:t>работает вместе, </a:t>
            </a:r>
            <a:r>
              <a:rPr lang="ru-RU" dirty="0"/>
              <a:t>помогая друг другу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11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FF57-52C7-EA43-9DF6-4DC99C53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(</a:t>
            </a:r>
            <a:r>
              <a:rPr lang="ru-RU" dirty="0" err="1"/>
              <a:t>T</a:t>
            </a:r>
            <a:r>
              <a:rPr lang="en-US" dirty="0" err="1"/>
              <a:t>eam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54726-8FC5-D746-9B80-63EEBBC1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берёт на себя обязательства по выполнению объёма работ на спринт перед Владельцем продукта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92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1E7DD-4340-E640-BBE9-08ED5581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19" y="375636"/>
            <a:ext cx="10515600" cy="948668"/>
          </a:xfrm>
        </p:spPr>
        <p:txBody>
          <a:bodyPr/>
          <a:lstStyle/>
          <a:p>
            <a:r>
              <a:rPr lang="ru-RU" dirty="0"/>
              <a:t>Валерий Студенников </a:t>
            </a:r>
            <a:r>
              <a:rPr lang="en-US" dirty="0"/>
              <a:t>// </a:t>
            </a:r>
            <a:r>
              <a:rPr lang="ru-RU" dirty="0"/>
              <a:t>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C3E23-7B7B-A14A-B140-0C096B8D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020" y="1324304"/>
            <a:ext cx="8284779" cy="5310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Со-основатель, </a:t>
            </a:r>
            <a:r>
              <a:rPr lang="en-US" dirty="0"/>
              <a:t>ex-</a:t>
            </a:r>
            <a:r>
              <a:rPr lang="ru-RU" dirty="0"/>
              <a:t>технический директор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e</a:t>
            </a:r>
            <a:r>
              <a:rPr lang="en-US" dirty="0"/>
              <a:t>x-</a:t>
            </a:r>
            <a:r>
              <a:rPr lang="ru-RU" dirty="0"/>
              <a:t>руководитель разработки и </a:t>
            </a:r>
            <a:r>
              <a:rPr lang="en-US" dirty="0"/>
              <a:t>ex-</a:t>
            </a:r>
            <a:r>
              <a:rPr lang="ru-RU" dirty="0"/>
              <a:t>архитектор технической инфраструктуры </a:t>
            </a:r>
            <a:r>
              <a:rPr lang="en-US" dirty="0"/>
              <a:t>REG.RU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</a:t>
            </a:r>
            <a:r>
              <a:rPr lang="en-US" dirty="0"/>
              <a:t>ex-</a:t>
            </a:r>
            <a:r>
              <a:rPr lang="ru-RU" dirty="0"/>
              <a:t>президент спортивно-туристического клуба «ВелоСамара»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президент самарской региональной федерации каякинга и </a:t>
            </a:r>
            <a:r>
              <a:rPr lang="en-US" dirty="0"/>
              <a:t>sup-</a:t>
            </a:r>
            <a:r>
              <a:rPr lang="ru-RU" dirty="0"/>
              <a:t>серфинга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Со-основатель </a:t>
            </a:r>
            <a:r>
              <a:rPr lang="en-US" dirty="0"/>
              <a:t>Electron Bikes (</a:t>
            </a:r>
            <a:r>
              <a:rPr lang="ru-RU" dirty="0"/>
              <a:t>производство электровелосипедов под заказ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https://vk.com/vstudennikov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Telegram: @</a:t>
            </a:r>
            <a:r>
              <a:rPr lang="en-US" dirty="0" err="1"/>
              <a:t>xtrueman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despair@gmail.com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169EE3-9795-C840-8A46-806B78EB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9" y="1425575"/>
            <a:ext cx="2373427" cy="31254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D6C562-D1B2-8A49-A18F-3A447DB4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18" y="4829941"/>
            <a:ext cx="2367225" cy="12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B065F-619D-5C43-B2E8-87BE4E04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" y="281360"/>
            <a:ext cx="4636004" cy="35823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7705A5-6814-324F-8147-1DA153A5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25" y="2860157"/>
            <a:ext cx="4636004" cy="35823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5E4374-61C6-5D42-820A-1320BCA72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594" y="148855"/>
            <a:ext cx="4004698" cy="56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8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59CFB-8A72-3E46-94B3-E83E82F4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</p:spPr>
        <p:txBody>
          <a:bodyPr>
            <a:normAutofit fontScale="90000"/>
          </a:bodyPr>
          <a:lstStyle/>
          <a:p>
            <a:r>
              <a:rPr lang="ru-RU" dirty="0"/>
              <a:t>Выставление итоговой отметки (зачёта)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04E1E-7E5C-3741-A31F-75504ED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889"/>
            <a:ext cx="10515600" cy="5528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Предположительно, большинство студентов по результатам активной работы должны получить зачёт автоматом.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sz="1800" dirty="0"/>
              <a:t>«Формула успеха» или какие факторы влияют на  автомат (в порядке убывания приоритета):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Как команда показывала себя на </a:t>
            </a:r>
            <a:r>
              <a:rPr lang="ru-RU" sz="1800" b="1" dirty="0"/>
              <a:t>командных встречах</a:t>
            </a:r>
            <a:r>
              <a:rPr lang="ru-RU" sz="1800" dirty="0"/>
              <a:t> (которые проводятся во время лабораторных работ)</a:t>
            </a:r>
          </a:p>
          <a:p>
            <a:pPr marL="554400" lvl="1" indent="-457200">
              <a:spcBef>
                <a:spcPts val="600"/>
              </a:spcBef>
            </a:pPr>
            <a:r>
              <a:rPr lang="ru-RU" sz="1400" dirty="0"/>
              <a:t>обязательное присутствие всех членов команды на общих встречах (на практических занятиях)!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Участие на "менеджерских" ролях в команде (</a:t>
            </a:r>
            <a:r>
              <a:rPr lang="en" sz="1800" i="1" dirty="0"/>
              <a:t>scrum master</a:t>
            </a:r>
            <a:r>
              <a:rPr lang="en" sz="1800" dirty="0"/>
              <a:t>, </a:t>
            </a:r>
            <a:r>
              <a:rPr lang="en" sz="1800" i="1" dirty="0"/>
              <a:t>product owner</a:t>
            </a:r>
            <a:r>
              <a:rPr lang="en" sz="1800" dirty="0"/>
              <a:t>, </a:t>
            </a:r>
            <a:r>
              <a:rPr lang="en" sz="1800" i="1" dirty="0"/>
              <a:t>SDM</a:t>
            </a:r>
            <a:r>
              <a:rPr lang="en" sz="1800" dirty="0"/>
              <a:t>, </a:t>
            </a:r>
            <a:r>
              <a:rPr lang="en" sz="1800" i="1" dirty="0"/>
              <a:t>SRM</a:t>
            </a:r>
            <a:r>
              <a:rPr lang="en" sz="1800" dirty="0"/>
              <a:t>, </a:t>
            </a:r>
            <a:r>
              <a:rPr lang="en" sz="1800" i="1" dirty="0"/>
              <a:t>project manager</a:t>
            </a:r>
            <a:r>
              <a:rPr lang="en" sz="1800" dirty="0"/>
              <a:t> </a:t>
            </a:r>
            <a:r>
              <a:rPr lang="ru-RU" sz="1800" dirty="0"/>
              <a:t>и т.д.)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Насколько команде удалось продвинуться в </a:t>
            </a:r>
            <a:r>
              <a:rPr lang="ru-RU" sz="1800" b="1" dirty="0"/>
              <a:t>разработке продукта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 + менеджерское</a:t>
            </a:r>
            <a:r>
              <a:rPr lang="ru-RU" sz="1800" dirty="0"/>
              <a:t>: Насколько команда правильно создавала все артефакты, требующиеся процессом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Оценка вклада участника команды другими членами команды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Отчёт каждого члена команды о своей работе за спринт.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1800" dirty="0"/>
              <a:t>Также можно получить бонус будучи персональным ассистентом от группы, который будет помогать по орг. моментам: приглашать пользователей в рабочие инструменты и т.п.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В случае, если «формула успеха» показывает неутешительные значения — устный зачёт по теории.</a:t>
            </a:r>
          </a:p>
        </p:txBody>
      </p:sp>
    </p:spTree>
    <p:extLst>
      <p:ext uri="{BB962C8B-B14F-4D97-AF65-F5344CB8AC3E}">
        <p14:creationId xmlns:p14="http://schemas.microsoft.com/office/powerpoint/2010/main" val="80191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4B1E-407F-454C-B547-7410919B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20245"/>
            <a:ext cx="10515600" cy="432317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S</a:t>
            </a:r>
            <a:r>
              <a:rPr lang="en-US" dirty="0"/>
              <a:t>CRUM</a:t>
            </a:r>
            <a:r>
              <a:rPr lang="ru-RU" dirty="0"/>
              <a:t> за 5 минут</a:t>
            </a:r>
          </a:p>
        </p:txBody>
      </p:sp>
      <p:pic>
        <p:nvPicPr>
          <p:cNvPr id="4" name="Мультимедиа в Интернете 3" descr="SCRUM — метод управления проектами. Обучающий мультик для вас и ваших сотрудников!">
            <a:hlinkClick r:id="" action="ppaction://media"/>
            <a:extLst>
              <a:ext uri="{FF2B5EF4-FFF2-40B4-BE49-F238E27FC236}">
                <a16:creationId xmlns:a16="http://schemas.microsoft.com/office/drawing/2014/main" id="{27675DEC-8C2C-FA4E-A468-6BF735C6E10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4284" y="849294"/>
            <a:ext cx="10427166" cy="58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5D647-A919-0A4D-AB80-5072DA8C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09" y="532624"/>
            <a:ext cx="2808768" cy="5814460"/>
          </a:xfrm>
        </p:spPr>
        <p:txBody>
          <a:bodyPr vert="vert270" lIns="90000"/>
          <a:lstStyle/>
          <a:p>
            <a:pPr algn="ctr"/>
            <a:r>
              <a:rPr lang="ru-RU" dirty="0"/>
              <a:t>Как разработчики разрабатывают ПО?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11ADC9-A011-0047-86F2-D02BDA6BF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7" y="202812"/>
            <a:ext cx="8564501" cy="6423376"/>
          </a:xfrm>
        </p:spPr>
      </p:pic>
    </p:spTree>
    <p:extLst>
      <p:ext uri="{BB962C8B-B14F-4D97-AF65-F5344CB8AC3E}">
        <p14:creationId xmlns:p14="http://schemas.microsoft.com/office/powerpoint/2010/main" val="11769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C19BD-2A4A-5149-8FF4-32146916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88" y="482085"/>
            <a:ext cx="6115493" cy="1070270"/>
          </a:xfrm>
        </p:spPr>
        <p:txBody>
          <a:bodyPr/>
          <a:lstStyle/>
          <a:p>
            <a:r>
              <a:rPr lang="ru-RU" dirty="0"/>
              <a:t>Водопадные процессы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BC1377-AB18-B34C-8946-0AEBFF306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60" y="1765300"/>
            <a:ext cx="6667500" cy="332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B9D65-6D7F-3446-A925-15F7C9A37091}"/>
              </a:ext>
            </a:extLst>
          </p:cNvPr>
          <p:cNvSpPr txBox="1"/>
          <p:nvPr/>
        </p:nvSpPr>
        <p:spPr>
          <a:xfrm>
            <a:off x="6655981" y="158828"/>
            <a:ext cx="519799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Недостатки:</a:t>
            </a:r>
          </a:p>
          <a:p>
            <a:pPr marL="285750" indent="-285750">
              <a:buFontTx/>
              <a:buChar char="-"/>
            </a:pPr>
            <a:r>
              <a:rPr lang="ru-RU" sz="2200" b="1" dirty="0"/>
              <a:t>Долго</a:t>
            </a:r>
            <a:r>
              <a:rPr lang="ru-RU" sz="2200" dirty="0"/>
              <a:t> ждать от идеи до готового продукта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У заказчика нет возможности ознакомится с системой заранее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У пользователя нет возможности привыкнуть к продукту постепенно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Очень </a:t>
            </a:r>
            <a:r>
              <a:rPr lang="ru-RU" sz="2200" b="1" dirty="0"/>
              <a:t>не любит изменения </a:t>
            </a:r>
            <a:r>
              <a:rPr lang="ru-RU" sz="2200" dirty="0"/>
              <a:t>требований к продукту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Изменения вносить очень дорого и сложно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Большие </a:t>
            </a:r>
            <a:r>
              <a:rPr lang="ru-RU" sz="2200" b="1" dirty="0"/>
              <a:t>риски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На выходе можем получить совсем не то, что хотел заказчик</a:t>
            </a:r>
          </a:p>
          <a:p>
            <a:pPr marL="285750" indent="-285750">
              <a:buFontTx/>
              <a:buChar char="-"/>
            </a:pPr>
            <a:r>
              <a:rPr lang="ru-RU" sz="2200" b="1" dirty="0"/>
              <a:t>Дорого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Разработчик закладывает дополнительную стоимость для страховки рисков</a:t>
            </a:r>
          </a:p>
        </p:txBody>
      </p:sp>
    </p:spTree>
    <p:extLst>
      <p:ext uri="{BB962C8B-B14F-4D97-AF65-F5344CB8AC3E}">
        <p14:creationId xmlns:p14="http://schemas.microsoft.com/office/powerpoint/2010/main" val="294874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20871-81F1-0649-A27A-ABBEBB01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4" y="365126"/>
            <a:ext cx="10930270" cy="644968"/>
          </a:xfrm>
        </p:spPr>
        <p:txBody>
          <a:bodyPr>
            <a:noAutofit/>
          </a:bodyPr>
          <a:lstStyle/>
          <a:p>
            <a:r>
              <a:rPr lang="en" sz="3600" b="1" dirty="0"/>
              <a:t>Agile-</a:t>
            </a:r>
            <a:r>
              <a:rPr lang="ru-RU" sz="3600" b="1" dirty="0"/>
              <a:t>манифест разработки программного обеспечения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E983A-76EB-934E-A5F7-F7DBADC8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4"/>
            <a:ext cx="10515600" cy="4915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Ценности </a:t>
            </a:r>
            <a:r>
              <a:rPr lang="en-US" dirty="0"/>
              <a:t>Agile:</a:t>
            </a:r>
          </a:p>
          <a:p>
            <a:r>
              <a:rPr lang="ru-RU" b="1" dirty="0"/>
              <a:t>Люди и взаимодействие </a:t>
            </a:r>
            <a:r>
              <a:rPr lang="ru-RU" dirty="0"/>
              <a:t>важнее процессов и инструментов</a:t>
            </a:r>
            <a:endParaRPr lang="en-US" dirty="0"/>
          </a:p>
          <a:p>
            <a:r>
              <a:rPr lang="ru-RU" b="1" dirty="0"/>
              <a:t>Работающий продукт </a:t>
            </a:r>
            <a:r>
              <a:rPr lang="ru-RU" dirty="0"/>
              <a:t>важнее исчерпывающей документации</a:t>
            </a:r>
            <a:endParaRPr lang="en-US" dirty="0"/>
          </a:p>
          <a:p>
            <a:r>
              <a:rPr lang="ru-RU" b="1" dirty="0"/>
              <a:t>Сотрудничество с заказчиком </a:t>
            </a:r>
            <a:r>
              <a:rPr lang="ru-RU" dirty="0"/>
              <a:t>важнее согласования условий контракта</a:t>
            </a:r>
            <a:endParaRPr lang="en-US" dirty="0"/>
          </a:p>
          <a:p>
            <a:r>
              <a:rPr lang="ru-RU" b="1" dirty="0"/>
              <a:t>Готовность к изменениям</a:t>
            </a:r>
            <a:r>
              <a:rPr lang="ru-RU" dirty="0"/>
              <a:t> важнее следования первоначальному плану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То есть, не отрицая важности того, что справа,</a:t>
            </a:r>
            <a:br>
              <a:rPr lang="ru-RU" dirty="0"/>
            </a:br>
            <a:r>
              <a:rPr lang="ru-RU" dirty="0"/>
              <a:t>мы всё-таки больше ценим то, что слева.</a:t>
            </a:r>
          </a:p>
        </p:txBody>
      </p:sp>
    </p:spTree>
    <p:extLst>
      <p:ext uri="{BB962C8B-B14F-4D97-AF65-F5344CB8AC3E}">
        <p14:creationId xmlns:p14="http://schemas.microsoft.com/office/powerpoint/2010/main" val="279203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74B89-B4CF-C04E-9EB5-31300E9B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81" y="248165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Принципы </a:t>
            </a:r>
            <a:r>
              <a:rPr lang="ru-RU" dirty="0" err="1"/>
              <a:t>A</a:t>
            </a:r>
            <a:r>
              <a:rPr lang="en-US" dirty="0" err="1"/>
              <a:t>gile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2D392-25ED-7844-AFC2-4CE312AB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978196"/>
            <a:ext cx="11206716" cy="551467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Высшим приоритетом для нас является </a:t>
            </a:r>
            <a:r>
              <a:rPr lang="ru-RU" b="1" dirty="0"/>
              <a:t>удовлетворение потребностей заказчика</a:t>
            </a:r>
            <a:r>
              <a:rPr lang="ru-RU" dirty="0"/>
              <a:t> благодаря регулярной и ранней поставке ценного программного обеспечения.</a:t>
            </a:r>
          </a:p>
          <a:p>
            <a:r>
              <a:rPr lang="ru-RU" b="1" dirty="0"/>
              <a:t>Изменение требований приветствуется</a:t>
            </a:r>
            <a:r>
              <a:rPr lang="ru-RU" dirty="0"/>
              <a:t>, даже на поздних стадиях разработки. </a:t>
            </a:r>
            <a:r>
              <a:rPr lang="en" dirty="0"/>
              <a:t>Agile-</a:t>
            </a:r>
            <a:r>
              <a:rPr lang="ru-RU" dirty="0"/>
              <a:t>процессы позволяют использовать изменения для обеспечения заказчику конкурентного преимущества.</a:t>
            </a:r>
          </a:p>
          <a:p>
            <a:r>
              <a:rPr lang="ru-RU" dirty="0"/>
              <a:t>Работающий продукт следует </a:t>
            </a:r>
            <a:r>
              <a:rPr lang="ru-RU" b="1" dirty="0"/>
              <a:t>выпускать как можно чаще</a:t>
            </a:r>
            <a:r>
              <a:rPr lang="ru-RU" dirty="0"/>
              <a:t>, с периодичностью от пары недель до пары месяцев.</a:t>
            </a:r>
          </a:p>
          <a:p>
            <a:r>
              <a:rPr lang="ru-RU" dirty="0"/>
              <a:t>На протяжении всего проекта </a:t>
            </a:r>
            <a:r>
              <a:rPr lang="ru-RU" b="1" dirty="0"/>
              <a:t>разработчики и представители бизнеса должны </a:t>
            </a:r>
            <a:r>
              <a:rPr lang="ru-RU" dirty="0"/>
              <a:t>ежедневно</a:t>
            </a:r>
            <a:r>
              <a:rPr lang="ru-RU" b="1" dirty="0"/>
              <a:t> работать вместе</a:t>
            </a:r>
            <a:r>
              <a:rPr lang="ru-RU" dirty="0"/>
              <a:t>.</a:t>
            </a:r>
          </a:p>
          <a:p>
            <a:r>
              <a:rPr lang="ru-RU" dirty="0"/>
              <a:t>Над проектом должны работать </a:t>
            </a:r>
            <a:r>
              <a:rPr lang="ru-RU" b="1" dirty="0"/>
              <a:t>мотивированные профессионалы</a:t>
            </a:r>
            <a:r>
              <a:rPr lang="ru-RU" dirty="0"/>
              <a:t>. Чтобы работа была сделана, создайте условия, обеспечьте поддержку и полностью доверьтесь им.</a:t>
            </a:r>
          </a:p>
          <a:p>
            <a:r>
              <a:rPr lang="ru-RU" b="1" dirty="0"/>
              <a:t>Непосредственное общение </a:t>
            </a:r>
            <a:r>
              <a:rPr lang="ru-RU" dirty="0"/>
              <a:t>является наиболее практичным и эффективным способом обмена информацией как с самой командой, так и внутри команды.</a:t>
            </a:r>
          </a:p>
          <a:p>
            <a:r>
              <a:rPr lang="ru-RU" b="1" dirty="0"/>
              <a:t>Работающий продукт</a:t>
            </a:r>
            <a:r>
              <a:rPr lang="ru-RU" dirty="0"/>
              <a:t> — основной показатель прогресса.</a:t>
            </a:r>
          </a:p>
          <a:p>
            <a:r>
              <a:rPr lang="ru-RU" dirty="0"/>
              <a:t>Инвесторы, разработчики и пользователи должны иметь возможность </a:t>
            </a:r>
            <a:r>
              <a:rPr lang="ru-RU" b="1" dirty="0"/>
              <a:t>поддерживать ритм</a:t>
            </a:r>
            <a:r>
              <a:rPr lang="ru-RU" dirty="0"/>
              <a:t> бесконечно. </a:t>
            </a:r>
            <a:r>
              <a:rPr lang="en" dirty="0"/>
              <a:t>Agile </a:t>
            </a:r>
            <a:r>
              <a:rPr lang="ru-RU" dirty="0"/>
              <a:t>помогает наладить такой устойчивый процесс разработки.</a:t>
            </a:r>
          </a:p>
          <a:p>
            <a:r>
              <a:rPr lang="ru-RU" dirty="0"/>
              <a:t>Постоянное </a:t>
            </a:r>
            <a:r>
              <a:rPr lang="ru-RU" b="1" dirty="0"/>
              <a:t>внимание к техническому совершенству</a:t>
            </a:r>
            <a:r>
              <a:rPr lang="ru-RU" dirty="0"/>
              <a:t> и качеству проектирования повышает гибкость проекта.</a:t>
            </a:r>
          </a:p>
          <a:p>
            <a:r>
              <a:rPr lang="ru-RU" b="1" dirty="0"/>
              <a:t>Простота</a:t>
            </a:r>
            <a:r>
              <a:rPr lang="ru-RU" dirty="0"/>
              <a:t> — искусство минимизации лишней работы — крайне необходима.</a:t>
            </a:r>
          </a:p>
          <a:p>
            <a:r>
              <a:rPr lang="ru-RU" dirty="0"/>
              <a:t>Лучшие требования, архитектурные и технические решения рождаются у </a:t>
            </a:r>
            <a:r>
              <a:rPr lang="ru-RU" b="1" dirty="0"/>
              <a:t>самоорганизующихся команд</a:t>
            </a:r>
            <a:r>
              <a:rPr lang="ru-RU" dirty="0"/>
              <a:t>.</a:t>
            </a:r>
          </a:p>
          <a:p>
            <a:r>
              <a:rPr lang="ru-RU" dirty="0"/>
              <a:t>Команда должна систематически анализировать возможные способы </a:t>
            </a:r>
            <a:r>
              <a:rPr lang="ru-RU" b="1" dirty="0"/>
              <a:t>улучшения эффективности</a:t>
            </a:r>
            <a:r>
              <a:rPr lang="ru-RU" dirty="0"/>
              <a:t> и соответственно </a:t>
            </a:r>
            <a:r>
              <a:rPr lang="ru-RU" b="1" dirty="0"/>
              <a:t>корректировать стиль своей работы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88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864</Words>
  <Application>Microsoft Macintosh PowerPoint</Application>
  <PresentationFormat>Широкоэкранный</PresentationFormat>
  <Paragraphs>90</Paragraphs>
  <Slides>13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Agile / SCRUM</vt:lpstr>
      <vt:lpstr>Валерий Студенников // обо мне</vt:lpstr>
      <vt:lpstr>Презентация PowerPoint</vt:lpstr>
      <vt:lpstr>Выставление итоговой отметки (зачёта)</vt:lpstr>
      <vt:lpstr>SCRUM за 5 минут</vt:lpstr>
      <vt:lpstr>Как разработчики разрабатывают ПО?</vt:lpstr>
      <vt:lpstr>Водопадные процессы</vt:lpstr>
      <vt:lpstr>Agile-манифест разработки программного обеспечения</vt:lpstr>
      <vt:lpstr>Принципы Agile</vt:lpstr>
      <vt:lpstr>Scrum: определение</vt:lpstr>
      <vt:lpstr>Заинтересованные лица (Stakeholders)</vt:lpstr>
      <vt:lpstr>Команда (Team)</vt:lpstr>
      <vt:lpstr>Команда (Team)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/ SCRUM</dc:title>
  <dc:creator>Валерий Студенников</dc:creator>
  <cp:lastModifiedBy>Валерий Студенников</cp:lastModifiedBy>
  <cp:revision>6</cp:revision>
  <dcterms:created xsi:type="dcterms:W3CDTF">2022-01-27T15:06:08Z</dcterms:created>
  <dcterms:modified xsi:type="dcterms:W3CDTF">2022-01-29T16:45:14Z</dcterms:modified>
</cp:coreProperties>
</file>