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/>
    <p:restoredTop sz="94703"/>
  </p:normalViewPr>
  <p:slideViewPr>
    <p:cSldViewPr snapToGrid="0" snapToObjects="1">
      <p:cViewPr>
        <p:scale>
          <a:sx n="120" d="100"/>
          <a:sy n="120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trek.ru/blog/product-management/3498/user-story-mapping-guid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dirty="0"/>
              <a:t>легкий </a:t>
            </a:r>
            <a:r>
              <a:rPr lang="ru-RU" dirty="0" err="1"/>
              <a:t>фреймворк</a:t>
            </a:r>
            <a:r>
              <a:rPr lang="ru-RU" dirty="0"/>
              <a:t>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быстрой разработки и поставки сложных,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Вкратце, </a:t>
            </a:r>
            <a:r>
              <a:rPr lang="en" dirty="0"/>
              <a:t>Scrum </a:t>
            </a:r>
            <a:r>
              <a:rPr lang="ru-RU" dirty="0"/>
              <a:t>требует, чтобы </a:t>
            </a:r>
            <a:r>
              <a:rPr lang="en" b="1" dirty="0"/>
              <a:t>Scrum Master</a:t>
            </a:r>
            <a:r>
              <a:rPr lang="en" dirty="0"/>
              <a:t> </a:t>
            </a:r>
            <a:r>
              <a:rPr lang="ru-RU" dirty="0"/>
              <a:t>способствовал возникновению среды, в которой: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" b="1" dirty="0"/>
              <a:t>Product Owner</a:t>
            </a:r>
            <a:r>
              <a:rPr lang="en" dirty="0"/>
              <a:t> </a:t>
            </a:r>
            <a:r>
              <a:rPr lang="ru-RU" dirty="0"/>
              <a:t>упорядочивает работу по решению комплексной проблемы в </a:t>
            </a:r>
            <a:r>
              <a:rPr lang="en" b="1" dirty="0"/>
              <a:t>Product</a:t>
            </a:r>
            <a:r>
              <a:rPr lang="ru-RU" b="1" dirty="0"/>
              <a:t> </a:t>
            </a:r>
            <a:r>
              <a:rPr lang="en" b="1" dirty="0"/>
              <a:t>Backlog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в ходе </a:t>
            </a:r>
            <a:r>
              <a:rPr lang="en" b="1" dirty="0"/>
              <a:t>Sprint</a:t>
            </a:r>
            <a:r>
              <a:rPr lang="en" dirty="0"/>
              <a:t> </a:t>
            </a:r>
            <a:r>
              <a:rPr lang="ru-RU" dirty="0"/>
              <a:t>превращает выбранную работу в </a:t>
            </a:r>
            <a:r>
              <a:rPr lang="en" b="1" dirty="0"/>
              <a:t>Increment</a:t>
            </a:r>
            <a:r>
              <a:rPr lang="en" dirty="0"/>
              <a:t>, </a:t>
            </a:r>
            <a:r>
              <a:rPr lang="ru-RU" dirty="0"/>
              <a:t>несущий ценность.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и заинтересованные лица инспектируют результаты и вносят правки для следующего </a:t>
            </a:r>
            <a:r>
              <a:rPr lang="en" dirty="0"/>
              <a:t>Sprint.</a:t>
            </a:r>
          </a:p>
          <a:p>
            <a:pPr marL="0" indent="0">
              <a:buNone/>
            </a:pPr>
            <a:r>
              <a:rPr lang="en" dirty="0"/>
              <a:t>4. </a:t>
            </a:r>
            <a:r>
              <a:rPr lang="ru-RU" i="1" dirty="0"/>
              <a:t>Повторить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pPr lvl="1"/>
            <a:r>
              <a:rPr lang="ru-RU" dirty="0"/>
              <a:t>сами решают, кто, что, когда и как делает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внутри </a:t>
            </a:r>
            <a:r>
              <a:rPr lang="en" dirty="0"/>
              <a:t>Scrum Team </a:t>
            </a:r>
            <a:r>
              <a:rPr lang="ru-RU" dirty="0"/>
              <a:t>нет подкоманд и иерархий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/>
              <a:t>кроссфункциональная</a:t>
            </a:r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 dirty="0"/>
              <a:t>работает вместе, помогая друг другу</a:t>
            </a:r>
          </a:p>
          <a:p>
            <a:r>
              <a:rPr lang="ru-RU" dirty="0"/>
              <a:t>члены команды признают наличие проблем и просят друг друга о помощи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r>
              <a:rPr lang="ru-RU" dirty="0"/>
              <a:t>принимает обязательство достичь цели спринта</a:t>
            </a:r>
          </a:p>
          <a:p>
            <a:endParaRPr lang="ru-RU" dirty="0"/>
          </a:p>
          <a:p>
            <a:pPr marL="0" indent="0">
              <a:buNone/>
            </a:pPr>
            <a:r>
              <a:rPr lang="en" dirty="0"/>
              <a:t>Scrum Team </a:t>
            </a:r>
            <a:r>
              <a:rPr lang="ru-RU" dirty="0"/>
              <a:t>выполняет все продуктовые активности: сотрудничество с заинтересованными лицами, верификацию, обслуживание, эксплуатацию, эксперименты, исследования, разработку и все то, что может потребоваться. Они уполномочены управлять своей собственной работой. </a:t>
            </a:r>
          </a:p>
          <a:p>
            <a:pPr marL="0" indent="0">
              <a:buNone/>
            </a:pPr>
            <a:r>
              <a:rPr lang="ru-RU" dirty="0"/>
              <a:t>Вся </a:t>
            </a:r>
            <a:r>
              <a:rPr lang="en" dirty="0"/>
              <a:t>Scrum Team </a:t>
            </a:r>
            <a:r>
              <a:rPr lang="ru-RU" dirty="0"/>
              <a:t>несет ответственность за создание ценного, полезного </a:t>
            </a:r>
            <a:r>
              <a:rPr lang="en" dirty="0"/>
              <a:t>Increment </a:t>
            </a:r>
            <a:r>
              <a:rPr lang="ru-RU" dirty="0"/>
              <a:t>в каждом </a:t>
            </a:r>
            <a:r>
              <a:rPr lang="en" dirty="0"/>
              <a:t>Sprint. Scrum </a:t>
            </a:r>
            <a:r>
              <a:rPr lang="ru-RU" dirty="0"/>
              <a:t>определяет три конкретные зоны ответственности в составе </a:t>
            </a:r>
            <a:r>
              <a:rPr lang="en" dirty="0"/>
              <a:t>Scrum Team: Developers, Product Owner </a:t>
            </a:r>
            <a:r>
              <a:rPr lang="ru-RU" dirty="0"/>
              <a:t>и </a:t>
            </a:r>
            <a:r>
              <a:rPr lang="en" dirty="0"/>
              <a:t>Scrum 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F1D5-3926-7446-85D1-22EF48A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D493-1A8C-DE40-8797-F809CDB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4"/>
            <a:ext cx="10515600" cy="553956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P</a:t>
            </a:r>
            <a:r>
              <a:rPr lang="en-US" dirty="0"/>
              <a:t>O — </a:t>
            </a:r>
            <a:r>
              <a:rPr lang="ru-RU" dirty="0"/>
              <a:t>человек, отвечающий за разработку продукта</a:t>
            </a:r>
          </a:p>
          <a:p>
            <a:pPr lvl="1"/>
            <a:r>
              <a:rPr lang="ru-RU" dirty="0"/>
              <a:t>это может быть </a:t>
            </a:r>
            <a:r>
              <a:rPr lang="ru-RU" b="1" dirty="0"/>
              <a:t>менеджер продукта </a:t>
            </a:r>
            <a:r>
              <a:rPr lang="ru-RU" dirty="0"/>
              <a:t>для продуктовой разработки, </a:t>
            </a:r>
            <a:r>
              <a:rPr lang="ru-RU" b="1" dirty="0"/>
              <a:t>менеджер проекта </a:t>
            </a:r>
            <a:r>
              <a:rPr lang="ru-RU" dirty="0"/>
              <a:t>для внутренней разработки и </a:t>
            </a:r>
            <a:r>
              <a:rPr lang="ru-RU" b="1" dirty="0"/>
              <a:t>представитель заказчика</a:t>
            </a:r>
            <a:r>
              <a:rPr lang="ru-RU" dirty="0"/>
              <a:t> для заказной разработки</a:t>
            </a:r>
            <a:endParaRPr lang="en-US" dirty="0"/>
          </a:p>
          <a:p>
            <a:r>
              <a:rPr lang="en-US" dirty="0"/>
              <a:t>PO </a:t>
            </a:r>
            <a:r>
              <a:rPr lang="ru-RU" dirty="0"/>
              <a:t>— это единая точка принятия окончательных решений для команды в проекте, именно поэтому это всегда один человек, а не группа или комитет</a:t>
            </a:r>
            <a:endParaRPr lang="en-US" dirty="0"/>
          </a:p>
          <a:p>
            <a:pPr lvl="1"/>
            <a:r>
              <a:rPr lang="ru-RU" dirty="0"/>
              <a:t>Хотя у </a:t>
            </a:r>
            <a:r>
              <a:rPr lang="en-US" dirty="0"/>
              <a:t>PO </a:t>
            </a:r>
            <a:r>
              <a:rPr lang="ru-RU" dirty="0"/>
              <a:t>может быть своя команда (аналитиков, </a:t>
            </a:r>
            <a:r>
              <a:rPr lang="ru-RU" dirty="0" err="1"/>
              <a:t>продуктологов</a:t>
            </a:r>
            <a:r>
              <a:rPr lang="ru-RU" dirty="0"/>
              <a:t> и т.п.) — команда </a:t>
            </a:r>
            <a:r>
              <a:rPr lang="en-US" dirty="0"/>
              <a:t>PO</a:t>
            </a:r>
          </a:p>
          <a:p>
            <a:pPr lvl="1"/>
            <a:r>
              <a:rPr lang="ru-RU" dirty="0"/>
              <a:t>Это позволяет избежать проблемы множественности заказчиков</a:t>
            </a:r>
            <a:endParaRPr lang="en-US" dirty="0"/>
          </a:p>
          <a:p>
            <a:r>
              <a:rPr lang="ru-RU" dirty="0"/>
              <a:t>Управляет ожиданиями заказчиков и всех заинтересованных лиц. Владелец продукта должен чётко понимать, какие фичи должны быть сделаны и каковы их приоритеты</a:t>
            </a:r>
            <a:endParaRPr lang="en-US" dirty="0"/>
          </a:p>
          <a:p>
            <a:r>
              <a:rPr lang="ru-RU" dirty="0"/>
              <a:t>Ставит задачи всей команде, но он не вправе ставить задачи конкретному члену команды</a:t>
            </a:r>
          </a:p>
          <a:p>
            <a:r>
              <a:rPr lang="ru-RU" dirty="0"/>
              <a:t>Несет ответственность за максимизацию ценности продукта, получаемого в результате работы </a:t>
            </a:r>
            <a:r>
              <a:rPr lang="en" dirty="0"/>
              <a:t>Scrum Team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1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42DA-D3E3-AE45-A063-9F402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1828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C13D5-08C9-3941-BBC2-13D5F83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Владелец продукта:</a:t>
            </a:r>
          </a:p>
          <a:p>
            <a:r>
              <a:rPr lang="ru-RU" dirty="0"/>
              <a:t>Отвечает за формирование концепции продукта (</a:t>
            </a:r>
            <a:r>
              <a:rPr lang="en" dirty="0"/>
              <a:t>Product Vision)</a:t>
            </a:r>
            <a:endParaRPr lang="ru-RU" dirty="0"/>
          </a:p>
          <a:p>
            <a:r>
              <a:rPr lang="ru-RU" dirty="0"/>
              <a:t>Работает с заинтересованными лицами (</a:t>
            </a:r>
            <a:r>
              <a:rPr lang="ru-RU" dirty="0" err="1"/>
              <a:t>S</a:t>
            </a:r>
            <a:r>
              <a:rPr lang="en-US" dirty="0"/>
              <a:t>takeholders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Принимает готовое</a:t>
            </a:r>
          </a:p>
          <a:p>
            <a:r>
              <a:rPr lang="ru-RU" dirty="0"/>
              <a:t>Рассчитывает </a:t>
            </a:r>
            <a:r>
              <a:rPr lang="en" dirty="0"/>
              <a:t>ROI</a:t>
            </a:r>
            <a:r>
              <a:rPr lang="ru-RU" dirty="0"/>
              <a:t> (бизнес-эффект)</a:t>
            </a:r>
            <a:endParaRPr lang="en" dirty="0"/>
          </a:p>
          <a:p>
            <a:r>
              <a:rPr lang="ru-RU" dirty="0"/>
              <a:t>Ведёт </a:t>
            </a:r>
            <a:r>
              <a:rPr lang="ru-RU" dirty="0" err="1"/>
              <a:t>беклог</a:t>
            </a:r>
            <a:r>
              <a:rPr lang="ru-RU" dirty="0"/>
              <a:t> продукта (</a:t>
            </a:r>
            <a:r>
              <a:rPr lang="ru-RU" dirty="0" err="1"/>
              <a:t>P</a:t>
            </a:r>
            <a:r>
              <a:rPr lang="en-US" dirty="0"/>
              <a:t>roduct backlog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Выставляет приоритеты</a:t>
            </a:r>
          </a:p>
          <a:p>
            <a:r>
              <a:rPr lang="ru-RU" dirty="0"/>
              <a:t>Инициатор изменений (может в </a:t>
            </a:r>
            <a:r>
              <a:rPr lang="ru-RU" dirty="0" err="1"/>
              <a:t>т.ч</a:t>
            </a:r>
            <a:r>
              <a:rPr lang="ru-RU" dirty="0"/>
              <a:t>. «уволить» команду)</a:t>
            </a:r>
          </a:p>
          <a:p>
            <a:r>
              <a:rPr lang="ru-RU" dirty="0"/>
              <a:t>Постоянно делится информацией</a:t>
            </a:r>
          </a:p>
          <a:p>
            <a:r>
              <a:rPr lang="ru-RU" dirty="0"/>
              <a:t>Обеспечивает ресурсами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30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CC3E-50FB-2F43-94F4-FE8869A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365126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Скрам</a:t>
            </a:r>
            <a:r>
              <a:rPr lang="ru-RU" dirty="0"/>
              <a:t>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BB29-A125-BD46-84B7-CE11E4A8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1010094"/>
            <a:ext cx="10832805" cy="54827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</a:t>
            </a:r>
            <a:r>
              <a:rPr lang="en-US" dirty="0"/>
              <a:t>M</a:t>
            </a:r>
            <a:r>
              <a:rPr lang="ru-RU" dirty="0"/>
              <a:t> — один из</a:t>
            </a:r>
            <a:r>
              <a:rPr lang="en-US" dirty="0"/>
              <a:t> </a:t>
            </a:r>
            <a:r>
              <a:rPr lang="ru-RU" dirty="0"/>
              <a:t>членов команды</a:t>
            </a:r>
          </a:p>
          <a:p>
            <a:pPr lvl="1"/>
            <a:r>
              <a:rPr lang="ru-RU" dirty="0"/>
              <a:t>он может быть разработчиком, </a:t>
            </a:r>
            <a:r>
              <a:rPr lang="ru-RU" dirty="0" err="1"/>
              <a:t>тестировщиком</a:t>
            </a:r>
            <a:r>
              <a:rPr lang="ru-RU" dirty="0"/>
              <a:t>, аналитиком и т.д.</a:t>
            </a:r>
          </a:p>
          <a:p>
            <a:r>
              <a:rPr lang="ru-RU" dirty="0"/>
              <a:t>Основная его задача — помочь команде стать самоуправляемой и самоорганизующейся</a:t>
            </a:r>
            <a:endParaRPr lang="en-US" dirty="0"/>
          </a:p>
          <a:p>
            <a:r>
              <a:rPr lang="ru-RU" dirty="0"/>
              <a:t>Следит за тем, чтобы команда выполняла принятые ей решения</a:t>
            </a:r>
            <a:r>
              <a:rPr lang="en-US" dirty="0"/>
              <a:t> </a:t>
            </a:r>
            <a:r>
              <a:rPr lang="ru-RU" dirty="0"/>
              <a:t>и за соблюдением практик</a:t>
            </a:r>
          </a:p>
          <a:p>
            <a:r>
              <a:rPr lang="ru-RU" dirty="0"/>
              <a:t>Отвечает за решение проблем, обнаруженных командой и находящейся вне её компетенции</a:t>
            </a:r>
          </a:p>
          <a:p>
            <a:pPr lvl="1"/>
            <a:r>
              <a:rPr lang="ru-RU" dirty="0"/>
              <a:t>например, если команде нужен новый сервер, то именно </a:t>
            </a:r>
            <a:r>
              <a:rPr lang="ru-RU" dirty="0" err="1"/>
              <a:t>скрам</a:t>
            </a:r>
            <a:r>
              <a:rPr lang="ru-RU" dirty="0"/>
              <a:t>-мастер вступит в бой с бюрократическими силами компании.</a:t>
            </a:r>
          </a:p>
          <a:p>
            <a:r>
              <a:rPr lang="en-US" dirty="0"/>
              <a:t>SM</a:t>
            </a:r>
            <a:r>
              <a:rPr lang="ru-RU" dirty="0"/>
              <a:t> не раздаёт задачи членам команды!</a:t>
            </a:r>
          </a:p>
          <a:p>
            <a:r>
              <a:rPr lang="ru-RU" dirty="0"/>
              <a:t>Проводит командные митинги: стендап (дейли-митинг), планирование спринта, демонстрацию и ретроспективу</a:t>
            </a:r>
          </a:p>
          <a:p>
            <a:r>
              <a:rPr lang="ru-RU" dirty="0"/>
              <a:t>следит за климатом внутри команды и старается создать атмосферу доверия</a:t>
            </a:r>
          </a:p>
          <a:p>
            <a:r>
              <a:rPr lang="ru-RU" dirty="0"/>
              <a:t>постепенно роль скрам-мастера уменьшается</a:t>
            </a:r>
          </a:p>
          <a:p>
            <a:r>
              <a:rPr lang="ru-RU" dirty="0"/>
              <a:t>убеждается в том, что все события </a:t>
            </a:r>
            <a:r>
              <a:rPr lang="en" dirty="0"/>
              <a:t>Scrum </a:t>
            </a:r>
            <a:r>
              <a:rPr lang="ru-RU" dirty="0"/>
              <a:t>происходят, позитивны, продуктивны и не выходят за рамки ограничений по времени.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1184-6C7A-A946-B8D6-5ABB0C70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Скрам-мастер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84B3D-5A13-A94A-856D-2975D80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r>
              <a:rPr lang="ru-RU" dirty="0"/>
              <a:t>Помогает внедрять скрам</a:t>
            </a:r>
          </a:p>
          <a:p>
            <a:r>
              <a:rPr lang="ru-RU" dirty="0"/>
              <a:t>Отвечает за процесс (как)</a:t>
            </a:r>
          </a:p>
          <a:p>
            <a:r>
              <a:rPr lang="ru-RU" dirty="0"/>
              <a:t>Учитель</a:t>
            </a:r>
          </a:p>
          <a:p>
            <a:r>
              <a:rPr lang="ru-RU" dirty="0"/>
              <a:t>Наставник </a:t>
            </a:r>
            <a:r>
              <a:rPr lang="en-US" dirty="0"/>
              <a:t>/ </a:t>
            </a:r>
            <a:r>
              <a:rPr lang="ru-RU" dirty="0" err="1"/>
              <a:t>коуч</a:t>
            </a:r>
            <a:endParaRPr lang="ru-RU" dirty="0"/>
          </a:p>
          <a:p>
            <a:r>
              <a:rPr lang="ru-RU" dirty="0"/>
              <a:t>Модератор (на всех встречах)</a:t>
            </a:r>
          </a:p>
          <a:p>
            <a:r>
              <a:rPr lang="ru-RU" dirty="0"/>
              <a:t>Сторожевой пёс (бдит соблюдение процессов)</a:t>
            </a:r>
          </a:p>
          <a:p>
            <a:r>
              <a:rPr lang="ru-RU" dirty="0"/>
              <a:t>Защитник (команды)</a:t>
            </a:r>
          </a:p>
          <a:p>
            <a:r>
              <a:rPr lang="ru-RU" dirty="0"/>
              <a:t>Устраняет помехи (для команды)</a:t>
            </a:r>
          </a:p>
        </p:txBody>
      </p:sp>
    </p:spTree>
    <p:extLst>
      <p:ext uri="{BB962C8B-B14F-4D97-AF65-F5344CB8AC3E}">
        <p14:creationId xmlns:p14="http://schemas.microsoft.com/office/powerpoint/2010/main" val="151045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479E4-7C6C-8B4D-A2A2-8022C8F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E40-953E-0B4F-B568-7EEFF4D3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ведётся итерациями (спринтами).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Sprint — </a:t>
            </a:r>
            <a:r>
              <a:rPr lang="ru-RU" dirty="0"/>
              <a:t>это контейнер для всех остальных событий:</a:t>
            </a:r>
          </a:p>
          <a:p>
            <a:r>
              <a:rPr lang="ru-RU" dirty="0"/>
              <a:t>Вначале спринта: </a:t>
            </a:r>
            <a:r>
              <a:rPr lang="ru-RU" b="1" dirty="0"/>
              <a:t>Планирование спринта </a:t>
            </a:r>
            <a:r>
              <a:rPr lang="ru-RU" dirty="0"/>
              <a:t>(</a:t>
            </a:r>
            <a:r>
              <a:rPr lang="en" dirty="0"/>
              <a:t>Sprint Planning</a:t>
            </a:r>
            <a:r>
              <a:rPr lang="ru-RU" dirty="0"/>
              <a:t>)</a:t>
            </a:r>
          </a:p>
          <a:p>
            <a:r>
              <a:rPr lang="ru-RU" dirty="0"/>
              <a:t>Ежедневно: Стендап </a:t>
            </a:r>
            <a:r>
              <a:rPr lang="en-US" dirty="0"/>
              <a:t>/ </a:t>
            </a:r>
            <a:r>
              <a:rPr lang="ru-RU" b="1" dirty="0"/>
              <a:t>Дейли</a:t>
            </a:r>
            <a:r>
              <a:rPr lang="ru-RU" dirty="0"/>
              <a:t> (</a:t>
            </a:r>
            <a:r>
              <a:rPr lang="en-US" dirty="0"/>
              <a:t>Standup, Daily meeting, Daily scrum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конце спринта: </a:t>
            </a:r>
            <a:r>
              <a:rPr lang="ru-RU" b="1" dirty="0" err="1"/>
              <a:t>Демо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en-US" dirty="0" err="1"/>
              <a:t>Р</a:t>
            </a:r>
            <a:r>
              <a:rPr lang="ru-RU" dirty="0" err="1"/>
              <a:t>евью</a:t>
            </a:r>
            <a:r>
              <a:rPr lang="ru-RU" dirty="0"/>
              <a:t> спринта (</a:t>
            </a:r>
            <a:r>
              <a:rPr lang="en-US" dirty="0"/>
              <a:t>Demo, </a:t>
            </a:r>
            <a:r>
              <a:rPr lang="en" dirty="0"/>
              <a:t>Sprint Review</a:t>
            </a:r>
            <a:r>
              <a:rPr lang="ru-RU" dirty="0"/>
              <a:t>)</a:t>
            </a:r>
          </a:p>
          <a:p>
            <a:r>
              <a:rPr lang="ru-RU" dirty="0"/>
              <a:t>В конце спринта: </a:t>
            </a:r>
            <a:r>
              <a:rPr lang="ru-RU" b="1" dirty="0"/>
              <a:t>Ретроспектива</a:t>
            </a:r>
            <a:r>
              <a:rPr lang="ru-RU" dirty="0"/>
              <a:t> (</a:t>
            </a:r>
            <a:r>
              <a:rPr lang="en" dirty="0"/>
              <a:t>Sprint Retrospective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73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18E-71D2-1A4E-BAFB-945B37FB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0C7F-F137-844D-8D38-276914F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каждой итерации (спринта) демонстрируется полностью доделанная за итерацию функциональность 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Длина итерации — от 1 до 4 недель. Типичная длина итерации — 2 недели.</a:t>
            </a:r>
            <a:endParaRPr lang="en-US" dirty="0"/>
          </a:p>
          <a:p>
            <a:pPr lvl="1"/>
            <a:r>
              <a:rPr lang="ru-RU" dirty="0"/>
              <a:t>Длина итерации должна быть достаточно длинной, чтобы позволять выпустить инкремент продукта</a:t>
            </a:r>
            <a:endParaRPr lang="en-US" dirty="0"/>
          </a:p>
          <a:p>
            <a:r>
              <a:rPr lang="ru-RU" dirty="0"/>
              <a:t>В течение одной итерации команда общается с заказчиками, анализирует, пробует, разрабатывает и тестирует код</a:t>
            </a:r>
          </a:p>
          <a:p>
            <a:r>
              <a:rPr lang="ru-RU" dirty="0"/>
              <a:t>Заказчики смотрят на результаты работы. Все предложения по улучшению планируются на последующие итерации. Внутри итерации заказчики стараются воздерживаться от изменения требований.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A81-10BF-2A4A-B34E-259226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5D1B-5948-6449-97E5-D3122287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конце итерации есть готовый инкремент продукта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Фичи, которые начинаются в эту итерацию, в ней же и доделываются</a:t>
            </a:r>
          </a:p>
          <a:p>
            <a:pPr lvl="1"/>
            <a:r>
              <a:rPr lang="ru-RU" dirty="0"/>
              <a:t>Разработка фичи включает тестирование и исправление найденных багов</a:t>
            </a:r>
          </a:p>
          <a:p>
            <a:r>
              <a:rPr lang="ru-RU" dirty="0"/>
              <a:t>Команда соблюдает приоритеты фич, установленные </a:t>
            </a:r>
            <a:r>
              <a:rPr lang="en-US" dirty="0"/>
              <a:t>PO</a:t>
            </a:r>
            <a:endParaRPr lang="ru-RU" dirty="0"/>
          </a:p>
          <a:p>
            <a:r>
              <a:rPr lang="ru-RU" dirty="0"/>
              <a:t>В большинстве случаев команда делает то, что было запланировано: иногда чуть больше, иногда чуть меньше</a:t>
            </a:r>
          </a:p>
          <a:p>
            <a:r>
              <a:rPr lang="ru-RU" dirty="0"/>
              <a:t>Команда сообщает </a:t>
            </a:r>
            <a:r>
              <a:rPr lang="en-US" dirty="0"/>
              <a:t>PO</a:t>
            </a:r>
            <a:r>
              <a:rPr lang="ru-RU" dirty="0"/>
              <a:t>, когда отстаёт от плана итерации</a:t>
            </a:r>
          </a:p>
          <a:p>
            <a:pPr lvl="1"/>
            <a:r>
              <a:rPr lang="ru-RU" dirty="0"/>
              <a:t>В случае отставания от плана команда предпринимает корректирующие действия</a:t>
            </a:r>
          </a:p>
          <a:p>
            <a:r>
              <a:rPr lang="ru-RU" dirty="0"/>
              <a:t>Для каждой фичи команда знает, каким образом и от кого получить необходимую дополнительную информацию в случае необходимости</a:t>
            </a:r>
          </a:p>
          <a:p>
            <a:r>
              <a:rPr lang="ru-RU" dirty="0"/>
              <a:t>Проблемы обнаруживаются быстро и обсуждаются командой сразу же</a:t>
            </a:r>
          </a:p>
          <a:p>
            <a:r>
              <a:rPr lang="ru-RU" dirty="0"/>
              <a:t>Длина итерации не меняется после каждой итерации</a:t>
            </a:r>
          </a:p>
          <a:p>
            <a:r>
              <a:rPr lang="ru-RU" dirty="0"/>
              <a:t>Вся незапланированная работа учитывается</a:t>
            </a:r>
          </a:p>
          <a:p>
            <a:r>
              <a:rPr lang="ru-RU" dirty="0"/>
              <a:t>Не более одного дня задержки между итерациями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6592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C891-842D-3C4B-BA2B-074ECE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365126"/>
            <a:ext cx="10940902" cy="613070"/>
          </a:xfrm>
        </p:spPr>
        <p:txBody>
          <a:bodyPr>
            <a:normAutofit/>
          </a:bodyPr>
          <a:lstStyle/>
          <a:p>
            <a:r>
              <a:rPr lang="ru-RU" sz="3600" dirty="0"/>
              <a:t>Планирование итерации / спринта (</a:t>
            </a:r>
            <a:r>
              <a:rPr lang="en" sz="3600" dirty="0"/>
              <a:t>sprint planning)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EDC8-DE2F-6C42-AAB6-15A55636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0"/>
            <a:ext cx="10515600" cy="5231219"/>
          </a:xfrm>
        </p:spPr>
        <p:txBody>
          <a:bodyPr/>
          <a:lstStyle/>
          <a:p>
            <a:r>
              <a:rPr lang="ru-RU" dirty="0"/>
              <a:t>Встреча, на которой команда и </a:t>
            </a:r>
            <a:r>
              <a:rPr lang="en" dirty="0"/>
              <a:t>PO </a:t>
            </a:r>
            <a:r>
              <a:rPr lang="ru-RU" dirty="0"/>
              <a:t>планируют итерацию.</a:t>
            </a:r>
            <a:endParaRPr lang="en-US" dirty="0"/>
          </a:p>
          <a:p>
            <a:r>
              <a:rPr lang="en" dirty="0"/>
              <a:t>PO </a:t>
            </a:r>
            <a:r>
              <a:rPr lang="ru-RU" dirty="0"/>
              <a:t>ставит цели спринта и представляет фичи (пользовательские истории</a:t>
            </a:r>
            <a:r>
              <a:rPr lang="en-US" dirty="0"/>
              <a:t>, user stories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Команда декомпозирует фичи на технические задачи и совместно оценивает их.</a:t>
            </a:r>
            <a:endParaRPr lang="en-US" dirty="0"/>
          </a:p>
          <a:p>
            <a:r>
              <a:rPr lang="ru-RU" dirty="0"/>
              <a:t>Итоговый план </a:t>
            </a:r>
            <a:r>
              <a:rPr lang="ru-RU" dirty="0" err="1"/>
              <a:t>таймбоксится</a:t>
            </a:r>
            <a:r>
              <a:rPr lang="ru-RU" dirty="0"/>
              <a:t>, то есть в него включаются только те фичи, которые команда планирует успеть сделать в итерации</a:t>
            </a:r>
            <a:endParaRPr lang="en-US" dirty="0"/>
          </a:p>
          <a:p>
            <a:pPr lvl="1"/>
            <a:r>
              <a:rPr lang="ru-RU" dirty="0"/>
              <a:t>Для </a:t>
            </a:r>
            <a:r>
              <a:rPr lang="ru-RU" dirty="0" err="1"/>
              <a:t>таймбоксинга</a:t>
            </a:r>
            <a:r>
              <a:rPr lang="ru-RU" dirty="0"/>
              <a:t> спринта используется Скорость (</a:t>
            </a:r>
            <a:r>
              <a:rPr lang="en-US" dirty="0"/>
              <a:t>Velocity) </a:t>
            </a:r>
            <a:r>
              <a:rPr lang="ru-RU" dirty="0"/>
              <a:t>команды</a:t>
            </a:r>
            <a:endParaRPr lang="en-US" dirty="0"/>
          </a:p>
          <a:p>
            <a:r>
              <a:rPr lang="ru-RU" dirty="0"/>
              <a:t>Декомпозиция задачи должна быть достаточно детальной. Для двухнедельной итерации рекомендованная длительность технической задачи – порядка дня (не более двух дней)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3D67-1E3E-2149-BCD0-C8C2466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80C34-B0FA-FF46-9595-C076364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r>
              <a:rPr lang="en" dirty="0"/>
              <a:t>PO </a:t>
            </a:r>
            <a:r>
              <a:rPr lang="ru-RU" dirty="0"/>
              <a:t>и члены команды участвуют все (очень желательно, лично)</a:t>
            </a:r>
          </a:p>
          <a:p>
            <a:r>
              <a:rPr lang="ru-RU" dirty="0"/>
              <a:t>Результат встречи — цель спринта (</a:t>
            </a:r>
            <a:r>
              <a:rPr lang="en-US" dirty="0"/>
              <a:t>sprint goal</a:t>
            </a:r>
            <a:r>
              <a:rPr lang="ru-RU" dirty="0"/>
              <a:t>) и план итерации</a:t>
            </a:r>
            <a:r>
              <a:rPr lang="en-US" dirty="0"/>
              <a:t> (sprint backlog)</a:t>
            </a:r>
            <a:endParaRPr lang="ru-RU" dirty="0"/>
          </a:p>
          <a:p>
            <a:r>
              <a:rPr lang="en-US" dirty="0"/>
              <a:t>User story </a:t>
            </a:r>
            <a:r>
              <a:rPr lang="ru-RU" dirty="0"/>
              <a:t>декомпозируются на тех. задачи.</a:t>
            </a:r>
          </a:p>
          <a:p>
            <a:r>
              <a:rPr lang="ru-RU" dirty="0"/>
              <a:t>Все технические задачи имеют оценки</a:t>
            </a:r>
          </a:p>
          <a:p>
            <a:r>
              <a:rPr lang="ru-RU" dirty="0"/>
              <a:t>Все члены команды согласны с тем, что план может быть выполнен за итерацию</a:t>
            </a:r>
          </a:p>
          <a:p>
            <a:r>
              <a:rPr lang="ru-RU" dirty="0"/>
              <a:t>Каждая фича имеет приоритет внутри итерации</a:t>
            </a:r>
          </a:p>
          <a:p>
            <a:r>
              <a:rPr lang="ru-RU" dirty="0"/>
              <a:t>На планировании итерации технические задачи не назначаются на конкретных людей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E458-859F-5646-9CDC-37CC20C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22BD1-91E5-CE4C-9E0E-C493434C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56"/>
            <a:ext cx="10515600" cy="542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en" dirty="0"/>
              <a:t>Sprint Planning </a:t>
            </a:r>
            <a:r>
              <a:rPr lang="ru-RU" dirty="0"/>
              <a:t>рассматриваются следующие темы:</a:t>
            </a:r>
          </a:p>
          <a:p>
            <a:pPr marL="514350" indent="-514350">
              <a:buAutoNum type="arabicPeriod"/>
            </a:pPr>
            <a:r>
              <a:rPr lang="ru-RU" dirty="0"/>
              <a:t>Почему этот </a:t>
            </a:r>
            <a:r>
              <a:rPr lang="en" dirty="0"/>
              <a:t>Sprint </a:t>
            </a:r>
            <a:r>
              <a:rPr lang="ru-RU" dirty="0"/>
              <a:t>ценен?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предлагает, как можно повысить ценность и практичность продукта в текущем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вся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совместно определяет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Goal,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которая объясняет, почему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ценен для заинтересованных лиц</a:t>
            </a:r>
          </a:p>
          <a:p>
            <a:pPr marL="514350" indent="-514350">
              <a:buAutoNum type="arabicPeriod"/>
            </a:pPr>
            <a:r>
              <a:rPr lang="ru-RU" dirty="0"/>
              <a:t>Что может быть готово в этом </a:t>
            </a:r>
            <a:r>
              <a:rPr lang="en" dirty="0"/>
              <a:t>Sprint?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обсуждают с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элементы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выбрать для включения в текущий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Предварительно проводят оценку трудоёмкости в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points.</a:t>
            </a:r>
          </a:p>
          <a:p>
            <a:pPr marL="514350" indent="-514350">
              <a:buAutoNum type="arabicPeriod"/>
            </a:pPr>
            <a:r>
              <a:rPr lang="ru-RU" dirty="0"/>
              <a:t>Как будет выполняться выбранная работа?</a:t>
            </a:r>
            <a:br>
              <a:rPr lang="ru-RU" sz="2400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каждого выбранного элемента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планируют работу, необходимую для создания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Это делается путем декомпозиции элементов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более мелкие задачи продолжительностью не более одного дня.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60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0FEC-7E6D-494F-BF7B-025726F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Пользовательские истории (</a:t>
            </a:r>
            <a:r>
              <a:rPr lang="en" b="1" dirty="0"/>
              <a:t>User Story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9475-3571-AE4B-978C-E6C31A16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49"/>
            <a:ext cx="10515600" cy="5018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User Story (</a:t>
            </a:r>
            <a:r>
              <a:rPr lang="ru-RU" dirty="0"/>
              <a:t>пользовательская история) — короткая формулировка намерения пользователя и что продукт должен сделать для него.</a:t>
            </a:r>
          </a:p>
          <a:p>
            <a:pPr marL="0" indent="0">
              <a:buNone/>
            </a:pPr>
            <a:r>
              <a:rPr lang="ru-RU" b="1" dirty="0"/>
              <a:t>Для чего применяется </a:t>
            </a:r>
            <a:r>
              <a:rPr lang="en" b="1" dirty="0"/>
              <a:t>User Story?</a:t>
            </a:r>
          </a:p>
          <a:p>
            <a:r>
              <a:rPr lang="ru-RU" dirty="0"/>
              <a:t>Для описания элементов </a:t>
            </a:r>
            <a:r>
              <a:rPr lang="ru-RU" dirty="0" err="1"/>
              <a:t>бэклога</a:t>
            </a:r>
            <a:endParaRPr lang="ru-RU" dirty="0"/>
          </a:p>
          <a:p>
            <a:r>
              <a:rPr lang="ru-RU" dirty="0"/>
              <a:t>Для лучшего понимания пользователей</a:t>
            </a:r>
          </a:p>
          <a:p>
            <a:r>
              <a:rPr lang="ru-RU" dirty="0"/>
              <a:t>Для описания требований к продукту на понятном для всех языке: пользователей, разработчиков другие заинтересованных лиц</a:t>
            </a:r>
          </a:p>
          <a:p>
            <a:r>
              <a:rPr lang="ru-RU" dirty="0"/>
              <a:t>Для вовлечения в процесс разработки пользователей и заинтересованных лиц</a:t>
            </a:r>
          </a:p>
          <a:p>
            <a:r>
              <a:rPr lang="ru-RU" dirty="0"/>
              <a:t>Для построения </a:t>
            </a:r>
            <a:r>
              <a:rPr lang="en" dirty="0">
                <a:hlinkClick r:id="rId2"/>
              </a:rPr>
              <a:t>User Story Mapping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2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D9E4-C9EE-FF4E-B9DC-3554853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9" y="321339"/>
            <a:ext cx="3584943" cy="5739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Как формулировать </a:t>
            </a:r>
            <a:r>
              <a:rPr lang="en" b="1" dirty="0"/>
              <a:t>User Story?</a:t>
            </a:r>
          </a:p>
          <a:p>
            <a:pPr marL="0" indent="0">
              <a:buNone/>
            </a:pPr>
            <a:r>
              <a:rPr lang="en" dirty="0"/>
              <a:t>User Story — </a:t>
            </a:r>
            <a:r>
              <a:rPr lang="ru-RU" dirty="0"/>
              <a:t>это ответы на 3 вопроса, связанные в одно предложение:</a:t>
            </a:r>
          </a:p>
          <a:p>
            <a:r>
              <a:rPr lang="ru-RU" dirty="0"/>
              <a:t>Что это за пользователь?</a:t>
            </a:r>
          </a:p>
          <a:p>
            <a:r>
              <a:rPr lang="ru-RU" dirty="0"/>
              <a:t>Какое действие он хочет выполнить в продукте или какой результат от продукта хочет получить?</a:t>
            </a:r>
          </a:p>
          <a:p>
            <a:r>
              <a:rPr lang="ru-RU" dirty="0"/>
              <a:t>Зачем это ему?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87882-8147-964A-99ED-EFEE5495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23" y="321339"/>
            <a:ext cx="8248300" cy="60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2038</Words>
  <Application>Microsoft Macintosh PowerPoint</Application>
  <PresentationFormat>Широкоэкранный</PresentationFormat>
  <Paragraphs>199</Paragraphs>
  <Slides>25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  <vt:lpstr>Владелец продукта (Product Owner)</vt:lpstr>
      <vt:lpstr>Владелец продукта (Product Owner)</vt:lpstr>
      <vt:lpstr>Скрам-мастер (Scrum Master)</vt:lpstr>
      <vt:lpstr>Скрам-мастер (Scrum Master)</vt:lpstr>
      <vt:lpstr>События Scrum</vt:lpstr>
      <vt:lpstr>Итерация / спринт (Sprint)</vt:lpstr>
      <vt:lpstr>Итерация / спринт (Sprint)</vt:lpstr>
      <vt:lpstr>Планирование итерации / спринта (sprint planning)</vt:lpstr>
      <vt:lpstr>Планирование спринта (sprint planning)</vt:lpstr>
      <vt:lpstr>Планирование спринта (sprint planning)</vt:lpstr>
      <vt:lpstr>Пользовательские истории (User Story)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10</cp:revision>
  <dcterms:created xsi:type="dcterms:W3CDTF">2022-01-27T15:06:08Z</dcterms:created>
  <dcterms:modified xsi:type="dcterms:W3CDTF">2022-01-30T02:16:47Z</dcterms:modified>
</cp:coreProperties>
</file>