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  <p:sldId id="264" r:id="rId10"/>
    <p:sldId id="265" r:id="rId11"/>
    <p:sldId id="267" r:id="rId12"/>
    <p:sldId id="266" r:id="rId13"/>
    <p:sldId id="268" r:id="rId14"/>
    <p:sldId id="283" r:id="rId15"/>
    <p:sldId id="29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0" r:id="rId26"/>
    <p:sldId id="278" r:id="rId27"/>
    <p:sldId id="281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79" r:id="rId40"/>
    <p:sldId id="294" r:id="rId41"/>
    <p:sldId id="295" r:id="rId42"/>
    <p:sldId id="296" r:id="rId43"/>
    <p:sldId id="297" r:id="rId44"/>
    <p:sldId id="299" r:id="rId45"/>
    <p:sldId id="300" r:id="rId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7"/>
    <p:restoredTop sz="94703"/>
  </p:normalViewPr>
  <p:slideViewPr>
    <p:cSldViewPr snapToGrid="0" snapToObjects="1">
      <p:cViewPr>
        <p:scale>
          <a:sx n="120" d="100"/>
          <a:sy n="120" d="100"/>
        </p:scale>
        <p:origin x="54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68B85-CA4C-9145-AE99-A83F7F508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D5374B-A75F-7D4F-98A9-01A800B3D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849630-DB2A-D544-98AE-E48D5038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6283F3-49D1-4840-B5FF-8A1CAA79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FC7140-BD2B-C540-9F83-A042575E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66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D9A50-3EE6-F041-9A96-A9ED46B0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A913E6-4627-4849-94BA-32FED4554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E0F1AB-B5F6-AF4E-83A5-DC58F6BB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3BCAC-683B-574E-B5E5-5A41F934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2C7B7E-8E07-9545-B49C-B982BDF3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12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2C425C3-84D5-AB4A-92B9-073F21547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CF1FB0F-5CD2-A543-9817-C0B1B0AB5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2E9710-67BF-8A40-B6B6-46EFEC21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A29916-EFEF-3541-AC43-98481197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E8F619-616B-8B42-A03C-A07536F6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76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322E9A-7BAD-C04E-B2A0-59E38B82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D6902B-57EE-7E49-9008-FDBFC9159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A19935-5958-3643-B027-6B686E6E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9BA5AC-E052-8446-A4F3-237AD299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EAFE7-78AC-9648-9B53-1FFEC55B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72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646A6-1722-C040-8D12-18CAD656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3CC656-DE73-8241-AF8E-12F91259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0FD74D-31C3-A942-876A-A5451C64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059D1C-CF7F-714F-ADEE-51256725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B54E47-6888-EC44-9221-C4F260B1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43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709A3-5A81-B848-99E0-3AB7DC08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820352-250D-784D-BD5D-45059118A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4EF8F8-FC53-8B43-87FB-DB58BBBCA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445586-83CD-744C-8A70-1D7D9F50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4833E6-624B-124B-B3A5-EC0A06E4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3B7138-705B-AE4C-8D1A-8E14196A8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89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A461D-577C-EB40-9C0B-E1D21353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3527E2-6A76-2A4D-8E2D-7B995109A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510AAF-BAD8-3340-9A97-0E99BCEAA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B10C90-239A-BF43-86F6-C3144070B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99735BB-3B57-2D40-A9BB-EADF2267E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02C2C89-5005-FA41-98BB-E8EE6382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841397E-FE06-1B40-9978-DD0099B32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74F8014-689C-E542-8DD1-51628189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30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48A51-3089-2D4A-BD96-13118566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ABF2C6-66EE-1243-9771-EB877E922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2CD5D8A-8DEC-A946-8B69-B20A53D2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73D787-FD7C-7E48-B44E-06DD38DA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22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6CD4734-9393-2E41-A0C3-B5034182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A28EE4-B635-9F4F-BEE4-B1EA1C32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F87391-1DEB-064D-BF2B-EAB8EEB3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84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EA62D-74E9-F645-BF71-CD6D1BBB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D46A3E-EAD9-A846-9153-2D7AC9063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B74168-0BCC-2947-9003-7C073E1DC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B185D4-3912-3A40-AF8C-CE0E49E5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AF5D69-767B-A740-9BCC-76CFCF70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854A69-6AB9-3848-926F-9622486F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09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3E0D9A-94FD-D442-974E-EB747FB9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E5F0819-1F81-CF46-898D-03166387E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B03A83-C788-5B42-A0E6-AD2541CA0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8F3809-0C61-6844-9AFD-23AF96B5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FAA781-2C76-2E48-9FD3-47013639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82DD57-FC9A-5244-ACDE-83C895D0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28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D9B870-4D1E-D546-B6F5-3818DEAE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FC92DE-34D8-A64D-82A7-389009336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5219B7-2278-3E49-8B53-BAB9390A7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153E11-2760-FD4C-B2A4-0BA507470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631205-B76A-FE4A-840E-75BFDF2FC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38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vk.com/vstudenniko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crumtrek.ru/blog/product-management/3498/user-story-mapping-guide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crumtrek.ru/blog/agile-scrum/scrum-glossary/3866/sprint-burndown-chart/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Hhr1aMgKPk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325C8-3385-9048-B04F-9DC0CC717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9723"/>
            <a:ext cx="9144000" cy="1250239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Agile</a:t>
            </a:r>
            <a:r>
              <a:rPr lang="en-US" sz="6600" dirty="0"/>
              <a:t> / </a:t>
            </a:r>
            <a:r>
              <a:rPr lang="en-US" sz="6600" dirty="0">
                <a:solidFill>
                  <a:srgbClr val="C00000"/>
                </a:solidFill>
              </a:rPr>
              <a:t>SCRUM</a:t>
            </a:r>
            <a:endParaRPr lang="ru-RU" sz="6600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4A239C-2F7B-3443-BF8A-80110565D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Гибкие методология разработки ПО</a:t>
            </a:r>
          </a:p>
          <a:p>
            <a:endParaRPr lang="ru-RU" dirty="0"/>
          </a:p>
          <a:p>
            <a:r>
              <a:rPr lang="en-US" dirty="0"/>
              <a:t>© </a:t>
            </a:r>
            <a:r>
              <a:rPr lang="ru-RU" dirty="0"/>
              <a:t>Валерий Студенников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6F0A75-AED9-D548-8F89-06654AE65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87" y="181248"/>
            <a:ext cx="3069020" cy="906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C01E9D-0F8C-C342-8B4E-23ECCA7B9B63}"/>
              </a:ext>
            </a:extLst>
          </p:cNvPr>
          <p:cNvSpPr txBox="1"/>
          <p:nvPr/>
        </p:nvSpPr>
        <p:spPr>
          <a:xfrm>
            <a:off x="8118142" y="265294"/>
            <a:ext cx="374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Курс «Менеджмент разработки ПО»</a:t>
            </a:r>
          </a:p>
        </p:txBody>
      </p:sp>
    </p:spTree>
    <p:extLst>
      <p:ext uri="{BB962C8B-B14F-4D97-AF65-F5344CB8AC3E}">
        <p14:creationId xmlns:p14="http://schemas.microsoft.com/office/powerpoint/2010/main" val="154836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2F3C6F-E4F3-8440-9550-57CB89EAE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149"/>
          </a:xfrm>
        </p:spPr>
        <p:txBody>
          <a:bodyPr/>
          <a:lstStyle/>
          <a:p>
            <a:r>
              <a:rPr lang="en-US" dirty="0"/>
              <a:t>Scrum: </a:t>
            </a:r>
            <a:r>
              <a:rPr lang="ru-RU" dirty="0"/>
              <a:t>определение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C97284-0FAC-0042-BAAA-95283AB80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689"/>
            <a:ext cx="10515600" cy="51031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" dirty="0"/>
              <a:t>Scrum — </a:t>
            </a:r>
            <a:r>
              <a:rPr lang="ru-RU" i="1" dirty="0"/>
              <a:t>легкий</a:t>
            </a:r>
            <a:r>
              <a:rPr lang="ru-RU" dirty="0"/>
              <a:t> фреймворк, который помогает людям, командам и организациям создавать ценность с помощью адаптивных решений комплексных проблем.</a:t>
            </a:r>
          </a:p>
          <a:p>
            <a:pPr marL="0" indent="0">
              <a:buNone/>
            </a:pPr>
            <a:r>
              <a:rPr lang="en" dirty="0"/>
              <a:t>Scrum </a:t>
            </a:r>
            <a:r>
              <a:rPr lang="ru-RU" dirty="0"/>
              <a:t>предназначен для </a:t>
            </a:r>
            <a:r>
              <a:rPr lang="ru-RU" i="1" dirty="0"/>
              <a:t>быстрой</a:t>
            </a:r>
            <a:r>
              <a:rPr lang="ru-RU" dirty="0"/>
              <a:t> разработки и поставки </a:t>
            </a:r>
            <a:r>
              <a:rPr lang="ru-RU" i="1" dirty="0"/>
              <a:t>сложных</a:t>
            </a:r>
            <a:r>
              <a:rPr lang="ru-RU" dirty="0"/>
              <a:t>, принципиально новых </a:t>
            </a:r>
            <a:r>
              <a:rPr lang="ru-RU" b="1" dirty="0"/>
              <a:t>продуктов</a:t>
            </a:r>
            <a:r>
              <a:rPr lang="ru-RU" dirty="0"/>
              <a:t>, которых нет на рынке.</a:t>
            </a:r>
          </a:p>
          <a:p>
            <a:pPr marL="0" indent="0">
              <a:buNone/>
            </a:pPr>
            <a:r>
              <a:rPr lang="ru-RU" dirty="0"/>
              <a:t>Основную цель </a:t>
            </a:r>
            <a:r>
              <a:rPr lang="en" dirty="0"/>
              <a:t>Agile </a:t>
            </a:r>
            <a:r>
              <a:rPr lang="ru-RU" dirty="0"/>
              <a:t>и </a:t>
            </a:r>
            <a:r>
              <a:rPr lang="en" dirty="0"/>
              <a:t>Scrum </a:t>
            </a:r>
            <a:r>
              <a:rPr lang="ru-RU" dirty="0"/>
              <a:t>часто формулируют как </a:t>
            </a:r>
            <a:r>
              <a:rPr lang="ru-RU" b="1" dirty="0"/>
              <a:t>сокращение </a:t>
            </a:r>
            <a:r>
              <a:rPr lang="en" b="1" dirty="0"/>
              <a:t>Time2Market</a:t>
            </a:r>
            <a:r>
              <a:rPr lang="en" dirty="0"/>
              <a:t> — </a:t>
            </a:r>
            <a:r>
              <a:rPr lang="ru-RU" dirty="0"/>
              <a:t>времени выпуска на рынок новых продуктов / времени их поставки потребителю.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Главные особенности </a:t>
            </a:r>
            <a:r>
              <a:rPr lang="en" dirty="0"/>
              <a:t>Scrum</a:t>
            </a:r>
            <a:r>
              <a:rPr lang="ru-RU" dirty="0"/>
              <a:t>:</a:t>
            </a:r>
          </a:p>
          <a:p>
            <a:r>
              <a:rPr lang="ru-RU" dirty="0"/>
              <a:t>Работа ведется итерациями, которые в </a:t>
            </a:r>
            <a:r>
              <a:rPr lang="en" dirty="0"/>
              <a:t>Scrum </a:t>
            </a:r>
            <a:r>
              <a:rPr lang="ru-RU" dirty="0"/>
              <a:t>называют спринтами</a:t>
            </a:r>
          </a:p>
          <a:p>
            <a:r>
              <a:rPr lang="ru-RU" dirty="0"/>
              <a:t>Результатом работы может считаться лишь то, что готово к использованию</a:t>
            </a:r>
          </a:p>
          <a:p>
            <a:r>
              <a:rPr lang="ru-RU" dirty="0"/>
              <a:t>Продукт разрабатывает самоуправляемая команда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376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A3EA0F-E510-5743-8B25-23A451FF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Заинтересованные лица (</a:t>
            </a:r>
            <a:r>
              <a:rPr lang="en-US" dirty="0"/>
              <a:t>Stakeholders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712675-2C17-0F41-B42F-E4D2CBF6F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Все заинтересованные в продукте лица:</a:t>
            </a:r>
          </a:p>
          <a:p>
            <a:pPr>
              <a:buFontTx/>
              <a:buChar char="-"/>
            </a:pPr>
            <a:r>
              <a:rPr lang="ru-RU" dirty="0"/>
              <a:t>Заказчики</a:t>
            </a:r>
          </a:p>
          <a:p>
            <a:pPr>
              <a:buFontTx/>
              <a:buChar char="-"/>
            </a:pPr>
            <a:r>
              <a:rPr lang="ru-RU" dirty="0"/>
              <a:t>Потенциальные пользователи</a:t>
            </a:r>
            <a:endParaRPr lang="en-US" dirty="0"/>
          </a:p>
          <a:p>
            <a:pPr>
              <a:buFontTx/>
              <a:buChar char="-"/>
            </a:pPr>
            <a:r>
              <a:rPr lang="ru-RU" dirty="0"/>
              <a:t>Всех кого коснётся использование продукта</a:t>
            </a:r>
          </a:p>
          <a:p>
            <a:pPr>
              <a:buFontTx/>
              <a:buChar char="-"/>
            </a:pPr>
            <a:endParaRPr lang="ru-RU" dirty="0"/>
          </a:p>
          <a:p>
            <a:pPr marL="0" indent="0">
              <a:buNone/>
            </a:pPr>
            <a:r>
              <a:rPr lang="en-US" dirty="0"/>
              <a:t>«</a:t>
            </a:r>
            <a:r>
              <a:rPr lang="ru-RU" dirty="0"/>
              <a:t>Лицо, дающее обратную связь Владельцу Продукта и </a:t>
            </a:r>
            <a:r>
              <a:rPr lang="ru-RU" dirty="0" err="1"/>
              <a:t>Скрам</a:t>
            </a:r>
            <a:r>
              <a:rPr lang="ru-RU" dirty="0"/>
              <a:t>-команде в целом по видению, </a:t>
            </a:r>
            <a:r>
              <a:rPr lang="ru-RU" dirty="0" err="1"/>
              <a:t>Бэклогу</a:t>
            </a:r>
            <a:r>
              <a:rPr lang="ru-RU" dirty="0"/>
              <a:t> Продукта и Инкрементам. Нередко участвует в Обзоре спринта. Зачастую является частью организации, которая разрабатывает продукт</a:t>
            </a:r>
            <a:r>
              <a:rPr lang="en-US" dirty="0"/>
              <a:t>»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9844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EE045-647D-CD4D-8273-85C36A76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559"/>
          </a:xfrm>
        </p:spPr>
        <p:txBody>
          <a:bodyPr/>
          <a:lstStyle/>
          <a:p>
            <a:r>
              <a:rPr lang="ru-RU" dirty="0"/>
              <a:t>Команда (</a:t>
            </a:r>
            <a:r>
              <a:rPr lang="en" dirty="0"/>
              <a:t>Team)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75536B-460D-A145-95F1-CD55EAFD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377"/>
            <a:ext cx="10515600" cy="4943586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самоорганизующаяся и самоуправляемая</a:t>
            </a:r>
          </a:p>
          <a:p>
            <a:pPr lvl="1"/>
            <a:r>
              <a:rPr lang="ru-RU" dirty="0"/>
              <a:t>сами решают, кто, что, когда и как делает</a:t>
            </a:r>
          </a:p>
          <a:p>
            <a:r>
              <a:rPr lang="ru-RU" dirty="0"/>
              <a:t>работа команды оценивается как работа единой группы</a:t>
            </a:r>
          </a:p>
          <a:p>
            <a:r>
              <a:rPr lang="ru-RU" dirty="0"/>
              <a:t>внутри </a:t>
            </a:r>
            <a:r>
              <a:rPr lang="en" dirty="0"/>
              <a:t>Scrum Team </a:t>
            </a:r>
            <a:r>
              <a:rPr lang="ru-RU" dirty="0"/>
              <a:t>нет подкоманд и иерархий</a:t>
            </a:r>
          </a:p>
          <a:p>
            <a:r>
              <a:rPr lang="ru-RU" dirty="0"/>
              <a:t>размер: 7 ± 2 человека, чем меньше — тем лучше</a:t>
            </a:r>
          </a:p>
          <a:p>
            <a:r>
              <a:rPr lang="ru-RU" dirty="0"/>
              <a:t>кроссфункциональная</a:t>
            </a:r>
          </a:p>
          <a:p>
            <a:pPr lvl="1"/>
            <a:r>
              <a:rPr lang="ru-RU" dirty="0"/>
              <a:t>в неё входят люди с дополняющими навыками — разработчики, аналитики, тестировщики, дизайнеры, </a:t>
            </a:r>
            <a:r>
              <a:rPr lang="ru-RU" dirty="0" err="1"/>
              <a:t>d</a:t>
            </a:r>
            <a:r>
              <a:rPr lang="en-US" dirty="0"/>
              <a:t>evops</a:t>
            </a:r>
            <a:r>
              <a:rPr lang="ru-RU" dirty="0"/>
              <a:t> и т.п.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T-Shape</a:t>
            </a:r>
          </a:p>
          <a:p>
            <a:r>
              <a:rPr lang="ru-RU" dirty="0"/>
              <a:t>нет заранее определённых ролей и специализаций в команде</a:t>
            </a:r>
            <a:endParaRPr lang="en-US" dirty="0"/>
          </a:p>
          <a:p>
            <a:r>
              <a:rPr lang="ru-RU" dirty="0"/>
              <a:t>команда сидит в одном месте или находится в постоянном тесном контакте онлайн (</a:t>
            </a:r>
            <a:r>
              <a:rPr lang="en" dirty="0"/>
              <a:t>colocation)</a:t>
            </a:r>
          </a:p>
          <a:p>
            <a:r>
              <a:rPr lang="ru-RU" dirty="0"/>
              <a:t>работает вместе, помогая друг другу</a:t>
            </a:r>
          </a:p>
          <a:p>
            <a:r>
              <a:rPr lang="ru-RU" dirty="0"/>
              <a:t>члены команды признают наличие проблем и просят друг друга о помощи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DA16D5-9A07-CE49-9ABF-8B5847ABC8C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634" y="-95697"/>
            <a:ext cx="12202634" cy="6993048"/>
          </a:xfrm>
          <a:prstGeom prst="rect">
            <a:avLst/>
          </a:prstGeom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2677113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EFF57-52C7-EA43-9DF6-4DC99C53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8884"/>
          </a:xfrm>
        </p:spPr>
        <p:txBody>
          <a:bodyPr/>
          <a:lstStyle/>
          <a:p>
            <a:r>
              <a:rPr lang="ru-RU" dirty="0"/>
              <a:t>Команда (</a:t>
            </a:r>
            <a:r>
              <a:rPr lang="ru-RU" dirty="0" err="1"/>
              <a:t>T</a:t>
            </a:r>
            <a:r>
              <a:rPr lang="en-US" dirty="0"/>
              <a:t>eam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654726-8FC5-D746-9B80-63EEBBC15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011"/>
            <a:ext cx="10515600" cy="5135524"/>
          </a:xfrm>
        </p:spPr>
        <p:txBody>
          <a:bodyPr>
            <a:normAutofit/>
          </a:bodyPr>
          <a:lstStyle/>
          <a:p>
            <a:r>
              <a:rPr lang="ru-RU" dirty="0"/>
              <a:t>берёт на себя обязательства по выполнению объёма работ на спринт перед Владельцем продукта</a:t>
            </a:r>
          </a:p>
          <a:p>
            <a:r>
              <a:rPr lang="ru-RU" dirty="0"/>
              <a:t>принимает обязательство достичь цели спринта</a:t>
            </a:r>
          </a:p>
          <a:p>
            <a:pPr marL="0" indent="0">
              <a:buNone/>
            </a:pPr>
            <a:r>
              <a:rPr lang="en" dirty="0"/>
              <a:t>Scrum Team </a:t>
            </a:r>
            <a:r>
              <a:rPr lang="ru-RU" b="1" dirty="0"/>
              <a:t>выполняет все продуктовые активности</a:t>
            </a:r>
            <a:r>
              <a:rPr lang="ru-RU" dirty="0"/>
              <a:t>: сотрудничество с заинтересованными лицами, верификацию, обслуживание, эксплуатацию, эксперименты, исследования, разработку и все то, что может потребоваться. Они уполномочены управлять своей собственной работой. </a:t>
            </a:r>
          </a:p>
          <a:p>
            <a:pPr marL="0" indent="0">
              <a:buNone/>
            </a:pPr>
            <a:r>
              <a:rPr lang="ru-RU" dirty="0"/>
              <a:t>Вся </a:t>
            </a:r>
            <a:r>
              <a:rPr lang="en" dirty="0"/>
              <a:t>Scrum Team </a:t>
            </a:r>
            <a:r>
              <a:rPr lang="ru-RU" b="1" dirty="0"/>
              <a:t>несет ответственность за создание</a:t>
            </a:r>
            <a:r>
              <a:rPr lang="ru-RU" dirty="0"/>
              <a:t> ценного, полезного </a:t>
            </a:r>
            <a:r>
              <a:rPr lang="en" b="1" dirty="0"/>
              <a:t>Increment</a:t>
            </a:r>
            <a:r>
              <a:rPr lang="en" dirty="0"/>
              <a:t> </a:t>
            </a:r>
            <a:r>
              <a:rPr lang="ru-RU" dirty="0"/>
              <a:t>в каждом </a:t>
            </a:r>
            <a:r>
              <a:rPr lang="en" dirty="0"/>
              <a:t>Sprint. Scrum </a:t>
            </a:r>
            <a:r>
              <a:rPr lang="ru-RU" dirty="0"/>
              <a:t>определяет три конкретные зоны ответственности в составе </a:t>
            </a:r>
            <a:r>
              <a:rPr lang="en" dirty="0"/>
              <a:t>Scrum Team: Developers, Product Owner </a:t>
            </a:r>
            <a:r>
              <a:rPr lang="ru-RU" dirty="0"/>
              <a:t>и </a:t>
            </a:r>
            <a:r>
              <a:rPr lang="en" dirty="0"/>
              <a:t>Scrum Master.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1924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36E29-A397-4D45-8800-A3900DFC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93" y="363159"/>
            <a:ext cx="10515600" cy="783191"/>
          </a:xfrm>
        </p:spPr>
        <p:txBody>
          <a:bodyPr/>
          <a:lstStyle/>
          <a:p>
            <a:r>
              <a:rPr lang="ru-RU" dirty="0"/>
              <a:t>Кроссфункциональность : </a:t>
            </a:r>
            <a:r>
              <a:rPr lang="ru-RU" dirty="0" err="1"/>
              <a:t>T</a:t>
            </a:r>
            <a:r>
              <a:rPr lang="en-US" dirty="0"/>
              <a:t>-Shaped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09AE0FE-CB9A-A046-BD91-73FE99FD4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1331" y="1253331"/>
            <a:ext cx="8016012" cy="50152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45A912-F7E2-3A49-A6B1-E848B638FAA3}"/>
              </a:ext>
            </a:extLst>
          </p:cNvPr>
          <p:cNvSpPr txBox="1"/>
          <p:nvPr/>
        </p:nvSpPr>
        <p:spPr>
          <a:xfrm>
            <a:off x="552893" y="1467293"/>
            <a:ext cx="45401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I-shaped</a:t>
            </a:r>
            <a:r>
              <a:rPr lang="en-US" dirty="0"/>
              <a:t> — </a:t>
            </a:r>
            <a:r>
              <a:rPr lang="ru-RU" dirty="0"/>
              <a:t>умеет только что-то одно </a:t>
            </a:r>
          </a:p>
          <a:p>
            <a:endParaRPr lang="ru-RU" dirty="0"/>
          </a:p>
          <a:p>
            <a:r>
              <a:rPr lang="ru-RU" b="1" dirty="0" err="1"/>
              <a:t>T</a:t>
            </a:r>
            <a:r>
              <a:rPr lang="en-US" b="1" dirty="0"/>
              <a:t>-shaped </a:t>
            </a:r>
            <a:r>
              <a:rPr lang="en-US" dirty="0"/>
              <a:t>— </a:t>
            </a:r>
            <a:r>
              <a:rPr lang="ru-RU" dirty="0"/>
              <a:t>умеет всего понемногу, но что-то умеет лучше</a:t>
            </a:r>
          </a:p>
          <a:p>
            <a:endParaRPr lang="ru-RU" dirty="0"/>
          </a:p>
          <a:p>
            <a:pPr fontAlgn="base"/>
            <a:r>
              <a:rPr lang="ru-RU" b="1" i="1" dirty="0"/>
              <a:t>Объясним на примере создания текста для сайта</a:t>
            </a:r>
            <a:r>
              <a:rPr lang="en-US" b="1" i="1" dirty="0"/>
              <a:t>:</a:t>
            </a:r>
            <a:endParaRPr lang="ru-RU" b="1" i="1" dirty="0"/>
          </a:p>
          <a:p>
            <a:pPr fontAlgn="base"/>
            <a:r>
              <a:rPr lang="ru-RU" i="1" dirty="0"/>
              <a:t>Копирайтер пишет текст, но еще интересуется фотографией, нейрофизиологией и версткой. Увлечение фотографией помогает ему понять, как правильно иллюстрировать тексты. Нейрофизиология позволяет продумать структуру изложения, чтобы удерживать внимание читателя. Навыки верстки дают понимание, как расположить текст по сетке страницы сайта.</a:t>
            </a:r>
          </a:p>
        </p:txBody>
      </p:sp>
    </p:spTree>
    <p:extLst>
      <p:ext uri="{BB962C8B-B14F-4D97-AF65-F5344CB8AC3E}">
        <p14:creationId xmlns:p14="http://schemas.microsoft.com/office/powerpoint/2010/main" val="2417443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E9B47-3CF5-674C-821A-DB7A0912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548" y="343861"/>
            <a:ext cx="10515600" cy="910782"/>
          </a:xfrm>
        </p:spPr>
        <p:txBody>
          <a:bodyPr/>
          <a:lstStyle/>
          <a:p>
            <a:r>
              <a:rPr lang="ru-RU" dirty="0"/>
              <a:t>Кроссфункциональность :: </a:t>
            </a:r>
            <a:r>
              <a:rPr lang="en-US" b="1" dirty="0"/>
              <a:t>Bus factor</a:t>
            </a:r>
            <a:endParaRPr lang="ru-RU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B64B60D-83F4-3E43-A899-3434E4159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1757" y="1254123"/>
            <a:ext cx="5744818" cy="32221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1036E4-16EB-0B41-B294-8CD278F6528C}"/>
              </a:ext>
            </a:extLst>
          </p:cNvPr>
          <p:cNvSpPr txBox="1"/>
          <p:nvPr/>
        </p:nvSpPr>
        <p:spPr>
          <a:xfrm>
            <a:off x="1594884" y="24561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0C08DC-0A99-CC4A-B0D9-9819767B6B66}"/>
              </a:ext>
            </a:extLst>
          </p:cNvPr>
          <p:cNvSpPr txBox="1"/>
          <p:nvPr/>
        </p:nvSpPr>
        <p:spPr>
          <a:xfrm>
            <a:off x="625548" y="1265271"/>
            <a:ext cx="5257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b="1" i="1" dirty="0"/>
              <a:t>bus factor</a:t>
            </a:r>
            <a:r>
              <a:rPr lang="en" sz="2400" dirty="0"/>
              <a:t> </a:t>
            </a:r>
            <a:r>
              <a:rPr lang="ru-RU" sz="2400" dirty="0"/>
              <a:t>проекта </a:t>
            </a:r>
            <a:r>
              <a:rPr lang="en-US" sz="2400" dirty="0"/>
              <a:t>(</a:t>
            </a:r>
            <a:r>
              <a:rPr lang="ru-RU" sz="2400" dirty="0"/>
              <a:t>команды</a:t>
            </a:r>
            <a:r>
              <a:rPr lang="en-US" sz="2400" dirty="0"/>
              <a:t>) </a:t>
            </a:r>
            <a:r>
              <a:rPr lang="ru-RU" sz="2400" dirty="0"/>
              <a:t>— это мера сосредоточения информации среди отдельных членов проекта;</a:t>
            </a:r>
          </a:p>
          <a:p>
            <a:r>
              <a:rPr lang="ru-RU" sz="2400" dirty="0"/>
              <a:t>фактор означает </a:t>
            </a:r>
            <a:r>
              <a:rPr lang="ru-RU" sz="2400" b="1" dirty="0"/>
              <a:t>количество участников проекта</a:t>
            </a:r>
            <a:r>
              <a:rPr lang="ru-RU" sz="2400" dirty="0"/>
              <a:t>, </a:t>
            </a:r>
            <a:r>
              <a:rPr lang="ru-RU" sz="2400" b="1" dirty="0"/>
              <a:t>после потери которых </a:t>
            </a:r>
            <a:r>
              <a:rPr lang="ru-RU" sz="2400" dirty="0"/>
              <a:t>(«попадания» которых под автобус, варианты: увольнения, заболевания, рождения у них ребёнка, наступления несчастного случая и других форс-мажорных обстоятельств) </a:t>
            </a:r>
            <a:r>
              <a:rPr lang="ru-RU" sz="2400" b="1" dirty="0"/>
              <a:t>проект не сможет быть завершён </a:t>
            </a:r>
            <a:r>
              <a:rPr lang="ru-RU" sz="2400" dirty="0"/>
              <a:t>оставшимися участниками.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65344D-68F6-8845-AB02-5F53460186CA}"/>
              </a:ext>
            </a:extLst>
          </p:cNvPr>
          <p:cNvSpPr txBox="1"/>
          <p:nvPr/>
        </p:nvSpPr>
        <p:spPr>
          <a:xfrm>
            <a:off x="6018028" y="4720856"/>
            <a:ext cx="5677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/>
              <a:t>B</a:t>
            </a:r>
            <a:r>
              <a:rPr lang="en-US" sz="2400" dirty="0"/>
              <a:t>us-factor 1 — </a:t>
            </a:r>
            <a:r>
              <a:rPr lang="ru-RU" sz="2400" dirty="0"/>
              <a:t>очень плохо!</a:t>
            </a:r>
          </a:p>
          <a:p>
            <a:r>
              <a:rPr lang="ru-RU" sz="2400" dirty="0"/>
              <a:t>Большие риски!</a:t>
            </a:r>
            <a:br>
              <a:rPr lang="ru-RU" sz="2400" dirty="0"/>
            </a:br>
            <a:r>
              <a:rPr lang="ru-RU" sz="2400" i="1" dirty="0"/>
              <a:t>Что делать?</a:t>
            </a:r>
            <a:r>
              <a:rPr lang="ru-RU" sz="2400" dirty="0"/>
              <a:t> </a:t>
            </a:r>
            <a:r>
              <a:rPr lang="ru-RU" sz="2400" dirty="0" err="1"/>
              <a:t>T</a:t>
            </a:r>
            <a:r>
              <a:rPr lang="en-US" sz="2400" dirty="0"/>
              <a:t>-shape-</a:t>
            </a:r>
            <a:r>
              <a:rPr lang="en-US" sz="2400" dirty="0" err="1"/>
              <a:t>и</a:t>
            </a:r>
            <a:r>
              <a:rPr lang="ru-RU" sz="2400" dirty="0" err="1"/>
              <a:t>ться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1470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AB3DA1-7F53-D74B-8B7A-69CBEA6B71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4000"/>
          </a:blip>
          <a:stretch>
            <a:fillRect/>
          </a:stretch>
        </p:blipFill>
        <p:spPr>
          <a:xfrm>
            <a:off x="0" y="-21266"/>
            <a:ext cx="12356757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7F1D5-3926-7446-85D1-22EF48A6F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962"/>
            <a:ext cx="10515600" cy="687498"/>
          </a:xfrm>
        </p:spPr>
        <p:txBody>
          <a:bodyPr>
            <a:normAutofit fontScale="90000"/>
          </a:bodyPr>
          <a:lstStyle/>
          <a:p>
            <a:r>
              <a:rPr lang="ru-RU" dirty="0"/>
              <a:t>Владелец продукта (</a:t>
            </a:r>
            <a:r>
              <a:rPr lang="en" dirty="0"/>
              <a:t>Product Owner)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64D493-1A8C-DE40-8797-F809CDBC2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5279"/>
            <a:ext cx="10515600" cy="5539562"/>
          </a:xfrm>
        </p:spPr>
        <p:txBody>
          <a:bodyPr>
            <a:normAutofit fontScale="92500" lnSpcReduction="20000"/>
          </a:bodyPr>
          <a:lstStyle/>
          <a:p>
            <a:r>
              <a:rPr lang="ru-RU" dirty="0" err="1"/>
              <a:t>P</a:t>
            </a:r>
            <a:r>
              <a:rPr lang="en-US" dirty="0"/>
              <a:t>O — </a:t>
            </a:r>
            <a:r>
              <a:rPr lang="ru-RU" dirty="0"/>
              <a:t>человек, отвечающий за разработку продукта</a:t>
            </a:r>
          </a:p>
          <a:p>
            <a:pPr lvl="1"/>
            <a:r>
              <a:rPr lang="ru-RU" dirty="0"/>
              <a:t>это может быть </a:t>
            </a:r>
            <a:r>
              <a:rPr lang="ru-RU" b="1" dirty="0"/>
              <a:t>менеджер продукта </a:t>
            </a:r>
            <a:r>
              <a:rPr lang="ru-RU" dirty="0"/>
              <a:t>для продуктовой разработки, </a:t>
            </a:r>
            <a:r>
              <a:rPr lang="ru-RU" b="1" dirty="0"/>
              <a:t>менеджер проекта </a:t>
            </a:r>
            <a:r>
              <a:rPr lang="ru-RU" dirty="0"/>
              <a:t>для внутренней разработки и </a:t>
            </a:r>
            <a:r>
              <a:rPr lang="ru-RU" b="1" dirty="0"/>
              <a:t>представитель заказчика</a:t>
            </a:r>
            <a:r>
              <a:rPr lang="ru-RU" dirty="0"/>
              <a:t> для заказной разработки</a:t>
            </a:r>
            <a:endParaRPr lang="en-US" dirty="0"/>
          </a:p>
          <a:p>
            <a:r>
              <a:rPr lang="en-US" dirty="0"/>
              <a:t>PO </a:t>
            </a:r>
            <a:r>
              <a:rPr lang="ru-RU" dirty="0"/>
              <a:t>— это единая точка принятия окончательных решений для команды в проекте, именно поэтому это всегда один человек, а не группа или комитет</a:t>
            </a:r>
            <a:endParaRPr lang="en-US" dirty="0"/>
          </a:p>
          <a:p>
            <a:pPr lvl="1"/>
            <a:r>
              <a:rPr lang="ru-RU" dirty="0"/>
              <a:t>Хотя у </a:t>
            </a:r>
            <a:r>
              <a:rPr lang="en-US" dirty="0"/>
              <a:t>PO </a:t>
            </a:r>
            <a:r>
              <a:rPr lang="ru-RU" dirty="0"/>
              <a:t>может быть своя команда (аналитиков, продуктологов и т.п.) — команда </a:t>
            </a:r>
            <a:r>
              <a:rPr lang="en-US" dirty="0"/>
              <a:t>PO</a:t>
            </a:r>
          </a:p>
          <a:p>
            <a:pPr lvl="1"/>
            <a:r>
              <a:rPr lang="ru-RU" dirty="0"/>
              <a:t>Это позволяет избежать проблемы множественности заказчиков</a:t>
            </a:r>
            <a:endParaRPr lang="en-US" dirty="0"/>
          </a:p>
          <a:p>
            <a:r>
              <a:rPr lang="ru-RU" dirty="0"/>
              <a:t>Управляет ожиданиями заказчиков и всех заинтересованных лиц. Владелец продукта должен чётко понимать, какие фичи должны быть сделаны и каковы их приоритеты</a:t>
            </a:r>
            <a:endParaRPr lang="en-US" dirty="0"/>
          </a:p>
          <a:p>
            <a:r>
              <a:rPr lang="ru-RU" dirty="0"/>
              <a:t>Ставит задачи всей команде, но он не вправе ставить задачи конкретному члену команды</a:t>
            </a:r>
          </a:p>
          <a:p>
            <a:r>
              <a:rPr lang="ru-RU" dirty="0"/>
              <a:t>Несет ответственность за максимизацию ценности продукта, получаемого в результате работы </a:t>
            </a:r>
            <a:r>
              <a:rPr lang="en" dirty="0"/>
              <a:t>Scrum Team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616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C42DA-D3E3-AE45-A063-9F402F390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40" y="418287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ru-RU" dirty="0"/>
              <a:t>Владелец продукта (</a:t>
            </a:r>
            <a:r>
              <a:rPr lang="en" dirty="0"/>
              <a:t>Product Owner)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2C13D5-08C9-3941-BBC2-13D5F83C1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40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Владелец продукта:</a:t>
            </a:r>
          </a:p>
          <a:p>
            <a:r>
              <a:rPr lang="ru-RU" dirty="0"/>
              <a:t>Отвечает за формирование концепции продукта (</a:t>
            </a:r>
            <a:r>
              <a:rPr lang="en" dirty="0"/>
              <a:t>Product Vision)</a:t>
            </a:r>
            <a:endParaRPr lang="ru-RU" dirty="0"/>
          </a:p>
          <a:p>
            <a:r>
              <a:rPr lang="ru-RU" dirty="0"/>
              <a:t>Работает с заинтересованными лицами (</a:t>
            </a:r>
            <a:r>
              <a:rPr lang="ru-RU" dirty="0" err="1"/>
              <a:t>S</a:t>
            </a:r>
            <a:r>
              <a:rPr lang="en-US" dirty="0"/>
              <a:t>takeholders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Принимает готовое</a:t>
            </a:r>
          </a:p>
          <a:p>
            <a:r>
              <a:rPr lang="ru-RU" dirty="0"/>
              <a:t>Рассчитывает </a:t>
            </a:r>
            <a:r>
              <a:rPr lang="en" dirty="0"/>
              <a:t>ROI</a:t>
            </a:r>
            <a:r>
              <a:rPr lang="ru-RU" dirty="0"/>
              <a:t> (бизнес-эффект)</a:t>
            </a:r>
            <a:endParaRPr lang="en" dirty="0"/>
          </a:p>
          <a:p>
            <a:r>
              <a:rPr lang="ru-RU" dirty="0"/>
              <a:t>Ведёт </a:t>
            </a:r>
            <a:r>
              <a:rPr lang="ru-RU" dirty="0" err="1"/>
              <a:t>беклог</a:t>
            </a:r>
            <a:r>
              <a:rPr lang="ru-RU" dirty="0"/>
              <a:t> продукта (</a:t>
            </a:r>
            <a:r>
              <a:rPr lang="ru-RU" dirty="0" err="1"/>
              <a:t>P</a:t>
            </a:r>
            <a:r>
              <a:rPr lang="en-US" dirty="0"/>
              <a:t>roduct backlog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Выставляет приоритеты</a:t>
            </a:r>
          </a:p>
          <a:p>
            <a:r>
              <a:rPr lang="ru-RU" dirty="0"/>
              <a:t>Инициатор изменений (может в </a:t>
            </a:r>
            <a:r>
              <a:rPr lang="ru-RU" dirty="0" err="1"/>
              <a:t>т.ч</a:t>
            </a:r>
            <a:r>
              <a:rPr lang="ru-RU" dirty="0"/>
              <a:t>. «уволить» команду)</a:t>
            </a:r>
          </a:p>
          <a:p>
            <a:r>
              <a:rPr lang="ru-RU" dirty="0"/>
              <a:t>Постоянно делится информацией</a:t>
            </a:r>
          </a:p>
          <a:p>
            <a:r>
              <a:rPr lang="ru-RU" dirty="0"/>
              <a:t>Обеспечивает ресурсами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3301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9B87B7-0456-BA47-B304-1AA514D09E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9000"/>
          </a:blip>
          <a:stretch>
            <a:fillRect/>
          </a:stretch>
        </p:blipFill>
        <p:spPr>
          <a:xfrm>
            <a:off x="-904821" y="10630"/>
            <a:ext cx="14023413" cy="684737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ECC3E-50FB-2F43-94F4-FE8869AE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95" y="333227"/>
            <a:ext cx="10515600" cy="644968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Скрам</a:t>
            </a:r>
            <a:r>
              <a:rPr lang="ru-RU" dirty="0"/>
              <a:t>-мастер (</a:t>
            </a:r>
            <a:r>
              <a:rPr lang="en" dirty="0"/>
              <a:t>Scrum Master)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13BB29-A125-BD46-84B7-CE11E4A8D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95" y="1010094"/>
            <a:ext cx="10832805" cy="5482780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/>
              <a:t>S</a:t>
            </a:r>
            <a:r>
              <a:rPr lang="en-US" dirty="0"/>
              <a:t>M</a:t>
            </a:r>
            <a:r>
              <a:rPr lang="ru-RU" dirty="0"/>
              <a:t> — один из</a:t>
            </a:r>
            <a:r>
              <a:rPr lang="en-US" dirty="0"/>
              <a:t> </a:t>
            </a:r>
            <a:r>
              <a:rPr lang="ru-RU" dirty="0"/>
              <a:t>членов команды</a:t>
            </a:r>
          </a:p>
          <a:p>
            <a:pPr lvl="1"/>
            <a:r>
              <a:rPr lang="ru-RU" dirty="0"/>
              <a:t>он может быть разработчиком, </a:t>
            </a:r>
            <a:r>
              <a:rPr lang="ru-RU" dirty="0" err="1"/>
              <a:t>тестировщиком</a:t>
            </a:r>
            <a:r>
              <a:rPr lang="ru-RU" dirty="0"/>
              <a:t>, аналитиком и т.д.</a:t>
            </a:r>
          </a:p>
          <a:p>
            <a:r>
              <a:rPr lang="ru-RU" dirty="0"/>
              <a:t>Основная его задача — помочь команде стать самоуправляемой и самоорганизующейся</a:t>
            </a:r>
            <a:endParaRPr lang="en-US" dirty="0"/>
          </a:p>
          <a:p>
            <a:r>
              <a:rPr lang="ru-RU" dirty="0"/>
              <a:t>Следит за тем, чтобы команда выполняла принятые ей решения</a:t>
            </a:r>
            <a:r>
              <a:rPr lang="en-US" dirty="0"/>
              <a:t> </a:t>
            </a:r>
            <a:r>
              <a:rPr lang="ru-RU" dirty="0"/>
              <a:t>и за соблюдением практик</a:t>
            </a:r>
          </a:p>
          <a:p>
            <a:r>
              <a:rPr lang="ru-RU" dirty="0"/>
              <a:t>Отвечает за решение проблем, обнаруженных командой и находящейся вне её компетенции</a:t>
            </a:r>
          </a:p>
          <a:p>
            <a:pPr lvl="1"/>
            <a:r>
              <a:rPr lang="ru-RU" dirty="0"/>
              <a:t>например, если команде нужен новый сервер, то именно </a:t>
            </a:r>
            <a:r>
              <a:rPr lang="ru-RU" dirty="0" err="1"/>
              <a:t>скрам</a:t>
            </a:r>
            <a:r>
              <a:rPr lang="ru-RU" dirty="0"/>
              <a:t>-мастер вступит в бой с бюрократическими силами компании.</a:t>
            </a:r>
          </a:p>
          <a:p>
            <a:r>
              <a:rPr lang="en-US" dirty="0"/>
              <a:t>SM</a:t>
            </a:r>
            <a:r>
              <a:rPr lang="ru-RU" dirty="0"/>
              <a:t> не раздаёт задачи членам команды!</a:t>
            </a:r>
          </a:p>
          <a:p>
            <a:r>
              <a:rPr lang="ru-RU" dirty="0"/>
              <a:t>Проводит командные митинги: стендап (дейли-митинг), планирование спринта, демонстрацию и ретроспективу</a:t>
            </a:r>
          </a:p>
          <a:p>
            <a:r>
              <a:rPr lang="ru-RU" dirty="0"/>
              <a:t>следит за климатом внутри команды и старается создать атмосферу доверия</a:t>
            </a:r>
          </a:p>
          <a:p>
            <a:r>
              <a:rPr lang="ru-RU" dirty="0"/>
              <a:t>постепенно роль скрам-мастера уменьшается</a:t>
            </a:r>
          </a:p>
          <a:p>
            <a:r>
              <a:rPr lang="ru-RU" dirty="0"/>
              <a:t>убеждается в том, что все события </a:t>
            </a:r>
            <a:r>
              <a:rPr lang="en" dirty="0"/>
              <a:t>Scrum </a:t>
            </a:r>
            <a:r>
              <a:rPr lang="ru-RU" dirty="0"/>
              <a:t>происходят, позитивны, продуктивны и не выходят за рамки ограничений по времени.</a:t>
            </a:r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498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171184-6C7A-A946-B8D6-5ABB0C708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594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ru-RU" dirty="0"/>
              <a:t>Скрам-мастер (</a:t>
            </a:r>
            <a:r>
              <a:rPr lang="en" dirty="0"/>
              <a:t>Scrum Master)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984B3D-5A13-A94A-856D-2975D80A2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6419"/>
            <a:ext cx="10515600" cy="5060544"/>
          </a:xfrm>
        </p:spPr>
        <p:txBody>
          <a:bodyPr/>
          <a:lstStyle/>
          <a:p>
            <a:r>
              <a:rPr lang="ru-RU" dirty="0"/>
              <a:t>Помогает внедрять скрам</a:t>
            </a:r>
          </a:p>
          <a:p>
            <a:r>
              <a:rPr lang="ru-RU" dirty="0"/>
              <a:t>Отвечает за процесс (как)</a:t>
            </a:r>
          </a:p>
          <a:p>
            <a:r>
              <a:rPr lang="ru-RU" dirty="0"/>
              <a:t>Учитель</a:t>
            </a:r>
          </a:p>
          <a:p>
            <a:r>
              <a:rPr lang="ru-RU" dirty="0"/>
              <a:t>Наставник </a:t>
            </a:r>
            <a:r>
              <a:rPr lang="en-US" dirty="0"/>
              <a:t>/ </a:t>
            </a:r>
            <a:r>
              <a:rPr lang="ru-RU" dirty="0" err="1"/>
              <a:t>коуч</a:t>
            </a:r>
            <a:endParaRPr lang="ru-RU" dirty="0"/>
          </a:p>
          <a:p>
            <a:r>
              <a:rPr lang="ru-RU" dirty="0"/>
              <a:t>Модератор (на всех встречах)</a:t>
            </a:r>
          </a:p>
          <a:p>
            <a:r>
              <a:rPr lang="ru-RU" dirty="0"/>
              <a:t>Сторожевой пёс (бдит соблюдение процессов)</a:t>
            </a:r>
          </a:p>
          <a:p>
            <a:r>
              <a:rPr lang="ru-RU" dirty="0"/>
              <a:t>Защитник (команды)</a:t>
            </a:r>
          </a:p>
          <a:p>
            <a:r>
              <a:rPr lang="ru-RU" dirty="0"/>
              <a:t>Устраняет помехи (для команды)</a:t>
            </a:r>
          </a:p>
        </p:txBody>
      </p:sp>
    </p:spTree>
    <p:extLst>
      <p:ext uri="{BB962C8B-B14F-4D97-AF65-F5344CB8AC3E}">
        <p14:creationId xmlns:p14="http://schemas.microsoft.com/office/powerpoint/2010/main" val="151045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1E7DD-4340-E640-BBE9-08ED5581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19" y="375636"/>
            <a:ext cx="10515600" cy="948668"/>
          </a:xfrm>
        </p:spPr>
        <p:txBody>
          <a:bodyPr/>
          <a:lstStyle/>
          <a:p>
            <a:r>
              <a:rPr lang="ru-RU" dirty="0"/>
              <a:t>Валерий Студенников </a:t>
            </a:r>
            <a:r>
              <a:rPr lang="en-US" dirty="0"/>
              <a:t>// </a:t>
            </a:r>
            <a:r>
              <a:rPr lang="ru-RU" dirty="0"/>
              <a:t>обо мне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8C3E23-7B7B-A14A-B140-0C096B8D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9020" y="1324304"/>
            <a:ext cx="8284779" cy="53104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Со-основатель, </a:t>
            </a:r>
            <a:r>
              <a:rPr lang="en-US" dirty="0"/>
              <a:t>ex-</a:t>
            </a:r>
            <a:r>
              <a:rPr lang="ru-RU" dirty="0"/>
              <a:t>технический директор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e</a:t>
            </a:r>
            <a:r>
              <a:rPr lang="en-US" dirty="0"/>
              <a:t>x-</a:t>
            </a:r>
            <a:r>
              <a:rPr lang="ru-RU" dirty="0"/>
              <a:t>руководитель разработки и </a:t>
            </a:r>
            <a:r>
              <a:rPr lang="en-US" dirty="0"/>
              <a:t>ex-</a:t>
            </a:r>
            <a:r>
              <a:rPr lang="ru-RU" dirty="0"/>
              <a:t>архитектор технической инфраструктуры </a:t>
            </a:r>
            <a:r>
              <a:rPr lang="en-US" dirty="0"/>
              <a:t>REG.RU</a:t>
            </a:r>
            <a:endParaRPr lang="ru-RU" dirty="0"/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Со-основатель и </a:t>
            </a:r>
            <a:r>
              <a:rPr lang="en-US" dirty="0"/>
              <a:t>ex-</a:t>
            </a:r>
            <a:r>
              <a:rPr lang="ru-RU" dirty="0"/>
              <a:t>президент спортивно-туристического клуба «ВелоСамара»</a:t>
            </a:r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Со-основатель и президент самарской региональной федерации каякинга и </a:t>
            </a:r>
            <a:r>
              <a:rPr lang="en-US" dirty="0"/>
              <a:t>sup-</a:t>
            </a:r>
            <a:r>
              <a:rPr lang="ru-RU" dirty="0"/>
              <a:t>серфинга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Со-основатель </a:t>
            </a:r>
            <a:r>
              <a:rPr lang="en-US" dirty="0"/>
              <a:t>Electron Bikes (</a:t>
            </a:r>
            <a:r>
              <a:rPr lang="ru-RU" dirty="0"/>
              <a:t>производство электровелосипедов под заказ</a:t>
            </a:r>
            <a:r>
              <a:rPr lang="en-US" dirty="0"/>
              <a:t>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hlinkClick r:id="rId2"/>
              </a:rPr>
              <a:t>https://vk.com/vstudennikov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Telegram: @</a:t>
            </a:r>
            <a:r>
              <a:rPr lang="en-US" dirty="0" err="1"/>
              <a:t>xtrueman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despair@gmail.com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169EE3-9795-C840-8A46-806B78EBD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19" y="1425575"/>
            <a:ext cx="2373427" cy="312540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3D6C562-D1B2-8A49-A18F-3A447DB48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18" y="4829941"/>
            <a:ext cx="2367225" cy="129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8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479E4-7C6C-8B4D-A2A2-8022C8FF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События </a:t>
            </a:r>
            <a:r>
              <a:rPr lang="en" dirty="0"/>
              <a:t>Scrum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5A5E40-953E-0B4F-B568-7EEFF4D36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516"/>
            <a:ext cx="10515600" cy="457144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Разработка ведётся итерациями (спринтами).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" dirty="0"/>
              <a:t>Sprint — </a:t>
            </a:r>
            <a:r>
              <a:rPr lang="ru-RU" dirty="0"/>
              <a:t>это контейнер для всех остальных событий:</a:t>
            </a:r>
          </a:p>
          <a:p>
            <a:r>
              <a:rPr lang="ru-RU" dirty="0"/>
              <a:t>Вначале спринта: </a:t>
            </a:r>
            <a:r>
              <a:rPr lang="ru-RU" b="1" dirty="0"/>
              <a:t>Планирование спринта </a:t>
            </a:r>
            <a:r>
              <a:rPr lang="ru-RU" dirty="0"/>
              <a:t>(</a:t>
            </a:r>
            <a:r>
              <a:rPr lang="en" dirty="0"/>
              <a:t>Sprint Planning</a:t>
            </a:r>
            <a:r>
              <a:rPr lang="ru-RU" dirty="0"/>
              <a:t>)</a:t>
            </a:r>
          </a:p>
          <a:p>
            <a:r>
              <a:rPr lang="ru-RU" dirty="0"/>
              <a:t>Ежедневно: Стендап </a:t>
            </a:r>
            <a:r>
              <a:rPr lang="en-US" dirty="0"/>
              <a:t>/ </a:t>
            </a:r>
            <a:r>
              <a:rPr lang="ru-RU" b="1" dirty="0"/>
              <a:t>Дейли</a:t>
            </a:r>
            <a:r>
              <a:rPr lang="ru-RU" dirty="0"/>
              <a:t> (</a:t>
            </a:r>
            <a:r>
              <a:rPr lang="en-US" dirty="0"/>
              <a:t>Standup, Daily meeting, Daily scrum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В конце спринта: </a:t>
            </a:r>
            <a:r>
              <a:rPr lang="ru-RU" b="1" dirty="0" err="1"/>
              <a:t>Демо</a:t>
            </a:r>
            <a:r>
              <a:rPr lang="ru-RU" dirty="0"/>
              <a:t> </a:t>
            </a:r>
            <a:r>
              <a:rPr lang="en-US" dirty="0"/>
              <a:t>/ </a:t>
            </a:r>
            <a:r>
              <a:rPr lang="en-US" dirty="0" err="1"/>
              <a:t>Р</a:t>
            </a:r>
            <a:r>
              <a:rPr lang="ru-RU" dirty="0" err="1"/>
              <a:t>евью</a:t>
            </a:r>
            <a:r>
              <a:rPr lang="ru-RU" dirty="0"/>
              <a:t> спринта (</a:t>
            </a:r>
            <a:r>
              <a:rPr lang="en-US" dirty="0"/>
              <a:t>Demo, </a:t>
            </a:r>
            <a:r>
              <a:rPr lang="en" dirty="0"/>
              <a:t>Sprint Review</a:t>
            </a:r>
            <a:r>
              <a:rPr lang="ru-RU" dirty="0"/>
              <a:t>)</a:t>
            </a:r>
          </a:p>
          <a:p>
            <a:r>
              <a:rPr lang="ru-RU" dirty="0"/>
              <a:t>В конце спринта: </a:t>
            </a:r>
            <a:r>
              <a:rPr lang="ru-RU" b="1" dirty="0"/>
              <a:t>Ретроспектива</a:t>
            </a:r>
            <a:r>
              <a:rPr lang="ru-RU" dirty="0"/>
              <a:t> (</a:t>
            </a:r>
            <a:r>
              <a:rPr lang="en" dirty="0"/>
              <a:t>Sprint Retrospective</a:t>
            </a:r>
            <a:r>
              <a:rPr lang="ru-RU" dirty="0"/>
              <a:t>)</a:t>
            </a:r>
            <a:endParaRPr lang="en-US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0734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2E18E-71D2-1A4E-BAFB-945B37FB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722"/>
          </a:xfrm>
        </p:spPr>
        <p:txBody>
          <a:bodyPr/>
          <a:lstStyle/>
          <a:p>
            <a:r>
              <a:rPr lang="ru-RU" dirty="0"/>
              <a:t>Итерация / спринт (</a:t>
            </a:r>
            <a:r>
              <a:rPr lang="en" dirty="0"/>
              <a:t>Sprint)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50C7F-F137-844D-8D38-276914F8F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437"/>
            <a:ext cx="10515600" cy="485852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конце каждой итерации (спринта) демонстрируется полностью доделанная за итерацию функциональность (</a:t>
            </a:r>
            <a:r>
              <a:rPr lang="en-US" dirty="0"/>
              <a:t>product increment</a:t>
            </a:r>
            <a:r>
              <a:rPr lang="ru-RU" dirty="0"/>
              <a:t>).</a:t>
            </a:r>
          </a:p>
          <a:p>
            <a:r>
              <a:rPr lang="ru-RU" dirty="0"/>
              <a:t>Длина итерации — от 1 до 4 недель. Типичная длина итерации — 2 недели.</a:t>
            </a:r>
            <a:endParaRPr lang="en-US" dirty="0"/>
          </a:p>
          <a:p>
            <a:pPr lvl="1"/>
            <a:r>
              <a:rPr lang="ru-RU" dirty="0"/>
              <a:t>Длина итерации должна быть достаточно длинной, чтобы позволять выпустить инкремент продукта</a:t>
            </a:r>
            <a:endParaRPr lang="en-US" dirty="0"/>
          </a:p>
          <a:p>
            <a:r>
              <a:rPr lang="ru-RU" dirty="0"/>
              <a:t>В течение одной итерации команда общается с заказчиками, анализирует, пробует, разрабатывает и тестирует код</a:t>
            </a:r>
          </a:p>
          <a:p>
            <a:r>
              <a:rPr lang="ru-RU" dirty="0"/>
              <a:t>Заказчики смотрят на результаты работы. Все предложения по улучшению планируются на последующие итерации. Внутри итерации заказчики стараются воздерживаться от изменения требований.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5193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5AA81-10BF-2A4A-B34E-25922616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 fontScale="90000"/>
          </a:bodyPr>
          <a:lstStyle/>
          <a:p>
            <a:r>
              <a:rPr lang="ru-RU" dirty="0"/>
              <a:t>Итерация / спринт (</a:t>
            </a:r>
            <a:r>
              <a:rPr lang="en" dirty="0"/>
              <a:t>Sprint)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405D1B-5948-6449-97E5-D3122287A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907"/>
            <a:ext cx="10515600" cy="4901056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В конце итерации есть готовый инкремент продукта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product increment</a:t>
            </a:r>
            <a:r>
              <a:rPr lang="ru-RU" dirty="0"/>
              <a:t>).</a:t>
            </a:r>
          </a:p>
          <a:p>
            <a:r>
              <a:rPr lang="ru-RU" dirty="0"/>
              <a:t>Фичи, которые начинаются в эту итерацию, в ней же и доделываются</a:t>
            </a:r>
          </a:p>
          <a:p>
            <a:pPr lvl="1"/>
            <a:r>
              <a:rPr lang="ru-RU" dirty="0"/>
              <a:t>Разработка фичи включает тестирование и исправление найденных багов</a:t>
            </a:r>
          </a:p>
          <a:p>
            <a:r>
              <a:rPr lang="ru-RU" dirty="0"/>
              <a:t>Команда соблюдает приоритеты фич, установленные </a:t>
            </a:r>
            <a:r>
              <a:rPr lang="en-US" dirty="0"/>
              <a:t>PO</a:t>
            </a:r>
            <a:endParaRPr lang="ru-RU" dirty="0"/>
          </a:p>
          <a:p>
            <a:r>
              <a:rPr lang="ru-RU" dirty="0"/>
              <a:t>В большинстве случаев команда делает то, что было запланировано: иногда чуть больше, иногда чуть меньше</a:t>
            </a:r>
          </a:p>
          <a:p>
            <a:r>
              <a:rPr lang="ru-RU" dirty="0"/>
              <a:t>Команда сообщает </a:t>
            </a:r>
            <a:r>
              <a:rPr lang="en-US" dirty="0"/>
              <a:t>PO</a:t>
            </a:r>
            <a:r>
              <a:rPr lang="ru-RU" dirty="0"/>
              <a:t>, когда отстаёт от плана итерации</a:t>
            </a:r>
          </a:p>
          <a:p>
            <a:pPr lvl="1"/>
            <a:r>
              <a:rPr lang="ru-RU" dirty="0"/>
              <a:t>В случае отставания от плана команда предпринимает корректирующие действия</a:t>
            </a:r>
          </a:p>
          <a:p>
            <a:r>
              <a:rPr lang="ru-RU" dirty="0"/>
              <a:t>Для каждой фичи команда знает, каким образом и от кого получить необходимую дополнительную информацию в случае необходимости</a:t>
            </a:r>
          </a:p>
          <a:p>
            <a:r>
              <a:rPr lang="ru-RU" dirty="0"/>
              <a:t>Проблемы обнаруживаются быстро и обсуждаются командой сразу же</a:t>
            </a:r>
          </a:p>
          <a:p>
            <a:r>
              <a:rPr lang="ru-RU" dirty="0"/>
              <a:t>Длина итерации не меняется после каждой итерации</a:t>
            </a:r>
          </a:p>
          <a:p>
            <a:r>
              <a:rPr lang="ru-RU" dirty="0"/>
              <a:t>Вся незапланированная работа учитывается</a:t>
            </a:r>
          </a:p>
          <a:p>
            <a:r>
              <a:rPr lang="ru-RU" dirty="0"/>
              <a:t>Не более одного дня задержки между итерациями</a:t>
            </a:r>
          </a:p>
        </p:txBody>
      </p:sp>
    </p:spTree>
    <p:extLst>
      <p:ext uri="{BB962C8B-B14F-4D97-AF65-F5344CB8AC3E}">
        <p14:creationId xmlns:p14="http://schemas.microsoft.com/office/powerpoint/2010/main" val="765927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1C891-842D-3C4B-BA2B-074ECE70A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4" y="365126"/>
            <a:ext cx="10940902" cy="613070"/>
          </a:xfrm>
        </p:spPr>
        <p:txBody>
          <a:bodyPr>
            <a:normAutofit/>
          </a:bodyPr>
          <a:lstStyle/>
          <a:p>
            <a:r>
              <a:rPr lang="ru-RU" sz="3600" dirty="0"/>
              <a:t>Планирование итерации / спринта (</a:t>
            </a:r>
            <a:r>
              <a:rPr lang="en" sz="3600" dirty="0"/>
              <a:t>sprint planning)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59EDC8-DE2F-6C42-AAB6-15A556361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580"/>
            <a:ext cx="10515600" cy="5231219"/>
          </a:xfrm>
        </p:spPr>
        <p:txBody>
          <a:bodyPr/>
          <a:lstStyle/>
          <a:p>
            <a:r>
              <a:rPr lang="ru-RU" dirty="0"/>
              <a:t>Встреча, на которой команда и </a:t>
            </a:r>
            <a:r>
              <a:rPr lang="en" dirty="0"/>
              <a:t>PO </a:t>
            </a:r>
            <a:r>
              <a:rPr lang="ru-RU" dirty="0"/>
              <a:t>планируют итерацию.</a:t>
            </a:r>
            <a:endParaRPr lang="en-US" dirty="0"/>
          </a:p>
          <a:p>
            <a:r>
              <a:rPr lang="en" dirty="0"/>
              <a:t>PO </a:t>
            </a:r>
            <a:r>
              <a:rPr lang="ru-RU" dirty="0"/>
              <a:t>ставит цели спринта и представляет фичи (пользовательские истории</a:t>
            </a:r>
            <a:r>
              <a:rPr lang="en-US" dirty="0"/>
              <a:t>, user stories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Команда декомпозирует фичи на технические задачи и совместно оценивает их.</a:t>
            </a:r>
            <a:endParaRPr lang="en-US" dirty="0"/>
          </a:p>
          <a:p>
            <a:r>
              <a:rPr lang="ru-RU" dirty="0"/>
              <a:t>Итоговый план </a:t>
            </a:r>
            <a:r>
              <a:rPr lang="ru-RU" dirty="0" err="1"/>
              <a:t>таймбоксится</a:t>
            </a:r>
            <a:r>
              <a:rPr lang="ru-RU" dirty="0"/>
              <a:t>, то есть в него включаются только те фичи, которые команда планирует успеть сделать в итерации</a:t>
            </a:r>
            <a:endParaRPr lang="en-US" dirty="0"/>
          </a:p>
          <a:p>
            <a:pPr lvl="1"/>
            <a:r>
              <a:rPr lang="ru-RU" dirty="0"/>
              <a:t>Для </a:t>
            </a:r>
            <a:r>
              <a:rPr lang="ru-RU" dirty="0" err="1"/>
              <a:t>таймбоксинга</a:t>
            </a:r>
            <a:r>
              <a:rPr lang="ru-RU" dirty="0"/>
              <a:t> спринта используется Скорость (</a:t>
            </a:r>
            <a:r>
              <a:rPr lang="en-US" dirty="0"/>
              <a:t>Velocity) </a:t>
            </a:r>
            <a:r>
              <a:rPr lang="ru-RU" dirty="0"/>
              <a:t>команды</a:t>
            </a:r>
            <a:endParaRPr lang="en-US" dirty="0"/>
          </a:p>
          <a:p>
            <a:r>
              <a:rPr lang="ru-RU" dirty="0"/>
              <a:t>Декомпозиция задачи должна быть достаточно детальной. Для двухнедельной итерации рекомендованная длительность технической задачи – порядка дня (не более двух дней)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85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CE3D67-1E3E-2149-BCD0-C8C24669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8642"/>
          </a:xfrm>
        </p:spPr>
        <p:txBody>
          <a:bodyPr>
            <a:normAutofit fontScale="90000"/>
          </a:bodyPr>
          <a:lstStyle/>
          <a:p>
            <a:r>
              <a:rPr lang="ru-RU" dirty="0"/>
              <a:t>Планирование спринта (</a:t>
            </a:r>
            <a:r>
              <a:rPr lang="en" dirty="0"/>
              <a:t>sprint planning)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580C34-B0FA-FF46-9595-C076364D2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967"/>
            <a:ext cx="10515600" cy="4815996"/>
          </a:xfrm>
        </p:spPr>
        <p:txBody>
          <a:bodyPr>
            <a:normAutofit/>
          </a:bodyPr>
          <a:lstStyle/>
          <a:p>
            <a:r>
              <a:rPr lang="en" dirty="0"/>
              <a:t>PO </a:t>
            </a:r>
            <a:r>
              <a:rPr lang="ru-RU" dirty="0"/>
              <a:t>и члены команды участвуют все (очень желательно, лично)</a:t>
            </a:r>
          </a:p>
          <a:p>
            <a:r>
              <a:rPr lang="ru-RU" dirty="0"/>
              <a:t>Результат встречи — цель спринта (</a:t>
            </a:r>
            <a:r>
              <a:rPr lang="en-US" dirty="0"/>
              <a:t>sprint goal</a:t>
            </a:r>
            <a:r>
              <a:rPr lang="ru-RU" dirty="0"/>
              <a:t>) и план итерации</a:t>
            </a:r>
            <a:r>
              <a:rPr lang="en-US" dirty="0"/>
              <a:t> (sprint backlog)</a:t>
            </a:r>
            <a:endParaRPr lang="ru-RU" dirty="0"/>
          </a:p>
          <a:p>
            <a:r>
              <a:rPr lang="en-US" dirty="0"/>
              <a:t>User story </a:t>
            </a:r>
            <a:r>
              <a:rPr lang="ru-RU" dirty="0"/>
              <a:t>декомпозируются на тех. задачи.</a:t>
            </a:r>
          </a:p>
          <a:p>
            <a:r>
              <a:rPr lang="ru-RU" dirty="0"/>
              <a:t>Все технические задачи имеют оценки</a:t>
            </a:r>
          </a:p>
          <a:p>
            <a:r>
              <a:rPr lang="ru-RU" dirty="0"/>
              <a:t>Все члены команды согласны с тем, что план может быть выполнен за итерацию</a:t>
            </a:r>
          </a:p>
          <a:p>
            <a:r>
              <a:rPr lang="ru-RU" dirty="0"/>
              <a:t>Каждая фича имеет приоритет внутри итерации</a:t>
            </a:r>
          </a:p>
          <a:p>
            <a:r>
              <a:rPr lang="ru-RU" dirty="0"/>
              <a:t>На планировании итерации технические задачи не назначаются на конкретных людей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520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3E458-859F-5646-9CDC-37CC20CA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93" y="365125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ru-RU" dirty="0"/>
              <a:t>Планирование спринта (</a:t>
            </a:r>
            <a:r>
              <a:rPr lang="en" dirty="0"/>
              <a:t>sprint planning)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222BD1-91E5-CE4C-9E0E-C493434C3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93" y="1063256"/>
            <a:ext cx="11100391" cy="54296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 ходе </a:t>
            </a:r>
            <a:r>
              <a:rPr lang="en" dirty="0"/>
              <a:t>Sprint Planning </a:t>
            </a:r>
            <a:r>
              <a:rPr lang="ru-RU" dirty="0"/>
              <a:t>рассматриваются следующие темы:</a:t>
            </a:r>
          </a:p>
          <a:p>
            <a:pPr marL="514350" indent="-514350">
              <a:buAutoNum type="arabicPeriod"/>
            </a:pPr>
            <a:r>
              <a:rPr lang="ru-RU" dirty="0"/>
              <a:t>Почему этот </a:t>
            </a:r>
            <a:r>
              <a:rPr lang="en" dirty="0"/>
              <a:t>Sprint </a:t>
            </a:r>
            <a:r>
              <a:rPr lang="ru-RU" dirty="0"/>
              <a:t>ценен?</a:t>
            </a:r>
            <a:br>
              <a:rPr lang="ru-RU" dirty="0"/>
            </a:b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 Owner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предлагает, как можно повысить ценность и практичность продукта в текущем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Sprint.</a:t>
            </a:r>
            <a:b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Затем вся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Scrum Team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совместно определяет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Sprint Goal,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которая объясняет, почему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Sprint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ценен для заинтересованных лиц</a:t>
            </a:r>
          </a:p>
          <a:p>
            <a:pPr marL="514350" indent="-514350">
              <a:buAutoNum type="arabicPeriod"/>
            </a:pPr>
            <a:r>
              <a:rPr lang="ru-RU" dirty="0"/>
              <a:t>Что может быть готово в этом </a:t>
            </a:r>
            <a:r>
              <a:rPr lang="en" dirty="0"/>
              <a:t>Sprint?</a:t>
            </a:r>
            <a:br>
              <a:rPr lang="ru-RU" dirty="0"/>
            </a:b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Developers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обсуждают с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 Owner,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какие элементы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 Backlog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выбрать для включения в текущий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Sprint.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Предварительно проводят оценку трудоёмкости в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Story points.</a:t>
            </a:r>
          </a:p>
          <a:p>
            <a:pPr marL="514350" indent="-514350">
              <a:buAutoNum type="arabicPeriod"/>
            </a:pPr>
            <a:r>
              <a:rPr lang="ru-RU" dirty="0"/>
              <a:t>Как будет выполняться выбранная работа?</a:t>
            </a:r>
            <a:br>
              <a:rPr lang="ru-RU" sz="2400" dirty="0"/>
            </a:b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Developers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каждого выбранного элемента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 Backlog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планируют работу, необходимую для создания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Increment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Это делается путем декомпозиции элементов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 Backlog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 более мелкие задачи продолжительностью не более одного дня.</a:t>
            </a:r>
          </a:p>
          <a:p>
            <a:pPr marL="0" indent="0">
              <a:buNone/>
            </a:pPr>
            <a:r>
              <a:rPr lang="en" sz="3000" dirty="0"/>
              <a:t>Sprint Goal, </a:t>
            </a:r>
            <a:r>
              <a:rPr lang="ru-RU" sz="3000" dirty="0"/>
              <a:t>выбранные элементы </a:t>
            </a:r>
            <a:r>
              <a:rPr lang="en" sz="3000" dirty="0"/>
              <a:t>Product Backlog, </a:t>
            </a:r>
            <a:r>
              <a:rPr lang="ru-RU" sz="3000" dirty="0"/>
              <a:t>плюс план их реализации вместе называются </a:t>
            </a:r>
            <a:r>
              <a:rPr lang="en" sz="3000" dirty="0"/>
              <a:t>Sprint Backlog.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4600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50FEC-7E6D-494F-BF7B-025726F6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40" y="406399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ru-RU" dirty="0"/>
              <a:t>Пользовательские истории (</a:t>
            </a:r>
            <a:r>
              <a:rPr lang="en" b="1" dirty="0"/>
              <a:t>User Story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269475-3571-AE4B-978C-E6C31A163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949"/>
            <a:ext cx="10515600" cy="50180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dirty="0"/>
              <a:t>User Story (</a:t>
            </a:r>
            <a:r>
              <a:rPr lang="ru-RU" dirty="0"/>
              <a:t>пользовательская история) — короткая формулировка намерения пользователя и что продукт должен сделать для него.</a:t>
            </a:r>
          </a:p>
          <a:p>
            <a:pPr marL="0" indent="0">
              <a:buNone/>
            </a:pPr>
            <a:r>
              <a:rPr lang="ru-RU" b="1" dirty="0"/>
              <a:t>Для чего применяется </a:t>
            </a:r>
            <a:r>
              <a:rPr lang="en" b="1" dirty="0"/>
              <a:t>User Story?</a:t>
            </a:r>
          </a:p>
          <a:p>
            <a:r>
              <a:rPr lang="ru-RU" dirty="0"/>
              <a:t>Для описания элементов </a:t>
            </a:r>
            <a:r>
              <a:rPr lang="ru-RU" dirty="0" err="1"/>
              <a:t>бэклога</a:t>
            </a:r>
            <a:endParaRPr lang="ru-RU" dirty="0"/>
          </a:p>
          <a:p>
            <a:r>
              <a:rPr lang="ru-RU" dirty="0"/>
              <a:t>Для лучшего понимания пользователей</a:t>
            </a:r>
          </a:p>
          <a:p>
            <a:r>
              <a:rPr lang="ru-RU" dirty="0"/>
              <a:t>Для описания требований к продукту на понятном для всех языке: пользователей, разработчиков другие заинтересованных лиц</a:t>
            </a:r>
          </a:p>
          <a:p>
            <a:r>
              <a:rPr lang="ru-RU" dirty="0"/>
              <a:t>Для вовлечения в процесс разработки пользователей и заинтересованных лиц</a:t>
            </a:r>
          </a:p>
          <a:p>
            <a:r>
              <a:rPr lang="ru-RU" dirty="0"/>
              <a:t>Для построения </a:t>
            </a:r>
            <a:r>
              <a:rPr lang="en" dirty="0">
                <a:hlinkClick r:id="rId2"/>
              </a:rPr>
              <a:t>User Story Mapping</a:t>
            </a:r>
            <a:endParaRPr lang="en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5523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30250-E032-AC48-AEE1-B6C023C2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967"/>
          </a:xfrm>
        </p:spPr>
        <p:txBody>
          <a:bodyPr>
            <a:normAutofit fontScale="90000"/>
          </a:bodyPr>
          <a:lstStyle/>
          <a:p>
            <a:r>
              <a:rPr lang="ru-RU" dirty="0"/>
              <a:t>Дейли /</a:t>
            </a:r>
            <a:r>
              <a:rPr lang="en-US" dirty="0"/>
              <a:t> </a:t>
            </a:r>
            <a:r>
              <a:rPr lang="ru-RU" dirty="0"/>
              <a:t>стендап (</a:t>
            </a:r>
            <a:r>
              <a:rPr lang="en-US" dirty="0"/>
              <a:t>Daily scrum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99FA63-454D-1444-A6FE-E0765533D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051"/>
            <a:ext cx="10515600" cy="504991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Стендап </a:t>
            </a:r>
            <a:r>
              <a:rPr lang="en-US" dirty="0"/>
              <a:t>/ </a:t>
            </a:r>
            <a:r>
              <a:rPr lang="ru-RU" dirty="0"/>
              <a:t>Дейли (</a:t>
            </a:r>
            <a:r>
              <a:rPr lang="en-US" dirty="0"/>
              <a:t>Standup, Daily meeting, Daily scrum</a:t>
            </a:r>
            <a:r>
              <a:rPr lang="ru-RU" dirty="0"/>
              <a:t>).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ru-RU" dirty="0"/>
              <a:t>Короткая ежедневная встреча, предназначенная для синхронизации работы команды.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ru-RU" dirty="0"/>
              <a:t>Проводит митинг скрам-мастер. Он спрашивает по кругу всех членов команды, задавая 3 вопроса:</a:t>
            </a:r>
          </a:p>
          <a:p>
            <a:pPr marL="36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1. Что сделано вчера</a:t>
            </a:r>
          </a:p>
          <a:p>
            <a:pPr marL="36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2. Что будет сделано сегодня?</a:t>
            </a:r>
          </a:p>
          <a:p>
            <a:pPr marL="36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3. С какими проблемами столкнулся / нужна ли помощь?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dirty="0"/>
              <a:t>Задача скрам-мастера — останавливать такие не относящиеся к теме обсуждения и выносить их за пределы встречи.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12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D19B1-3209-B44E-96D0-35DC3CF9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8131"/>
          </a:xfrm>
        </p:spPr>
        <p:txBody>
          <a:bodyPr/>
          <a:lstStyle/>
          <a:p>
            <a:r>
              <a:rPr lang="ru-RU" dirty="0"/>
              <a:t>Дейли /</a:t>
            </a:r>
            <a:r>
              <a:rPr lang="en-US" dirty="0"/>
              <a:t> </a:t>
            </a:r>
            <a:r>
              <a:rPr lang="ru-RU" dirty="0"/>
              <a:t>стендап (</a:t>
            </a:r>
            <a:r>
              <a:rPr lang="en-US" dirty="0"/>
              <a:t>Daily scrum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9C7923-D532-8443-B643-F41B95B1D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335"/>
            <a:ext cx="10515600" cy="4826628"/>
          </a:xfrm>
        </p:spPr>
        <p:txBody>
          <a:bodyPr>
            <a:normAutofit/>
          </a:bodyPr>
          <a:lstStyle/>
          <a:p>
            <a:r>
              <a:rPr lang="ru-RU" dirty="0"/>
              <a:t>Проводится в одно и то же время в одном и том же месте</a:t>
            </a:r>
          </a:p>
          <a:p>
            <a:r>
              <a:rPr lang="ru-RU" dirty="0"/>
              <a:t>Длительность — не более 15 минут</a:t>
            </a:r>
          </a:p>
          <a:p>
            <a:r>
              <a:rPr lang="ru-RU" dirty="0"/>
              <a:t>Начинается и заканчивается вовремя (дисциплина!)</a:t>
            </a:r>
          </a:p>
          <a:p>
            <a:r>
              <a:rPr lang="ru-RU" dirty="0"/>
              <a:t>Все члены команды участвуют и отвечают на 3 вопроса</a:t>
            </a:r>
          </a:p>
          <a:p>
            <a:r>
              <a:rPr lang="ru-RU" dirty="0"/>
              <a:t>Стендап не прерывается</a:t>
            </a:r>
          </a:p>
          <a:p>
            <a:r>
              <a:rPr lang="ru-RU" dirty="0"/>
              <a:t>Члены команды сами выбирают задачи на </a:t>
            </a:r>
            <a:r>
              <a:rPr lang="ru-RU" dirty="0" err="1"/>
              <a:t>стендапе</a:t>
            </a:r>
            <a:endParaRPr lang="ru-RU" dirty="0"/>
          </a:p>
          <a:p>
            <a:pPr lvl="1"/>
            <a:r>
              <a:rPr lang="ru-RU" dirty="0"/>
              <a:t>Скрам-мастер не раздаёт задачи!</a:t>
            </a:r>
          </a:p>
          <a:p>
            <a:r>
              <a:rPr lang="ru-RU" dirty="0"/>
              <a:t>Члены команды обращаются друг к другу, а не отчитываются перед скрам-мастером или менеджером</a:t>
            </a:r>
          </a:p>
        </p:txBody>
      </p:sp>
    </p:spTree>
    <p:extLst>
      <p:ext uri="{BB962C8B-B14F-4D97-AF65-F5344CB8AC3E}">
        <p14:creationId xmlns:p14="http://schemas.microsoft.com/office/powerpoint/2010/main" val="2722297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1DFE6-3E97-7F4B-BD94-621E50230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268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Демо</a:t>
            </a:r>
            <a:r>
              <a:rPr lang="ru-RU" dirty="0"/>
              <a:t> (</a:t>
            </a:r>
            <a:r>
              <a:rPr lang="en" dirty="0"/>
              <a:t>Demo) / </a:t>
            </a:r>
            <a:r>
              <a:rPr lang="ru-RU" dirty="0" err="1"/>
              <a:t>Ревью</a:t>
            </a:r>
            <a:r>
              <a:rPr lang="ru-RU" dirty="0"/>
              <a:t> спринта (</a:t>
            </a:r>
            <a:r>
              <a:rPr lang="en" dirty="0"/>
              <a:t>Sprint Review)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B19119-F935-4F41-8A2D-38F380B7B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2"/>
            <a:ext cx="10515600" cy="4933507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Цель </a:t>
            </a:r>
            <a:r>
              <a:rPr lang="ru-RU" dirty="0" err="1"/>
              <a:t>демо</a:t>
            </a:r>
            <a:r>
              <a:rPr lang="ru-RU" dirty="0"/>
              <a:t> — рассказать </a:t>
            </a:r>
            <a:r>
              <a:rPr lang="en" dirty="0"/>
              <a:t>PO </a:t>
            </a:r>
            <a:r>
              <a:rPr lang="ru-RU" dirty="0"/>
              <a:t>и всем </a:t>
            </a:r>
            <a:r>
              <a:rPr lang="en-US" dirty="0"/>
              <a:t>Stakeholders </a:t>
            </a:r>
            <a:r>
              <a:rPr lang="ru-RU" dirty="0"/>
              <a:t>о прогрессе и получить с них обратную связь.</a:t>
            </a:r>
            <a:endParaRPr lang="en-US" dirty="0"/>
          </a:p>
          <a:p>
            <a:r>
              <a:rPr lang="ru-RU" dirty="0" err="1"/>
              <a:t>Демо</a:t>
            </a:r>
            <a:r>
              <a:rPr lang="ru-RU" dirty="0"/>
              <a:t> проводится в конце каждой итерации.</a:t>
            </a:r>
            <a:endParaRPr lang="en-US" dirty="0"/>
          </a:p>
          <a:p>
            <a:r>
              <a:rPr lang="ru-RU" dirty="0"/>
              <a:t>Команда показывает результаты своей работы, последовательно показывая сделанные фичи / пользовательские истории.</a:t>
            </a:r>
            <a:endParaRPr lang="en-US" dirty="0"/>
          </a:p>
          <a:p>
            <a:r>
              <a:rPr lang="ru-RU" dirty="0"/>
              <a:t>Показывается работающая система (не презентации и не написанные классы)</a:t>
            </a:r>
          </a:p>
          <a:p>
            <a:r>
              <a:rPr lang="ru-RU" dirty="0"/>
              <a:t>Показываются только сделанные фичи (не доделанные — не показываются)</a:t>
            </a:r>
          </a:p>
          <a:p>
            <a:r>
              <a:rPr lang="ru-RU" dirty="0"/>
              <a:t>Все заинтересованные лица приглашаются на </a:t>
            </a:r>
            <a:r>
              <a:rPr lang="ru-RU" dirty="0" err="1"/>
              <a:t>демо</a:t>
            </a:r>
            <a:endParaRPr lang="ru-RU" dirty="0"/>
          </a:p>
          <a:p>
            <a:r>
              <a:rPr lang="ru-RU" dirty="0"/>
              <a:t>Команда получает от заинтересованных лиц обратную связь</a:t>
            </a:r>
          </a:p>
          <a:p>
            <a:r>
              <a:rPr lang="en" dirty="0"/>
              <a:t>PO </a:t>
            </a:r>
            <a:r>
              <a:rPr lang="ru-RU" dirty="0"/>
              <a:t>корректирует </a:t>
            </a:r>
            <a:r>
              <a:rPr lang="en-US" dirty="0"/>
              <a:t>Product backlog </a:t>
            </a:r>
            <a:r>
              <a:rPr lang="ru-RU" dirty="0"/>
              <a:t>в соответствии с пожеланиями заинтересованных лиц</a:t>
            </a:r>
          </a:p>
        </p:txBody>
      </p:sp>
    </p:spTree>
    <p:extLst>
      <p:ext uri="{BB962C8B-B14F-4D97-AF65-F5344CB8AC3E}">
        <p14:creationId xmlns:p14="http://schemas.microsoft.com/office/powerpoint/2010/main" val="346976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EB065F-619D-5C43-B2E8-87BE4E042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9" y="281360"/>
            <a:ext cx="4636004" cy="358236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87705A5-6814-324F-8147-1DA153A53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725" y="2860157"/>
            <a:ext cx="4636004" cy="358236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05E4374-61C6-5D42-820A-1320BCA72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594" y="148855"/>
            <a:ext cx="4004698" cy="566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89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0F98EA-848E-4C47-9CAA-07978EEF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646" y="386389"/>
            <a:ext cx="10515600" cy="857619"/>
          </a:xfrm>
        </p:spPr>
        <p:txBody>
          <a:bodyPr>
            <a:normAutofit fontScale="90000"/>
          </a:bodyPr>
          <a:lstStyle/>
          <a:p>
            <a:r>
              <a:rPr lang="ru-RU" dirty="0"/>
              <a:t>Ретроспектива спринта (</a:t>
            </a:r>
            <a:r>
              <a:rPr lang="en" dirty="0"/>
              <a:t>Sprint Retrospective)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E6A54D-397D-C740-8809-92A2AEBA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646" y="1573619"/>
            <a:ext cx="10802679" cy="46033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Цель </a:t>
            </a:r>
            <a:r>
              <a:rPr lang="en" dirty="0"/>
              <a:t>Sprint Retrospective — </a:t>
            </a:r>
            <a:r>
              <a:rPr lang="ru-RU" dirty="0"/>
              <a:t>запланировать повышение качества и эффективности.</a:t>
            </a:r>
          </a:p>
          <a:p>
            <a:endParaRPr lang="ru-RU" dirty="0"/>
          </a:p>
          <a:p>
            <a:r>
              <a:rPr lang="en" dirty="0"/>
              <a:t>Scrum Team </a:t>
            </a:r>
            <a:r>
              <a:rPr lang="ru-RU" dirty="0"/>
              <a:t>инспектирует то, как прошел последний </a:t>
            </a:r>
            <a:r>
              <a:rPr lang="en" dirty="0"/>
              <a:t>Sprint </a:t>
            </a:r>
            <a:r>
              <a:rPr lang="ru-RU" dirty="0"/>
              <a:t>в отношении людей, взаимодействий,</a:t>
            </a:r>
            <a:r>
              <a:rPr lang="en-US" dirty="0"/>
              <a:t> </a:t>
            </a:r>
            <a:r>
              <a:rPr lang="ru-RU" dirty="0"/>
              <a:t>процессов, инструментов и определения готовности.</a:t>
            </a:r>
          </a:p>
          <a:p>
            <a:r>
              <a:rPr lang="ru-RU" dirty="0"/>
              <a:t>Выявляются предположения, которые сбили </a:t>
            </a:r>
            <a:r>
              <a:rPr lang="en" dirty="0"/>
              <a:t>Scrum Team </a:t>
            </a:r>
            <a:r>
              <a:rPr lang="ru-RU" dirty="0"/>
              <a:t>с пути, и исследуется их происхождение.</a:t>
            </a:r>
          </a:p>
          <a:p>
            <a:r>
              <a:rPr lang="ru-RU" dirty="0"/>
              <a:t>Участники </a:t>
            </a:r>
            <a:r>
              <a:rPr lang="en" dirty="0"/>
              <a:t>Scrum Team </a:t>
            </a:r>
            <a:r>
              <a:rPr lang="ru-RU" dirty="0"/>
              <a:t>обсуждают, что прошло хорошо во время </a:t>
            </a:r>
            <a:r>
              <a:rPr lang="en" dirty="0"/>
              <a:t>Sprint, </a:t>
            </a:r>
            <a:r>
              <a:rPr lang="ru-RU" dirty="0"/>
              <a:t>с какими проблемами они</a:t>
            </a:r>
            <a:r>
              <a:rPr lang="en-US" dirty="0"/>
              <a:t> </a:t>
            </a:r>
            <a:r>
              <a:rPr lang="ru-RU" dirty="0"/>
              <a:t>столкнулись, и как эти проблемы были (или не были) решены.</a:t>
            </a:r>
          </a:p>
          <a:p>
            <a:r>
              <a:rPr lang="en" dirty="0"/>
              <a:t>Scrum Team </a:t>
            </a:r>
            <a:r>
              <a:rPr lang="ru-RU" dirty="0"/>
              <a:t>определяет наиболее полезные для повышения эффективности изменения.</a:t>
            </a:r>
          </a:p>
          <a:p>
            <a:r>
              <a:rPr lang="ru-RU" dirty="0"/>
              <a:t>Улучшения с самым высоким влиянием реализуются в кратчайшие сроки. Они могут даже быть</a:t>
            </a:r>
            <a:r>
              <a:rPr lang="en-US" dirty="0"/>
              <a:t> </a:t>
            </a:r>
            <a:r>
              <a:rPr lang="ru-RU" dirty="0"/>
              <a:t>добавлены в </a:t>
            </a:r>
            <a:r>
              <a:rPr lang="en" dirty="0"/>
              <a:t>Sprint Backlog </a:t>
            </a:r>
            <a:r>
              <a:rPr lang="ru-RU" dirty="0"/>
              <a:t>следующего </a:t>
            </a:r>
            <a:r>
              <a:rPr lang="en" dirty="0"/>
              <a:t>Sprint.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2898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DCE17-CDAD-314F-9C6F-ECA2E5843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661"/>
          </a:xfrm>
        </p:spPr>
        <p:txBody>
          <a:bodyPr/>
          <a:lstStyle/>
          <a:p>
            <a:r>
              <a:rPr lang="ru-RU" b="1" dirty="0"/>
              <a:t>Артефакты </a:t>
            </a:r>
            <a:r>
              <a:rPr lang="en" b="1" dirty="0"/>
              <a:t>Scrum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508F49-BFA2-AD41-9AB3-E211E5FD3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926"/>
            <a:ext cx="10515600" cy="469903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Артефакты </a:t>
            </a:r>
            <a:r>
              <a:rPr lang="en" dirty="0"/>
              <a:t>Scrum </a:t>
            </a:r>
            <a:r>
              <a:rPr lang="ru-RU" dirty="0"/>
              <a:t>отражают работу или ценность. Они спроектированы для максимизации прозрачности информации.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Все должны иметь доступ к артефактам.</a:t>
            </a:r>
          </a:p>
          <a:p>
            <a:r>
              <a:rPr lang="en" dirty="0"/>
              <a:t>Product Backlog</a:t>
            </a:r>
            <a:endParaRPr lang="ru-RU" dirty="0"/>
          </a:p>
          <a:p>
            <a:r>
              <a:rPr lang="en" dirty="0"/>
              <a:t>Sprint Backlog</a:t>
            </a:r>
            <a:endParaRPr lang="ru-RU" dirty="0"/>
          </a:p>
          <a:p>
            <a:r>
              <a:rPr lang="ru-RU" dirty="0" err="1"/>
              <a:t>P</a:t>
            </a:r>
            <a:r>
              <a:rPr lang="en-US" dirty="0"/>
              <a:t>roduct </a:t>
            </a:r>
            <a:r>
              <a:rPr lang="en" dirty="0"/>
              <a:t>Increment</a:t>
            </a:r>
          </a:p>
          <a:p>
            <a:r>
              <a:rPr lang="ru-RU" dirty="0"/>
              <a:t>Доска задач (</a:t>
            </a:r>
            <a:r>
              <a:rPr lang="en" dirty="0"/>
              <a:t>Task Board)</a:t>
            </a:r>
          </a:p>
          <a:p>
            <a:r>
              <a:rPr lang="ru-RU" dirty="0"/>
              <a:t>Графики </a:t>
            </a:r>
            <a:r>
              <a:rPr lang="en" dirty="0"/>
              <a:t>/ </a:t>
            </a:r>
            <a:r>
              <a:rPr lang="ru-RU" dirty="0"/>
              <a:t>диаграммы</a:t>
            </a:r>
          </a:p>
          <a:p>
            <a:pPr lvl="1"/>
            <a:r>
              <a:rPr lang="ru-RU" dirty="0" err="1"/>
              <a:t>B</a:t>
            </a:r>
            <a:r>
              <a:rPr lang="en" dirty="0" err="1"/>
              <a:t>urndown</a:t>
            </a:r>
            <a:r>
              <a:rPr lang="en" dirty="0"/>
              <a:t> chart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089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86A81-AF58-8148-A0D9-3703F6275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191"/>
          </a:xfrm>
        </p:spPr>
        <p:txBody>
          <a:bodyPr/>
          <a:lstStyle/>
          <a:p>
            <a:r>
              <a:rPr lang="ru-RU" dirty="0" err="1"/>
              <a:t>Бэклог</a:t>
            </a:r>
            <a:r>
              <a:rPr lang="ru-RU" dirty="0"/>
              <a:t> продукта (</a:t>
            </a:r>
            <a:r>
              <a:rPr lang="en" dirty="0"/>
              <a:t>Product Backlog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0C7C95-E8CC-994D-9F75-0F0D1A04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804"/>
            <a:ext cx="10515600" cy="5028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dirty="0"/>
              <a:t>Product Backlog — </a:t>
            </a:r>
            <a:r>
              <a:rPr lang="ru-RU" dirty="0"/>
              <a:t>это упорядоченный и постоянно обновляемый список того, что необходимо для улучшения продукта. Это единственный источник работы, выполняемой </a:t>
            </a:r>
            <a:r>
              <a:rPr lang="en" dirty="0"/>
              <a:t>Scrum Team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en" dirty="0"/>
              <a:t>Product Backlog</a:t>
            </a:r>
            <a:r>
              <a:rPr lang="ru-RU" dirty="0"/>
              <a:t> продукта может включать:</a:t>
            </a:r>
          </a:p>
          <a:p>
            <a:r>
              <a:rPr lang="ru-RU" dirty="0"/>
              <a:t>фичи (пользовательские истории, эпики, запросы на изменения)</a:t>
            </a:r>
          </a:p>
          <a:p>
            <a:r>
              <a:rPr lang="ru-RU" dirty="0"/>
              <a:t>баги</a:t>
            </a:r>
          </a:p>
          <a:p>
            <a:r>
              <a:rPr lang="ru-RU" dirty="0"/>
              <a:t>технический долг, технические истории</a:t>
            </a:r>
          </a:p>
          <a:p>
            <a:r>
              <a:rPr lang="ru-RU" dirty="0"/>
              <a:t>задачи, важные для команды, например "провести тренинг", "добавить памяти на машины".</a:t>
            </a:r>
            <a:endParaRPr lang="en-US" dirty="0"/>
          </a:p>
          <a:p>
            <a:pPr marL="0" indent="0">
              <a:buNone/>
            </a:pPr>
            <a:r>
              <a:rPr lang="ru-RU" b="1" dirty="0">
                <a:solidFill>
                  <a:schemeClr val="accent1"/>
                </a:solidFill>
              </a:rPr>
              <a:t>Приверженность: </a:t>
            </a:r>
            <a:r>
              <a:rPr lang="en" b="1" dirty="0">
                <a:solidFill>
                  <a:schemeClr val="accent1"/>
                </a:solidFill>
              </a:rPr>
              <a:t>Product Goal (</a:t>
            </a:r>
            <a:r>
              <a:rPr lang="ru-RU" b="1" dirty="0">
                <a:solidFill>
                  <a:schemeClr val="accent1"/>
                </a:solidFill>
              </a:rPr>
              <a:t>цель продукта</a:t>
            </a:r>
            <a:r>
              <a:rPr lang="en" b="1" dirty="0">
                <a:solidFill>
                  <a:schemeClr val="accent1"/>
                </a:solidFill>
              </a:rPr>
              <a:t>)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2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F4A86F-0070-9B4F-B591-D166161DC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824"/>
          </a:xfrm>
        </p:spPr>
        <p:txBody>
          <a:bodyPr/>
          <a:lstStyle/>
          <a:p>
            <a:r>
              <a:rPr lang="ru-RU" dirty="0" err="1"/>
              <a:t>Бэклог</a:t>
            </a:r>
            <a:r>
              <a:rPr lang="ru-RU" dirty="0"/>
              <a:t> продукта (</a:t>
            </a:r>
            <a:r>
              <a:rPr lang="en" dirty="0"/>
              <a:t>Product Backlog)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9987A5-E5CA-6844-B4F9-1E34A1AA1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805"/>
            <a:ext cx="10515600" cy="4869158"/>
          </a:xfrm>
        </p:spPr>
        <p:txBody>
          <a:bodyPr/>
          <a:lstStyle/>
          <a:p>
            <a:r>
              <a:rPr lang="ru-RU" dirty="0"/>
              <a:t>содержит фичи (</a:t>
            </a:r>
            <a:r>
              <a:rPr lang="en" dirty="0"/>
              <a:t>user story), </a:t>
            </a:r>
            <a:r>
              <a:rPr lang="ru-RU" dirty="0"/>
              <a:t>а не технические задачи</a:t>
            </a:r>
          </a:p>
          <a:p>
            <a:r>
              <a:rPr lang="ru-RU" dirty="0"/>
              <a:t>виден каждому</a:t>
            </a:r>
          </a:p>
          <a:p>
            <a:r>
              <a:rPr lang="ru-RU" dirty="0"/>
              <a:t>обновляется перед планированием спринта</a:t>
            </a:r>
          </a:p>
          <a:p>
            <a:r>
              <a:rPr lang="en" dirty="0"/>
              <a:t>PO </a:t>
            </a:r>
            <a:r>
              <a:rPr lang="ru-RU" dirty="0"/>
              <a:t>управляет и координирует </a:t>
            </a:r>
            <a:r>
              <a:rPr lang="en" dirty="0"/>
              <a:t>backlog</a:t>
            </a:r>
            <a:endParaRPr lang="ru-RU" dirty="0"/>
          </a:p>
          <a:p>
            <a:r>
              <a:rPr lang="en" dirty="0"/>
              <a:t>PO </a:t>
            </a:r>
            <a:r>
              <a:rPr lang="ru-RU" dirty="0"/>
              <a:t>понимает все фичи / пользовательские истории из </a:t>
            </a:r>
            <a:r>
              <a:rPr lang="ru-RU" dirty="0" err="1"/>
              <a:t>бэклога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5613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DC4A5-E809-5340-8FFB-68ED4BC2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0782"/>
          </a:xfrm>
        </p:spPr>
        <p:txBody>
          <a:bodyPr/>
          <a:lstStyle/>
          <a:p>
            <a:r>
              <a:rPr lang="en" dirty="0"/>
              <a:t>Product Backlog</a:t>
            </a:r>
            <a:r>
              <a:rPr lang="ru-RU" dirty="0"/>
              <a:t> </a:t>
            </a:r>
            <a:r>
              <a:rPr lang="en-US" dirty="0"/>
              <a:t>Grooming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51DEE3-F2C8-D24B-810E-E674C9CD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6781"/>
            <a:ext cx="10515600" cy="455018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Элементы </a:t>
            </a:r>
            <a:r>
              <a:rPr lang="en" dirty="0"/>
              <a:t>Product Backlog, </a:t>
            </a:r>
            <a:r>
              <a:rPr lang="ru-RU" dirty="0"/>
              <a:t>которые могут быть реализованы </a:t>
            </a:r>
            <a:r>
              <a:rPr lang="en" dirty="0"/>
              <a:t>Scrum Team </a:t>
            </a:r>
            <a:r>
              <a:rPr lang="ru-RU" dirty="0"/>
              <a:t>до состояния готовности в течение одного </a:t>
            </a:r>
            <a:r>
              <a:rPr lang="en" dirty="0"/>
              <a:t>Sprint, </a:t>
            </a:r>
            <a:r>
              <a:rPr lang="ru-RU" dirty="0"/>
              <a:t>считаются готовыми для взятия в </a:t>
            </a:r>
            <a:r>
              <a:rPr lang="en" dirty="0"/>
              <a:t>Sprint </a:t>
            </a:r>
            <a:r>
              <a:rPr lang="ru-RU" dirty="0"/>
              <a:t>в ходе события </a:t>
            </a:r>
            <a:r>
              <a:rPr lang="en" dirty="0"/>
              <a:t>Sprint Planning.</a:t>
            </a:r>
            <a:endParaRPr lang="ru-RU" dirty="0"/>
          </a:p>
          <a:p>
            <a:r>
              <a:rPr lang="ru-RU" dirty="0"/>
              <a:t>Уточнение </a:t>
            </a:r>
            <a:r>
              <a:rPr lang="en" dirty="0"/>
              <a:t>Product Backlog </a:t>
            </a:r>
            <a:r>
              <a:rPr lang="ru-RU" dirty="0"/>
              <a:t>(</a:t>
            </a:r>
            <a:r>
              <a:rPr lang="ru-RU" b="1" dirty="0" err="1"/>
              <a:t>B</a:t>
            </a:r>
            <a:r>
              <a:rPr lang="en-US" b="1" dirty="0" err="1"/>
              <a:t>acklog</a:t>
            </a:r>
            <a:r>
              <a:rPr lang="en-US" b="1" dirty="0"/>
              <a:t> Grooming</a:t>
            </a:r>
            <a:r>
              <a:rPr lang="ru-RU" dirty="0"/>
              <a:t>) </a:t>
            </a:r>
            <a:r>
              <a:rPr lang="en" dirty="0"/>
              <a:t>— </a:t>
            </a:r>
            <a:r>
              <a:rPr lang="ru-RU" dirty="0"/>
              <a:t>это процесс разбиения элементов </a:t>
            </a:r>
            <a:r>
              <a:rPr lang="en" dirty="0"/>
              <a:t>Product Backlog </a:t>
            </a:r>
            <a:r>
              <a:rPr lang="ru-RU" dirty="0"/>
              <a:t>на более мелкие и конкретные элементы, и их дальнейшего уточнения.</a:t>
            </a:r>
            <a:br>
              <a:rPr lang="ru-RU" dirty="0"/>
            </a:br>
            <a:r>
              <a:rPr lang="en-US" dirty="0" err="1"/>
              <a:t>Э</a:t>
            </a:r>
            <a:r>
              <a:rPr lang="ru-RU" dirty="0"/>
              <a:t>то деятельность по добавлению деталей, таких как описание, порядок и размер. Оценку размера элементов производят </a:t>
            </a:r>
            <a:r>
              <a:rPr lang="en" dirty="0"/>
              <a:t>Developers, </a:t>
            </a:r>
            <a:r>
              <a:rPr lang="ru-RU" dirty="0"/>
              <a:t>которые будут выполнять работу.</a:t>
            </a:r>
          </a:p>
          <a:p>
            <a:r>
              <a:rPr lang="en" dirty="0"/>
              <a:t>Product Owner </a:t>
            </a:r>
            <a:r>
              <a:rPr lang="ru-RU" dirty="0"/>
              <a:t>может влиять на </a:t>
            </a:r>
            <a:r>
              <a:rPr lang="en" dirty="0"/>
              <a:t>Developers, </a:t>
            </a:r>
            <a:r>
              <a:rPr lang="ru-RU" dirty="0"/>
              <a:t>помогая им понять элементы и обсуждая компромиссы.</a:t>
            </a:r>
          </a:p>
        </p:txBody>
      </p:sp>
    </p:spTree>
    <p:extLst>
      <p:ext uri="{BB962C8B-B14F-4D97-AF65-F5344CB8AC3E}">
        <p14:creationId xmlns:p14="http://schemas.microsoft.com/office/powerpoint/2010/main" val="4243102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3BB6D-9445-3D4F-955A-6612F8350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0148"/>
          </a:xfrm>
        </p:spPr>
        <p:txBody>
          <a:bodyPr>
            <a:normAutofit fontScale="90000"/>
          </a:bodyPr>
          <a:lstStyle/>
          <a:p>
            <a:r>
              <a:rPr lang="ru-RU" dirty="0"/>
              <a:t>План итерации</a:t>
            </a:r>
            <a:r>
              <a:rPr lang="en" dirty="0"/>
              <a:t> / </a:t>
            </a:r>
            <a:r>
              <a:rPr lang="ru-RU" dirty="0" err="1"/>
              <a:t>бэклог</a:t>
            </a:r>
            <a:r>
              <a:rPr lang="ru-RU" dirty="0"/>
              <a:t> спринта (S</a:t>
            </a:r>
            <a:r>
              <a:rPr lang="en" dirty="0"/>
              <a:t>print Backlog)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E582F9-E754-2447-A9FC-C8FA7EC2B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191"/>
            <a:ext cx="10515600" cy="514615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" b="1" dirty="0"/>
              <a:t>Sprint Backlog</a:t>
            </a:r>
            <a:r>
              <a:rPr lang="en" dirty="0"/>
              <a:t> </a:t>
            </a:r>
            <a:r>
              <a:rPr lang="ru-RU" dirty="0"/>
              <a:t>состоит из </a:t>
            </a:r>
            <a:r>
              <a:rPr lang="en" b="1" dirty="0"/>
              <a:t>Sprint Goal </a:t>
            </a:r>
            <a:r>
              <a:rPr lang="en" dirty="0"/>
              <a:t>(</a:t>
            </a:r>
            <a:r>
              <a:rPr lang="ru-RU" i="1" dirty="0"/>
              <a:t>почему</a:t>
            </a:r>
            <a:r>
              <a:rPr lang="ru-RU" dirty="0"/>
              <a:t>), набора выбранных на </a:t>
            </a:r>
            <a:r>
              <a:rPr lang="en" dirty="0"/>
              <a:t>Sprint </a:t>
            </a:r>
            <a:r>
              <a:rPr lang="ru-RU" dirty="0"/>
              <a:t>элементов </a:t>
            </a:r>
            <a:r>
              <a:rPr lang="en" b="1" dirty="0"/>
              <a:t>Product Backlog </a:t>
            </a:r>
            <a:r>
              <a:rPr lang="en" dirty="0"/>
              <a:t>(</a:t>
            </a:r>
            <a:r>
              <a:rPr lang="ru-RU" i="1" dirty="0"/>
              <a:t>что</a:t>
            </a:r>
            <a:r>
              <a:rPr lang="ru-RU" dirty="0"/>
              <a:t>), а также осуществимого плана действий по поставке </a:t>
            </a:r>
            <a:r>
              <a:rPr lang="en" i="1" dirty="0"/>
              <a:t>Increment</a:t>
            </a:r>
            <a:r>
              <a:rPr lang="en" dirty="0"/>
              <a:t> (</a:t>
            </a:r>
            <a:r>
              <a:rPr lang="ru-RU" i="1" dirty="0"/>
              <a:t>как</a:t>
            </a:r>
            <a:r>
              <a:rPr lang="ru-RU" dirty="0"/>
              <a:t>)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ru-RU" dirty="0"/>
              <a:t>План итерации — набор фич </a:t>
            </a:r>
            <a:r>
              <a:rPr lang="en-US" dirty="0"/>
              <a:t>(user story)</a:t>
            </a:r>
            <a:r>
              <a:rPr lang="ru-RU" dirty="0"/>
              <a:t> и задач (на которые фичи декомпозируются), которые команда собирается выполнить в итерацию.</a:t>
            </a:r>
          </a:p>
          <a:p>
            <a:pPr marL="0" indent="0">
              <a:buNone/>
            </a:pPr>
            <a:r>
              <a:rPr lang="ru-RU" dirty="0"/>
              <a:t>План итерации поддерживается командой в актуальном состоянии в течение итерации.</a:t>
            </a:r>
            <a:endParaRPr lang="en" dirty="0"/>
          </a:p>
          <a:p>
            <a:pPr marL="0" indent="0">
              <a:spcBef>
                <a:spcPts val="1600"/>
              </a:spcBef>
              <a:buNone/>
            </a:pPr>
            <a:r>
              <a:rPr lang="ru-RU" dirty="0" err="1"/>
              <a:t>Чеклист</a:t>
            </a:r>
            <a:r>
              <a:rPr lang="ru-RU" dirty="0"/>
              <a:t>:</a:t>
            </a:r>
          </a:p>
          <a:p>
            <a:r>
              <a:rPr lang="ru-RU" dirty="0"/>
              <a:t>Все видят план итерации</a:t>
            </a:r>
          </a:p>
          <a:p>
            <a:r>
              <a:rPr lang="ru-RU" dirty="0"/>
              <a:t>Для каждой фичи из </a:t>
            </a:r>
            <a:r>
              <a:rPr lang="ru-RU" dirty="0" err="1"/>
              <a:t>бэклога</a:t>
            </a:r>
            <a:r>
              <a:rPr lang="ru-RU" dirty="0"/>
              <a:t> указаны критерии приёмки / сценарий демонстрации</a:t>
            </a:r>
          </a:p>
          <a:p>
            <a:r>
              <a:rPr lang="ru-RU" dirty="0"/>
              <a:t>Каждая фича на плане декомпозируется в технические задачи</a:t>
            </a:r>
          </a:p>
          <a:p>
            <a:r>
              <a:rPr lang="ru-RU" dirty="0"/>
              <a:t>Оценки и приоритеты задач при необходимости корректируются членами команды в течение итерации</a:t>
            </a:r>
          </a:p>
          <a:p>
            <a:r>
              <a:rPr lang="ru-RU" dirty="0"/>
              <a:t>Члены команды регулярно актуализируют план</a:t>
            </a:r>
          </a:p>
          <a:p>
            <a:pPr marL="0" indent="0">
              <a:spcBef>
                <a:spcPts val="2200"/>
              </a:spcBef>
              <a:buNone/>
            </a:pPr>
            <a:r>
              <a:rPr lang="ru-RU" b="1" dirty="0">
                <a:solidFill>
                  <a:schemeClr val="accent1"/>
                </a:solidFill>
              </a:rPr>
              <a:t>Приверженность: </a:t>
            </a:r>
            <a:r>
              <a:rPr lang="en" b="1" dirty="0">
                <a:solidFill>
                  <a:schemeClr val="accent1"/>
                </a:solidFill>
              </a:rPr>
              <a:t>Sprint Goal (</a:t>
            </a:r>
            <a:r>
              <a:rPr lang="ru-RU" b="1" dirty="0">
                <a:solidFill>
                  <a:schemeClr val="accent1"/>
                </a:solidFill>
              </a:rPr>
              <a:t>цель спринта</a:t>
            </a:r>
            <a:r>
              <a:rPr lang="en" b="1" dirty="0">
                <a:solidFill>
                  <a:schemeClr val="accent1"/>
                </a:solidFill>
              </a:rPr>
              <a:t>)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843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2B2E2-863C-A14F-893F-25FB3563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149"/>
          </a:xfrm>
        </p:spPr>
        <p:txBody>
          <a:bodyPr/>
          <a:lstStyle/>
          <a:p>
            <a:r>
              <a:rPr lang="ru-RU" dirty="0"/>
              <a:t>Цель спринта (</a:t>
            </a:r>
            <a:r>
              <a:rPr lang="en" dirty="0"/>
              <a:t>Sprint Goal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028D8C-BED4-7B4E-9093-4F9ADADA6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354"/>
            <a:ext cx="10515600" cy="462461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Цель спринта (</a:t>
            </a:r>
            <a:r>
              <a:rPr lang="en" dirty="0"/>
              <a:t>Sprint Goal</a:t>
            </a:r>
            <a:r>
              <a:rPr lang="ru-RU" dirty="0"/>
              <a:t>)</a:t>
            </a:r>
            <a:r>
              <a:rPr lang="en" dirty="0"/>
              <a:t> — </a:t>
            </a:r>
            <a:r>
              <a:rPr lang="ru-RU" dirty="0"/>
              <a:t>единственная цель на </a:t>
            </a:r>
            <a:r>
              <a:rPr lang="en" dirty="0"/>
              <a:t>Sprint. </a:t>
            </a:r>
            <a:r>
              <a:rPr lang="ru-RU" dirty="0"/>
              <a:t>Несмотря на то, что </a:t>
            </a:r>
            <a:r>
              <a:rPr lang="en" dirty="0"/>
              <a:t>Developers </a:t>
            </a:r>
            <a:r>
              <a:rPr lang="ru-RU" dirty="0"/>
              <a:t>привержены </a:t>
            </a:r>
            <a:r>
              <a:rPr lang="en" dirty="0"/>
              <a:t>Sprint Goal, </a:t>
            </a:r>
            <a:r>
              <a:rPr lang="ru-RU" dirty="0"/>
              <a:t>она обеспечивает гибкость с точки зрения выбора конкретной работы, необходимой для ее достижения.</a:t>
            </a:r>
          </a:p>
          <a:p>
            <a:r>
              <a:rPr lang="en" dirty="0"/>
              <a:t>Sprint Goal </a:t>
            </a:r>
            <a:r>
              <a:rPr lang="ru-RU" dirty="0"/>
              <a:t>также обеспечивает связность и </a:t>
            </a:r>
            <a:r>
              <a:rPr lang="ru-RU" dirty="0" err="1"/>
              <a:t>сфокусированность</a:t>
            </a:r>
            <a:r>
              <a:rPr lang="ru-RU" dirty="0"/>
              <a:t>, побуждая </a:t>
            </a:r>
            <a:r>
              <a:rPr lang="en" dirty="0"/>
              <a:t>Scrum Team </a:t>
            </a:r>
            <a:r>
              <a:rPr lang="ru-RU" dirty="0"/>
              <a:t>работать совместно, а не над отдельными инициативами.</a:t>
            </a:r>
          </a:p>
          <a:p>
            <a:r>
              <a:rPr lang="en" dirty="0"/>
              <a:t>Sprint Goal </a:t>
            </a:r>
            <a:r>
              <a:rPr lang="ru-RU" dirty="0"/>
              <a:t>создается во время </a:t>
            </a:r>
            <a:r>
              <a:rPr lang="en" dirty="0"/>
              <a:t>Sprint Planning, </a:t>
            </a:r>
            <a:r>
              <a:rPr lang="ru-RU" dirty="0"/>
              <a:t>а затем добавляется в </a:t>
            </a:r>
            <a:r>
              <a:rPr lang="en" dirty="0"/>
              <a:t>Sprint Backlog.</a:t>
            </a:r>
            <a:endParaRPr lang="ru-RU" dirty="0"/>
          </a:p>
          <a:p>
            <a:r>
              <a:rPr lang="ru-RU" dirty="0"/>
              <a:t>Разработчики</a:t>
            </a:r>
            <a:r>
              <a:rPr lang="en" dirty="0"/>
              <a:t> </a:t>
            </a:r>
            <a:r>
              <a:rPr lang="ru-RU" dirty="0"/>
              <a:t>помнят о </a:t>
            </a:r>
            <a:r>
              <a:rPr lang="en" dirty="0"/>
              <a:t>Sprint Goal </a:t>
            </a:r>
            <a:r>
              <a:rPr lang="ru-RU" dirty="0"/>
              <a:t>в ходе работы над задачами </a:t>
            </a:r>
            <a:r>
              <a:rPr lang="en" dirty="0"/>
              <a:t>Sprint.</a:t>
            </a:r>
            <a:endParaRPr lang="ru-RU" dirty="0"/>
          </a:p>
          <a:p>
            <a:r>
              <a:rPr lang="ru-RU" dirty="0"/>
              <a:t>Если работа не соответствует ожиданиям, они взаимодействуют с </a:t>
            </a:r>
            <a:r>
              <a:rPr lang="en" dirty="0"/>
              <a:t>Product Owner, </a:t>
            </a:r>
            <a:r>
              <a:rPr lang="ru-RU" dirty="0"/>
              <a:t>чтобы пересмотреть содержание </a:t>
            </a:r>
            <a:r>
              <a:rPr lang="en" dirty="0"/>
              <a:t>Sprint Backlog </a:t>
            </a:r>
            <a:r>
              <a:rPr lang="ru-RU" dirty="0"/>
              <a:t>в рамках </a:t>
            </a:r>
            <a:r>
              <a:rPr lang="en" dirty="0"/>
              <a:t>Sprint, </a:t>
            </a:r>
            <a:r>
              <a:rPr lang="ru-RU" dirty="0"/>
              <a:t>не изменяя </a:t>
            </a:r>
            <a:r>
              <a:rPr lang="en" dirty="0"/>
              <a:t>Sprint Goal.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49526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2010DF-01CE-EE49-A0E9-BEFF07C9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/>
          <a:lstStyle/>
          <a:p>
            <a:r>
              <a:rPr lang="ru-RU" dirty="0"/>
              <a:t>Инкремент продукта (</a:t>
            </a:r>
            <a:r>
              <a:rPr lang="ru-RU" dirty="0" err="1"/>
              <a:t>P</a:t>
            </a:r>
            <a:r>
              <a:rPr lang="en-US" dirty="0"/>
              <a:t>roduct </a:t>
            </a:r>
            <a:r>
              <a:rPr lang="en" dirty="0"/>
              <a:t>Increment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8DA277-2ADA-2240-AE83-970452639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647"/>
            <a:ext cx="10515600" cy="4798459"/>
          </a:xfrm>
        </p:spPr>
        <p:txBody>
          <a:bodyPr>
            <a:normAutofit fontScale="92500"/>
          </a:bodyPr>
          <a:lstStyle/>
          <a:p>
            <a:r>
              <a:rPr lang="en" dirty="0"/>
              <a:t>Increment — </a:t>
            </a:r>
            <a:r>
              <a:rPr lang="ru-RU" dirty="0"/>
              <a:t>это конкретная ступенька к достижению </a:t>
            </a:r>
            <a:r>
              <a:rPr lang="en" dirty="0"/>
              <a:t>Product Goal.</a:t>
            </a:r>
          </a:p>
          <a:p>
            <a:r>
              <a:rPr lang="ru-RU" dirty="0"/>
              <a:t>Каждый </a:t>
            </a:r>
            <a:r>
              <a:rPr lang="en" dirty="0"/>
              <a:t>Increment </a:t>
            </a:r>
            <a:r>
              <a:rPr lang="ru-RU" dirty="0"/>
              <a:t>является дополнением ко всем предыдущим.</a:t>
            </a:r>
            <a:endParaRPr lang="en-US" dirty="0"/>
          </a:p>
          <a:p>
            <a:r>
              <a:rPr lang="ru-RU" dirty="0"/>
              <a:t>Чтобы предоставить ценность, </a:t>
            </a:r>
            <a:r>
              <a:rPr lang="en" dirty="0"/>
              <a:t>Increment </a:t>
            </a:r>
            <a:r>
              <a:rPr lang="ru-RU" dirty="0"/>
              <a:t>должен быть пригодным для использования.</a:t>
            </a:r>
            <a:endParaRPr lang="en-US" dirty="0"/>
          </a:p>
          <a:p>
            <a:r>
              <a:rPr lang="ru-RU" dirty="0"/>
              <a:t>В рамках одного </a:t>
            </a:r>
            <a:r>
              <a:rPr lang="en" dirty="0"/>
              <a:t>Sprint </a:t>
            </a:r>
            <a:r>
              <a:rPr lang="ru-RU" dirty="0"/>
              <a:t>можно создать несколько </a:t>
            </a:r>
            <a:r>
              <a:rPr lang="en" dirty="0"/>
              <a:t>Increments. </a:t>
            </a:r>
            <a:r>
              <a:rPr lang="ru-RU" dirty="0"/>
              <a:t>Итоговые </a:t>
            </a:r>
            <a:r>
              <a:rPr lang="en" dirty="0"/>
              <a:t>Increments </a:t>
            </a:r>
            <a:r>
              <a:rPr lang="ru-RU" dirty="0"/>
              <a:t>представляются в ходе </a:t>
            </a:r>
            <a:r>
              <a:rPr lang="en" dirty="0"/>
              <a:t>Sprint Review</a:t>
            </a:r>
          </a:p>
          <a:p>
            <a:r>
              <a:rPr lang="en" dirty="0"/>
              <a:t>Increment </a:t>
            </a:r>
            <a:r>
              <a:rPr lang="ru-RU" dirty="0"/>
              <a:t>может быть поставлен заинтересованным лицам еще до окончания </a:t>
            </a:r>
            <a:r>
              <a:rPr lang="en" dirty="0"/>
              <a:t>Sprint. Sprint Review </a:t>
            </a:r>
            <a:r>
              <a:rPr lang="ru-RU" dirty="0"/>
              <a:t>не должно считаться единственным моментом для поставки ценности.</a:t>
            </a:r>
            <a:endParaRPr lang="en-US" dirty="0"/>
          </a:p>
          <a:p>
            <a:r>
              <a:rPr lang="ru-RU" dirty="0"/>
              <a:t>Работа не может считаться частью </a:t>
            </a:r>
            <a:r>
              <a:rPr lang="en" dirty="0"/>
              <a:t>Increment, </a:t>
            </a:r>
            <a:r>
              <a:rPr lang="ru-RU" dirty="0"/>
              <a:t>если она не соответствует </a:t>
            </a:r>
            <a:r>
              <a:rPr lang="ru-RU" dirty="0">
                <a:solidFill>
                  <a:schemeClr val="accent1"/>
                </a:solidFill>
              </a:rPr>
              <a:t>определению готовности</a:t>
            </a:r>
            <a:r>
              <a:rPr lang="en-US" dirty="0">
                <a:solidFill>
                  <a:schemeClr val="accent1"/>
                </a:solidFill>
              </a:rPr>
              <a:t> (</a:t>
            </a:r>
            <a:r>
              <a:rPr lang="en-US" b="1" dirty="0">
                <a:solidFill>
                  <a:schemeClr val="accent1"/>
                </a:solidFill>
              </a:rPr>
              <a:t>Definition of Done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540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0896E-EC50-4545-98C6-58703605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191"/>
          </a:xfrm>
        </p:spPr>
        <p:txBody>
          <a:bodyPr>
            <a:normAutofit fontScale="90000"/>
          </a:bodyPr>
          <a:lstStyle/>
          <a:p>
            <a:r>
              <a:rPr lang="ru-RU" dirty="0"/>
              <a:t>Определение готовности </a:t>
            </a:r>
            <a:r>
              <a:rPr lang="en-US" dirty="0"/>
              <a:t>(</a:t>
            </a:r>
            <a:r>
              <a:rPr lang="en-US" b="1" dirty="0"/>
              <a:t>Definition of Done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1FC8EE-523A-934D-A891-616FA170A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5274"/>
            <a:ext cx="10515600" cy="522760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Определение готовности (критерии готовности) — это формальное описание состояния </a:t>
            </a:r>
            <a:r>
              <a:rPr lang="en" dirty="0"/>
              <a:t>Increment, </a:t>
            </a:r>
            <a:r>
              <a:rPr lang="ru-RU" dirty="0"/>
              <a:t>при котором он соответствует требованиям качества, предъявляемым продукту.</a:t>
            </a:r>
          </a:p>
          <a:p>
            <a:r>
              <a:rPr lang="ru-RU" dirty="0"/>
              <a:t>В момент, когда элемент </a:t>
            </a:r>
            <a:r>
              <a:rPr lang="en" dirty="0"/>
              <a:t>Product Backlog </a:t>
            </a:r>
            <a:r>
              <a:rPr lang="ru-RU" dirty="0"/>
              <a:t>стал соответствовать определению готовности, рождается </a:t>
            </a:r>
            <a:r>
              <a:rPr lang="en" dirty="0"/>
              <a:t>Increment.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Примеры </a:t>
            </a:r>
            <a:r>
              <a:rPr lang="en" dirty="0"/>
              <a:t>DoD </a:t>
            </a:r>
            <a:r>
              <a:rPr lang="ru-RU" dirty="0"/>
              <a:t>для </a:t>
            </a:r>
            <a:r>
              <a:rPr lang="en" dirty="0"/>
              <a:t>User Story:</a:t>
            </a:r>
          </a:p>
          <a:p>
            <a:r>
              <a:rPr lang="ru-RU" dirty="0"/>
              <a:t>Написаны и пройдены </a:t>
            </a:r>
            <a:r>
              <a:rPr lang="en" dirty="0"/>
              <a:t>unit</a:t>
            </a:r>
            <a:r>
              <a:rPr lang="ru-RU" dirty="0"/>
              <a:t>-тесты</a:t>
            </a:r>
          </a:p>
          <a:p>
            <a:r>
              <a:rPr lang="ru-RU" dirty="0"/>
              <a:t>Проведено </a:t>
            </a:r>
            <a:r>
              <a:rPr lang="ru-RU" dirty="0" err="1"/>
              <a:t>C</a:t>
            </a:r>
            <a:r>
              <a:rPr lang="en-US" dirty="0"/>
              <a:t>ode review</a:t>
            </a:r>
          </a:p>
          <a:p>
            <a:r>
              <a:rPr lang="ru-RU" dirty="0"/>
              <a:t>Функциональные тесты пройдены</a:t>
            </a:r>
          </a:p>
          <a:p>
            <a:r>
              <a:rPr lang="ru-RU" dirty="0"/>
              <a:t>Написана краткая справка для пользователя по </a:t>
            </a:r>
            <a:r>
              <a:rPr lang="ru-RU" dirty="0" err="1"/>
              <a:t>фиче</a:t>
            </a:r>
            <a:endParaRPr lang="en-US" dirty="0"/>
          </a:p>
          <a:p>
            <a:r>
              <a:rPr lang="ru-RU" dirty="0"/>
              <a:t>Фича /</a:t>
            </a:r>
            <a:r>
              <a:rPr lang="en-US" dirty="0"/>
              <a:t> </a:t>
            </a:r>
            <a:r>
              <a:rPr lang="ru-RU" dirty="0"/>
              <a:t>страница добавлена в меню сайта </a:t>
            </a:r>
            <a:r>
              <a:rPr lang="en-US" dirty="0"/>
              <a:t>/ </a:t>
            </a:r>
            <a:r>
              <a:rPr lang="ru-RU" dirty="0"/>
              <a:t>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41376416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FE1D9E4-C9EE-FF4E-B9DC-355485308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899" y="321339"/>
            <a:ext cx="3584943" cy="57392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sz="3600" b="1" dirty="0"/>
              <a:t>User Story</a:t>
            </a:r>
          </a:p>
          <a:p>
            <a:pPr marL="0" indent="0">
              <a:buNone/>
            </a:pPr>
            <a:r>
              <a:rPr lang="en" dirty="0"/>
              <a:t>User Story — </a:t>
            </a:r>
            <a:r>
              <a:rPr lang="ru-RU" dirty="0"/>
              <a:t>это ответы на 3 вопроса, связанные в одно предложение:</a:t>
            </a:r>
          </a:p>
          <a:p>
            <a:r>
              <a:rPr lang="ru-RU" dirty="0"/>
              <a:t>Что это за пользователь?</a:t>
            </a:r>
          </a:p>
          <a:p>
            <a:r>
              <a:rPr lang="ru-RU" dirty="0"/>
              <a:t>Какое действие он хочет выполнить в продукте или какой результат от продукта хочет получить?</a:t>
            </a:r>
          </a:p>
          <a:p>
            <a:r>
              <a:rPr lang="ru-RU" dirty="0"/>
              <a:t>Зачем это ему?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687882-8147-964A-99ED-EFEE54953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823" y="321339"/>
            <a:ext cx="8248300" cy="604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4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59CFB-8A72-3E46-94B3-E83E82F4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335"/>
          </a:xfrm>
        </p:spPr>
        <p:txBody>
          <a:bodyPr>
            <a:normAutofit fontScale="90000"/>
          </a:bodyPr>
          <a:lstStyle/>
          <a:p>
            <a:r>
              <a:rPr lang="ru-RU" dirty="0"/>
              <a:t>Выставление итоговой отметки (зачёта)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C04E1E-7E5C-3741-A31F-75504EDAB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889"/>
            <a:ext cx="10515600" cy="55289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Предположительно, большинство студентов по результатам активной работы должны получить зачёт автоматом.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ru-RU" sz="1800" dirty="0"/>
              <a:t>«Формула успеха» или какие факторы влияют на  автомат (в порядке убывания приоритета):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Командное</a:t>
            </a:r>
            <a:r>
              <a:rPr lang="ru-RU" sz="1800" dirty="0"/>
              <a:t>: Как команда показывала себя на </a:t>
            </a:r>
            <a:r>
              <a:rPr lang="ru-RU" sz="1800" b="1" dirty="0"/>
              <a:t>командных встречах</a:t>
            </a:r>
            <a:r>
              <a:rPr lang="ru-RU" sz="1800" dirty="0"/>
              <a:t> (которые проводятся во время лабораторных работ)</a:t>
            </a:r>
          </a:p>
          <a:p>
            <a:pPr marL="554400" lvl="1" indent="-457200">
              <a:spcBef>
                <a:spcPts val="600"/>
              </a:spcBef>
            </a:pPr>
            <a:r>
              <a:rPr lang="ru-RU" sz="1400" dirty="0"/>
              <a:t>обязательное присутствие всех членов команды на общих встречах (на практических занятиях)!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Личное</a:t>
            </a:r>
            <a:r>
              <a:rPr lang="ru-RU" sz="1800" dirty="0"/>
              <a:t>: Участие на "менеджерских" ролях в команде (</a:t>
            </a:r>
            <a:r>
              <a:rPr lang="en" sz="1800" i="1" dirty="0"/>
              <a:t>scrum master</a:t>
            </a:r>
            <a:r>
              <a:rPr lang="en" sz="1800" dirty="0"/>
              <a:t>, </a:t>
            </a:r>
            <a:r>
              <a:rPr lang="en" sz="1800" i="1" dirty="0"/>
              <a:t>product owner</a:t>
            </a:r>
            <a:r>
              <a:rPr lang="en" sz="1800" dirty="0"/>
              <a:t>, </a:t>
            </a:r>
            <a:r>
              <a:rPr lang="en" sz="1800" i="1" dirty="0"/>
              <a:t>SDM</a:t>
            </a:r>
            <a:r>
              <a:rPr lang="en" sz="1800" dirty="0"/>
              <a:t>, </a:t>
            </a:r>
            <a:r>
              <a:rPr lang="en" sz="1800" i="1" dirty="0"/>
              <a:t>SRM</a:t>
            </a:r>
            <a:r>
              <a:rPr lang="en" sz="1800" dirty="0"/>
              <a:t>, </a:t>
            </a:r>
            <a:r>
              <a:rPr lang="en" sz="1800" i="1" dirty="0"/>
              <a:t>project manager</a:t>
            </a:r>
            <a:r>
              <a:rPr lang="en" sz="1800" dirty="0"/>
              <a:t> </a:t>
            </a:r>
            <a:r>
              <a:rPr lang="ru-RU" sz="1800" dirty="0"/>
              <a:t>и т.д.)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Командное</a:t>
            </a:r>
            <a:r>
              <a:rPr lang="ru-RU" sz="1800" dirty="0"/>
              <a:t>: Насколько команде удалось продвинуться в </a:t>
            </a:r>
            <a:r>
              <a:rPr lang="ru-RU" sz="1800" b="1" dirty="0"/>
              <a:t>разработке продукта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Командное + менеджерское</a:t>
            </a:r>
            <a:r>
              <a:rPr lang="ru-RU" sz="1800" dirty="0"/>
              <a:t>: Насколько команда правильно создавала все артефакты, требующиеся процессом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Личное</a:t>
            </a:r>
            <a:r>
              <a:rPr lang="ru-RU" sz="1800" dirty="0"/>
              <a:t>: Оценка вклада участника команды другими членами команды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Личное</a:t>
            </a:r>
            <a:r>
              <a:rPr lang="ru-RU" sz="1800" dirty="0"/>
              <a:t>: Отчёт каждого члена команды о своей работе за спринт.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1800" dirty="0"/>
              <a:t>Также можно получить бонус будучи персональным ассистентом от группы, который будет помогать по орг. моментам: приглашать пользователей в рабочие инструменты и т.п.</a:t>
            </a:r>
          </a:p>
          <a:p>
            <a:pPr marL="0" indent="0">
              <a:spcBef>
                <a:spcPts val="600"/>
              </a:spcBef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В случае, если «формула успеха» показывает неутешительные значения — устный зачёт по теории.</a:t>
            </a:r>
          </a:p>
        </p:txBody>
      </p:sp>
    </p:spTree>
    <p:extLst>
      <p:ext uri="{BB962C8B-B14F-4D97-AF65-F5344CB8AC3E}">
        <p14:creationId xmlns:p14="http://schemas.microsoft.com/office/powerpoint/2010/main" val="8019127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429EC-59AF-DF43-820D-37E80EB8C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81" y="375757"/>
            <a:ext cx="10515600" cy="772559"/>
          </a:xfrm>
        </p:spPr>
        <p:txBody>
          <a:bodyPr/>
          <a:lstStyle/>
          <a:p>
            <a:r>
              <a:rPr lang="ru-RU" dirty="0"/>
              <a:t>Пример </a:t>
            </a:r>
            <a:r>
              <a:rPr lang="ru-RU" dirty="0" err="1"/>
              <a:t>E</a:t>
            </a:r>
            <a:r>
              <a:rPr lang="en-US" dirty="0"/>
              <a:t>pic / User story / </a:t>
            </a:r>
            <a:r>
              <a:rPr lang="ru-RU" dirty="0"/>
              <a:t>Тех.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953F34-DE9C-4642-BC2A-422B01AFE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81" y="1329070"/>
            <a:ext cx="10515600" cy="51531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Продукт — новая операционная система</a:t>
            </a:r>
            <a:r>
              <a:rPr lang="en-US" dirty="0"/>
              <a:t> (</a:t>
            </a:r>
            <a:r>
              <a:rPr lang="ru-RU" dirty="0"/>
              <a:t>базовый софт</a:t>
            </a:r>
            <a:r>
              <a:rPr lang="en-US" dirty="0"/>
              <a:t>)</a:t>
            </a:r>
            <a:r>
              <a:rPr lang="ru-RU" dirty="0"/>
              <a:t> для смартфона.</a:t>
            </a:r>
          </a:p>
          <a:p>
            <a:r>
              <a:rPr lang="en-US" dirty="0"/>
              <a:t>SMS-</a:t>
            </a:r>
            <a:r>
              <a:rPr lang="ru-RU" dirty="0"/>
              <a:t>сообщения</a:t>
            </a:r>
          </a:p>
          <a:p>
            <a:pPr lvl="1"/>
            <a:r>
              <a:rPr lang="ru-RU" dirty="0"/>
              <a:t>Функция набора и отправки сообщений</a:t>
            </a:r>
          </a:p>
          <a:p>
            <a:pPr lvl="2"/>
            <a:r>
              <a:rPr lang="ru-RU" dirty="0"/>
              <a:t>Разработать буквенно-цифровую экранную клавиатуру</a:t>
            </a:r>
          </a:p>
          <a:p>
            <a:pPr lvl="2"/>
            <a:r>
              <a:rPr lang="ru-RU" dirty="0"/>
              <a:t>Разработать </a:t>
            </a:r>
            <a:r>
              <a:rPr lang="ru-RU" dirty="0" err="1"/>
              <a:t>виджет</a:t>
            </a:r>
            <a:r>
              <a:rPr lang="ru-RU" dirty="0"/>
              <a:t> выбора получателя из списка контактов</a:t>
            </a:r>
          </a:p>
          <a:p>
            <a:pPr lvl="1"/>
            <a:r>
              <a:rPr lang="ru-RU" dirty="0"/>
              <a:t>Просмотр входящих сообщений</a:t>
            </a:r>
          </a:p>
          <a:p>
            <a:pPr lvl="2"/>
            <a:r>
              <a:rPr lang="ru-RU" dirty="0"/>
              <a:t>Разработать </a:t>
            </a:r>
            <a:r>
              <a:rPr lang="ru-RU" dirty="0" err="1"/>
              <a:t>виджет</a:t>
            </a:r>
            <a:r>
              <a:rPr lang="ru-RU" dirty="0"/>
              <a:t> прокрутки</a:t>
            </a:r>
          </a:p>
          <a:p>
            <a:pPr lvl="2"/>
            <a:r>
              <a:rPr lang="ru-RU" dirty="0"/>
              <a:t>Реализовать поддержку </a:t>
            </a:r>
            <a:r>
              <a:rPr lang="ru-RU" dirty="0" err="1"/>
              <a:t>свайпа</a:t>
            </a:r>
            <a:endParaRPr lang="ru-RU" dirty="0"/>
          </a:p>
          <a:p>
            <a:pPr lvl="1"/>
            <a:r>
              <a:rPr lang="ru-RU" dirty="0"/>
              <a:t>Поиск сообщений по тексту</a:t>
            </a:r>
          </a:p>
          <a:p>
            <a:pPr lvl="2"/>
            <a:r>
              <a:rPr lang="ru-RU" dirty="0"/>
              <a:t>Мини-поисковый движок на основе </a:t>
            </a:r>
            <a:r>
              <a:rPr lang="ru-RU" dirty="0" err="1"/>
              <a:t>нейросетей</a:t>
            </a:r>
            <a:endParaRPr lang="ru-RU" dirty="0"/>
          </a:p>
          <a:p>
            <a:r>
              <a:rPr lang="ru-RU" dirty="0"/>
              <a:t>Звонки</a:t>
            </a:r>
          </a:p>
          <a:p>
            <a:pPr lvl="1"/>
            <a:r>
              <a:rPr lang="ru-RU" dirty="0"/>
              <a:t>…</a:t>
            </a:r>
          </a:p>
          <a:p>
            <a:pPr lvl="2"/>
            <a:r>
              <a:rPr lang="ru-RU" dirty="0"/>
              <a:t>…</a:t>
            </a:r>
          </a:p>
          <a:p>
            <a:r>
              <a:rPr lang="ru-RU" dirty="0"/>
              <a:t>Поддержка устанавливаемых приложений</a:t>
            </a:r>
          </a:p>
          <a:p>
            <a:pPr lvl="1"/>
            <a:r>
              <a:rPr lang="ru-RU" dirty="0"/>
              <a:t>Возможность установки приложения из магазина приложений</a:t>
            </a:r>
          </a:p>
          <a:p>
            <a:pPr lvl="2"/>
            <a:r>
              <a:rPr lang="ru-RU" dirty="0"/>
              <a:t>Разработать формат файла-контейнера для приложений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109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9D4F9B-3125-F247-AFF6-789E28B84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23" y="365125"/>
            <a:ext cx="10515600" cy="772559"/>
          </a:xfrm>
        </p:spPr>
        <p:txBody>
          <a:bodyPr/>
          <a:lstStyle/>
          <a:p>
            <a:r>
              <a:rPr lang="ru-RU" dirty="0"/>
              <a:t>Доска задач (</a:t>
            </a:r>
            <a:r>
              <a:rPr lang="en" dirty="0"/>
              <a:t>Task Board)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B0C1A7-4C47-054A-A295-B4796F150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3" y="1382233"/>
            <a:ext cx="10758377" cy="51106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Физическая или электронная доска, на которой отражены задачи с их статусами. Пространство доски поделено на колонки:</a:t>
            </a:r>
          </a:p>
          <a:p>
            <a:endParaRPr lang="ru-RU" dirty="0"/>
          </a:p>
          <a:p>
            <a:r>
              <a:rPr lang="en" dirty="0"/>
              <a:t>To Do</a:t>
            </a:r>
            <a:r>
              <a:rPr lang="ru-RU" dirty="0"/>
              <a:t> (</a:t>
            </a:r>
            <a:r>
              <a:rPr lang="en-US" dirty="0"/>
              <a:t>sprint backlog</a:t>
            </a:r>
            <a:r>
              <a:rPr lang="en" dirty="0"/>
              <a:t>)</a:t>
            </a:r>
          </a:p>
          <a:p>
            <a:pPr lvl="1"/>
            <a:r>
              <a:rPr lang="ru-RU" dirty="0"/>
              <a:t>Прикрепляем карточки в этой колонке так, чтобы карточки с задачами находились рядом с соответствующими карточками фич.</a:t>
            </a:r>
            <a:endParaRPr lang="en-US" dirty="0"/>
          </a:p>
          <a:p>
            <a:r>
              <a:rPr lang="en" dirty="0"/>
              <a:t>In Progress — </a:t>
            </a:r>
            <a:r>
              <a:rPr lang="ru-RU" dirty="0"/>
              <a:t>для задач, которые находятся в работе.</a:t>
            </a:r>
          </a:p>
          <a:p>
            <a:pPr lvl="1"/>
            <a:r>
              <a:rPr lang="ru-RU" dirty="0"/>
              <a:t>Обязательно отмечается ответственный (ответственные).</a:t>
            </a:r>
          </a:p>
          <a:p>
            <a:r>
              <a:rPr lang="en" dirty="0"/>
              <a:t>Done</a:t>
            </a:r>
            <a:r>
              <a:rPr lang="ru-RU" dirty="0"/>
              <a:t> — для сделанных задач, готовых к </a:t>
            </a:r>
            <a:r>
              <a:rPr lang="ru-RU" dirty="0" err="1"/>
              <a:t>Демо</a:t>
            </a:r>
            <a:endParaRPr lang="ru-RU" dirty="0"/>
          </a:p>
          <a:p>
            <a:r>
              <a:rPr lang="ru-RU" dirty="0"/>
              <a:t>Любые дополнительные колонки:</a:t>
            </a:r>
          </a:p>
          <a:p>
            <a:pPr lvl="1"/>
            <a:r>
              <a:rPr lang="ru-RU" dirty="0"/>
              <a:t>Тестирование</a:t>
            </a:r>
          </a:p>
          <a:p>
            <a:pPr lvl="1"/>
            <a:r>
              <a:rPr lang="en-US" dirty="0"/>
              <a:t>Code review</a:t>
            </a:r>
          </a:p>
          <a:p>
            <a:pPr lvl="1"/>
            <a:r>
              <a:rPr lang="ru-RU" dirty="0"/>
              <a:t>Написание документации</a:t>
            </a:r>
          </a:p>
          <a:p>
            <a:pPr lvl="1"/>
            <a:r>
              <a:rPr lang="ru-RU" dirty="0"/>
              <a:t>И т.п.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35388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0DEA74-F7C3-2944-A43B-637E76E0D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006" y="1031358"/>
            <a:ext cx="6621563" cy="480536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9BFF5-832A-0C4F-BD1B-4795AFD4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43" y="354494"/>
            <a:ext cx="10698126" cy="836354"/>
          </a:xfrm>
        </p:spPr>
        <p:txBody>
          <a:bodyPr>
            <a:normAutofit/>
          </a:bodyPr>
          <a:lstStyle/>
          <a:p>
            <a:r>
              <a:rPr lang="ru-RU" sz="3600" b="1" dirty="0"/>
              <a:t>Производительность / скорость команды (</a:t>
            </a:r>
            <a:r>
              <a:rPr lang="en" sz="3600" b="1" dirty="0"/>
              <a:t>Velocity)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3515B1-85F5-F043-9A7D-6EEDCC44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067" y="1403498"/>
            <a:ext cx="4850219" cy="4805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Скорость команды рассчитывается как сумма оценок фич, которые были сделаны командой за итерацию.</a:t>
            </a:r>
          </a:p>
          <a:p>
            <a:pPr>
              <a:spcBef>
                <a:spcPts val="2200"/>
              </a:spcBef>
            </a:pPr>
            <a:r>
              <a:rPr lang="ru-RU" dirty="0"/>
              <a:t>Скорость рассчитывается после каждой итерации</a:t>
            </a:r>
          </a:p>
          <a:p>
            <a:r>
              <a:rPr lang="ru-RU" dirty="0"/>
              <a:t>В расчёте скорости учитываются только те фичи, которые </a:t>
            </a:r>
            <a:r>
              <a:rPr lang="ru-RU" dirty="0" err="1"/>
              <a:t>удовлетворяютт</a:t>
            </a:r>
            <a:r>
              <a:rPr lang="ru-RU" dirty="0"/>
              <a:t> критерию готовности (</a:t>
            </a:r>
            <a:r>
              <a:rPr lang="en" dirty="0"/>
              <a:t>definition of done)</a:t>
            </a:r>
          </a:p>
          <a:p>
            <a:r>
              <a:rPr lang="ru-RU" dirty="0"/>
              <a:t>Скорость используется для планирования итерации и долгосрочного планирования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04539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97BED7-BFB3-2747-80B5-850C895D5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83591"/>
            <a:ext cx="5696954" cy="263687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26F81-DD5F-294C-9335-24A8241BD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281" y="237533"/>
            <a:ext cx="10515600" cy="889517"/>
          </a:xfrm>
        </p:spPr>
        <p:txBody>
          <a:bodyPr/>
          <a:lstStyle/>
          <a:p>
            <a:r>
              <a:rPr lang="ru-RU" dirty="0"/>
              <a:t>Диаграмма сгорания (</a:t>
            </a:r>
            <a:r>
              <a:rPr lang="en" dirty="0"/>
              <a:t>Burndown chart)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724A55-30FE-8449-9511-562293D20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1254642"/>
            <a:ext cx="11504429" cy="33492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Диаграмма Сгорания Работ Спринта визуально показывает прогресс Команды в </a:t>
            </a:r>
            <a:r>
              <a:rPr lang="en-US" dirty="0"/>
              <a:t>story</a:t>
            </a:r>
            <a:r>
              <a:rPr lang="ru-RU" dirty="0"/>
              <a:t> </a:t>
            </a:r>
            <a:r>
              <a:rPr lang="en-US" dirty="0"/>
              <a:t>points </a:t>
            </a:r>
            <a:r>
              <a:rPr lang="ru-RU" dirty="0"/>
              <a:t>по дням спринта.</a:t>
            </a:r>
          </a:p>
          <a:p>
            <a:r>
              <a:rPr lang="ru-RU" dirty="0"/>
              <a:t>Показывает сколько еще остается сделать.</a:t>
            </a:r>
          </a:p>
          <a:p>
            <a:r>
              <a:rPr lang="ru-RU" dirty="0"/>
              <a:t>Диаграмма позволяет Команде прогнозировать успех Спринта и предпринимать меры, если она не успевает доделать работу к концу спринта.</a:t>
            </a:r>
          </a:p>
          <a:p>
            <a:r>
              <a:rPr lang="ru-RU" dirty="0"/>
              <a:t>Вначале итерации эта сумма равна сумме всех оценок всех задач.</a:t>
            </a:r>
          </a:p>
          <a:p>
            <a:r>
              <a:rPr lang="ru-RU" dirty="0"/>
              <a:t>Каждый день в одно и то же время (например, перед </a:t>
            </a:r>
            <a:r>
              <a:rPr lang="ru-RU" dirty="0" err="1"/>
              <a:t>стендапом</a:t>
            </a:r>
            <a:r>
              <a:rPr lang="ru-RU" dirty="0"/>
              <a:t>) скрам-мастер рассчитывает новую точку и ставит её на диаграмме.</a:t>
            </a:r>
            <a:br>
              <a:rPr lang="ru-RU" dirty="0">
                <a:hlinkClick r:id="rId3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4587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CB7D02-60DF-B64A-B616-826C3C3E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545" y="365126"/>
            <a:ext cx="10609521" cy="687498"/>
          </a:xfrm>
        </p:spPr>
        <p:txBody>
          <a:bodyPr>
            <a:normAutofit fontScale="90000"/>
          </a:bodyPr>
          <a:lstStyle/>
          <a:p>
            <a:r>
              <a:rPr lang="en" b="1" dirty="0"/>
              <a:t>Scrum — </a:t>
            </a:r>
            <a:r>
              <a:rPr lang="ru-RU" b="1" dirty="0"/>
              <a:t>это не для всех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6AE0A7-FC73-2248-92E9-133BBF51A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907"/>
            <a:ext cx="10515600" cy="49010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Чтобы </a:t>
            </a:r>
            <a:r>
              <a:rPr lang="en" dirty="0"/>
              <a:t>Scrum </a:t>
            </a:r>
            <a:r>
              <a:rPr lang="ru-RU" dirty="0"/>
              <a:t>был выгоден, нужно немало условий. В частности:</a:t>
            </a:r>
          </a:p>
          <a:p>
            <a:r>
              <a:rPr lang="ru-RU" b="1" dirty="0"/>
              <a:t>Должно быть поле для экспериментов</a:t>
            </a:r>
            <a:r>
              <a:rPr lang="ru-RU" dirty="0"/>
              <a:t> </a:t>
            </a:r>
            <a:r>
              <a:rPr lang="ru-RU" b="1" dirty="0"/>
              <a:t>и исследований</a:t>
            </a:r>
            <a:r>
              <a:rPr lang="ru-RU" dirty="0"/>
              <a:t>. Если задачу можно просчитать от начала до конца, а полезность результата зависит от точного выполнения плана или алгоритма, то смысла работать по </a:t>
            </a:r>
            <a:r>
              <a:rPr lang="en" dirty="0"/>
              <a:t>Scrum </a:t>
            </a:r>
            <a:r>
              <a:rPr lang="ru-RU" dirty="0"/>
              <a:t>нет никакого. Это просто будут неоправданные расходы на формирование выделенной под продукт команды, на </a:t>
            </a:r>
            <a:r>
              <a:rPr lang="en" dirty="0"/>
              <a:t>Scrum-</a:t>
            </a:r>
            <a:r>
              <a:rPr lang="ru-RU" dirty="0"/>
              <a:t>мастера, на проведение встреч этой командой и т.д.</a:t>
            </a:r>
          </a:p>
          <a:p>
            <a:r>
              <a:rPr lang="ru-RU" b="1" dirty="0"/>
              <a:t>Стоимость ошибки не должна быть слишком большой</a:t>
            </a:r>
            <a:r>
              <a:rPr lang="ru-RU" dirty="0"/>
              <a:t>. </a:t>
            </a:r>
            <a:r>
              <a:rPr lang="en" dirty="0"/>
              <a:t>Scrum </a:t>
            </a:r>
            <a:r>
              <a:rPr lang="ru-RU" dirty="0"/>
              <a:t>изначально предполагает, что мы многого не знаем на старте и в процессе работы. Поэтому работа идет итерациями: сделали шаг, проверили наше понимание потребности заказчика, и если все хорошо, идем дальше. Если нет — переделываем. То есть, переделки заложены в самом процессе, ради быстрого движения в правильном направлении. По </a:t>
            </a:r>
            <a:r>
              <a:rPr lang="en" dirty="0"/>
              <a:t>Scrum </a:t>
            </a:r>
            <a:r>
              <a:rPr lang="ru-RU" dirty="0"/>
              <a:t>нельзя, например, построить ядерный реактор или сделать хирургическую операцию, так как цена ошибки будет слишком большой.</a:t>
            </a:r>
          </a:p>
          <a:p>
            <a:r>
              <a:rPr lang="ru-RU" b="1" dirty="0"/>
              <a:t>Заказчик должен быть готов вовлекаться в процесс и давать обратную связь</a:t>
            </a:r>
            <a:r>
              <a:rPr lang="ru-RU" dirty="0"/>
              <a:t>. Если он просто ставит ТЗ, затем отстраняется и появляется только в конце, чтобы принять работу, то ничего не получится. </a:t>
            </a:r>
            <a:r>
              <a:rPr lang="en" dirty="0"/>
              <a:t>Scrum </a:t>
            </a:r>
            <a:r>
              <a:rPr lang="ru-RU" dirty="0"/>
              <a:t>построен на плотном общении с заказчиком и вовлечении его в корректировку направления движения.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4157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11FE0-28BF-E24E-B36F-7E4ECB01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9517"/>
          </a:xfrm>
        </p:spPr>
        <p:txBody>
          <a:bodyPr/>
          <a:lstStyle/>
          <a:p>
            <a:r>
              <a:rPr lang="en" dirty="0"/>
              <a:t>Scrum </a:t>
            </a:r>
            <a:r>
              <a:rPr lang="ru-RU" dirty="0"/>
              <a:t>без </a:t>
            </a:r>
            <a:r>
              <a:rPr lang="en" dirty="0"/>
              <a:t>Agile: </a:t>
            </a:r>
            <a:r>
              <a:rPr lang="ru-RU" dirty="0"/>
              <a:t>карго-культ </a:t>
            </a:r>
            <a:r>
              <a:rPr lang="en" dirty="0"/>
              <a:t>Scrum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381E5B-6483-1B40-A1B1-179D4029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702"/>
            <a:ext cx="10515600" cy="48372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«</a:t>
            </a:r>
            <a:r>
              <a:rPr lang="ru-RU" b="1" dirty="0" err="1"/>
              <a:t>СкрамНо</a:t>
            </a:r>
            <a:r>
              <a:rPr lang="ru-RU" dirty="0"/>
              <a:t>» — у нас Скрам, но… (мы не делаем того и того)</a:t>
            </a:r>
          </a:p>
          <a:p>
            <a:pPr marL="0" indent="0">
              <a:spcBef>
                <a:spcPts val="2200"/>
              </a:spcBef>
              <a:buNone/>
            </a:pPr>
            <a:r>
              <a:rPr lang="ru-RU" dirty="0"/>
              <a:t>Зачастую переход к </a:t>
            </a:r>
            <a:r>
              <a:rPr lang="en" dirty="0"/>
              <a:t>Scrum </a:t>
            </a:r>
            <a:r>
              <a:rPr lang="ru-RU" dirty="0"/>
              <a:t>ассоциируется исключительно с 4-мя встречами (ежедневный скрам, планирование, обзор и ретроспектива спринта) и со </a:t>
            </a:r>
            <a:r>
              <a:rPr lang="ru-RU" dirty="0" err="1"/>
              <a:t>S</a:t>
            </a:r>
            <a:r>
              <a:rPr lang="en-US" dirty="0" err="1"/>
              <a:t>crum</a:t>
            </a:r>
            <a:r>
              <a:rPr lang="en-US" dirty="0"/>
              <a:t>-</a:t>
            </a:r>
            <a:r>
              <a:rPr lang="ru-RU" dirty="0"/>
              <a:t>досками.</a:t>
            </a:r>
            <a:br>
              <a:rPr lang="ru-RU" dirty="0"/>
            </a:br>
            <a:r>
              <a:rPr lang="ru-RU" dirty="0"/>
              <a:t>Формально все вроде бы соблюдают методику, но вот про ценности </a:t>
            </a:r>
            <a:r>
              <a:rPr lang="en" dirty="0"/>
              <a:t>Agile </a:t>
            </a:r>
            <a:r>
              <a:rPr lang="ru-RU" dirty="0"/>
              <a:t>забывают. Дмитрий Павлов в своей статье «</a:t>
            </a:r>
            <a:r>
              <a:rPr lang="ru-RU" dirty="0" err="1"/>
              <a:t>Антипаттерны</a:t>
            </a:r>
            <a:r>
              <a:rPr lang="ru-RU" dirty="0"/>
              <a:t> </a:t>
            </a:r>
            <a:r>
              <a:rPr lang="en" dirty="0"/>
              <a:t>Agile-</a:t>
            </a:r>
            <a:r>
              <a:rPr lang="ru-RU" dirty="0"/>
              <a:t>команд» называет подобное поведение «</a:t>
            </a:r>
            <a:r>
              <a:rPr lang="en" b="1" dirty="0"/>
              <a:t>Scrum-</a:t>
            </a:r>
            <a:r>
              <a:rPr lang="ru-RU" b="1" dirty="0" err="1"/>
              <a:t>турбацией</a:t>
            </a:r>
            <a:r>
              <a:rPr lang="ru-RU" dirty="0"/>
              <a:t>».</a:t>
            </a:r>
          </a:p>
          <a:p>
            <a:pPr marL="0" indent="0">
              <a:buNone/>
            </a:pPr>
            <a:br>
              <a:rPr lang="ru-RU" dirty="0"/>
            </a:b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Например, демонстрационная часть обзора спринта превращается в отчет руководству. Начальник может на обзоре просто ругать команду за несоответствие между ТЗ и результатом — вместо того, чтобы вместе с командой договориться о следующих шагах и стимулировать команду следовать потребностям бизнеса. А ведь одна из задач обзора спринта как раз в том, чтобы </a:t>
            </a: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наладить сотрудничество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между теми, кто создает продукт и теми, кто его будет использовать или продавать.</a:t>
            </a:r>
          </a:p>
        </p:txBody>
      </p:sp>
    </p:spTree>
    <p:extLst>
      <p:ext uri="{BB962C8B-B14F-4D97-AF65-F5344CB8AC3E}">
        <p14:creationId xmlns:p14="http://schemas.microsoft.com/office/powerpoint/2010/main" val="261998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E4B1E-407F-454C-B547-7410919B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284" y="220245"/>
            <a:ext cx="10515600" cy="432317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S</a:t>
            </a:r>
            <a:r>
              <a:rPr lang="en-US" dirty="0"/>
              <a:t>CRUM</a:t>
            </a:r>
            <a:r>
              <a:rPr lang="ru-RU" dirty="0"/>
              <a:t> за 5 минут</a:t>
            </a:r>
          </a:p>
        </p:txBody>
      </p:sp>
      <p:pic>
        <p:nvPicPr>
          <p:cNvPr id="4" name="Мультимедиа в Интернете 3" descr="SCRUM — метод управления проектами. Обучающий мультик для вас и ваших сотрудников!">
            <a:hlinkClick r:id="" action="ppaction://media"/>
            <a:extLst>
              <a:ext uri="{FF2B5EF4-FFF2-40B4-BE49-F238E27FC236}">
                <a16:creationId xmlns:a16="http://schemas.microsoft.com/office/drawing/2014/main" id="{27675DEC-8C2C-FA4E-A468-6BF735C6E10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04284" y="849294"/>
            <a:ext cx="10427166" cy="589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2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5D647-A919-0A4D-AB80-5072DA8C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09" y="532624"/>
            <a:ext cx="2808768" cy="5814460"/>
          </a:xfrm>
        </p:spPr>
        <p:txBody>
          <a:bodyPr vert="vert270" lIns="90000"/>
          <a:lstStyle/>
          <a:p>
            <a:pPr algn="ctr"/>
            <a:r>
              <a:rPr lang="ru-RU" dirty="0"/>
              <a:t>Как разработчики разрабатывают ПО?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811ADC9-A011-0047-86F2-D02BDA6BF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7" y="202812"/>
            <a:ext cx="8564501" cy="6423376"/>
          </a:xfrm>
        </p:spPr>
      </p:pic>
    </p:spTree>
    <p:extLst>
      <p:ext uri="{BB962C8B-B14F-4D97-AF65-F5344CB8AC3E}">
        <p14:creationId xmlns:p14="http://schemas.microsoft.com/office/powerpoint/2010/main" val="117693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C19BD-2A4A-5149-8FF4-32146916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488" y="482085"/>
            <a:ext cx="6115493" cy="1070270"/>
          </a:xfrm>
        </p:spPr>
        <p:txBody>
          <a:bodyPr/>
          <a:lstStyle/>
          <a:p>
            <a:r>
              <a:rPr lang="ru-RU" dirty="0"/>
              <a:t>Водопадные процессы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2BC1377-AB18-B34C-8946-0AEBFF306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60" y="1765300"/>
            <a:ext cx="6667500" cy="3327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4B9D65-6D7F-3446-A925-15F7C9A37091}"/>
              </a:ext>
            </a:extLst>
          </p:cNvPr>
          <p:cNvSpPr txBox="1"/>
          <p:nvPr/>
        </p:nvSpPr>
        <p:spPr>
          <a:xfrm>
            <a:off x="6655981" y="158828"/>
            <a:ext cx="5197993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Недостатки:</a:t>
            </a:r>
          </a:p>
          <a:p>
            <a:pPr marL="285750" indent="-285750">
              <a:buFontTx/>
              <a:buChar char="-"/>
            </a:pPr>
            <a:r>
              <a:rPr lang="ru-RU" sz="2200" b="1" dirty="0"/>
              <a:t>Долго</a:t>
            </a:r>
            <a:r>
              <a:rPr lang="ru-RU" sz="2200" dirty="0"/>
              <a:t> ждать от идеи до готового продукта</a:t>
            </a:r>
          </a:p>
          <a:p>
            <a:pPr marL="742950" lvl="1" indent="-285750">
              <a:buFontTx/>
              <a:buChar char="-"/>
            </a:pPr>
            <a:r>
              <a:rPr lang="ru-RU" sz="2200" dirty="0"/>
              <a:t>У заказчика нет возможности ознакомится с системой заранее</a:t>
            </a:r>
          </a:p>
          <a:p>
            <a:pPr marL="742950" lvl="1" indent="-285750">
              <a:buFontTx/>
              <a:buChar char="-"/>
            </a:pPr>
            <a:r>
              <a:rPr lang="ru-RU" sz="2200" dirty="0"/>
              <a:t>У пользователя нет возможности привыкнуть к продукту постепенно</a:t>
            </a:r>
          </a:p>
          <a:p>
            <a:pPr marL="285750" indent="-285750">
              <a:buFontTx/>
              <a:buChar char="-"/>
            </a:pPr>
            <a:r>
              <a:rPr lang="ru-RU" sz="2200" dirty="0"/>
              <a:t>Очень </a:t>
            </a:r>
            <a:r>
              <a:rPr lang="ru-RU" sz="2200" b="1" dirty="0"/>
              <a:t>не любит изменения </a:t>
            </a:r>
            <a:r>
              <a:rPr lang="ru-RU" sz="2200" dirty="0"/>
              <a:t>требований к продукту</a:t>
            </a:r>
          </a:p>
          <a:p>
            <a:pPr marL="742950" lvl="1" indent="-285750">
              <a:buFontTx/>
              <a:buChar char="-"/>
            </a:pPr>
            <a:r>
              <a:rPr lang="ru-RU" sz="2200" dirty="0"/>
              <a:t>Изменения вносить очень дорого и сложно</a:t>
            </a:r>
          </a:p>
          <a:p>
            <a:pPr marL="285750" indent="-285750">
              <a:buFontTx/>
              <a:buChar char="-"/>
            </a:pPr>
            <a:r>
              <a:rPr lang="ru-RU" sz="2200" dirty="0"/>
              <a:t>Большие </a:t>
            </a:r>
            <a:r>
              <a:rPr lang="ru-RU" sz="2200" b="1" dirty="0"/>
              <a:t>риски</a:t>
            </a:r>
          </a:p>
          <a:p>
            <a:pPr marL="742950" lvl="1" indent="-285750">
              <a:buFontTx/>
              <a:buChar char="-"/>
            </a:pPr>
            <a:r>
              <a:rPr lang="ru-RU" sz="2200" dirty="0"/>
              <a:t>На выходе можем получить совсем не то, что хотел заказчик</a:t>
            </a:r>
          </a:p>
          <a:p>
            <a:pPr marL="285750" indent="-285750">
              <a:buFontTx/>
              <a:buChar char="-"/>
            </a:pPr>
            <a:r>
              <a:rPr lang="ru-RU" sz="2200" b="1" dirty="0"/>
              <a:t>Дорого</a:t>
            </a:r>
          </a:p>
          <a:p>
            <a:pPr marL="742950" lvl="1" indent="-285750">
              <a:buFontTx/>
              <a:buChar char="-"/>
            </a:pPr>
            <a:r>
              <a:rPr lang="ru-RU" sz="2200" dirty="0"/>
              <a:t>Разработчик закладывает дополнительную стоимость для страховки рисков</a:t>
            </a:r>
          </a:p>
        </p:txBody>
      </p:sp>
    </p:spTree>
    <p:extLst>
      <p:ext uri="{BB962C8B-B14F-4D97-AF65-F5344CB8AC3E}">
        <p14:creationId xmlns:p14="http://schemas.microsoft.com/office/powerpoint/2010/main" val="294874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20871-81F1-0649-A27A-ABBEBB01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94" y="365126"/>
            <a:ext cx="10930270" cy="644968"/>
          </a:xfrm>
        </p:spPr>
        <p:txBody>
          <a:bodyPr>
            <a:noAutofit/>
          </a:bodyPr>
          <a:lstStyle/>
          <a:p>
            <a:r>
              <a:rPr lang="en" sz="3600" b="1" dirty="0"/>
              <a:t>Agile-</a:t>
            </a:r>
            <a:r>
              <a:rPr lang="ru-RU" sz="3600" b="1" dirty="0"/>
              <a:t>манифест разработки программного обеспечения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0E983A-76EB-934E-A5F7-F7DBADC8D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484"/>
            <a:ext cx="10515600" cy="4915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Ценности </a:t>
            </a:r>
            <a:r>
              <a:rPr lang="en-US" dirty="0"/>
              <a:t>Agile:</a:t>
            </a:r>
          </a:p>
          <a:p>
            <a:r>
              <a:rPr lang="ru-RU" b="1" dirty="0"/>
              <a:t>Люди и взаимодействие </a:t>
            </a:r>
            <a:r>
              <a:rPr lang="ru-RU" dirty="0"/>
              <a:t>важнее процессов и инструментов</a:t>
            </a:r>
            <a:endParaRPr lang="en-US" dirty="0"/>
          </a:p>
          <a:p>
            <a:r>
              <a:rPr lang="ru-RU" b="1" dirty="0"/>
              <a:t>Работающий продукт </a:t>
            </a:r>
            <a:r>
              <a:rPr lang="ru-RU" dirty="0"/>
              <a:t>важнее исчерпывающей документации</a:t>
            </a:r>
            <a:endParaRPr lang="en-US" dirty="0"/>
          </a:p>
          <a:p>
            <a:r>
              <a:rPr lang="ru-RU" b="1" dirty="0"/>
              <a:t>Сотрудничество с заказчиком </a:t>
            </a:r>
            <a:r>
              <a:rPr lang="ru-RU" dirty="0"/>
              <a:t>важнее согласования условий контракта</a:t>
            </a:r>
            <a:endParaRPr lang="en-US" dirty="0"/>
          </a:p>
          <a:p>
            <a:r>
              <a:rPr lang="ru-RU" b="1" dirty="0"/>
              <a:t>Готовность к изменениям</a:t>
            </a:r>
            <a:r>
              <a:rPr lang="ru-RU" dirty="0"/>
              <a:t> важнее следования первоначальному плану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То есть, не отрицая важности того, что справа,</a:t>
            </a:r>
            <a:br>
              <a:rPr lang="ru-RU" dirty="0"/>
            </a:br>
            <a:r>
              <a:rPr lang="ru-RU" dirty="0"/>
              <a:t>мы всё-таки больше ценим то, что слева.</a:t>
            </a:r>
          </a:p>
        </p:txBody>
      </p:sp>
    </p:spTree>
    <p:extLst>
      <p:ext uri="{BB962C8B-B14F-4D97-AF65-F5344CB8AC3E}">
        <p14:creationId xmlns:p14="http://schemas.microsoft.com/office/powerpoint/2010/main" val="2792037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74B89-B4CF-C04E-9EB5-31300E9B6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81" y="248165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Принципы </a:t>
            </a:r>
            <a:r>
              <a:rPr lang="ru-RU" dirty="0" err="1"/>
              <a:t>A</a:t>
            </a:r>
            <a:r>
              <a:rPr lang="en-US" dirty="0" err="1"/>
              <a:t>gile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32D392-25ED-7844-AFC2-4CE312AB8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63" y="978196"/>
            <a:ext cx="11206716" cy="5514678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Высшим приоритетом для нас является </a:t>
            </a:r>
            <a:r>
              <a:rPr lang="ru-RU" b="1" dirty="0"/>
              <a:t>удовлетворение потребностей заказчика</a:t>
            </a:r>
            <a:r>
              <a:rPr lang="ru-RU" dirty="0"/>
              <a:t> благодаря регулярной и ранней поставке ценного программного обеспечения.</a:t>
            </a:r>
          </a:p>
          <a:p>
            <a:r>
              <a:rPr lang="ru-RU" b="1" dirty="0"/>
              <a:t>Изменение требований приветствуется</a:t>
            </a:r>
            <a:r>
              <a:rPr lang="ru-RU" dirty="0"/>
              <a:t>, даже на поздних стадиях разработки. </a:t>
            </a:r>
            <a:r>
              <a:rPr lang="en" dirty="0"/>
              <a:t>Agile-</a:t>
            </a:r>
            <a:r>
              <a:rPr lang="ru-RU" dirty="0"/>
              <a:t>процессы позволяют использовать изменения для обеспечения заказчику конкурентного преимущества.</a:t>
            </a:r>
          </a:p>
          <a:p>
            <a:r>
              <a:rPr lang="ru-RU" dirty="0"/>
              <a:t>Работающий продукт следует </a:t>
            </a:r>
            <a:r>
              <a:rPr lang="ru-RU" b="1" dirty="0"/>
              <a:t>выпускать как можно чаще</a:t>
            </a:r>
            <a:r>
              <a:rPr lang="ru-RU" dirty="0"/>
              <a:t>, с периодичностью от пары недель до пары месяцев.</a:t>
            </a:r>
          </a:p>
          <a:p>
            <a:r>
              <a:rPr lang="ru-RU" dirty="0"/>
              <a:t>На протяжении всего проекта </a:t>
            </a:r>
            <a:r>
              <a:rPr lang="ru-RU" b="1" dirty="0"/>
              <a:t>разработчики и представители бизнеса должны </a:t>
            </a:r>
            <a:r>
              <a:rPr lang="ru-RU" dirty="0"/>
              <a:t>ежедневно</a:t>
            </a:r>
            <a:r>
              <a:rPr lang="ru-RU" b="1" dirty="0"/>
              <a:t> работать вместе</a:t>
            </a:r>
            <a:r>
              <a:rPr lang="ru-RU" dirty="0"/>
              <a:t>.</a:t>
            </a:r>
          </a:p>
          <a:p>
            <a:r>
              <a:rPr lang="ru-RU" dirty="0"/>
              <a:t>Над проектом должны работать </a:t>
            </a:r>
            <a:r>
              <a:rPr lang="ru-RU" b="1" dirty="0"/>
              <a:t>мотивированные профессионалы</a:t>
            </a:r>
            <a:r>
              <a:rPr lang="ru-RU" dirty="0"/>
              <a:t>. Чтобы работа была сделана, создайте условия, обеспечьте поддержку и полностью доверьтесь им.</a:t>
            </a:r>
          </a:p>
          <a:p>
            <a:r>
              <a:rPr lang="ru-RU" b="1" dirty="0"/>
              <a:t>Непосредственное общение </a:t>
            </a:r>
            <a:r>
              <a:rPr lang="ru-RU" dirty="0"/>
              <a:t>является наиболее практичным и эффективным способом обмена информацией как с самой командой, так и внутри команды.</a:t>
            </a:r>
          </a:p>
          <a:p>
            <a:r>
              <a:rPr lang="ru-RU" b="1" dirty="0"/>
              <a:t>Работающий продукт</a:t>
            </a:r>
            <a:r>
              <a:rPr lang="ru-RU" dirty="0"/>
              <a:t> — основной показатель прогресса.</a:t>
            </a:r>
          </a:p>
          <a:p>
            <a:r>
              <a:rPr lang="ru-RU" dirty="0"/>
              <a:t>Инвесторы, разработчики и пользователи должны иметь возможность </a:t>
            </a:r>
            <a:r>
              <a:rPr lang="ru-RU" b="1" dirty="0"/>
              <a:t>поддерживать ритм</a:t>
            </a:r>
            <a:r>
              <a:rPr lang="ru-RU" dirty="0"/>
              <a:t> бесконечно. </a:t>
            </a:r>
            <a:r>
              <a:rPr lang="en" dirty="0"/>
              <a:t>Agile </a:t>
            </a:r>
            <a:r>
              <a:rPr lang="ru-RU" dirty="0"/>
              <a:t>помогает наладить такой устойчивый процесс разработки.</a:t>
            </a:r>
          </a:p>
          <a:p>
            <a:r>
              <a:rPr lang="ru-RU" dirty="0"/>
              <a:t>Постоянное </a:t>
            </a:r>
            <a:r>
              <a:rPr lang="ru-RU" b="1" dirty="0"/>
              <a:t>внимание к техническому совершенству</a:t>
            </a:r>
            <a:r>
              <a:rPr lang="ru-RU" dirty="0"/>
              <a:t> и качеству проектирования повышает гибкость проекта.</a:t>
            </a:r>
          </a:p>
          <a:p>
            <a:r>
              <a:rPr lang="ru-RU" b="1" dirty="0"/>
              <a:t>Простота</a:t>
            </a:r>
            <a:r>
              <a:rPr lang="ru-RU" dirty="0"/>
              <a:t> — искусство минимизации лишней работы — крайне необходима.</a:t>
            </a:r>
          </a:p>
          <a:p>
            <a:r>
              <a:rPr lang="ru-RU" dirty="0"/>
              <a:t>Лучшие требования, архитектурные и технические решения рождаются у </a:t>
            </a:r>
            <a:r>
              <a:rPr lang="ru-RU" b="1" dirty="0"/>
              <a:t>самоорганизующихся команд</a:t>
            </a:r>
            <a:r>
              <a:rPr lang="ru-RU" dirty="0"/>
              <a:t>.</a:t>
            </a:r>
          </a:p>
          <a:p>
            <a:r>
              <a:rPr lang="ru-RU" dirty="0"/>
              <a:t>Команда должна систематически анализировать возможные способы </a:t>
            </a:r>
            <a:r>
              <a:rPr lang="ru-RU" b="1" dirty="0"/>
              <a:t>улучшения эффективности</a:t>
            </a:r>
            <a:r>
              <a:rPr lang="ru-RU" dirty="0"/>
              <a:t> и соответственно </a:t>
            </a:r>
            <a:r>
              <a:rPr lang="ru-RU" b="1" dirty="0"/>
              <a:t>корректировать стиль своей работы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6884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5462</TotalTime>
  <Words>3886</Words>
  <Application>Microsoft Macintosh PowerPoint</Application>
  <PresentationFormat>Широкоэкранный</PresentationFormat>
  <Paragraphs>356</Paragraphs>
  <Slides>45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Тема Office</vt:lpstr>
      <vt:lpstr>Agile / SCRUM</vt:lpstr>
      <vt:lpstr>Валерий Студенников // обо мне</vt:lpstr>
      <vt:lpstr>Презентация PowerPoint</vt:lpstr>
      <vt:lpstr>Выставление итоговой отметки (зачёта)</vt:lpstr>
      <vt:lpstr>SCRUM за 5 минут</vt:lpstr>
      <vt:lpstr>Как разработчики разрабатывают ПО?</vt:lpstr>
      <vt:lpstr>Водопадные процессы</vt:lpstr>
      <vt:lpstr>Agile-манифест разработки программного обеспечения</vt:lpstr>
      <vt:lpstr>Принципы Agile</vt:lpstr>
      <vt:lpstr>Scrum: определение</vt:lpstr>
      <vt:lpstr>Заинтересованные лица (Stakeholders)</vt:lpstr>
      <vt:lpstr>Команда (Team)</vt:lpstr>
      <vt:lpstr>Команда (Team)</vt:lpstr>
      <vt:lpstr>Кроссфункциональность : T-Shaped</vt:lpstr>
      <vt:lpstr>Кроссфункциональность :: Bus factor</vt:lpstr>
      <vt:lpstr>Владелец продукта (Product Owner)</vt:lpstr>
      <vt:lpstr>Владелец продукта (Product Owner)</vt:lpstr>
      <vt:lpstr>Скрам-мастер (Scrum Master)</vt:lpstr>
      <vt:lpstr>Скрам-мастер (Scrum Master)</vt:lpstr>
      <vt:lpstr>События Scrum</vt:lpstr>
      <vt:lpstr>Итерация / спринт (Sprint)</vt:lpstr>
      <vt:lpstr>Итерация / спринт (Sprint)</vt:lpstr>
      <vt:lpstr>Планирование итерации / спринта (sprint planning)</vt:lpstr>
      <vt:lpstr>Планирование спринта (sprint planning)</vt:lpstr>
      <vt:lpstr>Планирование спринта (sprint planning)</vt:lpstr>
      <vt:lpstr>Пользовательские истории (User Story)</vt:lpstr>
      <vt:lpstr>Дейли / стендап (Daily scrum)</vt:lpstr>
      <vt:lpstr>Дейли / стендап (Daily scrum)</vt:lpstr>
      <vt:lpstr>Демо (Demo) / Ревью спринта (Sprint Review)</vt:lpstr>
      <vt:lpstr>Ретроспектива спринта (Sprint Retrospective)</vt:lpstr>
      <vt:lpstr>Артефакты Scrum</vt:lpstr>
      <vt:lpstr>Бэклог продукта (Product Backlog)</vt:lpstr>
      <vt:lpstr>Бэклог продукта (Product Backlog)</vt:lpstr>
      <vt:lpstr>Product Backlog Grooming</vt:lpstr>
      <vt:lpstr>План итерации / бэклог спринта (Sprint Backlog)</vt:lpstr>
      <vt:lpstr>Цель спринта (Sprint Goal)</vt:lpstr>
      <vt:lpstr>Инкремент продукта (Product Increment)</vt:lpstr>
      <vt:lpstr>Определение готовности (Definition of Done)</vt:lpstr>
      <vt:lpstr>Презентация PowerPoint</vt:lpstr>
      <vt:lpstr>Пример Epic / User story / Тех. задач</vt:lpstr>
      <vt:lpstr>Доска задач (Task Board)</vt:lpstr>
      <vt:lpstr>Производительность / скорость команды (Velocity)</vt:lpstr>
      <vt:lpstr>Диаграмма сгорания (Burndown chart)</vt:lpstr>
      <vt:lpstr>Scrum — это не для всех</vt:lpstr>
      <vt:lpstr>Scrum без Agile: карго-культ Scrum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/ SCRUM</dc:title>
  <dc:creator>Валерий Студенников</dc:creator>
  <cp:lastModifiedBy>Валерий Студенников</cp:lastModifiedBy>
  <cp:revision>15</cp:revision>
  <dcterms:created xsi:type="dcterms:W3CDTF">2022-01-27T15:06:08Z</dcterms:created>
  <dcterms:modified xsi:type="dcterms:W3CDTF">2022-01-31T10:08:15Z</dcterms:modified>
</cp:coreProperties>
</file>