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78" r:id="rId4"/>
    <p:sldId id="270" r:id="rId5"/>
    <p:sldId id="258" r:id="rId6"/>
    <p:sldId id="275" r:id="rId7"/>
    <p:sldId id="273" r:id="rId8"/>
    <p:sldId id="277" r:id="rId9"/>
    <p:sldId id="269" r:id="rId10"/>
    <p:sldId id="264" r:id="rId11"/>
    <p:sldId id="260" r:id="rId12"/>
    <p:sldId id="263" r:id="rId13"/>
    <p:sldId id="262" r:id="rId14"/>
    <p:sldId id="279" r:id="rId15"/>
    <p:sldId id="280" r:id="rId16"/>
    <p:sldId id="271" r:id="rId17"/>
    <p:sldId id="266" r:id="rId18"/>
    <p:sldId id="281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>
        <p:scale>
          <a:sx n="75" d="100"/>
          <a:sy n="75" d="100"/>
        </p:scale>
        <p:origin x="893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EA927-EF1E-47B4-9571-57AEA4DBFAD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812EC-9694-42CC-8031-B94EA06F8C5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26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6FB82-B11C-4C94-B171-8F3BA6978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F41285-0E79-4E6E-8DC0-1D0D06749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93181-049D-40EF-9F1D-5D3086DE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C2F4-A3FD-47EF-B6D9-D8309674A37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14F8B-CCA8-4628-A316-4EDE6663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153F6-5D2C-47BF-92F5-99766123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58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FA51C-B969-4D7F-A6BB-31FCEC7F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3440B-2E18-48A4-B7CC-202BD93EB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C30AF3-E7C1-4D47-9739-DED8CF52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C2F4-A3FD-47EF-B6D9-D8309674A37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88895-2414-4B2C-9221-47E9EAFA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453A2-951C-4848-BB73-8FDD2FE7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B0AFF0-EE01-4325-84F3-B993C878B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4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A41C6B-F332-4C08-9E23-1C2756E5B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1F659-D0A9-4E11-BF28-295AC076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FC1A83-C709-4DDE-871B-41913D68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C2F4-A3FD-47EF-B6D9-D8309674A37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7E2A6-88C0-4D6E-8FAB-758826A4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D7BEB-932F-4466-B58C-D0D85C68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B0AFF0-EE01-4325-84F3-B993C878B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1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7DDFC-A4C9-47D0-8E07-B08DD161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0A0A3-C09E-40D3-B9BF-AAAB9BB24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0A54A-29A0-4CA5-A279-E3DF3681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C2F4-A3FD-47EF-B6D9-D8309674A37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CF8D3-B113-4637-A33E-886B1B9B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C9547-FCDE-4FF0-A177-8622CE1F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B0AFF0-EE01-4325-84F3-B993C878B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9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BDC4B-0D37-4854-B8D6-A0DB9FA1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39D582-941B-4791-BAA2-63063EB2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D840B-EAF4-44A7-85A7-DCCFF5EF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C2F4-A3FD-47EF-B6D9-D8309674A37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283C8-F5EC-4DC2-98AD-8499BC5A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EFD33-5B68-40EC-8C43-B5DD3C66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B0AFF0-EE01-4325-84F3-B993C878B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5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6551A-98BC-4B54-9DF8-9BABB62D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F4FB6-1EDB-46C6-8D13-5292ED543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AA04D-8163-4E4B-80FC-3A28F6267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CB6E4-B852-45E4-AA87-36587BAA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C2F4-A3FD-47EF-B6D9-D8309674A37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E10B65-84E0-4878-91FE-3C16FD0D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63D59-ED65-496A-805B-1BF745EC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B0AFF0-EE01-4325-84F3-B993C878B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2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268E3-7C46-4994-8369-3AAF4D5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313C23-D4FF-417A-B212-BFC75BE1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9E5E94-FAEB-464A-8BB5-FD9E65FC1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F14A19-C196-44EB-89EF-057514B8C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FB2AFB-110A-4EDC-A902-1E3D2486F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17BAB2-2029-4C7B-B40E-46F2391D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C2F4-A3FD-47EF-B6D9-D8309674A37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9E562-8D1B-402E-BF87-99C60625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BB6CE7-9428-4DD8-909A-D55B6C5D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B0AFF0-EE01-4325-84F3-B993C878B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B12BC-1DD1-4CFF-97F8-C2A44AF0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7D9592-6618-4AC9-851E-C1783BB2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C2F4-A3FD-47EF-B6D9-D8309674A37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CF9B4A-02FF-4402-8BEA-293B322A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BC8EDA-E6E6-4F53-B8DF-6C8ECE78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B0AFF0-EE01-4325-84F3-B993C878B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7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55F62D-6DB2-4AC6-A85B-53013C18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C2F4-A3FD-47EF-B6D9-D8309674A37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540536-5DD1-4BAE-B3A6-A421C2FA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D47617-9313-4109-8080-72D3E313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B0AFF0-EE01-4325-84F3-B993C878B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6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97904-29B9-4BDB-84ED-69B84A75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1883D-847F-40D4-9560-7921F760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260C74-281D-421D-8EC6-255F76247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E08D9-61A2-4A7C-9808-3021B702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C2F4-A3FD-47EF-B6D9-D8309674A37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BB84B-0142-4FEF-8B0A-CF7FAD42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049CD-EC10-44BB-B549-FCBA6169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B0AFF0-EE01-4325-84F3-B993C878B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45C69-6CBC-4118-A5D4-31DAC05D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27264C-A86A-4C90-8C7E-54EDD7C89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1D2B6-3AFD-4250-91E3-187B6C9B0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6659B-44FF-4BA4-AFF6-0CB7686F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C2F4-A3FD-47EF-B6D9-D8309674A37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AD14D-BA48-480A-AF15-F93D81BD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E063F-EE32-419E-94ED-4EF1B9BD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B0AFF0-EE01-4325-84F3-B993C878B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9BA743-AC1E-47FA-AFC3-751B2D41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BDE31-A0F5-4A8C-9FF1-3887FF386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FCDC4-00DF-40D5-9C30-5481A6980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3C2F4-A3FD-47EF-B6D9-D8309674A37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9E637-F64F-4728-AC32-29AB3398F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2737B-E74C-4A93-B9ED-6F3CE7268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AFF0-EE01-4325-84F3-B993C878BA2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32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32B537-BCC7-49AD-9D87-8079F30EDC89}"/>
              </a:ext>
            </a:extLst>
          </p:cNvPr>
          <p:cNvSpPr txBox="1"/>
          <p:nvPr/>
        </p:nvSpPr>
        <p:spPr>
          <a:xfrm>
            <a:off x="1219795" y="2154205"/>
            <a:ext cx="9625487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알고리즘 트레이딩 서비스 기획서</a:t>
            </a:r>
            <a:r>
              <a:rPr lang="en-US" altLang="ko-KR" sz="3600" b="1" dirty="0"/>
              <a:t>(1</a:t>
            </a:r>
            <a:r>
              <a:rPr lang="ko-KR" altLang="en-US" sz="3600" b="1" dirty="0"/>
              <a:t>차 범위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pic>
        <p:nvPicPr>
          <p:cNvPr id="8" name="Picture 2" descr="코스콤에 대한 이미지 검색결과">
            <a:extLst>
              <a:ext uri="{FF2B5EF4-FFF2-40B4-BE49-F238E27FC236}">
                <a16:creationId xmlns:a16="http://schemas.microsoft.com/office/drawing/2014/main" id="{E05BB31B-DA79-45B8-8A52-8DA00990E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7268" y="4132908"/>
            <a:ext cx="1518014" cy="30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BDCD1C4-04F0-403E-991F-26100CDCCB55}"/>
              </a:ext>
            </a:extLst>
          </p:cNvPr>
          <p:cNvCxnSpPr/>
          <p:nvPr/>
        </p:nvCxnSpPr>
        <p:spPr>
          <a:xfrm>
            <a:off x="1514669" y="2953936"/>
            <a:ext cx="9330613" cy="0"/>
          </a:xfrm>
          <a:prstGeom prst="line">
            <a:avLst/>
          </a:prstGeom>
          <a:ln w="28575">
            <a:solidFill>
              <a:srgbClr val="F56F3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713C9E-3097-4645-B252-0A74F1720FC6}"/>
              </a:ext>
            </a:extLst>
          </p:cNvPr>
          <p:cNvSpPr txBox="1"/>
          <p:nvPr/>
        </p:nvSpPr>
        <p:spPr>
          <a:xfrm>
            <a:off x="6932645" y="3429000"/>
            <a:ext cx="3912637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/>
              <a:t>미래사업실</a:t>
            </a:r>
            <a:r>
              <a:rPr lang="en-US" altLang="ko-KR" sz="2000" dirty="0"/>
              <a:t>/ Garage Project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978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D7C3609-78A1-4427-AE1D-DAB3BF56F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56980"/>
              </p:ext>
            </p:extLst>
          </p:nvPr>
        </p:nvGraphicFramePr>
        <p:xfrm>
          <a:off x="572179" y="1012638"/>
          <a:ext cx="2368278" cy="5514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278">
                  <a:extLst>
                    <a:ext uri="{9D8B030D-6E8A-4147-A177-3AD203B41FA5}">
                      <a16:colId xmlns:a16="http://schemas.microsoft.com/office/drawing/2014/main" val="1505199743"/>
                    </a:ext>
                  </a:extLst>
                </a:gridCol>
              </a:tblGrid>
              <a:tr h="609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추가조건 설정페이지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616858"/>
                  </a:ext>
                </a:extLst>
              </a:tr>
              <a:tr h="490436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31278"/>
                  </a:ext>
                </a:extLst>
              </a:tr>
            </a:tbl>
          </a:graphicData>
        </a:graphic>
      </p:graphicFrame>
      <p:graphicFrame>
        <p:nvGraphicFramePr>
          <p:cNvPr id="59" name="표 59">
            <a:extLst>
              <a:ext uri="{FF2B5EF4-FFF2-40B4-BE49-F238E27FC236}">
                <a16:creationId xmlns:a16="http://schemas.microsoft.com/office/drawing/2014/main" id="{502CB464-D965-4492-8A96-B7FC6EA62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99295"/>
              </p:ext>
            </p:extLst>
          </p:nvPr>
        </p:nvGraphicFramePr>
        <p:xfrm>
          <a:off x="3446090" y="1012638"/>
          <a:ext cx="8067886" cy="5514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871">
                  <a:extLst>
                    <a:ext uri="{9D8B030D-6E8A-4147-A177-3AD203B41FA5}">
                      <a16:colId xmlns:a16="http://schemas.microsoft.com/office/drawing/2014/main" val="3093293036"/>
                    </a:ext>
                  </a:extLst>
                </a:gridCol>
                <a:gridCol w="2782529">
                  <a:extLst>
                    <a:ext uri="{9D8B030D-6E8A-4147-A177-3AD203B41FA5}">
                      <a16:colId xmlns:a16="http://schemas.microsoft.com/office/drawing/2014/main" val="1926131020"/>
                    </a:ext>
                  </a:extLst>
                </a:gridCol>
                <a:gridCol w="2581486">
                  <a:extLst>
                    <a:ext uri="{9D8B030D-6E8A-4147-A177-3AD203B41FA5}">
                      <a16:colId xmlns:a16="http://schemas.microsoft.com/office/drawing/2014/main" val="2977140109"/>
                    </a:ext>
                  </a:extLst>
                </a:gridCol>
              </a:tblGrid>
              <a:tr h="6098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알고리즘 제작 보드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조건설정 모듈 보드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페이지 하단에 고정되어 표출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지표 설명 보드</a:t>
                      </a:r>
                      <a:endParaRPr lang="en-US" altLang="ko-KR" sz="15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500" b="1" dirty="0">
                          <a:solidFill>
                            <a:schemeClr val="tx1"/>
                          </a:solidFill>
                        </a:rPr>
                        <a:t>페이지 우측 고정되어 표출</a:t>
                      </a:r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453407"/>
                  </a:ext>
                </a:extLst>
              </a:tr>
              <a:tr h="4904365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9335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F63909-0307-4405-837F-E8D696070C0C}"/>
              </a:ext>
            </a:extLst>
          </p:cNvPr>
          <p:cNvSpPr txBox="1"/>
          <p:nvPr/>
        </p:nvSpPr>
        <p:spPr>
          <a:xfrm>
            <a:off x="446455" y="344255"/>
            <a:ext cx="824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3-1 </a:t>
            </a:r>
            <a:r>
              <a:rPr lang="ko-KR" altLang="en-US" b="1" dirty="0"/>
              <a:t>알고리즘 제작 페이지 프로세스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400513-5A0E-451C-85ED-0190BEAA0184}"/>
              </a:ext>
            </a:extLst>
          </p:cNvPr>
          <p:cNvCxnSpPr>
            <a:cxnSpLocks/>
          </p:cNvCxnSpPr>
          <p:nvPr/>
        </p:nvCxnSpPr>
        <p:spPr>
          <a:xfrm>
            <a:off x="527138" y="740482"/>
            <a:ext cx="109868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45DDB0B8-2285-4560-9161-77BB2C6BA60E}"/>
              </a:ext>
            </a:extLst>
          </p:cNvPr>
          <p:cNvSpPr/>
          <p:nvPr/>
        </p:nvSpPr>
        <p:spPr>
          <a:xfrm>
            <a:off x="6680547" y="1814059"/>
            <a:ext cx="1819275" cy="4801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기술적지표 카드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1725C2A1-AE4C-42FB-AF22-34746B71E5E7}"/>
              </a:ext>
            </a:extLst>
          </p:cNvPr>
          <p:cNvSpPr/>
          <p:nvPr/>
        </p:nvSpPr>
        <p:spPr>
          <a:xfrm>
            <a:off x="3838672" y="1814059"/>
            <a:ext cx="1819275" cy="4801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상세 지표 선택 팝업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1EBE6B5-1D3F-4B9D-9D97-167133294AA4}"/>
              </a:ext>
            </a:extLst>
          </p:cNvPr>
          <p:cNvCxnSpPr>
            <a:cxnSpLocks/>
            <a:stCxn id="49" idx="1"/>
            <a:endCxn id="62" idx="3"/>
          </p:cNvCxnSpPr>
          <p:nvPr/>
        </p:nvCxnSpPr>
        <p:spPr>
          <a:xfrm flipH="1">
            <a:off x="5657947" y="2054141"/>
            <a:ext cx="10226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2334928C-4A01-4AAA-8063-7920786D0CC5}"/>
              </a:ext>
            </a:extLst>
          </p:cNvPr>
          <p:cNvSpPr/>
          <p:nvPr/>
        </p:nvSpPr>
        <p:spPr>
          <a:xfrm>
            <a:off x="3838672" y="2778412"/>
            <a:ext cx="1819275" cy="4801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상세 지표 선택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29661159-FA9B-4961-A99C-FC2611C8874E}"/>
              </a:ext>
            </a:extLst>
          </p:cNvPr>
          <p:cNvSpPr/>
          <p:nvPr/>
        </p:nvSpPr>
        <p:spPr>
          <a:xfrm>
            <a:off x="5549138" y="1814058"/>
            <a:ext cx="1304926" cy="2400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드래그 앤 드랍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CD9DF1C-FEC1-4D30-9E3B-583536A7D9E5}"/>
              </a:ext>
            </a:extLst>
          </p:cNvPr>
          <p:cNvCxnSpPr>
            <a:stCxn id="62" idx="2"/>
            <a:endCxn id="65" idx="0"/>
          </p:cNvCxnSpPr>
          <p:nvPr/>
        </p:nvCxnSpPr>
        <p:spPr>
          <a:xfrm>
            <a:off x="4748310" y="2294222"/>
            <a:ext cx="0" cy="4841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33F3839F-631D-4E18-908C-3E7A987181A3}"/>
              </a:ext>
            </a:extLst>
          </p:cNvPr>
          <p:cNvSpPr/>
          <p:nvPr/>
        </p:nvSpPr>
        <p:spPr>
          <a:xfrm>
            <a:off x="3838672" y="3884450"/>
            <a:ext cx="1819275" cy="4801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지표 조건 설정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0A460A51-0F53-4C57-8E99-E85C2C62F8EB}"/>
              </a:ext>
            </a:extLst>
          </p:cNvPr>
          <p:cNvSpPr/>
          <p:nvPr/>
        </p:nvSpPr>
        <p:spPr>
          <a:xfrm>
            <a:off x="4846698" y="2388255"/>
            <a:ext cx="1304926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지표 카테고리 내의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지표 선택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4C0A4A9-988A-44B9-8869-7DD8FA0AED7A}"/>
              </a:ext>
            </a:extLst>
          </p:cNvPr>
          <p:cNvCxnSpPr>
            <a:stCxn id="65" idx="2"/>
            <a:endCxn id="70" idx="0"/>
          </p:cNvCxnSpPr>
          <p:nvPr/>
        </p:nvCxnSpPr>
        <p:spPr>
          <a:xfrm>
            <a:off x="4748310" y="3258575"/>
            <a:ext cx="0" cy="6258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BA32D366-0A0E-4B13-8481-0B616114CC0A}"/>
              </a:ext>
            </a:extLst>
          </p:cNvPr>
          <p:cNvSpPr/>
          <p:nvPr/>
        </p:nvSpPr>
        <p:spPr>
          <a:xfrm>
            <a:off x="4846698" y="3374251"/>
            <a:ext cx="1304926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지표의 기준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수치 등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설정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미설정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기본설정으로 진행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7B1B6AAA-8EB7-45F8-8D61-2BC5FCE90F85}"/>
              </a:ext>
            </a:extLst>
          </p:cNvPr>
          <p:cNvSpPr/>
          <p:nvPr/>
        </p:nvSpPr>
        <p:spPr>
          <a:xfrm>
            <a:off x="3838672" y="4858545"/>
            <a:ext cx="1819275" cy="4801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지표 간 논리 조건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및 계산식 설정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D1FA969-A3B9-4C0A-9730-ADB87A43B318}"/>
              </a:ext>
            </a:extLst>
          </p:cNvPr>
          <p:cNvCxnSpPr>
            <a:stCxn id="70" idx="2"/>
            <a:endCxn id="77" idx="0"/>
          </p:cNvCxnSpPr>
          <p:nvPr/>
        </p:nvCxnSpPr>
        <p:spPr>
          <a:xfrm>
            <a:off x="4748310" y="4364613"/>
            <a:ext cx="0" cy="4939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9E6DEB39-7E34-42B8-8124-156442659294}"/>
              </a:ext>
            </a:extLst>
          </p:cNvPr>
          <p:cNvSpPr/>
          <p:nvPr/>
        </p:nvSpPr>
        <p:spPr>
          <a:xfrm>
            <a:off x="6678175" y="4858545"/>
            <a:ext cx="1819275" cy="4801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논리조건  카드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계산식 카드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135D7F3-9777-445E-862C-8F6B5CE745F2}"/>
              </a:ext>
            </a:extLst>
          </p:cNvPr>
          <p:cNvCxnSpPr>
            <a:stCxn id="81" idx="1"/>
            <a:endCxn id="77" idx="3"/>
          </p:cNvCxnSpPr>
          <p:nvPr/>
        </p:nvCxnSpPr>
        <p:spPr>
          <a:xfrm flipH="1">
            <a:off x="5657947" y="5098627"/>
            <a:ext cx="102022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순서도: 처리 86">
            <a:extLst>
              <a:ext uri="{FF2B5EF4-FFF2-40B4-BE49-F238E27FC236}">
                <a16:creationId xmlns:a16="http://schemas.microsoft.com/office/drawing/2014/main" id="{C9FB628E-7260-4512-9C40-F2DF819C67D7}"/>
              </a:ext>
            </a:extLst>
          </p:cNvPr>
          <p:cNvSpPr/>
          <p:nvPr/>
        </p:nvSpPr>
        <p:spPr>
          <a:xfrm>
            <a:off x="5545650" y="4832398"/>
            <a:ext cx="1304926" cy="2400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드래그 앤 드랍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4BBEDB09-32CA-47E3-95C7-7199DB589117}"/>
              </a:ext>
            </a:extLst>
          </p:cNvPr>
          <p:cNvSpPr/>
          <p:nvPr/>
        </p:nvSpPr>
        <p:spPr>
          <a:xfrm>
            <a:off x="9374593" y="1814059"/>
            <a:ext cx="1819275" cy="4801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기술적지표 설명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D8FCD48-2E6C-47CE-BFBD-7650C1A362A3}"/>
              </a:ext>
            </a:extLst>
          </p:cNvPr>
          <p:cNvCxnSpPr>
            <a:stCxn id="49" idx="3"/>
            <a:endCxn id="101" idx="1"/>
          </p:cNvCxnSpPr>
          <p:nvPr/>
        </p:nvCxnSpPr>
        <p:spPr>
          <a:xfrm>
            <a:off x="8499822" y="2054141"/>
            <a:ext cx="87477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순서도: 처리 106">
            <a:extLst>
              <a:ext uri="{FF2B5EF4-FFF2-40B4-BE49-F238E27FC236}">
                <a16:creationId xmlns:a16="http://schemas.microsoft.com/office/drawing/2014/main" id="{E3160EA0-DB8F-477E-9684-110151A4ECAB}"/>
              </a:ext>
            </a:extLst>
          </p:cNvPr>
          <p:cNvSpPr/>
          <p:nvPr/>
        </p:nvSpPr>
        <p:spPr>
          <a:xfrm>
            <a:off x="9374592" y="2778411"/>
            <a:ext cx="1819275" cy="4801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상세 지표 설명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5081C42-AFF2-41BC-B03E-177906B58A00}"/>
              </a:ext>
            </a:extLst>
          </p:cNvPr>
          <p:cNvCxnSpPr>
            <a:stCxn id="65" idx="3"/>
            <a:endCxn id="107" idx="1"/>
          </p:cNvCxnSpPr>
          <p:nvPr/>
        </p:nvCxnSpPr>
        <p:spPr>
          <a:xfrm flipV="1">
            <a:off x="5657947" y="3018493"/>
            <a:ext cx="371664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처리 109">
            <a:extLst>
              <a:ext uri="{FF2B5EF4-FFF2-40B4-BE49-F238E27FC236}">
                <a16:creationId xmlns:a16="http://schemas.microsoft.com/office/drawing/2014/main" id="{0ED17BCA-7DDC-4971-A1F8-41112B50EBE4}"/>
              </a:ext>
            </a:extLst>
          </p:cNvPr>
          <p:cNvSpPr/>
          <p:nvPr/>
        </p:nvSpPr>
        <p:spPr>
          <a:xfrm>
            <a:off x="8302809" y="1790558"/>
            <a:ext cx="1304926" cy="2400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카드 </a:t>
            </a:r>
            <a:r>
              <a:rPr lang="ko-KR" altLang="en-US" sz="1000" dirty="0" err="1">
                <a:solidFill>
                  <a:schemeClr val="tx1"/>
                </a:solidFill>
              </a:rPr>
              <a:t>클릭시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1" name="순서도: 처리 110">
            <a:extLst>
              <a:ext uri="{FF2B5EF4-FFF2-40B4-BE49-F238E27FC236}">
                <a16:creationId xmlns:a16="http://schemas.microsoft.com/office/drawing/2014/main" id="{16D6D6BA-F71F-4E0D-B2F8-3CD6F1CE5955}"/>
              </a:ext>
            </a:extLst>
          </p:cNvPr>
          <p:cNvSpPr/>
          <p:nvPr/>
        </p:nvSpPr>
        <p:spPr>
          <a:xfrm>
            <a:off x="6937721" y="2791281"/>
            <a:ext cx="1304926" cy="24008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카드 </a:t>
            </a:r>
            <a:r>
              <a:rPr lang="ko-KR" altLang="en-US" sz="1000" dirty="0" err="1">
                <a:solidFill>
                  <a:schemeClr val="tx1"/>
                </a:solidFill>
              </a:rPr>
              <a:t>클릭시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2" name="순서도: 처리 111">
            <a:extLst>
              <a:ext uri="{FF2B5EF4-FFF2-40B4-BE49-F238E27FC236}">
                <a16:creationId xmlns:a16="http://schemas.microsoft.com/office/drawing/2014/main" id="{F3F6EE31-14F5-4E66-AE8A-CFC0EC03A438}"/>
              </a:ext>
            </a:extLst>
          </p:cNvPr>
          <p:cNvSpPr/>
          <p:nvPr/>
        </p:nvSpPr>
        <p:spPr>
          <a:xfrm>
            <a:off x="4846698" y="4413537"/>
            <a:ext cx="1304926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미설정</a:t>
            </a:r>
            <a:r>
              <a:rPr lang="ko-KR" altLang="en-US" sz="1000" dirty="0">
                <a:solidFill>
                  <a:schemeClr val="tx1"/>
                </a:solidFill>
              </a:rPr>
              <a:t> 시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기본설정</a:t>
            </a:r>
            <a:r>
              <a:rPr lang="en-US" altLang="ko-KR" sz="1000" dirty="0">
                <a:solidFill>
                  <a:schemeClr val="tx1"/>
                </a:solidFill>
              </a:rPr>
              <a:t>(and)</a:t>
            </a:r>
            <a:r>
              <a:rPr lang="ko-KR" altLang="en-US" sz="1000" dirty="0">
                <a:solidFill>
                  <a:schemeClr val="tx1"/>
                </a:solidFill>
              </a:rPr>
              <a:t>으로 진행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F34C5C22-4ED0-408B-B58F-6CF0ED619D23}"/>
              </a:ext>
            </a:extLst>
          </p:cNvPr>
          <p:cNvSpPr/>
          <p:nvPr/>
        </p:nvSpPr>
        <p:spPr>
          <a:xfrm>
            <a:off x="3838672" y="5799598"/>
            <a:ext cx="1819274" cy="47165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백테스트 버튼 클릭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3A73F83-309F-4759-9B91-65086905D3F0}"/>
              </a:ext>
            </a:extLst>
          </p:cNvPr>
          <p:cNvCxnSpPr>
            <a:stCxn id="77" idx="2"/>
            <a:endCxn id="29" idx="0"/>
          </p:cNvCxnSpPr>
          <p:nvPr/>
        </p:nvCxnSpPr>
        <p:spPr>
          <a:xfrm flipH="1">
            <a:off x="4748309" y="5338708"/>
            <a:ext cx="1" cy="4608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FEFDFCE-96BE-439E-BA22-4A9873CBDAF0}"/>
              </a:ext>
            </a:extLst>
          </p:cNvPr>
          <p:cNvCxnSpPr>
            <a:cxnSpLocks/>
            <a:stCxn id="29" idx="1"/>
            <a:endCxn id="60" idx="3"/>
          </p:cNvCxnSpPr>
          <p:nvPr/>
        </p:nvCxnSpPr>
        <p:spPr>
          <a:xfrm rot="10800000">
            <a:off x="2665956" y="2054141"/>
            <a:ext cx="1172717" cy="398128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C18BE01F-1C5F-4F34-829E-DC09865241CB}"/>
              </a:ext>
            </a:extLst>
          </p:cNvPr>
          <p:cNvSpPr/>
          <p:nvPr/>
        </p:nvSpPr>
        <p:spPr>
          <a:xfrm>
            <a:off x="846680" y="1814059"/>
            <a:ext cx="1819275" cy="4801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추가조건 설정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id="{AF739211-F1F9-488D-AC35-D5965E93821E}"/>
              </a:ext>
            </a:extLst>
          </p:cNvPr>
          <p:cNvSpPr/>
          <p:nvPr/>
        </p:nvSpPr>
        <p:spPr>
          <a:xfrm>
            <a:off x="843241" y="2845886"/>
            <a:ext cx="1819275" cy="480163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백테스트 페이지로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62D3053-3453-422E-9D9F-A43B98A7B359}"/>
              </a:ext>
            </a:extLst>
          </p:cNvPr>
          <p:cNvCxnSpPr>
            <a:stCxn id="60" idx="2"/>
            <a:endCxn id="67" idx="0"/>
          </p:cNvCxnSpPr>
          <p:nvPr/>
        </p:nvCxnSpPr>
        <p:spPr>
          <a:xfrm flipH="1">
            <a:off x="1752879" y="2294222"/>
            <a:ext cx="3439" cy="5516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6B45A0F1-3B0A-488E-9FD6-E9AB0D1D9BD6}"/>
              </a:ext>
            </a:extLst>
          </p:cNvPr>
          <p:cNvSpPr/>
          <p:nvPr/>
        </p:nvSpPr>
        <p:spPr>
          <a:xfrm>
            <a:off x="1684725" y="2365724"/>
            <a:ext cx="1304926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미 </a:t>
            </a:r>
            <a:r>
              <a:rPr lang="ko-KR" altLang="en-US" sz="1000" dirty="0" err="1">
                <a:solidFill>
                  <a:schemeClr val="tx1"/>
                </a:solidFill>
              </a:rPr>
              <a:t>설정시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기본 설정으로 진행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5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래픽 18">
            <a:extLst>
              <a:ext uri="{FF2B5EF4-FFF2-40B4-BE49-F238E27FC236}">
                <a16:creationId xmlns:a16="http://schemas.microsoft.com/office/drawing/2014/main" id="{593C4B65-33D8-4106-A61E-1E652B889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85" y="1127737"/>
            <a:ext cx="6915540" cy="4748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63909-0307-4405-837F-E8D696070C0C}"/>
              </a:ext>
            </a:extLst>
          </p:cNvPr>
          <p:cNvSpPr txBox="1"/>
          <p:nvPr/>
        </p:nvSpPr>
        <p:spPr>
          <a:xfrm>
            <a:off x="446455" y="344255"/>
            <a:ext cx="824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3-2 </a:t>
            </a:r>
            <a:r>
              <a:rPr lang="ko-KR" altLang="en-US" b="1" dirty="0"/>
              <a:t>알고리즘 제작 페이지 개괄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400513-5A0E-451C-85ED-0190BEAA0184}"/>
              </a:ext>
            </a:extLst>
          </p:cNvPr>
          <p:cNvCxnSpPr>
            <a:cxnSpLocks/>
          </p:cNvCxnSpPr>
          <p:nvPr/>
        </p:nvCxnSpPr>
        <p:spPr>
          <a:xfrm>
            <a:off x="527138" y="740482"/>
            <a:ext cx="82493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BD6F38-1ECD-45CB-BAAC-99A2AC2887CA}"/>
              </a:ext>
            </a:extLst>
          </p:cNvPr>
          <p:cNvSpPr/>
          <p:nvPr/>
        </p:nvSpPr>
        <p:spPr>
          <a:xfrm>
            <a:off x="639096" y="3165986"/>
            <a:ext cx="6531483" cy="11516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6918EB6-533E-4FAE-B4F7-7E7D1AFB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00205"/>
              </p:ext>
            </p:extLst>
          </p:nvPr>
        </p:nvGraphicFramePr>
        <p:xfrm>
          <a:off x="9188379" y="344257"/>
          <a:ext cx="2632922" cy="63984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895">
                  <a:extLst>
                    <a:ext uri="{9D8B030D-6E8A-4147-A177-3AD203B41FA5}">
                      <a16:colId xmlns:a16="http://schemas.microsoft.com/office/drawing/2014/main" val="211332079"/>
                    </a:ext>
                  </a:extLst>
                </a:gridCol>
                <a:gridCol w="2225027">
                  <a:extLst>
                    <a:ext uri="{9D8B030D-6E8A-4147-A177-3AD203B41FA5}">
                      <a16:colId xmlns:a16="http://schemas.microsoft.com/office/drawing/2014/main" val="4129202974"/>
                    </a:ext>
                  </a:extLst>
                </a:gridCol>
              </a:tblGrid>
              <a:tr h="28827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상세 설명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19776"/>
                  </a:ext>
                </a:extLst>
              </a:tr>
              <a:tr h="2140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알고리즘 제작 보드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2</a:t>
                      </a:r>
                      <a:r>
                        <a:rPr lang="ko-KR" altLang="en-US" sz="1200" dirty="0">
                          <a:latin typeface="+mn-lt"/>
                        </a:rPr>
                        <a:t>번의 조건 모듈을 보드 영역으로 옮길 수 있음</a:t>
                      </a:r>
                      <a:endParaRPr lang="en-US" altLang="ko-KR" sz="1200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>
                          <a:latin typeface="+mn-lt"/>
                        </a:rPr>
                        <a:t>지표 모듈을 </a:t>
                      </a:r>
                      <a:r>
                        <a:rPr lang="en-US" altLang="ko-KR" sz="1200" dirty="0">
                          <a:latin typeface="+mn-lt"/>
                        </a:rPr>
                        <a:t>1</a:t>
                      </a:r>
                      <a:r>
                        <a:rPr lang="ko-KR" altLang="en-US" sz="1200" dirty="0">
                          <a:latin typeface="+mn-lt"/>
                        </a:rPr>
                        <a:t>번 영역에 옮겼을 경우 각 지표 카테고리에 맞는 상세 지표를 설정할 수 있는 팝업 생성</a:t>
                      </a:r>
                      <a:endParaRPr lang="en-US" altLang="ko-KR" sz="1200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>
                          <a:latin typeface="+mn-lt"/>
                        </a:rPr>
                        <a:t>상세 지표 설정 후 </a:t>
                      </a:r>
                      <a:r>
                        <a:rPr lang="en-US" altLang="ko-KR" sz="1200" dirty="0">
                          <a:latin typeface="+mn-lt"/>
                        </a:rPr>
                        <a:t>3</a:t>
                      </a:r>
                      <a:r>
                        <a:rPr lang="ko-KR" altLang="en-US" sz="1200" dirty="0">
                          <a:latin typeface="+mn-lt"/>
                        </a:rPr>
                        <a:t>번영역에서 지표 설명 표출</a:t>
                      </a:r>
                      <a:endParaRPr lang="en-US" altLang="ko-KR" sz="1200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>
                          <a:latin typeface="+mn-lt"/>
                        </a:rPr>
                        <a:t>각 지표 위치를 드래그앤 드랍으로 옮길 수 있음</a:t>
                      </a:r>
                      <a:endParaRPr lang="en-US" altLang="ko-KR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47185"/>
                  </a:ext>
                </a:extLst>
              </a:tr>
              <a:tr h="10400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조건설정 모듈 보드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  <a:endParaRPr lang="en-US" altLang="ko-KR" sz="1200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+mn-lt"/>
                        </a:rPr>
                        <a:t>해당 영역은 페이지 드래그시 고정되어 따라다님</a:t>
                      </a:r>
                      <a:endParaRPr lang="en-US" altLang="ko-KR" sz="1200" dirty="0">
                        <a:latin typeface="+mn-lt"/>
                      </a:endParaRPr>
                    </a:p>
                    <a:p>
                      <a:pPr marL="177800" indent="-17780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+mn-lt"/>
                        </a:rPr>
                        <a:t>각 모듈은 드래그 앤 드랍으로 활용할 수 있음</a:t>
                      </a:r>
                      <a:endParaRPr lang="en-US" altLang="ko-KR" sz="1200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+mn-lt"/>
                        </a:rPr>
                        <a:t>마우스 왼쪽버튼을 누른 상태에서 </a:t>
                      </a:r>
                      <a:r>
                        <a:rPr lang="en-US" altLang="ko-KR" sz="1200" dirty="0">
                          <a:latin typeface="+mn-lt"/>
                        </a:rPr>
                        <a:t>1</a:t>
                      </a:r>
                      <a:r>
                        <a:rPr lang="ko-KR" altLang="en-US" sz="1200" dirty="0">
                          <a:latin typeface="+mn-lt"/>
                        </a:rPr>
                        <a:t>번 영역으로 옮기기 가능</a:t>
                      </a:r>
                      <a:endParaRPr lang="en-US" altLang="ko-KR" sz="1200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+mn-lt"/>
                        </a:rPr>
                        <a:t>마우스 왼쪽버튼을 누른 경우 </a:t>
                      </a:r>
                      <a:r>
                        <a:rPr lang="en-US" altLang="ko-KR" sz="1200" dirty="0">
                          <a:latin typeface="+mn-lt"/>
                        </a:rPr>
                        <a:t>3</a:t>
                      </a:r>
                      <a:r>
                        <a:rPr lang="ko-KR" altLang="en-US" sz="1200" dirty="0">
                          <a:latin typeface="+mn-lt"/>
                        </a:rPr>
                        <a:t>번 영역에 모듈에 대한 설명 표출  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06819"/>
                  </a:ext>
                </a:extLst>
              </a:tr>
              <a:tr h="1040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지표 설명 보드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+mn-lt"/>
                        </a:rPr>
                        <a:t>지표 등 모듈에 대한 설명을 표출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+mn-lt"/>
                        </a:rPr>
                        <a:t>계산 방법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해석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활용법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613809"/>
                  </a:ext>
                </a:extLst>
              </a:tr>
              <a:tr h="849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4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백테스트 버튼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+mn-lt"/>
                        </a:rPr>
                        <a:t>조건 설정 완료 후 버튼 </a:t>
                      </a:r>
                      <a:r>
                        <a:rPr lang="ko-KR" altLang="en-US" sz="1200" b="0" dirty="0" err="1">
                          <a:latin typeface="+mn-lt"/>
                        </a:rPr>
                        <a:t>클릭시</a:t>
                      </a:r>
                      <a:r>
                        <a:rPr lang="ko-KR" altLang="en-US" sz="1200" b="0" dirty="0">
                          <a:latin typeface="+mn-lt"/>
                        </a:rPr>
                        <a:t> 추가조건 설정 팝업</a:t>
                      </a:r>
                      <a:r>
                        <a:rPr lang="en-US" altLang="ko-KR" sz="1200" b="0" dirty="0">
                          <a:latin typeface="+mn-lt"/>
                        </a:rPr>
                        <a:t>-&gt;</a:t>
                      </a:r>
                      <a:r>
                        <a:rPr lang="ko-KR" altLang="en-US" sz="1200" b="0" dirty="0" err="1">
                          <a:latin typeface="+mn-lt"/>
                        </a:rPr>
                        <a:t>백테스팅</a:t>
                      </a:r>
                      <a:r>
                        <a:rPr lang="ko-KR" altLang="en-US" sz="1200" b="0" dirty="0">
                          <a:latin typeface="+mn-lt"/>
                        </a:rPr>
                        <a:t> 페이지 이동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04558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B2045D-CB18-453B-86F5-7798464B11F6}"/>
              </a:ext>
            </a:extLst>
          </p:cNvPr>
          <p:cNvSpPr/>
          <p:nvPr/>
        </p:nvSpPr>
        <p:spPr>
          <a:xfrm>
            <a:off x="483503" y="4558070"/>
            <a:ext cx="6925674" cy="131776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B7E1729-7197-4593-8B14-9EBA2F958E87}"/>
              </a:ext>
            </a:extLst>
          </p:cNvPr>
          <p:cNvSpPr/>
          <p:nvPr/>
        </p:nvSpPr>
        <p:spPr>
          <a:xfrm>
            <a:off x="370518" y="4463908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70480C-6919-4773-87D4-2194A54585F3}"/>
              </a:ext>
            </a:extLst>
          </p:cNvPr>
          <p:cNvSpPr/>
          <p:nvPr/>
        </p:nvSpPr>
        <p:spPr>
          <a:xfrm>
            <a:off x="483503" y="953996"/>
            <a:ext cx="6925674" cy="34732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A1210E4-FA7E-4638-8D9C-9B4849DCC020}"/>
              </a:ext>
            </a:extLst>
          </p:cNvPr>
          <p:cNvSpPr/>
          <p:nvPr/>
        </p:nvSpPr>
        <p:spPr>
          <a:xfrm>
            <a:off x="360767" y="831016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9D69FB-9A6F-44D5-B259-8C0164FB779A}"/>
              </a:ext>
            </a:extLst>
          </p:cNvPr>
          <p:cNvSpPr/>
          <p:nvPr/>
        </p:nvSpPr>
        <p:spPr>
          <a:xfrm>
            <a:off x="7511976" y="953996"/>
            <a:ext cx="1468583" cy="492183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39BDA42-5978-4FAD-BCA0-2C53F4CB0B2A}"/>
              </a:ext>
            </a:extLst>
          </p:cNvPr>
          <p:cNvSpPr/>
          <p:nvPr/>
        </p:nvSpPr>
        <p:spPr>
          <a:xfrm>
            <a:off x="7458379" y="853369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9A08C6-35BB-4C03-AD69-B42A36F12E71}"/>
              </a:ext>
            </a:extLst>
          </p:cNvPr>
          <p:cNvSpPr/>
          <p:nvPr/>
        </p:nvSpPr>
        <p:spPr>
          <a:xfrm>
            <a:off x="6359617" y="1096380"/>
            <a:ext cx="944539" cy="3343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ADD10AF-08FE-4222-AF32-BD3CA911784C}"/>
              </a:ext>
            </a:extLst>
          </p:cNvPr>
          <p:cNvSpPr/>
          <p:nvPr/>
        </p:nvSpPr>
        <p:spPr>
          <a:xfrm>
            <a:off x="6244948" y="982168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80DC341F-7C37-42B4-8C93-F8EA3EE2B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1260" y="1059557"/>
            <a:ext cx="1374298" cy="4458929"/>
          </a:xfrm>
          <a:prstGeom prst="rect">
            <a:avLst/>
          </a:prstGeom>
        </p:spPr>
      </p:pic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51B32203-3770-4A37-B7A7-1C630FD1E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61007"/>
              </p:ext>
            </p:extLst>
          </p:nvPr>
        </p:nvGraphicFramePr>
        <p:xfrm>
          <a:off x="7170579" y="342903"/>
          <a:ext cx="184856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74">
                  <a:extLst>
                    <a:ext uri="{9D8B030D-6E8A-4147-A177-3AD203B41FA5}">
                      <a16:colId xmlns:a16="http://schemas.microsoft.com/office/drawing/2014/main" val="3982139649"/>
                    </a:ext>
                  </a:extLst>
                </a:gridCol>
                <a:gridCol w="814787">
                  <a:extLst>
                    <a:ext uri="{9D8B030D-6E8A-4147-A177-3AD203B41FA5}">
                      <a16:colId xmlns:a16="http://schemas.microsoft.com/office/drawing/2014/main" val="3708689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69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48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3875F5-961C-457E-BEF8-C1170F9B254F}"/>
              </a:ext>
            </a:extLst>
          </p:cNvPr>
          <p:cNvSpPr/>
          <p:nvPr/>
        </p:nvSpPr>
        <p:spPr>
          <a:xfrm>
            <a:off x="1646367" y="3601380"/>
            <a:ext cx="6126018" cy="28068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63909-0307-4405-837F-E8D696070C0C}"/>
              </a:ext>
            </a:extLst>
          </p:cNvPr>
          <p:cNvSpPr txBox="1"/>
          <p:nvPr/>
        </p:nvSpPr>
        <p:spPr>
          <a:xfrm>
            <a:off x="446455" y="344255"/>
            <a:ext cx="824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3-3 </a:t>
            </a:r>
            <a:r>
              <a:rPr lang="ko-KR" altLang="en-US" b="1" dirty="0"/>
              <a:t>조건 설정 모듈 보드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400513-5A0E-451C-85ED-0190BEAA0184}"/>
              </a:ext>
            </a:extLst>
          </p:cNvPr>
          <p:cNvCxnSpPr>
            <a:cxnSpLocks/>
          </p:cNvCxnSpPr>
          <p:nvPr/>
        </p:nvCxnSpPr>
        <p:spPr>
          <a:xfrm>
            <a:off x="527138" y="740482"/>
            <a:ext cx="82493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래픽 9">
            <a:extLst>
              <a:ext uri="{FF2B5EF4-FFF2-40B4-BE49-F238E27FC236}">
                <a16:creationId xmlns:a16="http://schemas.microsoft.com/office/drawing/2014/main" id="{C5EFAFCE-F419-4B55-BBBB-4635B95CF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99" y="1431724"/>
            <a:ext cx="8249309" cy="1710736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6918EB6-533E-4FAE-B4F7-7E7D1AFB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45929"/>
              </p:ext>
            </p:extLst>
          </p:nvPr>
        </p:nvGraphicFramePr>
        <p:xfrm>
          <a:off x="9188379" y="344770"/>
          <a:ext cx="2632922" cy="61583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895">
                  <a:extLst>
                    <a:ext uri="{9D8B030D-6E8A-4147-A177-3AD203B41FA5}">
                      <a16:colId xmlns:a16="http://schemas.microsoft.com/office/drawing/2014/main" val="211332079"/>
                    </a:ext>
                  </a:extLst>
                </a:gridCol>
                <a:gridCol w="2225027">
                  <a:extLst>
                    <a:ext uri="{9D8B030D-6E8A-4147-A177-3AD203B41FA5}">
                      <a16:colId xmlns:a16="http://schemas.microsoft.com/office/drawing/2014/main" val="4129202974"/>
                    </a:ext>
                  </a:extLst>
                </a:gridCol>
              </a:tblGrid>
              <a:tr h="2990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상세 설명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19776"/>
                  </a:ext>
                </a:extLst>
              </a:tr>
              <a:tr h="1265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논리조건 모듈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dirty="0">
                          <a:latin typeface="+mn-lt"/>
                        </a:rPr>
                        <a:t>and, or </a:t>
                      </a:r>
                      <a:r>
                        <a:rPr lang="ko-KR" altLang="en-US" sz="1200" b="0" dirty="0">
                          <a:latin typeface="+mn-lt"/>
                        </a:rPr>
                        <a:t>등 논리 조건을 설정할 수 있는 모듈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latin typeface="+mn-lt"/>
                        </a:rPr>
                        <a:t>드래그 앤 드랍 방식으로</a:t>
                      </a:r>
                      <a:r>
                        <a:rPr lang="en-US" altLang="ko-KR" sz="1200" b="1" dirty="0">
                          <a:latin typeface="+mn-lt"/>
                        </a:rPr>
                        <a:t> </a:t>
                      </a:r>
                      <a:r>
                        <a:rPr lang="ko-KR" altLang="en-US" sz="1200" b="0" dirty="0">
                          <a:latin typeface="+mn-lt"/>
                        </a:rPr>
                        <a:t>타 모듈 간의 논리 관계 설정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47185"/>
                  </a:ext>
                </a:extLst>
              </a:tr>
              <a:tr h="8571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기술적 지표 모듈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algn="l" latinLnBrk="1"/>
                      <a:endParaRPr lang="en-US" altLang="ko-KR" sz="1200" b="1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+mn-lt"/>
                        </a:rPr>
                        <a:t>가격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거래량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추세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모멘텀 등 기술적 지표를 불러올 수 있는 모듈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+mn-lt"/>
                        </a:rPr>
                        <a:t>드래그앤 드랍 방식으로 각 카테고리에 맞는 상세 지표들을 불러올 수 있음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06819"/>
                  </a:ext>
                </a:extLst>
              </a:tr>
              <a:tr h="85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함수 모듈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algn="l" latinLnBrk="1"/>
                      <a:endParaRPr lang="en-US" altLang="ko-KR" sz="1200" b="1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+mn-lt"/>
                        </a:rPr>
                        <a:t>조건 간의 계산식을 만들 수 있는 모듈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latin typeface="+mn-lt"/>
                        </a:rPr>
                        <a:t>드래그 앤 드랍 방식으로</a:t>
                      </a:r>
                      <a:r>
                        <a:rPr lang="en-US" altLang="ko-KR" sz="1200" b="1" dirty="0">
                          <a:latin typeface="+mn-lt"/>
                        </a:rPr>
                        <a:t> </a:t>
                      </a:r>
                      <a:r>
                        <a:rPr lang="ko-KR" altLang="en-US" sz="1200" b="0" dirty="0">
                          <a:latin typeface="+mn-lt"/>
                        </a:rPr>
                        <a:t>타 모듈 간의 논리 관계 설정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377056"/>
                  </a:ext>
                </a:extLst>
              </a:tr>
              <a:tr h="12901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4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기술적 지표 불러오기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algn="l" latinLnBrk="1"/>
                      <a:endParaRPr lang="en-US" altLang="ko-KR" sz="1200" b="1" dirty="0">
                        <a:latin typeface="+mn-lt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1200" b="0" dirty="0">
                          <a:latin typeface="+mn-lt"/>
                        </a:rPr>
                        <a:t>기술적 지표 모듈을 알고리즘 제작보드에 </a:t>
                      </a:r>
                      <a:r>
                        <a:rPr lang="ko-KR" altLang="en-US" sz="1200" b="0" dirty="0" err="1">
                          <a:latin typeface="+mn-lt"/>
                        </a:rPr>
                        <a:t>드래그앤드랍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1200" b="0" dirty="0">
                          <a:latin typeface="+mn-lt"/>
                        </a:rPr>
                        <a:t>카테고리에 맞는 상세 지표를 선택하는 창 팝업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1200" b="0" dirty="0">
                          <a:latin typeface="+mn-lt"/>
                        </a:rPr>
                        <a:t>지표 클릭 시 그 지표카드가 생성됨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04558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CCF12777-A324-4D7B-B0D5-78F2D250E0A8}"/>
              </a:ext>
            </a:extLst>
          </p:cNvPr>
          <p:cNvSpPr/>
          <p:nvPr/>
        </p:nvSpPr>
        <p:spPr>
          <a:xfrm>
            <a:off x="612989" y="2322792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7714BBA-AA32-43D6-A6E0-565A68178C2F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792354" y="2509935"/>
            <a:ext cx="44152" cy="1828024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>
            <a:extLst>
              <a:ext uri="{FF2B5EF4-FFF2-40B4-BE49-F238E27FC236}">
                <a16:creationId xmlns:a16="http://schemas.microsoft.com/office/drawing/2014/main" id="{53DFC9ED-0229-46FA-83B1-719E682C0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1779" y="4337959"/>
            <a:ext cx="1581150" cy="20193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E22698-F8A9-4995-90C2-BD9FB1E1F5B4}"/>
              </a:ext>
            </a:extLst>
          </p:cNvPr>
          <p:cNvSpPr/>
          <p:nvPr/>
        </p:nvSpPr>
        <p:spPr>
          <a:xfrm>
            <a:off x="3885603" y="3812853"/>
            <a:ext cx="1419667" cy="23277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상세 지표를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선택해주세요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가격 카드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이동평균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>
                <a:solidFill>
                  <a:schemeClr val="tx1"/>
                </a:solidFill>
              </a:rPr>
              <a:t>이격도</a:t>
            </a:r>
            <a:r>
              <a:rPr lang="en-US" altLang="ko-KR" sz="13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…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C196A7-59F5-461D-84E6-8A4BC12C56E0}"/>
              </a:ext>
            </a:extLst>
          </p:cNvPr>
          <p:cNvCxnSpPr/>
          <p:nvPr/>
        </p:nvCxnSpPr>
        <p:spPr>
          <a:xfrm>
            <a:off x="3421446" y="5029200"/>
            <a:ext cx="464157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CF5FC3-3ED6-4AA6-80F4-259279ADB94D}"/>
              </a:ext>
            </a:extLst>
          </p:cNvPr>
          <p:cNvCxnSpPr>
            <a:cxnSpLocks/>
          </p:cNvCxnSpPr>
          <p:nvPr/>
        </p:nvCxnSpPr>
        <p:spPr>
          <a:xfrm>
            <a:off x="5147127" y="5021036"/>
            <a:ext cx="726514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래픽 27">
            <a:extLst>
              <a:ext uri="{FF2B5EF4-FFF2-40B4-BE49-F238E27FC236}">
                <a16:creationId xmlns:a16="http://schemas.microsoft.com/office/drawing/2014/main" id="{D272A8E5-F89B-4F22-9FE2-E70AD8051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5539" y="4388883"/>
            <a:ext cx="1581150" cy="20193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124381-2C8C-4156-944A-DE04E578F555}"/>
              </a:ext>
            </a:extLst>
          </p:cNvPr>
          <p:cNvSpPr txBox="1"/>
          <p:nvPr/>
        </p:nvSpPr>
        <p:spPr>
          <a:xfrm>
            <a:off x="5986027" y="4595326"/>
            <a:ext cx="11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이동평균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AB174-BC8F-413C-98FB-BA4968D3332F}"/>
              </a:ext>
            </a:extLst>
          </p:cNvPr>
          <p:cNvSpPr txBox="1"/>
          <p:nvPr/>
        </p:nvSpPr>
        <p:spPr>
          <a:xfrm>
            <a:off x="5918098" y="5029201"/>
            <a:ext cx="122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 </a:t>
            </a:r>
            <a:r>
              <a:rPr lang="en-US" altLang="ko-KR" dirty="0"/>
              <a:t>20</a:t>
            </a:r>
            <a:r>
              <a:rPr lang="ko-KR" altLang="en-US" dirty="0"/>
              <a:t>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F0CAA4-111B-4A45-BD50-D9132DDF93D6}"/>
              </a:ext>
            </a:extLst>
          </p:cNvPr>
          <p:cNvSpPr/>
          <p:nvPr/>
        </p:nvSpPr>
        <p:spPr>
          <a:xfrm>
            <a:off x="4150586" y="4897668"/>
            <a:ext cx="996541" cy="263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10F14E-5CDE-4D61-9613-0DAC2B5387F3}"/>
              </a:ext>
            </a:extLst>
          </p:cNvPr>
          <p:cNvSpPr txBox="1"/>
          <p:nvPr/>
        </p:nvSpPr>
        <p:spPr>
          <a:xfrm>
            <a:off x="5338420" y="47214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F6B24A-024F-4E7B-ABCA-C22995A274AB}"/>
              </a:ext>
            </a:extLst>
          </p:cNvPr>
          <p:cNvSpPr txBox="1"/>
          <p:nvPr/>
        </p:nvSpPr>
        <p:spPr>
          <a:xfrm>
            <a:off x="2806939" y="3169355"/>
            <a:ext cx="1581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드래그앤 드랍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C3FFE42-A38A-473D-B3FD-CB1FBDA4A9DA}"/>
              </a:ext>
            </a:extLst>
          </p:cNvPr>
          <p:cNvSpPr/>
          <p:nvPr/>
        </p:nvSpPr>
        <p:spPr>
          <a:xfrm>
            <a:off x="2253610" y="1476856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D9F26AE-BC4F-4BDE-B08E-5D351C5423B6}"/>
              </a:ext>
            </a:extLst>
          </p:cNvPr>
          <p:cNvSpPr/>
          <p:nvPr/>
        </p:nvSpPr>
        <p:spPr>
          <a:xfrm>
            <a:off x="6722706" y="2116604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C191D05-D0DC-429F-B87D-1F194364E53E}"/>
              </a:ext>
            </a:extLst>
          </p:cNvPr>
          <p:cNvSpPr/>
          <p:nvPr/>
        </p:nvSpPr>
        <p:spPr>
          <a:xfrm>
            <a:off x="1543273" y="3513350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0A243F5D-F7AF-484D-B8B1-6B5E959C1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24610"/>
              </p:ext>
            </p:extLst>
          </p:nvPr>
        </p:nvGraphicFramePr>
        <p:xfrm>
          <a:off x="7170579" y="342903"/>
          <a:ext cx="184856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74">
                  <a:extLst>
                    <a:ext uri="{9D8B030D-6E8A-4147-A177-3AD203B41FA5}">
                      <a16:colId xmlns:a16="http://schemas.microsoft.com/office/drawing/2014/main" val="3982139649"/>
                    </a:ext>
                  </a:extLst>
                </a:gridCol>
                <a:gridCol w="814787">
                  <a:extLst>
                    <a:ext uri="{9D8B030D-6E8A-4147-A177-3AD203B41FA5}">
                      <a16:colId xmlns:a16="http://schemas.microsoft.com/office/drawing/2014/main" val="3708689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69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2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래픽 59">
            <a:extLst>
              <a:ext uri="{FF2B5EF4-FFF2-40B4-BE49-F238E27FC236}">
                <a16:creationId xmlns:a16="http://schemas.microsoft.com/office/drawing/2014/main" id="{99ED5F7D-7971-4B33-B304-47F58448D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797" y="3429000"/>
            <a:ext cx="2032584" cy="25519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F63909-0307-4405-837F-E8D696070C0C}"/>
              </a:ext>
            </a:extLst>
          </p:cNvPr>
          <p:cNvSpPr txBox="1"/>
          <p:nvPr/>
        </p:nvSpPr>
        <p:spPr>
          <a:xfrm>
            <a:off x="446455" y="344255"/>
            <a:ext cx="824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3-4 </a:t>
            </a:r>
            <a:r>
              <a:rPr lang="ko-KR" altLang="en-US" b="1" dirty="0"/>
              <a:t>알고리즘 제작 보드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400513-5A0E-451C-85ED-0190BEAA0184}"/>
              </a:ext>
            </a:extLst>
          </p:cNvPr>
          <p:cNvCxnSpPr>
            <a:cxnSpLocks/>
          </p:cNvCxnSpPr>
          <p:nvPr/>
        </p:nvCxnSpPr>
        <p:spPr>
          <a:xfrm>
            <a:off x="527138" y="740482"/>
            <a:ext cx="82493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6918EB6-533E-4FAE-B4F7-7E7D1AFB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82366"/>
              </p:ext>
            </p:extLst>
          </p:nvPr>
        </p:nvGraphicFramePr>
        <p:xfrm>
          <a:off x="9188379" y="342903"/>
          <a:ext cx="2632922" cy="46305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895">
                  <a:extLst>
                    <a:ext uri="{9D8B030D-6E8A-4147-A177-3AD203B41FA5}">
                      <a16:colId xmlns:a16="http://schemas.microsoft.com/office/drawing/2014/main" val="211332079"/>
                    </a:ext>
                  </a:extLst>
                </a:gridCol>
                <a:gridCol w="2225027">
                  <a:extLst>
                    <a:ext uri="{9D8B030D-6E8A-4147-A177-3AD203B41FA5}">
                      <a16:colId xmlns:a16="http://schemas.microsoft.com/office/drawing/2014/main" val="4129202974"/>
                    </a:ext>
                  </a:extLst>
                </a:gridCol>
              </a:tblGrid>
              <a:tr h="2990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상세 설명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19776"/>
                  </a:ext>
                </a:extLst>
              </a:tr>
              <a:tr h="1265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지표 조건 설정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latin typeface="+mn-lt"/>
                        </a:rPr>
                        <a:t>기준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수치 등 사용자가 커스터마이징 가능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latin typeface="+mn-lt"/>
                        </a:rPr>
                        <a:t>조건을 입력하지 않은 경우 기본 설정된 값으로 설정됨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47185"/>
                  </a:ext>
                </a:extLst>
              </a:tr>
              <a:tr h="8571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계산식 모듈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algn="l" latinLnBrk="1"/>
                      <a:endParaRPr lang="en-US" altLang="ko-KR" sz="1200" b="1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latin typeface="+mn-lt"/>
                        </a:rPr>
                        <a:t>드래그 앤 </a:t>
                      </a:r>
                      <a:r>
                        <a:rPr lang="ko-KR" altLang="en-US" sz="1200" b="0" dirty="0" err="1">
                          <a:latin typeface="+mn-lt"/>
                        </a:rPr>
                        <a:t>드랍하여</a:t>
                      </a:r>
                      <a:r>
                        <a:rPr lang="ko-KR" altLang="en-US" sz="1200" b="0" dirty="0">
                          <a:latin typeface="+mn-lt"/>
                        </a:rPr>
                        <a:t> 설정한 계산식 모듈은 클릭하여 다른 모듈로 변경 가능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06819"/>
                  </a:ext>
                </a:extLst>
              </a:tr>
              <a:tr h="85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논리조건 모듈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algn="l" latinLnBrk="1"/>
                      <a:endParaRPr lang="en-US" altLang="ko-KR" sz="1200" b="1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latin typeface="+mn-lt"/>
                        </a:rPr>
                        <a:t>드래그 앤 </a:t>
                      </a:r>
                      <a:r>
                        <a:rPr lang="ko-KR" altLang="en-US" sz="1200" b="0" dirty="0" err="1">
                          <a:latin typeface="+mn-lt"/>
                        </a:rPr>
                        <a:t>드랍하여</a:t>
                      </a:r>
                      <a:r>
                        <a:rPr lang="ko-KR" altLang="en-US" sz="1200" b="0" dirty="0">
                          <a:latin typeface="+mn-lt"/>
                        </a:rPr>
                        <a:t> 설정한 논리조건 모듈은 클릭하여 다른 모듈로 변경 가능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377056"/>
                  </a:ext>
                </a:extLst>
              </a:tr>
              <a:tr h="11009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4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지표 위치 변경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algn="l" latinLnBrk="1"/>
                      <a:endParaRPr lang="en-US" altLang="ko-KR" sz="1200" b="1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latin typeface="+mn-lt"/>
                        </a:rPr>
                        <a:t>설정한 각 지표들은 </a:t>
                      </a:r>
                      <a:r>
                        <a:rPr lang="ko-KR" altLang="en-US" sz="1200" b="0" dirty="0" err="1">
                          <a:latin typeface="+mn-lt"/>
                        </a:rPr>
                        <a:t>드래그앤드랍으로</a:t>
                      </a:r>
                      <a:r>
                        <a:rPr lang="ko-KR" altLang="en-US" sz="1200" b="0" dirty="0">
                          <a:latin typeface="+mn-lt"/>
                        </a:rPr>
                        <a:t> 위치를 변경할 수 있음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04558"/>
                  </a:ext>
                </a:extLst>
              </a:tr>
            </a:tbl>
          </a:graphicData>
        </a:graphic>
      </p:graphicFrame>
      <p:pic>
        <p:nvPicPr>
          <p:cNvPr id="42" name="그래픽 41">
            <a:extLst>
              <a:ext uri="{FF2B5EF4-FFF2-40B4-BE49-F238E27FC236}">
                <a16:creationId xmlns:a16="http://schemas.microsoft.com/office/drawing/2014/main" id="{969BF954-E378-4BA3-9F91-B36FCB2302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663"/>
          <a:stretch/>
        </p:blipFill>
        <p:spPr>
          <a:xfrm>
            <a:off x="1164917" y="1369359"/>
            <a:ext cx="7134680" cy="1642352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025EAA-9B52-4318-8588-1941C81F8670}"/>
              </a:ext>
            </a:extLst>
          </p:cNvPr>
          <p:cNvSpPr/>
          <p:nvPr/>
        </p:nvSpPr>
        <p:spPr>
          <a:xfrm>
            <a:off x="1978089" y="4549909"/>
            <a:ext cx="681135" cy="84318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9A94B39-371E-44DC-8E9C-B90E63677975}"/>
              </a:ext>
            </a:extLst>
          </p:cNvPr>
          <p:cNvSpPr/>
          <p:nvPr/>
        </p:nvSpPr>
        <p:spPr>
          <a:xfrm>
            <a:off x="1874995" y="4446815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36093F2-3260-4650-ADA7-35F3C69A9568}"/>
              </a:ext>
            </a:extLst>
          </p:cNvPr>
          <p:cNvCxnSpPr>
            <a:cxnSpLocks/>
          </p:cNvCxnSpPr>
          <p:nvPr/>
        </p:nvCxnSpPr>
        <p:spPr>
          <a:xfrm>
            <a:off x="1978090" y="2472612"/>
            <a:ext cx="0" cy="1278294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600C8E2-86E2-401D-9B0D-1D9A6D155524}"/>
              </a:ext>
            </a:extLst>
          </p:cNvPr>
          <p:cNvCxnSpPr>
            <a:cxnSpLocks/>
          </p:cNvCxnSpPr>
          <p:nvPr/>
        </p:nvCxnSpPr>
        <p:spPr>
          <a:xfrm>
            <a:off x="6757772" y="2279780"/>
            <a:ext cx="0" cy="147112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1E7C10D-C3A0-4D23-B57B-315C01FD5698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726025" y="2279780"/>
            <a:ext cx="545172" cy="147112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E48F88F-AE73-48B2-8CAB-488365D7FF73}"/>
              </a:ext>
            </a:extLst>
          </p:cNvPr>
          <p:cNvSpPr/>
          <p:nvPr/>
        </p:nvSpPr>
        <p:spPr>
          <a:xfrm>
            <a:off x="6096000" y="3750906"/>
            <a:ext cx="1419667" cy="1732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논리조건 모듈을 선택해 주세요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Every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any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EB5FA45-C580-4635-96AD-5E6025593809}"/>
              </a:ext>
            </a:extLst>
          </p:cNvPr>
          <p:cNvSpPr/>
          <p:nvPr/>
        </p:nvSpPr>
        <p:spPr>
          <a:xfrm>
            <a:off x="3561363" y="3750906"/>
            <a:ext cx="1419667" cy="1732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계산식 모듈을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선택해 주세요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</a:rPr>
              <a:t>x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A2A2314-452D-4013-8EEB-95677CC58CA2}"/>
              </a:ext>
            </a:extLst>
          </p:cNvPr>
          <p:cNvSpPr/>
          <p:nvPr/>
        </p:nvSpPr>
        <p:spPr>
          <a:xfrm>
            <a:off x="3486996" y="3647812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9519D07-47C7-4FEA-89C1-5FEB623A544B}"/>
              </a:ext>
            </a:extLst>
          </p:cNvPr>
          <p:cNvSpPr/>
          <p:nvPr/>
        </p:nvSpPr>
        <p:spPr>
          <a:xfrm>
            <a:off x="6004099" y="3647812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F04CF57-3F76-4AEB-92CF-65B29FCF3917}"/>
              </a:ext>
            </a:extLst>
          </p:cNvPr>
          <p:cNvSpPr txBox="1"/>
          <p:nvPr/>
        </p:nvSpPr>
        <p:spPr>
          <a:xfrm>
            <a:off x="4052912" y="3107094"/>
            <a:ext cx="63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F3AF6F-46EC-42A8-9ED2-B4B6E668DFE5}"/>
              </a:ext>
            </a:extLst>
          </p:cNvPr>
          <p:cNvSpPr txBox="1"/>
          <p:nvPr/>
        </p:nvSpPr>
        <p:spPr>
          <a:xfrm>
            <a:off x="6701803" y="3107094"/>
            <a:ext cx="63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AC43EF6-0E9B-47FE-8AD2-5FCE900234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50101" y="-94073"/>
            <a:ext cx="5623" cy="3566426"/>
          </a:xfrm>
          <a:prstGeom prst="bentConnector3">
            <a:avLst>
              <a:gd name="adj1" fmla="val 8479762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D4CEFC0C-AB90-4DC9-9CF9-E663D49B4A25}"/>
              </a:ext>
            </a:extLst>
          </p:cNvPr>
          <p:cNvSpPr/>
          <p:nvPr/>
        </p:nvSpPr>
        <p:spPr>
          <a:xfrm>
            <a:off x="3949818" y="1092415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70589E69-4531-4AC6-A15C-E95C383C5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724610"/>
              </p:ext>
            </p:extLst>
          </p:nvPr>
        </p:nvGraphicFramePr>
        <p:xfrm>
          <a:off x="7170579" y="342903"/>
          <a:ext cx="184856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74">
                  <a:extLst>
                    <a:ext uri="{9D8B030D-6E8A-4147-A177-3AD203B41FA5}">
                      <a16:colId xmlns:a16="http://schemas.microsoft.com/office/drawing/2014/main" val="3982139649"/>
                    </a:ext>
                  </a:extLst>
                </a:gridCol>
                <a:gridCol w="814787">
                  <a:extLst>
                    <a:ext uri="{9D8B030D-6E8A-4147-A177-3AD203B41FA5}">
                      <a16:colId xmlns:a16="http://schemas.microsoft.com/office/drawing/2014/main" val="3708689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69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54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F63909-0307-4405-837F-E8D696070C0C}"/>
              </a:ext>
            </a:extLst>
          </p:cNvPr>
          <p:cNvSpPr txBox="1"/>
          <p:nvPr/>
        </p:nvSpPr>
        <p:spPr>
          <a:xfrm>
            <a:off x="446455" y="344255"/>
            <a:ext cx="824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3-5 </a:t>
            </a:r>
            <a:r>
              <a:rPr lang="ko-KR" altLang="en-US" b="1" dirty="0"/>
              <a:t>추가 조건 설정 팝업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400513-5A0E-451C-85ED-0190BEAA0184}"/>
              </a:ext>
            </a:extLst>
          </p:cNvPr>
          <p:cNvCxnSpPr>
            <a:cxnSpLocks/>
          </p:cNvCxnSpPr>
          <p:nvPr/>
        </p:nvCxnSpPr>
        <p:spPr>
          <a:xfrm>
            <a:off x="527138" y="740482"/>
            <a:ext cx="82493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6918EB6-533E-4FAE-B4F7-7E7D1AFB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89660"/>
              </p:ext>
            </p:extLst>
          </p:nvPr>
        </p:nvGraphicFramePr>
        <p:xfrm>
          <a:off x="9188379" y="342903"/>
          <a:ext cx="2632922" cy="3991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895">
                  <a:extLst>
                    <a:ext uri="{9D8B030D-6E8A-4147-A177-3AD203B41FA5}">
                      <a16:colId xmlns:a16="http://schemas.microsoft.com/office/drawing/2014/main" val="211332079"/>
                    </a:ext>
                  </a:extLst>
                </a:gridCol>
                <a:gridCol w="2225027">
                  <a:extLst>
                    <a:ext uri="{9D8B030D-6E8A-4147-A177-3AD203B41FA5}">
                      <a16:colId xmlns:a16="http://schemas.microsoft.com/office/drawing/2014/main" val="4129202974"/>
                    </a:ext>
                  </a:extLst>
                </a:gridCol>
              </a:tblGrid>
              <a:tr h="2990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상세 설명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19776"/>
                  </a:ext>
                </a:extLst>
              </a:tr>
              <a:tr h="1978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추가 조건 설정 유무 팝업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latin typeface="+mn-lt"/>
                        </a:rPr>
                        <a:t>백테스트 버튼 클릭 후 추가 조건 설정 팝업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dirty="0">
                          <a:latin typeface="+mn-lt"/>
                        </a:rPr>
                        <a:t>Yes</a:t>
                      </a:r>
                      <a:r>
                        <a:rPr lang="ko-KR" altLang="en-US" sz="1200" b="0" dirty="0">
                          <a:latin typeface="+mn-lt"/>
                        </a:rPr>
                        <a:t>를 누를 경우 추가조건 설정 페이지로 이동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dirty="0">
                          <a:latin typeface="+mn-lt"/>
                        </a:rPr>
                        <a:t>No</a:t>
                      </a:r>
                      <a:r>
                        <a:rPr lang="ko-KR" altLang="en-US" sz="1200" b="0" dirty="0">
                          <a:latin typeface="+mn-lt"/>
                        </a:rPr>
                        <a:t>를 누를 경우 백테스트 페이지로 바로 이동 후 기본설정으로 </a:t>
                      </a:r>
                      <a:r>
                        <a:rPr lang="ko-KR" altLang="en-US" sz="1200" b="0" dirty="0" err="1">
                          <a:latin typeface="+mn-lt"/>
                        </a:rPr>
                        <a:t>백테스팅</a:t>
                      </a:r>
                      <a:r>
                        <a:rPr lang="ko-KR" altLang="en-US" sz="1200" b="0" dirty="0">
                          <a:latin typeface="+mn-lt"/>
                        </a:rPr>
                        <a:t> 진행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47185"/>
                  </a:ext>
                </a:extLst>
              </a:tr>
              <a:tr h="8571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06819"/>
                  </a:ext>
                </a:extLst>
              </a:tr>
              <a:tr h="85713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377056"/>
                  </a:ext>
                </a:extLst>
              </a:tr>
            </a:tbl>
          </a:graphicData>
        </a:graphic>
      </p:graphicFrame>
      <p:pic>
        <p:nvPicPr>
          <p:cNvPr id="3" name="그래픽 2">
            <a:extLst>
              <a:ext uri="{FF2B5EF4-FFF2-40B4-BE49-F238E27FC236}">
                <a16:creationId xmlns:a16="http://schemas.microsoft.com/office/drawing/2014/main" id="{4C7D8BEF-2DB5-4458-A3F6-4085DCB7A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125" y="967381"/>
            <a:ext cx="7728155" cy="2251469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EB77F7-DF02-4654-AA30-B384A6EA9DCB}"/>
              </a:ext>
            </a:extLst>
          </p:cNvPr>
          <p:cNvCxnSpPr>
            <a:cxnSpLocks/>
          </p:cNvCxnSpPr>
          <p:nvPr/>
        </p:nvCxnSpPr>
        <p:spPr>
          <a:xfrm flipH="1">
            <a:off x="4571109" y="1213826"/>
            <a:ext cx="3261397" cy="2400286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5434B3-8835-4588-BF4A-72643562517F}"/>
              </a:ext>
            </a:extLst>
          </p:cNvPr>
          <p:cNvSpPr/>
          <p:nvPr/>
        </p:nvSpPr>
        <p:spPr>
          <a:xfrm>
            <a:off x="2548760" y="3614112"/>
            <a:ext cx="3901201" cy="2806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03AE4-1054-48C7-AB42-D2766C464932}"/>
              </a:ext>
            </a:extLst>
          </p:cNvPr>
          <p:cNvSpPr txBox="1"/>
          <p:nvPr/>
        </p:nvSpPr>
        <p:spPr>
          <a:xfrm>
            <a:off x="2875935" y="3841010"/>
            <a:ext cx="322006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추가 조건을 </a:t>
            </a:r>
            <a:endParaRPr lang="en-US" altLang="ko-KR" dirty="0"/>
          </a:p>
          <a:p>
            <a:pPr algn="ctr"/>
            <a:r>
              <a:rPr lang="ko-KR" altLang="en-US" dirty="0"/>
              <a:t>설정하시겠습니까</a:t>
            </a:r>
            <a:r>
              <a:rPr lang="en-US" altLang="ko-KR" dirty="0"/>
              <a:t>?</a:t>
            </a:r>
          </a:p>
          <a:p>
            <a:pPr algn="ctr"/>
            <a:endParaRPr lang="en-US" altLang="ko-KR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추가 조건을 설정하지 않아도</a:t>
            </a:r>
            <a:endParaRPr lang="en-US" altLang="ko-KR" sz="1400" dirty="0"/>
          </a:p>
          <a:p>
            <a:pPr algn="ctr"/>
            <a:r>
              <a:rPr lang="ko-KR" altLang="en-US" sz="1400" dirty="0"/>
              <a:t>기본 설정으로 </a:t>
            </a:r>
            <a:r>
              <a:rPr lang="ko-KR" altLang="en-US" sz="1400" dirty="0" err="1"/>
              <a:t>백테스팅이</a:t>
            </a:r>
            <a:r>
              <a:rPr lang="ko-KR" altLang="en-US" sz="1400" dirty="0"/>
              <a:t> 가능합니다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F24E5-A3A1-4091-B95B-581EBEFCE348}"/>
              </a:ext>
            </a:extLst>
          </p:cNvPr>
          <p:cNvSpPr txBox="1"/>
          <p:nvPr/>
        </p:nvSpPr>
        <p:spPr>
          <a:xfrm>
            <a:off x="5134461" y="3137971"/>
            <a:ext cx="63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86B1B6FC-C1DB-49DF-BBFF-0F13FBA15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60606"/>
              </p:ext>
            </p:extLst>
          </p:nvPr>
        </p:nvGraphicFramePr>
        <p:xfrm>
          <a:off x="7170579" y="342903"/>
          <a:ext cx="184856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74">
                  <a:extLst>
                    <a:ext uri="{9D8B030D-6E8A-4147-A177-3AD203B41FA5}">
                      <a16:colId xmlns:a16="http://schemas.microsoft.com/office/drawing/2014/main" val="3982139649"/>
                    </a:ext>
                  </a:extLst>
                </a:gridCol>
                <a:gridCol w="814787">
                  <a:extLst>
                    <a:ext uri="{9D8B030D-6E8A-4147-A177-3AD203B41FA5}">
                      <a16:colId xmlns:a16="http://schemas.microsoft.com/office/drawing/2014/main" val="3708689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699899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3B9D98-2373-4755-A043-C6FD27C17AAE}"/>
              </a:ext>
            </a:extLst>
          </p:cNvPr>
          <p:cNvSpPr/>
          <p:nvPr/>
        </p:nvSpPr>
        <p:spPr>
          <a:xfrm>
            <a:off x="3314378" y="4789615"/>
            <a:ext cx="883265" cy="455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47D228-C18E-4FAE-A597-65D09DCBA948}"/>
              </a:ext>
            </a:extLst>
          </p:cNvPr>
          <p:cNvSpPr/>
          <p:nvPr/>
        </p:nvSpPr>
        <p:spPr>
          <a:xfrm>
            <a:off x="4571109" y="4789615"/>
            <a:ext cx="883265" cy="4553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8436A2-3B6E-40FD-88B8-91C67F662102}"/>
              </a:ext>
            </a:extLst>
          </p:cNvPr>
          <p:cNvSpPr/>
          <p:nvPr/>
        </p:nvSpPr>
        <p:spPr>
          <a:xfrm>
            <a:off x="2445666" y="3536057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720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F63909-0307-4405-837F-E8D696070C0C}"/>
              </a:ext>
            </a:extLst>
          </p:cNvPr>
          <p:cNvSpPr txBox="1"/>
          <p:nvPr/>
        </p:nvSpPr>
        <p:spPr>
          <a:xfrm>
            <a:off x="446455" y="344255"/>
            <a:ext cx="824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3-6 </a:t>
            </a:r>
            <a:r>
              <a:rPr lang="ko-KR" altLang="en-US" b="1" dirty="0"/>
              <a:t>추가 조건 설정 페이지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400513-5A0E-451C-85ED-0190BEAA0184}"/>
              </a:ext>
            </a:extLst>
          </p:cNvPr>
          <p:cNvCxnSpPr>
            <a:cxnSpLocks/>
          </p:cNvCxnSpPr>
          <p:nvPr/>
        </p:nvCxnSpPr>
        <p:spPr>
          <a:xfrm>
            <a:off x="527138" y="740482"/>
            <a:ext cx="82493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6918EB6-533E-4FAE-B4F7-7E7D1AFB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12041"/>
              </p:ext>
            </p:extLst>
          </p:nvPr>
        </p:nvGraphicFramePr>
        <p:xfrm>
          <a:off x="9188379" y="342903"/>
          <a:ext cx="2632922" cy="55413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895">
                  <a:extLst>
                    <a:ext uri="{9D8B030D-6E8A-4147-A177-3AD203B41FA5}">
                      <a16:colId xmlns:a16="http://schemas.microsoft.com/office/drawing/2014/main" val="211332079"/>
                    </a:ext>
                  </a:extLst>
                </a:gridCol>
                <a:gridCol w="2225027">
                  <a:extLst>
                    <a:ext uri="{9D8B030D-6E8A-4147-A177-3AD203B41FA5}">
                      <a16:colId xmlns:a16="http://schemas.microsoft.com/office/drawing/2014/main" val="4129202974"/>
                    </a:ext>
                  </a:extLst>
                </a:gridCol>
              </a:tblGrid>
              <a:tr h="2990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상세 설명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19776"/>
                  </a:ext>
                </a:extLst>
              </a:tr>
              <a:tr h="1265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기본조건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 err="1">
                          <a:latin typeface="+mn-lt"/>
                        </a:rPr>
                        <a:t>백테스팅을</a:t>
                      </a:r>
                      <a:r>
                        <a:rPr lang="ko-KR" altLang="en-US" sz="1200" b="0" dirty="0">
                          <a:latin typeface="+mn-lt"/>
                        </a:rPr>
                        <a:t> 위한 기본 조건 설정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latin typeface="+mn-lt"/>
                        </a:rPr>
                        <a:t>초기투자금액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투자기간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매수매도가 오차율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47185"/>
                  </a:ext>
                </a:extLst>
              </a:tr>
              <a:tr h="8571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매수 조건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 err="1">
                          <a:latin typeface="+mn-lt"/>
                        </a:rPr>
                        <a:t>백테스팅을</a:t>
                      </a:r>
                      <a:r>
                        <a:rPr lang="ko-KR" altLang="en-US" sz="1200" b="0" dirty="0">
                          <a:latin typeface="+mn-lt"/>
                        </a:rPr>
                        <a:t> 위한 매수 기본 조건 설정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latin typeface="+mn-lt"/>
                        </a:rPr>
                        <a:t>거래 당 최대 매수 금액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최대 순매수 횟수</a:t>
                      </a:r>
                      <a:r>
                        <a:rPr lang="en-US" altLang="ko-KR" sz="1200" b="0" dirty="0"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latin typeface="+mn-lt"/>
                        </a:rPr>
                        <a:t>매도 없이 매수만 연속으로 이루어질 수 있는 최대 횟수</a:t>
                      </a:r>
                      <a:r>
                        <a:rPr lang="en-US" altLang="ko-KR" sz="1200" b="0" dirty="0">
                          <a:latin typeface="+mn-lt"/>
                        </a:rPr>
                        <a:t>), </a:t>
                      </a:r>
                      <a:r>
                        <a:rPr lang="ko-KR" altLang="en-US" sz="1200" b="0" dirty="0">
                          <a:latin typeface="+mn-lt"/>
                        </a:rPr>
                        <a:t>매수 기준 시간</a:t>
                      </a:r>
                      <a:r>
                        <a:rPr lang="en-US" altLang="ko-KR" sz="1200" b="0" dirty="0"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latin typeface="+mn-lt"/>
                        </a:rPr>
                        <a:t>조건을 </a:t>
                      </a:r>
                      <a:r>
                        <a:rPr lang="ko-KR" altLang="en-US" sz="1200" b="0" dirty="0" err="1">
                          <a:latin typeface="+mn-lt"/>
                        </a:rPr>
                        <a:t>시뮬레이션하는</a:t>
                      </a:r>
                      <a:r>
                        <a:rPr lang="ko-KR" altLang="en-US" sz="1200" b="0" dirty="0">
                          <a:latin typeface="+mn-lt"/>
                        </a:rPr>
                        <a:t> 기준 시간 </a:t>
                      </a:r>
                      <a:r>
                        <a:rPr lang="en-US" altLang="ko-KR" sz="1200" b="0" dirty="0">
                          <a:latin typeface="+mn-lt"/>
                        </a:rPr>
                        <a:t>: 15</a:t>
                      </a:r>
                      <a:r>
                        <a:rPr lang="ko-KR" altLang="en-US" sz="1200" b="0" dirty="0">
                          <a:latin typeface="+mn-lt"/>
                        </a:rPr>
                        <a:t>분</a:t>
                      </a:r>
                      <a:r>
                        <a:rPr lang="en-US" altLang="ko-KR" sz="1200" b="0" dirty="0">
                          <a:latin typeface="+mn-lt"/>
                        </a:rPr>
                        <a:t>, 30</a:t>
                      </a:r>
                      <a:r>
                        <a:rPr lang="ko-KR" altLang="en-US" sz="1200" b="0" dirty="0">
                          <a:latin typeface="+mn-lt"/>
                        </a:rPr>
                        <a:t>분</a:t>
                      </a:r>
                      <a:r>
                        <a:rPr lang="en-US" altLang="ko-KR" sz="1200" b="0" dirty="0">
                          <a:latin typeface="+mn-lt"/>
                        </a:rPr>
                        <a:t>, 1</a:t>
                      </a:r>
                      <a:r>
                        <a:rPr lang="ko-KR" altLang="en-US" sz="1200" b="0" dirty="0">
                          <a:latin typeface="+mn-lt"/>
                        </a:rPr>
                        <a:t>시간</a:t>
                      </a:r>
                      <a:r>
                        <a:rPr lang="en-US" altLang="ko-KR" sz="1200" b="0" dirty="0">
                          <a:latin typeface="+mn-lt"/>
                        </a:rPr>
                        <a:t>, 1</a:t>
                      </a:r>
                      <a:r>
                        <a:rPr lang="ko-KR" altLang="en-US" sz="1200" b="0" dirty="0">
                          <a:latin typeface="+mn-lt"/>
                        </a:rPr>
                        <a:t>일 등</a:t>
                      </a:r>
                      <a:r>
                        <a:rPr lang="en-US" altLang="ko-KR" sz="1200" b="0" dirty="0">
                          <a:latin typeface="+mn-lt"/>
                        </a:rPr>
                        <a:t>)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06819"/>
                  </a:ext>
                </a:extLst>
              </a:tr>
              <a:tr h="857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매도 조건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 err="1">
                          <a:latin typeface="+mn-lt"/>
                        </a:rPr>
                        <a:t>백테스팅을</a:t>
                      </a:r>
                      <a:r>
                        <a:rPr lang="ko-KR" altLang="en-US" sz="1200" b="0" dirty="0">
                          <a:latin typeface="+mn-lt"/>
                        </a:rPr>
                        <a:t> 위한 매도 기본조건 설정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latin typeface="+mn-lt"/>
                        </a:rPr>
                        <a:t>기준 매도가</a:t>
                      </a:r>
                      <a:r>
                        <a:rPr lang="en-US" altLang="ko-KR" sz="1200" b="0" dirty="0"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latin typeface="+mn-lt"/>
                        </a:rPr>
                        <a:t>매수 후 매도의 목표가 되는 기준가</a:t>
                      </a:r>
                      <a:r>
                        <a:rPr lang="en-US" altLang="ko-KR" sz="1200" b="0" dirty="0">
                          <a:latin typeface="+mn-lt"/>
                        </a:rPr>
                        <a:t>), </a:t>
                      </a:r>
                      <a:r>
                        <a:rPr lang="ko-KR" altLang="en-US" sz="1200" b="0" dirty="0">
                          <a:latin typeface="+mn-lt"/>
                        </a:rPr>
                        <a:t>기준 </a:t>
                      </a:r>
                      <a:r>
                        <a:rPr lang="ko-KR" altLang="en-US" sz="1200" b="0" dirty="0" err="1">
                          <a:latin typeface="+mn-lt"/>
                        </a:rPr>
                        <a:t>손절가</a:t>
                      </a:r>
                      <a:r>
                        <a:rPr lang="en-US" altLang="ko-KR" sz="1200" b="0" dirty="0"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latin typeface="+mn-lt"/>
                        </a:rPr>
                        <a:t>매수 후 기준이 되는 </a:t>
                      </a:r>
                      <a:r>
                        <a:rPr lang="ko-KR" altLang="en-US" sz="1200" b="0" dirty="0" err="1">
                          <a:latin typeface="+mn-lt"/>
                        </a:rPr>
                        <a:t>손절가</a:t>
                      </a:r>
                      <a:r>
                        <a:rPr lang="en-US" altLang="ko-KR" sz="1200" b="0" dirty="0">
                          <a:latin typeface="+mn-lt"/>
                        </a:rPr>
                        <a:t>), </a:t>
                      </a:r>
                      <a:r>
                        <a:rPr lang="ko-KR" altLang="en-US" sz="1200" b="0" dirty="0">
                          <a:latin typeface="+mn-lt"/>
                        </a:rPr>
                        <a:t>매수 후 최대 보유일</a:t>
                      </a:r>
                      <a:r>
                        <a:rPr lang="en-US" altLang="ko-KR" sz="1200" b="0" dirty="0"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latin typeface="+mn-lt"/>
                        </a:rPr>
                        <a:t>매수 후 최대로 보유할 수 있는 기간</a:t>
                      </a:r>
                      <a:r>
                        <a:rPr lang="en-US" altLang="ko-KR" sz="1200" b="0" dirty="0">
                          <a:latin typeface="+mn-lt"/>
                        </a:rPr>
                        <a:t>)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377056"/>
                  </a:ext>
                </a:extLst>
              </a:tr>
            </a:tbl>
          </a:graphicData>
        </a:graphic>
      </p:graphicFrame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86B1B6FC-C1DB-49DF-BBFF-0F13FBA15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811080"/>
              </p:ext>
            </p:extLst>
          </p:nvPr>
        </p:nvGraphicFramePr>
        <p:xfrm>
          <a:off x="7170579" y="342903"/>
          <a:ext cx="184856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74">
                  <a:extLst>
                    <a:ext uri="{9D8B030D-6E8A-4147-A177-3AD203B41FA5}">
                      <a16:colId xmlns:a16="http://schemas.microsoft.com/office/drawing/2014/main" val="3982139649"/>
                    </a:ext>
                  </a:extLst>
                </a:gridCol>
                <a:gridCol w="814787">
                  <a:extLst>
                    <a:ext uri="{9D8B030D-6E8A-4147-A177-3AD203B41FA5}">
                      <a16:colId xmlns:a16="http://schemas.microsoft.com/office/drawing/2014/main" val="3708689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A-2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699899"/>
                  </a:ext>
                </a:extLst>
              </a:tr>
            </a:tbl>
          </a:graphicData>
        </a:graphic>
      </p:graphicFrame>
      <p:pic>
        <p:nvPicPr>
          <p:cNvPr id="4" name="그래픽 3">
            <a:extLst>
              <a:ext uri="{FF2B5EF4-FFF2-40B4-BE49-F238E27FC236}">
                <a16:creationId xmlns:a16="http://schemas.microsoft.com/office/drawing/2014/main" id="{E464E548-3BF8-4696-A1CA-4B89E8289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68" y="1848978"/>
            <a:ext cx="8568247" cy="250980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A1351BAF-DC01-49D5-BCBC-9FB55EFD3A76}"/>
              </a:ext>
            </a:extLst>
          </p:cNvPr>
          <p:cNvSpPr/>
          <p:nvPr/>
        </p:nvSpPr>
        <p:spPr>
          <a:xfrm>
            <a:off x="367668" y="1822082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B29FB2A-A0CB-4A43-BBA4-3196A6029340}"/>
              </a:ext>
            </a:extLst>
          </p:cNvPr>
          <p:cNvSpPr/>
          <p:nvPr/>
        </p:nvSpPr>
        <p:spPr>
          <a:xfrm>
            <a:off x="3202308" y="1822082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DA55FF-4989-4954-B139-615474B5544B}"/>
              </a:ext>
            </a:extLst>
          </p:cNvPr>
          <p:cNvSpPr/>
          <p:nvPr/>
        </p:nvSpPr>
        <p:spPr>
          <a:xfrm>
            <a:off x="6168265" y="1822082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312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392E1B-DF83-4011-87E4-F275C7B17525}"/>
              </a:ext>
            </a:extLst>
          </p:cNvPr>
          <p:cNvSpPr txBox="1"/>
          <p:nvPr/>
        </p:nvSpPr>
        <p:spPr>
          <a:xfrm>
            <a:off x="1425066" y="2493420"/>
            <a:ext cx="5143684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4. </a:t>
            </a:r>
            <a:r>
              <a:rPr lang="ko-KR" altLang="en-US" sz="3600" dirty="0" err="1"/>
              <a:t>백테스팅</a:t>
            </a:r>
            <a:r>
              <a:rPr lang="ko-KR" altLang="en-US" sz="3600" dirty="0"/>
              <a:t> 페이지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B44804F-050A-413C-A3DA-BD9AECA14D20}"/>
              </a:ext>
            </a:extLst>
          </p:cNvPr>
          <p:cNvCxnSpPr>
            <a:cxnSpLocks/>
          </p:cNvCxnSpPr>
          <p:nvPr/>
        </p:nvCxnSpPr>
        <p:spPr>
          <a:xfrm>
            <a:off x="1514669" y="3233057"/>
            <a:ext cx="9330613" cy="0"/>
          </a:xfrm>
          <a:prstGeom prst="line">
            <a:avLst/>
          </a:prstGeom>
          <a:ln w="28575">
            <a:solidFill>
              <a:srgbClr val="F56F3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F63909-0307-4405-837F-E8D696070C0C}"/>
              </a:ext>
            </a:extLst>
          </p:cNvPr>
          <p:cNvSpPr txBox="1"/>
          <p:nvPr/>
        </p:nvSpPr>
        <p:spPr>
          <a:xfrm>
            <a:off x="446455" y="344255"/>
            <a:ext cx="824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4-1 </a:t>
            </a:r>
            <a:r>
              <a:rPr lang="ko-KR" altLang="en-US" b="1" dirty="0" err="1"/>
              <a:t>백테스팅</a:t>
            </a:r>
            <a:r>
              <a:rPr lang="ko-KR" altLang="en-US" b="1" dirty="0"/>
              <a:t> 페이지 개괄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400513-5A0E-451C-85ED-0190BEAA0184}"/>
              </a:ext>
            </a:extLst>
          </p:cNvPr>
          <p:cNvCxnSpPr>
            <a:cxnSpLocks/>
          </p:cNvCxnSpPr>
          <p:nvPr/>
        </p:nvCxnSpPr>
        <p:spPr>
          <a:xfrm>
            <a:off x="527138" y="740482"/>
            <a:ext cx="82493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6918EB6-533E-4FAE-B4F7-7E7D1AFB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67650"/>
              </p:ext>
            </p:extLst>
          </p:nvPr>
        </p:nvGraphicFramePr>
        <p:xfrm>
          <a:off x="9188379" y="344255"/>
          <a:ext cx="2632922" cy="60924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895">
                  <a:extLst>
                    <a:ext uri="{9D8B030D-6E8A-4147-A177-3AD203B41FA5}">
                      <a16:colId xmlns:a16="http://schemas.microsoft.com/office/drawing/2014/main" val="211332079"/>
                    </a:ext>
                  </a:extLst>
                </a:gridCol>
                <a:gridCol w="2225027">
                  <a:extLst>
                    <a:ext uri="{9D8B030D-6E8A-4147-A177-3AD203B41FA5}">
                      <a16:colId xmlns:a16="http://schemas.microsoft.com/office/drawing/2014/main" val="4129202974"/>
                    </a:ext>
                  </a:extLst>
                </a:gridCol>
              </a:tblGrid>
              <a:tr h="2990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상세 설명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19776"/>
                  </a:ext>
                </a:extLst>
              </a:tr>
              <a:tr h="1633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백테스트 기본 정보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+mn-lt"/>
                        </a:rPr>
                        <a:t>제작한 알고리즘에 따른 백테스트의 기본 정보 표출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+mn-lt"/>
                        </a:rPr>
                        <a:t>총 손익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누적수익률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매매 승률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테스트 기간 및 거래횟수</a:t>
                      </a:r>
                      <a:r>
                        <a:rPr lang="en-US" altLang="ko-KR" sz="1200" b="0" dirty="0"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latin typeface="+mn-lt"/>
                        </a:rPr>
                        <a:t>매수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매도 횟수</a:t>
                      </a:r>
                      <a:r>
                        <a:rPr lang="en-US" altLang="ko-KR" sz="1200" b="0" dirty="0">
                          <a:latin typeface="+mn-lt"/>
                        </a:rPr>
                        <a:t>)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47185"/>
                  </a:ext>
                </a:extLst>
              </a:tr>
              <a:tr h="21968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 err="1">
                          <a:latin typeface="+mn-lt"/>
                        </a:rPr>
                        <a:t>백테스팅</a:t>
                      </a:r>
                      <a:r>
                        <a:rPr lang="ko-KR" altLang="en-US" sz="1200" b="1" dirty="0">
                          <a:latin typeface="+mn-lt"/>
                        </a:rPr>
                        <a:t> 차트 뷰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1200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err="1">
                          <a:latin typeface="+mn-lt"/>
                        </a:rPr>
                        <a:t>백테스팅</a:t>
                      </a:r>
                      <a:r>
                        <a:rPr lang="ko-KR" altLang="en-US" sz="1200" dirty="0">
                          <a:latin typeface="+mn-lt"/>
                        </a:rPr>
                        <a:t> 기간 동안의 암호화폐의 가격정보를 </a:t>
                      </a:r>
                      <a:r>
                        <a:rPr lang="ko-KR" altLang="en-US" sz="1200" dirty="0" err="1">
                          <a:latin typeface="+mn-lt"/>
                        </a:rPr>
                        <a:t>캔틀차트</a:t>
                      </a:r>
                      <a:r>
                        <a:rPr lang="ko-KR" altLang="en-US" sz="1200" dirty="0">
                          <a:latin typeface="+mn-lt"/>
                        </a:rPr>
                        <a:t> 형식으로 보여줌</a:t>
                      </a:r>
                      <a:endParaRPr lang="en-US" altLang="ko-KR" sz="1200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+mn-lt"/>
                        </a:rPr>
                        <a:t>매수</a:t>
                      </a:r>
                      <a:r>
                        <a:rPr lang="en-US" altLang="ko-KR" sz="1200" dirty="0">
                          <a:latin typeface="+mn-lt"/>
                        </a:rPr>
                        <a:t>, </a:t>
                      </a:r>
                      <a:r>
                        <a:rPr lang="ko-KR" altLang="en-US" sz="1200" dirty="0">
                          <a:latin typeface="+mn-lt"/>
                        </a:rPr>
                        <a:t>매도한 날짜에 맞춰 차트에 표시</a:t>
                      </a:r>
                      <a:endParaRPr lang="en-US" altLang="ko-KR" sz="1200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>
                          <a:latin typeface="+mn-lt"/>
                        </a:rPr>
                        <a:t>차트는 마우스 왼쪽 클릭한 상태에서 좌우로 날짜별로 이동가능</a:t>
                      </a:r>
                      <a:endParaRPr lang="en-US" altLang="ko-KR" sz="1200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>
                          <a:latin typeface="+mn-lt"/>
                        </a:rPr>
                        <a:t>마우스 휠 스크롤로 확대</a:t>
                      </a:r>
                      <a:r>
                        <a:rPr lang="en-US" altLang="ko-KR" sz="1200" dirty="0">
                          <a:latin typeface="+mn-lt"/>
                        </a:rPr>
                        <a:t>,</a:t>
                      </a:r>
                      <a:r>
                        <a:rPr lang="ko-KR" altLang="en-US" sz="1200" dirty="0">
                          <a:latin typeface="+mn-lt"/>
                        </a:rPr>
                        <a:t> 축소 가능</a:t>
                      </a:r>
                      <a:endParaRPr lang="en-US" altLang="ko-KR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06819"/>
                  </a:ext>
                </a:extLst>
              </a:tr>
              <a:tr h="1591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거래내역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algn="l" latinLnBrk="1"/>
                      <a:endParaRPr lang="en-US" altLang="ko-KR" sz="1200" b="1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+mn-lt"/>
                        </a:rPr>
                        <a:t>알고리즘에 따라 매매한 상세 내역을 보여줌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+mn-lt"/>
                        </a:rPr>
                        <a:t>거래일시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매수</a:t>
                      </a:r>
                      <a:r>
                        <a:rPr lang="en-US" altLang="ko-KR" sz="1200" b="0" dirty="0">
                          <a:latin typeface="+mn-lt"/>
                        </a:rPr>
                        <a:t>/</a:t>
                      </a:r>
                      <a:r>
                        <a:rPr lang="ko-KR" altLang="en-US" sz="1200" b="0" dirty="0">
                          <a:latin typeface="+mn-lt"/>
                        </a:rPr>
                        <a:t>매도</a:t>
                      </a:r>
                      <a:r>
                        <a:rPr lang="en-US" altLang="ko-KR" sz="1200" b="0" dirty="0">
                          <a:latin typeface="+mn-lt"/>
                        </a:rPr>
                        <a:t>, win/lose, </a:t>
                      </a:r>
                      <a:r>
                        <a:rPr lang="ko-KR" altLang="en-US" sz="1200" b="0" dirty="0">
                          <a:latin typeface="+mn-lt"/>
                        </a:rPr>
                        <a:t>일 수익률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누적 수익률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총자산 증감을 표시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+mn-lt"/>
                        </a:rPr>
                        <a:t>한 화면에 </a:t>
                      </a:r>
                      <a:r>
                        <a:rPr lang="en-US" altLang="ko-KR" sz="1200" b="0" dirty="0">
                          <a:latin typeface="+mn-lt"/>
                        </a:rPr>
                        <a:t>10</a:t>
                      </a:r>
                      <a:r>
                        <a:rPr lang="ko-KR" altLang="en-US" sz="1200" b="0" dirty="0">
                          <a:latin typeface="+mn-lt"/>
                        </a:rPr>
                        <a:t>개까지 내역을 보여주고 스크롤방식으로 나머지 내역 표출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04558"/>
                  </a:ext>
                </a:extLst>
              </a:tr>
            </a:tbl>
          </a:graphicData>
        </a:graphic>
      </p:graphicFrame>
      <p:pic>
        <p:nvPicPr>
          <p:cNvPr id="2" name="그래픽 1">
            <a:extLst>
              <a:ext uri="{FF2B5EF4-FFF2-40B4-BE49-F238E27FC236}">
                <a16:creationId xmlns:a16="http://schemas.microsoft.com/office/drawing/2014/main" id="{62FC213A-557C-404E-974A-2A3C0E830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138" y="1129384"/>
            <a:ext cx="8249310" cy="478601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FE1731-F935-40AE-9071-5420AE03CD86}"/>
              </a:ext>
            </a:extLst>
          </p:cNvPr>
          <p:cNvSpPr/>
          <p:nvPr/>
        </p:nvSpPr>
        <p:spPr>
          <a:xfrm>
            <a:off x="527138" y="1364778"/>
            <a:ext cx="5425793" cy="10051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882E68A-4D47-454A-BB97-37B22114E748}"/>
              </a:ext>
            </a:extLst>
          </p:cNvPr>
          <p:cNvSpPr/>
          <p:nvPr/>
        </p:nvSpPr>
        <p:spPr>
          <a:xfrm>
            <a:off x="424044" y="1280346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440880-995B-4252-AC68-14A23F641F0B}"/>
              </a:ext>
            </a:extLst>
          </p:cNvPr>
          <p:cNvSpPr/>
          <p:nvPr/>
        </p:nvSpPr>
        <p:spPr>
          <a:xfrm>
            <a:off x="527138" y="2517195"/>
            <a:ext cx="5425793" cy="34826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4DE36D7-607F-4841-A2F0-3137A1C4A546}"/>
              </a:ext>
            </a:extLst>
          </p:cNvPr>
          <p:cNvSpPr/>
          <p:nvPr/>
        </p:nvSpPr>
        <p:spPr>
          <a:xfrm>
            <a:off x="424044" y="2414101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7888A2-D3DD-4658-94C7-6187B4948C89}"/>
              </a:ext>
            </a:extLst>
          </p:cNvPr>
          <p:cNvSpPr/>
          <p:nvPr/>
        </p:nvSpPr>
        <p:spPr>
          <a:xfrm>
            <a:off x="6056026" y="1364777"/>
            <a:ext cx="2720422" cy="463505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1D918FC-F2D7-48A1-B457-832F21C23E37}"/>
              </a:ext>
            </a:extLst>
          </p:cNvPr>
          <p:cNvSpPr/>
          <p:nvPr/>
        </p:nvSpPr>
        <p:spPr>
          <a:xfrm>
            <a:off x="5992906" y="1261683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08144E2-5562-4CAF-AEE2-A0A5E7216575}"/>
              </a:ext>
            </a:extLst>
          </p:cNvPr>
          <p:cNvCxnSpPr/>
          <p:nvPr/>
        </p:nvCxnSpPr>
        <p:spPr>
          <a:xfrm>
            <a:off x="8574833" y="2136710"/>
            <a:ext cx="0" cy="350831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AE8D2D3-337E-4A48-96C7-D5CC740E7019}"/>
              </a:ext>
            </a:extLst>
          </p:cNvPr>
          <p:cNvCxnSpPr>
            <a:cxnSpLocks/>
          </p:cNvCxnSpPr>
          <p:nvPr/>
        </p:nvCxnSpPr>
        <p:spPr>
          <a:xfrm flipV="1">
            <a:off x="1129004" y="2761861"/>
            <a:ext cx="3748141" cy="225800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43FD6B-AC51-48D5-A914-D14E269FFCD3}"/>
              </a:ext>
            </a:extLst>
          </p:cNvPr>
          <p:cNvSpPr txBox="1"/>
          <p:nvPr/>
        </p:nvSpPr>
        <p:spPr>
          <a:xfrm rot="19644434">
            <a:off x="2416961" y="3621158"/>
            <a:ext cx="803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스크롤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A8133E-EEAA-41D3-8A8E-B9CACDFE7914}"/>
              </a:ext>
            </a:extLst>
          </p:cNvPr>
          <p:cNvSpPr txBox="1"/>
          <p:nvPr/>
        </p:nvSpPr>
        <p:spPr>
          <a:xfrm>
            <a:off x="8493724" y="3382430"/>
            <a:ext cx="448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스</a:t>
            </a:r>
            <a:endParaRPr lang="en-US" altLang="ko-KR" sz="1400" dirty="0"/>
          </a:p>
          <a:p>
            <a:r>
              <a:rPr lang="ko-KR" altLang="en-US" sz="1400" dirty="0"/>
              <a:t>크</a:t>
            </a:r>
            <a:endParaRPr lang="en-US" altLang="ko-KR" sz="1400" dirty="0"/>
          </a:p>
          <a:p>
            <a:r>
              <a:rPr lang="ko-KR" altLang="en-US" sz="1400" dirty="0"/>
              <a:t>롤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BC05C4-98B7-41BB-9F73-114909BA5E72}"/>
              </a:ext>
            </a:extLst>
          </p:cNvPr>
          <p:cNvCxnSpPr/>
          <p:nvPr/>
        </p:nvCxnSpPr>
        <p:spPr>
          <a:xfrm>
            <a:off x="669038" y="5355771"/>
            <a:ext cx="455333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9E8C13C-A363-4162-9587-CD98DC90DB5A}"/>
              </a:ext>
            </a:extLst>
          </p:cNvPr>
          <p:cNvSpPr txBox="1"/>
          <p:nvPr/>
        </p:nvSpPr>
        <p:spPr>
          <a:xfrm>
            <a:off x="2381132" y="5038694"/>
            <a:ext cx="192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왼쪽 클릭 후 드래그</a:t>
            </a:r>
          </a:p>
        </p:txBody>
      </p:sp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024D6655-48AC-4720-90E6-F3BBF2939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44849"/>
              </p:ext>
            </p:extLst>
          </p:nvPr>
        </p:nvGraphicFramePr>
        <p:xfrm>
          <a:off x="7170579" y="342903"/>
          <a:ext cx="184856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74">
                  <a:extLst>
                    <a:ext uri="{9D8B030D-6E8A-4147-A177-3AD203B41FA5}">
                      <a16:colId xmlns:a16="http://schemas.microsoft.com/office/drawing/2014/main" val="3982139649"/>
                    </a:ext>
                  </a:extLst>
                </a:gridCol>
                <a:gridCol w="814787">
                  <a:extLst>
                    <a:ext uri="{9D8B030D-6E8A-4147-A177-3AD203B41FA5}">
                      <a16:colId xmlns:a16="http://schemas.microsoft.com/office/drawing/2014/main" val="3708689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69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70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F63909-0307-4405-837F-E8D696070C0C}"/>
              </a:ext>
            </a:extLst>
          </p:cNvPr>
          <p:cNvSpPr txBox="1"/>
          <p:nvPr/>
        </p:nvSpPr>
        <p:spPr>
          <a:xfrm>
            <a:off x="446455" y="344255"/>
            <a:ext cx="824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4-2 </a:t>
            </a:r>
            <a:r>
              <a:rPr lang="ko-KR" altLang="en-US" b="1" dirty="0"/>
              <a:t>차트 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400513-5A0E-451C-85ED-0190BEAA0184}"/>
              </a:ext>
            </a:extLst>
          </p:cNvPr>
          <p:cNvCxnSpPr>
            <a:cxnSpLocks/>
          </p:cNvCxnSpPr>
          <p:nvPr/>
        </p:nvCxnSpPr>
        <p:spPr>
          <a:xfrm>
            <a:off x="527138" y="740482"/>
            <a:ext cx="82493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6918EB6-533E-4FAE-B4F7-7E7D1AFB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772596"/>
              </p:ext>
            </p:extLst>
          </p:nvPr>
        </p:nvGraphicFramePr>
        <p:xfrm>
          <a:off x="9188379" y="344255"/>
          <a:ext cx="2632922" cy="19324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895">
                  <a:extLst>
                    <a:ext uri="{9D8B030D-6E8A-4147-A177-3AD203B41FA5}">
                      <a16:colId xmlns:a16="http://schemas.microsoft.com/office/drawing/2014/main" val="211332079"/>
                    </a:ext>
                  </a:extLst>
                </a:gridCol>
                <a:gridCol w="2225027">
                  <a:extLst>
                    <a:ext uri="{9D8B030D-6E8A-4147-A177-3AD203B41FA5}">
                      <a16:colId xmlns:a16="http://schemas.microsoft.com/office/drawing/2014/main" val="4129202974"/>
                    </a:ext>
                  </a:extLst>
                </a:gridCol>
              </a:tblGrid>
              <a:tr h="2990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상세 설명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19776"/>
                  </a:ext>
                </a:extLst>
              </a:tr>
              <a:tr h="16333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백테스트 기본 정보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 err="1">
                          <a:latin typeface="+mn-lt"/>
                        </a:rPr>
                        <a:t>차트뷰에</a:t>
                      </a:r>
                      <a:r>
                        <a:rPr lang="ko-KR" altLang="en-US" sz="1200" b="0" dirty="0">
                          <a:latin typeface="+mn-lt"/>
                        </a:rPr>
                        <a:t> 매수</a:t>
                      </a:r>
                      <a:r>
                        <a:rPr lang="en-US" altLang="ko-KR" sz="1200" b="0" dirty="0"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latin typeface="+mn-lt"/>
                        </a:rPr>
                        <a:t>매도한 시점에 맞춰 표시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+mn-lt"/>
                        </a:rPr>
                        <a:t>각 표시를 누르면 해당하는 거래내역이 </a:t>
                      </a:r>
                      <a:r>
                        <a:rPr lang="ko-KR" altLang="en-US" sz="1200" b="0" dirty="0" err="1">
                          <a:latin typeface="+mn-lt"/>
                        </a:rPr>
                        <a:t>맨위의</a:t>
                      </a:r>
                      <a:r>
                        <a:rPr lang="ko-KR" altLang="en-US" sz="1200" b="0" dirty="0">
                          <a:latin typeface="+mn-lt"/>
                        </a:rPr>
                        <a:t> 행으로 올라옴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47185"/>
                  </a:ext>
                </a:extLst>
              </a:tr>
            </a:tbl>
          </a:graphicData>
        </a:graphic>
      </p:graphicFrame>
      <p:pic>
        <p:nvPicPr>
          <p:cNvPr id="2" name="그래픽 1">
            <a:extLst>
              <a:ext uri="{FF2B5EF4-FFF2-40B4-BE49-F238E27FC236}">
                <a16:creationId xmlns:a16="http://schemas.microsoft.com/office/drawing/2014/main" id="{62FC213A-557C-404E-974A-2A3C0E830E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75" t="27405" r="34226"/>
          <a:stretch/>
        </p:blipFill>
        <p:spPr>
          <a:xfrm>
            <a:off x="608756" y="1059237"/>
            <a:ext cx="4719591" cy="3959804"/>
          </a:xfrm>
          <a:prstGeom prst="rect">
            <a:avLst/>
          </a:prstGeom>
        </p:spPr>
      </p:pic>
      <p:graphicFrame>
        <p:nvGraphicFramePr>
          <p:cNvPr id="18" name="표 4">
            <a:extLst>
              <a:ext uri="{FF2B5EF4-FFF2-40B4-BE49-F238E27FC236}">
                <a16:creationId xmlns:a16="http://schemas.microsoft.com/office/drawing/2014/main" id="{024D6655-48AC-4720-90E6-F3BBF29398F4}"/>
              </a:ext>
            </a:extLst>
          </p:cNvPr>
          <p:cNvGraphicFramePr>
            <a:graphicFrameLocks noGrp="1"/>
          </p:cNvGraphicFramePr>
          <p:nvPr/>
        </p:nvGraphicFramePr>
        <p:xfrm>
          <a:off x="7170579" y="342903"/>
          <a:ext cx="184856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74">
                  <a:extLst>
                    <a:ext uri="{9D8B030D-6E8A-4147-A177-3AD203B41FA5}">
                      <a16:colId xmlns:a16="http://schemas.microsoft.com/office/drawing/2014/main" val="3982139649"/>
                    </a:ext>
                  </a:extLst>
                </a:gridCol>
                <a:gridCol w="814787">
                  <a:extLst>
                    <a:ext uri="{9D8B030D-6E8A-4147-A177-3AD203B41FA5}">
                      <a16:colId xmlns:a16="http://schemas.microsoft.com/office/drawing/2014/main" val="3708689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B-1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699899"/>
                  </a:ext>
                </a:extLst>
              </a:tr>
            </a:tbl>
          </a:graphicData>
        </a:graphic>
      </p:graphicFrame>
      <p:pic>
        <p:nvPicPr>
          <p:cNvPr id="8" name="그래픽 7">
            <a:extLst>
              <a:ext uri="{FF2B5EF4-FFF2-40B4-BE49-F238E27FC236}">
                <a16:creationId xmlns:a16="http://schemas.microsoft.com/office/drawing/2014/main" id="{07C32F16-508A-4197-B89B-02F829B80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361" y="2024380"/>
            <a:ext cx="405129" cy="220980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B31EEE2E-939D-4514-9FE0-51529843D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7490" y="1471553"/>
            <a:ext cx="419100" cy="22860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13EB6CDE-F345-4043-A757-093F0D33D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8510" y="1905000"/>
            <a:ext cx="405129" cy="220980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B4E5CD9C-8519-440E-A78A-A96188CEF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1311" y="2810539"/>
            <a:ext cx="405129" cy="220980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D049C569-5F3F-4034-9BB2-488279E179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94268" y="2134870"/>
            <a:ext cx="419100" cy="22860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F9263457-22BE-4FBB-AF46-9FE480244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9182" y="1530479"/>
            <a:ext cx="3315260" cy="4980976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26EBBEF-7D30-465B-8FD7-8F06DC37FF4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236440" y="2921029"/>
            <a:ext cx="2432592" cy="1656557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14CAB1-CC3B-4A47-985E-80B62670E536}"/>
              </a:ext>
            </a:extLst>
          </p:cNvPr>
          <p:cNvSpPr txBox="1"/>
          <p:nvPr/>
        </p:nvSpPr>
        <p:spPr>
          <a:xfrm>
            <a:off x="3085862" y="3205871"/>
            <a:ext cx="63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pic>
        <p:nvPicPr>
          <p:cNvPr id="41" name="그래픽 40">
            <a:extLst>
              <a:ext uri="{FF2B5EF4-FFF2-40B4-BE49-F238E27FC236}">
                <a16:creationId xmlns:a16="http://schemas.microsoft.com/office/drawing/2014/main" id="{DF9D68F8-6F5E-415E-8298-A44CE77AE49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85960"/>
          <a:stretch/>
        </p:blipFill>
        <p:spPr>
          <a:xfrm>
            <a:off x="5581450" y="2571369"/>
            <a:ext cx="3315260" cy="699319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5C034203-D521-4490-A592-792995C9F24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8619"/>
          <a:stretch/>
        </p:blipFill>
        <p:spPr>
          <a:xfrm>
            <a:off x="5582472" y="3205871"/>
            <a:ext cx="3315260" cy="2061191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FB9110-C7BB-4440-B57D-B55AAE3B8907}"/>
              </a:ext>
            </a:extLst>
          </p:cNvPr>
          <p:cNvCxnSpPr>
            <a:cxnSpLocks/>
          </p:cNvCxnSpPr>
          <p:nvPr/>
        </p:nvCxnSpPr>
        <p:spPr>
          <a:xfrm flipV="1">
            <a:off x="5029200" y="3407981"/>
            <a:ext cx="1232802" cy="116960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8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F63909-0307-4405-837F-E8D696070C0C}"/>
              </a:ext>
            </a:extLst>
          </p:cNvPr>
          <p:cNvSpPr txBox="1"/>
          <p:nvPr/>
        </p:nvSpPr>
        <p:spPr>
          <a:xfrm>
            <a:off x="446455" y="344255"/>
            <a:ext cx="824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4-3 </a:t>
            </a:r>
            <a:r>
              <a:rPr lang="ko-KR" altLang="en-US" b="1" dirty="0"/>
              <a:t>거래내역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400513-5A0E-451C-85ED-0190BEAA0184}"/>
              </a:ext>
            </a:extLst>
          </p:cNvPr>
          <p:cNvCxnSpPr>
            <a:cxnSpLocks/>
          </p:cNvCxnSpPr>
          <p:nvPr/>
        </p:nvCxnSpPr>
        <p:spPr>
          <a:xfrm>
            <a:off x="527138" y="740482"/>
            <a:ext cx="82493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6918EB6-533E-4FAE-B4F7-7E7D1AFB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199094"/>
              </p:ext>
            </p:extLst>
          </p:nvPr>
        </p:nvGraphicFramePr>
        <p:xfrm>
          <a:off x="9188379" y="344255"/>
          <a:ext cx="2632922" cy="34066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895">
                  <a:extLst>
                    <a:ext uri="{9D8B030D-6E8A-4147-A177-3AD203B41FA5}">
                      <a16:colId xmlns:a16="http://schemas.microsoft.com/office/drawing/2014/main" val="211332079"/>
                    </a:ext>
                  </a:extLst>
                </a:gridCol>
                <a:gridCol w="2225027">
                  <a:extLst>
                    <a:ext uri="{9D8B030D-6E8A-4147-A177-3AD203B41FA5}">
                      <a16:colId xmlns:a16="http://schemas.microsoft.com/office/drawing/2014/main" val="4129202974"/>
                    </a:ext>
                  </a:extLst>
                </a:gridCol>
              </a:tblGrid>
              <a:tr h="2990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상세 설명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19776"/>
                  </a:ext>
                </a:extLst>
              </a:tr>
              <a:tr h="1260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거래 상세 내역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latin typeface="+mn-lt"/>
                        </a:rPr>
                        <a:t>거래내역의 행을 </a:t>
                      </a:r>
                      <a:r>
                        <a:rPr lang="ko-KR" altLang="en-US" sz="1200" b="0" dirty="0" err="1">
                          <a:latin typeface="+mn-lt"/>
                        </a:rPr>
                        <a:t>클릭시</a:t>
                      </a:r>
                      <a:r>
                        <a:rPr lang="ko-KR" altLang="en-US" sz="1200" b="0" dirty="0">
                          <a:latin typeface="+mn-lt"/>
                        </a:rPr>
                        <a:t> 아래 행이 늘어나면서 설정 조건과 실제 수치를 보여줌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47185"/>
                  </a:ext>
                </a:extLst>
              </a:tr>
              <a:tr h="18474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거래 상세 내역 정렬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algn="l" latinLnBrk="1"/>
                      <a:endParaRPr lang="en-US" altLang="ko-KR" sz="1200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+mn-lt"/>
                        </a:rPr>
                        <a:t>맨 위의 구분자를 클릭할 경우 구분자에 따라 정렬이 가능</a:t>
                      </a:r>
                      <a:endParaRPr lang="en-US" altLang="ko-KR" sz="1200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dirty="0">
                          <a:latin typeface="+mn-lt"/>
                        </a:rPr>
                        <a:t>(</a:t>
                      </a:r>
                      <a:r>
                        <a:rPr lang="ko-KR" altLang="en-US" sz="1200" dirty="0">
                          <a:latin typeface="+mn-lt"/>
                        </a:rPr>
                        <a:t>예시</a:t>
                      </a:r>
                      <a:r>
                        <a:rPr lang="en-US" altLang="ko-KR" sz="1200" dirty="0">
                          <a:latin typeface="+mn-lt"/>
                        </a:rPr>
                        <a:t>) </a:t>
                      </a:r>
                      <a:r>
                        <a:rPr lang="ko-KR" altLang="en-US" sz="1200" dirty="0">
                          <a:latin typeface="+mn-lt"/>
                        </a:rPr>
                        <a:t>거래 결과를 </a:t>
                      </a:r>
                      <a:r>
                        <a:rPr lang="en-US" altLang="ko-KR" sz="1200" dirty="0">
                          <a:latin typeface="+mn-lt"/>
                        </a:rPr>
                        <a:t>WIN</a:t>
                      </a:r>
                      <a:r>
                        <a:rPr lang="ko-KR" altLang="en-US" sz="1200" dirty="0">
                          <a:latin typeface="+mn-lt"/>
                        </a:rPr>
                        <a:t>으로 정렬</a:t>
                      </a:r>
                      <a:endParaRPr lang="en-US" altLang="ko-KR" sz="1200" dirty="0">
                        <a:latin typeface="+mn-lt"/>
                      </a:endParaRPr>
                    </a:p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06819"/>
                  </a:ext>
                </a:extLst>
              </a:tr>
            </a:tbl>
          </a:graphicData>
        </a:graphic>
      </p:graphicFrame>
      <p:pic>
        <p:nvPicPr>
          <p:cNvPr id="9" name="그래픽 8">
            <a:extLst>
              <a:ext uri="{FF2B5EF4-FFF2-40B4-BE49-F238E27FC236}">
                <a16:creationId xmlns:a16="http://schemas.microsoft.com/office/drawing/2014/main" id="{4CDA6A9A-305B-44E6-A74E-0F4EDA932F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554" b="10797"/>
          <a:stretch/>
        </p:blipFill>
        <p:spPr>
          <a:xfrm>
            <a:off x="370699" y="950389"/>
            <a:ext cx="4564578" cy="559946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8A308CD-8BA1-468E-AEAE-5BAE4AED53C1}"/>
              </a:ext>
            </a:extLst>
          </p:cNvPr>
          <p:cNvCxnSpPr>
            <a:cxnSpLocks/>
          </p:cNvCxnSpPr>
          <p:nvPr/>
        </p:nvCxnSpPr>
        <p:spPr>
          <a:xfrm>
            <a:off x="4590662" y="1509762"/>
            <a:ext cx="803210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8E7284-0DBF-43C1-8D05-5B637CE08659}"/>
              </a:ext>
            </a:extLst>
          </p:cNvPr>
          <p:cNvSpPr txBox="1"/>
          <p:nvPr/>
        </p:nvSpPr>
        <p:spPr>
          <a:xfrm>
            <a:off x="4677158" y="1189707"/>
            <a:ext cx="630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클릭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ADDBCA4-AF67-4597-9590-31808A2B3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30728"/>
              </p:ext>
            </p:extLst>
          </p:nvPr>
        </p:nvGraphicFramePr>
        <p:xfrm>
          <a:off x="5398407" y="923493"/>
          <a:ext cx="3096378" cy="10049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0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8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설정 조건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수치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OBV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변화율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&gt; 10%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15%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8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RSI&gt;60%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70%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가격변화율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&lt;10%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5%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05D3F9B3-F2A2-4319-AE3A-50B75F1A646F}"/>
              </a:ext>
            </a:extLst>
          </p:cNvPr>
          <p:cNvSpPr/>
          <p:nvPr/>
        </p:nvSpPr>
        <p:spPr>
          <a:xfrm>
            <a:off x="5290778" y="793503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C4D39BDF-85BF-4934-8236-4F340BD9EB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5564" t="12532" r="209" b="39090"/>
          <a:stretch/>
        </p:blipFill>
        <p:spPr>
          <a:xfrm>
            <a:off x="4935277" y="2628253"/>
            <a:ext cx="3897601" cy="3196198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C08923E-2540-46EB-A913-6C523E72E9BC}"/>
              </a:ext>
            </a:extLst>
          </p:cNvPr>
          <p:cNvCxnSpPr>
            <a:cxnSpLocks/>
          </p:cNvCxnSpPr>
          <p:nvPr/>
        </p:nvCxnSpPr>
        <p:spPr>
          <a:xfrm>
            <a:off x="2140214" y="1201985"/>
            <a:ext cx="4241925" cy="1606529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EDE71C3-D31F-40CC-BA39-49E9888EAE65}"/>
              </a:ext>
            </a:extLst>
          </p:cNvPr>
          <p:cNvSpPr/>
          <p:nvPr/>
        </p:nvSpPr>
        <p:spPr>
          <a:xfrm>
            <a:off x="5101187" y="2561077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254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D1C389-B53B-4955-B40E-7EDCC98AD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137185"/>
              </p:ext>
            </p:extLst>
          </p:nvPr>
        </p:nvGraphicFramePr>
        <p:xfrm>
          <a:off x="527138" y="934564"/>
          <a:ext cx="11137723" cy="5511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3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lt"/>
                        </a:rPr>
                        <a:t>page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v.0.1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2020-04-01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all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latin typeface="+mn-lt"/>
                        </a:rPr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n-lt"/>
                        </a:rPr>
                        <a:t>박성수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4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4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4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4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4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4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4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4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4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4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4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DB6424-72B6-4C49-8250-24A294BD8994}"/>
              </a:ext>
            </a:extLst>
          </p:cNvPr>
          <p:cNvSpPr txBox="1"/>
          <p:nvPr/>
        </p:nvSpPr>
        <p:spPr>
          <a:xfrm>
            <a:off x="446455" y="344255"/>
            <a:ext cx="129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문서이력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567008-C5A8-4CE5-BF52-60F16A9C1E2D}"/>
              </a:ext>
            </a:extLst>
          </p:cNvPr>
          <p:cNvCxnSpPr/>
          <p:nvPr/>
        </p:nvCxnSpPr>
        <p:spPr>
          <a:xfrm>
            <a:off x="527138" y="740482"/>
            <a:ext cx="1113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15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DB6424-72B6-4C49-8250-24A294BD8994}"/>
              </a:ext>
            </a:extLst>
          </p:cNvPr>
          <p:cNvSpPr txBox="1"/>
          <p:nvPr/>
        </p:nvSpPr>
        <p:spPr>
          <a:xfrm>
            <a:off x="446455" y="344255"/>
            <a:ext cx="129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목차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567008-C5A8-4CE5-BF52-60F16A9C1E2D}"/>
              </a:ext>
            </a:extLst>
          </p:cNvPr>
          <p:cNvCxnSpPr/>
          <p:nvPr/>
        </p:nvCxnSpPr>
        <p:spPr>
          <a:xfrm>
            <a:off x="527138" y="740482"/>
            <a:ext cx="1113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57930B-1799-4DC3-9EAE-4C5CB01EE0F7}"/>
              </a:ext>
            </a:extLst>
          </p:cNvPr>
          <p:cNvSpPr txBox="1"/>
          <p:nvPr/>
        </p:nvSpPr>
        <p:spPr>
          <a:xfrm>
            <a:off x="1739152" y="1062712"/>
            <a:ext cx="239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서비스 기본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F83C7-C1DE-497E-8D99-D5569AE34005}"/>
              </a:ext>
            </a:extLst>
          </p:cNvPr>
          <p:cNvSpPr txBox="1"/>
          <p:nvPr/>
        </p:nvSpPr>
        <p:spPr>
          <a:xfrm>
            <a:off x="1739152" y="2482396"/>
            <a:ext cx="239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메인 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0B7FB-DD89-439A-802A-820DD392F750}"/>
              </a:ext>
            </a:extLst>
          </p:cNvPr>
          <p:cNvSpPr txBox="1"/>
          <p:nvPr/>
        </p:nvSpPr>
        <p:spPr>
          <a:xfrm>
            <a:off x="1739152" y="3562988"/>
            <a:ext cx="282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알고리즘 제작 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611495-703A-4663-A7AA-9DE44E135694}"/>
              </a:ext>
            </a:extLst>
          </p:cNvPr>
          <p:cNvSpPr txBox="1"/>
          <p:nvPr/>
        </p:nvSpPr>
        <p:spPr>
          <a:xfrm>
            <a:off x="6964295" y="1062712"/>
            <a:ext cx="282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 err="1"/>
              <a:t>백테스팅</a:t>
            </a:r>
            <a:r>
              <a:rPr lang="ko-KR" altLang="en-US" b="1" dirty="0"/>
              <a:t> 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42727-7B2B-4287-8D4E-11E4C9C6E3DF}"/>
              </a:ext>
            </a:extLst>
          </p:cNvPr>
          <p:cNvSpPr txBox="1"/>
          <p:nvPr/>
        </p:nvSpPr>
        <p:spPr>
          <a:xfrm>
            <a:off x="2177691" y="1497133"/>
            <a:ext cx="282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 </a:t>
            </a:r>
            <a:r>
              <a:rPr lang="ko-KR" altLang="en-US" dirty="0"/>
              <a:t>전체 서비스 프로세스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E4B6C-5E10-462F-A856-F2F9FC71BB5F}"/>
              </a:ext>
            </a:extLst>
          </p:cNvPr>
          <p:cNvSpPr txBox="1"/>
          <p:nvPr/>
        </p:nvSpPr>
        <p:spPr>
          <a:xfrm>
            <a:off x="2177691" y="1961794"/>
            <a:ext cx="282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1-2 </a:t>
            </a:r>
            <a:r>
              <a:rPr lang="ko-KR" altLang="en-US" dirty="0" err="1"/>
              <a:t>웹포털</a:t>
            </a:r>
            <a:r>
              <a:rPr lang="ko-KR" altLang="en-US" dirty="0"/>
              <a:t> </a:t>
            </a:r>
            <a:r>
              <a:rPr lang="ko-KR" altLang="en-US" dirty="0" err="1"/>
              <a:t>메뉴트리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0C9C3-DE57-4ED4-B0A8-CEAE302370A2}"/>
              </a:ext>
            </a:extLst>
          </p:cNvPr>
          <p:cNvSpPr txBox="1"/>
          <p:nvPr/>
        </p:nvSpPr>
        <p:spPr>
          <a:xfrm>
            <a:off x="2177691" y="2947057"/>
            <a:ext cx="3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 </a:t>
            </a:r>
            <a:r>
              <a:rPr lang="ko-KR" altLang="en-US" dirty="0"/>
              <a:t>메인 페이지 와이어 프레임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80857-8045-4CB2-AA20-12F674357D28}"/>
              </a:ext>
            </a:extLst>
          </p:cNvPr>
          <p:cNvSpPr txBox="1"/>
          <p:nvPr/>
        </p:nvSpPr>
        <p:spPr>
          <a:xfrm>
            <a:off x="2177691" y="4004439"/>
            <a:ext cx="3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3-1 </a:t>
            </a:r>
            <a:r>
              <a:rPr lang="ko-KR" altLang="en-US" dirty="0"/>
              <a:t>알고리즘 제작 프로세스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9F7C1-C1C6-4FA4-AACA-3A77DCBBB9FF}"/>
              </a:ext>
            </a:extLst>
          </p:cNvPr>
          <p:cNvSpPr txBox="1"/>
          <p:nvPr/>
        </p:nvSpPr>
        <p:spPr>
          <a:xfrm>
            <a:off x="2177691" y="4406145"/>
            <a:ext cx="3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3-2 </a:t>
            </a:r>
            <a:r>
              <a:rPr lang="ko-KR" altLang="en-US" dirty="0"/>
              <a:t>알고리즘 제작 페이지 개괄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2401A7-364E-4B2D-9529-030456B271E5}"/>
              </a:ext>
            </a:extLst>
          </p:cNvPr>
          <p:cNvSpPr txBox="1"/>
          <p:nvPr/>
        </p:nvSpPr>
        <p:spPr>
          <a:xfrm>
            <a:off x="2177691" y="4807851"/>
            <a:ext cx="3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3-3 </a:t>
            </a:r>
            <a:r>
              <a:rPr lang="ko-KR" altLang="en-US" dirty="0"/>
              <a:t>조건설정 모듈 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69D62-20D7-4747-B977-F026B41F3D6C}"/>
              </a:ext>
            </a:extLst>
          </p:cNvPr>
          <p:cNvSpPr txBox="1"/>
          <p:nvPr/>
        </p:nvSpPr>
        <p:spPr>
          <a:xfrm>
            <a:off x="2177691" y="5183871"/>
            <a:ext cx="3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3-4 </a:t>
            </a:r>
            <a:r>
              <a:rPr lang="ko-KR" altLang="en-US" dirty="0"/>
              <a:t>알고리즘 제작 보드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7DF3-484B-453C-91C6-189A0B351C68}"/>
              </a:ext>
            </a:extLst>
          </p:cNvPr>
          <p:cNvSpPr txBox="1"/>
          <p:nvPr/>
        </p:nvSpPr>
        <p:spPr>
          <a:xfrm>
            <a:off x="7580115" y="1497133"/>
            <a:ext cx="282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4-1 </a:t>
            </a:r>
            <a:r>
              <a:rPr lang="ko-KR" altLang="en-US" dirty="0"/>
              <a:t>개괄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E80C4-F2A1-4419-BF9C-0C17D08CA876}"/>
              </a:ext>
            </a:extLst>
          </p:cNvPr>
          <p:cNvSpPr txBox="1"/>
          <p:nvPr/>
        </p:nvSpPr>
        <p:spPr>
          <a:xfrm>
            <a:off x="7580115" y="1931554"/>
            <a:ext cx="282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4-2 </a:t>
            </a:r>
            <a:r>
              <a:rPr lang="ko-KR" altLang="en-US" dirty="0" err="1"/>
              <a:t>차트뷰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9435C2-6B4A-4C4B-8246-5D4924A9B1AE}"/>
              </a:ext>
            </a:extLst>
          </p:cNvPr>
          <p:cNvSpPr txBox="1"/>
          <p:nvPr/>
        </p:nvSpPr>
        <p:spPr>
          <a:xfrm>
            <a:off x="2177691" y="5574070"/>
            <a:ext cx="338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3-5 </a:t>
            </a:r>
            <a:r>
              <a:rPr lang="ko-KR" altLang="en-US" dirty="0"/>
              <a:t>추가 조건 설정 팝업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FB5582-1CC3-496C-BF9B-8CE29CD3F354}"/>
              </a:ext>
            </a:extLst>
          </p:cNvPr>
          <p:cNvSpPr txBox="1"/>
          <p:nvPr/>
        </p:nvSpPr>
        <p:spPr>
          <a:xfrm>
            <a:off x="7580115" y="2383373"/>
            <a:ext cx="282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4-3 </a:t>
            </a:r>
            <a:r>
              <a:rPr lang="ko-KR" altLang="en-US" dirty="0"/>
              <a:t>거래내역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C69ED9-8033-4921-A3ED-BCA5B74D6A4A}"/>
              </a:ext>
            </a:extLst>
          </p:cNvPr>
          <p:cNvSpPr txBox="1"/>
          <p:nvPr/>
        </p:nvSpPr>
        <p:spPr>
          <a:xfrm>
            <a:off x="2177690" y="5964269"/>
            <a:ext cx="37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3-5 </a:t>
            </a:r>
            <a:r>
              <a:rPr lang="ko-KR" altLang="en-US" dirty="0"/>
              <a:t>추가 조건 설정 서브 페이지</a:t>
            </a:r>
          </a:p>
        </p:txBody>
      </p:sp>
    </p:spTree>
    <p:extLst>
      <p:ext uri="{BB962C8B-B14F-4D97-AF65-F5344CB8AC3E}">
        <p14:creationId xmlns:p14="http://schemas.microsoft.com/office/powerpoint/2010/main" val="329170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32B537-BCC7-49AD-9D87-8079F30EDC89}"/>
              </a:ext>
            </a:extLst>
          </p:cNvPr>
          <p:cNvSpPr txBox="1"/>
          <p:nvPr/>
        </p:nvSpPr>
        <p:spPr>
          <a:xfrm>
            <a:off x="1514669" y="2493420"/>
            <a:ext cx="4434557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서비스 기본 구조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C7B8A8-29DB-46BC-BB60-C4DB5681AAAB}"/>
              </a:ext>
            </a:extLst>
          </p:cNvPr>
          <p:cNvCxnSpPr>
            <a:cxnSpLocks/>
          </p:cNvCxnSpPr>
          <p:nvPr/>
        </p:nvCxnSpPr>
        <p:spPr>
          <a:xfrm>
            <a:off x="1514669" y="3233057"/>
            <a:ext cx="9330613" cy="0"/>
          </a:xfrm>
          <a:prstGeom prst="line">
            <a:avLst/>
          </a:prstGeom>
          <a:ln w="28575">
            <a:solidFill>
              <a:srgbClr val="F56F3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90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F63909-0307-4405-837F-E8D696070C0C}"/>
              </a:ext>
            </a:extLst>
          </p:cNvPr>
          <p:cNvSpPr txBox="1"/>
          <p:nvPr/>
        </p:nvSpPr>
        <p:spPr>
          <a:xfrm>
            <a:off x="446455" y="344255"/>
            <a:ext cx="340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1-1 </a:t>
            </a:r>
            <a:r>
              <a:rPr lang="ko-KR" altLang="en-US" b="1" dirty="0"/>
              <a:t>전체 서비스 프로세스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400513-5A0E-451C-85ED-0190BEAA0184}"/>
              </a:ext>
            </a:extLst>
          </p:cNvPr>
          <p:cNvCxnSpPr/>
          <p:nvPr/>
        </p:nvCxnSpPr>
        <p:spPr>
          <a:xfrm>
            <a:off x="527138" y="740482"/>
            <a:ext cx="1113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88E38C3F-9519-42AD-B205-0A3187B923D1}"/>
              </a:ext>
            </a:extLst>
          </p:cNvPr>
          <p:cNvSpPr/>
          <p:nvPr/>
        </p:nvSpPr>
        <p:spPr>
          <a:xfrm>
            <a:off x="788893" y="919559"/>
            <a:ext cx="1255059" cy="553084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알고리즘 만들기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버튼 클릭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A3ED8F8D-01A1-4734-8651-266E12BA8781}"/>
              </a:ext>
            </a:extLst>
          </p:cNvPr>
          <p:cNvSpPr/>
          <p:nvPr/>
        </p:nvSpPr>
        <p:spPr>
          <a:xfrm>
            <a:off x="788893" y="1734619"/>
            <a:ext cx="1255059" cy="715473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로그인이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되어 있는가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95FEC2-5534-47C7-BD2C-B57A359EF378}"/>
              </a:ext>
            </a:extLst>
          </p:cNvPr>
          <p:cNvCxnSpPr>
            <a:cxnSpLocks/>
            <a:stCxn id="8" idx="3"/>
            <a:endCxn id="118" idx="1"/>
          </p:cNvCxnSpPr>
          <p:nvPr/>
        </p:nvCxnSpPr>
        <p:spPr>
          <a:xfrm flipV="1">
            <a:off x="2043952" y="2089092"/>
            <a:ext cx="494304" cy="3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7C3D1C-5805-4552-B385-AE18DB5BF6D1}"/>
              </a:ext>
            </a:extLst>
          </p:cNvPr>
          <p:cNvSpPr txBox="1"/>
          <p:nvPr/>
        </p:nvSpPr>
        <p:spPr>
          <a:xfrm>
            <a:off x="1934133" y="2152925"/>
            <a:ext cx="28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Y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6A7869-20C2-4733-A06B-C78430E9BD5E}"/>
              </a:ext>
            </a:extLst>
          </p:cNvPr>
          <p:cNvSpPr txBox="1"/>
          <p:nvPr/>
        </p:nvSpPr>
        <p:spPr>
          <a:xfrm>
            <a:off x="1402975" y="2401652"/>
            <a:ext cx="28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N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4E8DB493-2F9E-4899-AE9E-5EF92097A02E}"/>
              </a:ext>
            </a:extLst>
          </p:cNvPr>
          <p:cNvSpPr/>
          <p:nvPr/>
        </p:nvSpPr>
        <p:spPr>
          <a:xfrm>
            <a:off x="788893" y="2734663"/>
            <a:ext cx="1255059" cy="55308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로그인 페이지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C5C8CCA-8E78-487A-905A-F51E0A9982EC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1416423" y="1472643"/>
            <a:ext cx="0" cy="2619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판단 35">
            <a:extLst>
              <a:ext uri="{FF2B5EF4-FFF2-40B4-BE49-F238E27FC236}">
                <a16:creationId xmlns:a16="http://schemas.microsoft.com/office/drawing/2014/main" id="{E5DE91A6-B9E2-432B-8B89-367407F556E6}"/>
              </a:ext>
            </a:extLst>
          </p:cNvPr>
          <p:cNvSpPr/>
          <p:nvPr/>
        </p:nvSpPr>
        <p:spPr>
          <a:xfrm>
            <a:off x="788893" y="3552363"/>
            <a:ext cx="1255059" cy="715473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계정이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있습니까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B243517-CD94-4953-9F85-19700826E0F4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>
            <a:off x="1416423" y="2450092"/>
            <a:ext cx="0" cy="2845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6C5F2FA-6B48-4BAA-85B0-3B41DC01DADC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>
            <a:off x="1416423" y="3287747"/>
            <a:ext cx="0" cy="2646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54B5D0-40D2-45C9-B232-6B20D1518F8F}"/>
              </a:ext>
            </a:extLst>
          </p:cNvPr>
          <p:cNvSpPr txBox="1"/>
          <p:nvPr/>
        </p:nvSpPr>
        <p:spPr>
          <a:xfrm>
            <a:off x="1947580" y="3966431"/>
            <a:ext cx="28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Y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6B796C-A907-4B71-9CE2-97CD251E2BF4}"/>
              </a:ext>
            </a:extLst>
          </p:cNvPr>
          <p:cNvSpPr txBox="1"/>
          <p:nvPr/>
        </p:nvSpPr>
        <p:spPr>
          <a:xfrm>
            <a:off x="1416422" y="4215158"/>
            <a:ext cx="28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N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BF9D49C7-FC66-47B5-84DB-126E42CDA84D}"/>
              </a:ext>
            </a:extLst>
          </p:cNvPr>
          <p:cNvSpPr/>
          <p:nvPr/>
        </p:nvSpPr>
        <p:spPr>
          <a:xfrm>
            <a:off x="788893" y="4553460"/>
            <a:ext cx="1255059" cy="55308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회원가입 페이지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E840FE2-AA30-43F0-8069-65F2A4E1759B}"/>
              </a:ext>
            </a:extLst>
          </p:cNvPr>
          <p:cNvCxnSpPr>
            <a:stCxn id="36" idx="2"/>
            <a:endCxn id="79" idx="0"/>
          </p:cNvCxnSpPr>
          <p:nvPr/>
        </p:nvCxnSpPr>
        <p:spPr>
          <a:xfrm>
            <a:off x="1416423" y="4267836"/>
            <a:ext cx="0" cy="28562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처리 89">
            <a:extLst>
              <a:ext uri="{FF2B5EF4-FFF2-40B4-BE49-F238E27FC236}">
                <a16:creationId xmlns:a16="http://schemas.microsoft.com/office/drawing/2014/main" id="{100549BC-D11D-48E3-A098-F75C2FCE9A3F}"/>
              </a:ext>
            </a:extLst>
          </p:cNvPr>
          <p:cNvSpPr/>
          <p:nvPr/>
        </p:nvSpPr>
        <p:spPr>
          <a:xfrm>
            <a:off x="788893" y="5372839"/>
            <a:ext cx="1255059" cy="4070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회원가입 정보입력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20ACBC2-AEA7-4AE6-A52B-8CAD5163ADA0}"/>
              </a:ext>
            </a:extLst>
          </p:cNvPr>
          <p:cNvCxnSpPr>
            <a:cxnSpLocks/>
            <a:stCxn id="79" idx="2"/>
            <a:endCxn id="90" idx="0"/>
          </p:cNvCxnSpPr>
          <p:nvPr/>
        </p:nvCxnSpPr>
        <p:spPr>
          <a:xfrm>
            <a:off x="1416423" y="5106544"/>
            <a:ext cx="0" cy="2662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87FAFABA-C712-4312-9BA8-73183B3539F5}"/>
              </a:ext>
            </a:extLst>
          </p:cNvPr>
          <p:cNvSpPr/>
          <p:nvPr/>
        </p:nvSpPr>
        <p:spPr>
          <a:xfrm>
            <a:off x="788893" y="6046232"/>
            <a:ext cx="1255059" cy="40158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가입완료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1225362-8D58-46FB-B0F2-76897426742B}"/>
              </a:ext>
            </a:extLst>
          </p:cNvPr>
          <p:cNvCxnSpPr>
            <a:cxnSpLocks/>
            <a:stCxn id="90" idx="2"/>
            <a:endCxn id="100" idx="0"/>
          </p:cNvCxnSpPr>
          <p:nvPr/>
        </p:nvCxnSpPr>
        <p:spPr>
          <a:xfrm>
            <a:off x="1416423" y="5779937"/>
            <a:ext cx="0" cy="2662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처리 111">
            <a:extLst>
              <a:ext uri="{FF2B5EF4-FFF2-40B4-BE49-F238E27FC236}">
                <a16:creationId xmlns:a16="http://schemas.microsoft.com/office/drawing/2014/main" id="{C147A4AE-2651-4435-80C7-DC1AFA3DAE7A}"/>
              </a:ext>
            </a:extLst>
          </p:cNvPr>
          <p:cNvSpPr/>
          <p:nvPr/>
        </p:nvSpPr>
        <p:spPr>
          <a:xfrm>
            <a:off x="2532524" y="3706550"/>
            <a:ext cx="1255059" cy="40709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로그인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D19A142-9AF5-4E51-BB57-F3F3A677FEC7}"/>
              </a:ext>
            </a:extLst>
          </p:cNvPr>
          <p:cNvCxnSpPr>
            <a:stCxn id="36" idx="3"/>
            <a:endCxn id="112" idx="1"/>
          </p:cNvCxnSpPr>
          <p:nvPr/>
        </p:nvCxnSpPr>
        <p:spPr>
          <a:xfrm flipV="1">
            <a:off x="2043952" y="3910099"/>
            <a:ext cx="48857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C235B103-C26D-49C2-8AB6-69682E0BBD45}"/>
              </a:ext>
            </a:extLst>
          </p:cNvPr>
          <p:cNvCxnSpPr>
            <a:stCxn id="100" idx="3"/>
            <a:endCxn id="112" idx="2"/>
          </p:cNvCxnSpPr>
          <p:nvPr/>
        </p:nvCxnSpPr>
        <p:spPr>
          <a:xfrm flipV="1">
            <a:off x="2043952" y="4113648"/>
            <a:ext cx="1116102" cy="213337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C9274F5B-70CA-466D-8AF6-6ECD48B5E7E2}"/>
              </a:ext>
            </a:extLst>
          </p:cNvPr>
          <p:cNvSpPr/>
          <p:nvPr/>
        </p:nvSpPr>
        <p:spPr>
          <a:xfrm>
            <a:off x="2538256" y="1812550"/>
            <a:ext cx="1255059" cy="55308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알고리즘 제작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페이지 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506AEDA1-8675-454A-9856-35A6BCC1222F}"/>
              </a:ext>
            </a:extLst>
          </p:cNvPr>
          <p:cNvCxnSpPr>
            <a:stCxn id="112" idx="0"/>
            <a:endCxn id="118" idx="2"/>
          </p:cNvCxnSpPr>
          <p:nvPr/>
        </p:nvCxnSpPr>
        <p:spPr>
          <a:xfrm flipV="1">
            <a:off x="3160054" y="2365634"/>
            <a:ext cx="5732" cy="13409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순서도: 판단 124">
            <a:extLst>
              <a:ext uri="{FF2B5EF4-FFF2-40B4-BE49-F238E27FC236}">
                <a16:creationId xmlns:a16="http://schemas.microsoft.com/office/drawing/2014/main" id="{F89A2FE3-62EA-4EB3-980F-A87C29472810}"/>
              </a:ext>
            </a:extLst>
          </p:cNvPr>
          <p:cNvSpPr/>
          <p:nvPr/>
        </p:nvSpPr>
        <p:spPr>
          <a:xfrm>
            <a:off x="4322230" y="1731356"/>
            <a:ext cx="1255059" cy="71547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매수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  <a:r>
              <a:rPr lang="ko-KR" altLang="en-US" sz="1100" dirty="0">
                <a:solidFill>
                  <a:schemeClr val="tx1"/>
                </a:solidFill>
              </a:rPr>
              <a:t>매도조건을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입력하시겠습니까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9EE0B9E-FBDD-414E-99F2-0A1116F3D4C4}"/>
              </a:ext>
            </a:extLst>
          </p:cNvPr>
          <p:cNvCxnSpPr>
            <a:cxnSpLocks/>
            <a:stCxn id="118" idx="3"/>
            <a:endCxn id="125" idx="1"/>
          </p:cNvCxnSpPr>
          <p:nvPr/>
        </p:nvCxnSpPr>
        <p:spPr>
          <a:xfrm>
            <a:off x="3793315" y="2089092"/>
            <a:ext cx="52891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순서도: 처리 131">
            <a:extLst>
              <a:ext uri="{FF2B5EF4-FFF2-40B4-BE49-F238E27FC236}">
                <a16:creationId xmlns:a16="http://schemas.microsoft.com/office/drawing/2014/main" id="{36D332CE-7806-443A-ACD2-2BBDBA767F76}"/>
              </a:ext>
            </a:extLst>
          </p:cNvPr>
          <p:cNvSpPr/>
          <p:nvPr/>
        </p:nvSpPr>
        <p:spPr>
          <a:xfrm>
            <a:off x="6104682" y="1806927"/>
            <a:ext cx="1255059" cy="55308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백테스팅</a:t>
            </a:r>
            <a:r>
              <a:rPr lang="ko-KR" altLang="en-US" sz="1100" b="1" dirty="0">
                <a:solidFill>
                  <a:schemeClr val="tx1"/>
                </a:solidFill>
              </a:rPr>
              <a:t> 페이지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F2DA22-6584-40C8-BEDF-8970AE27B84C}"/>
              </a:ext>
            </a:extLst>
          </p:cNvPr>
          <p:cNvSpPr txBox="1"/>
          <p:nvPr/>
        </p:nvSpPr>
        <p:spPr>
          <a:xfrm>
            <a:off x="4948234" y="2415958"/>
            <a:ext cx="28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Y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7431FEF-B0DA-4987-B15A-60187C7CA89D}"/>
              </a:ext>
            </a:extLst>
          </p:cNvPr>
          <p:cNvSpPr txBox="1"/>
          <p:nvPr/>
        </p:nvSpPr>
        <p:spPr>
          <a:xfrm>
            <a:off x="5443627" y="2138959"/>
            <a:ext cx="28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N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39" name="순서도: 처리 138">
            <a:extLst>
              <a:ext uri="{FF2B5EF4-FFF2-40B4-BE49-F238E27FC236}">
                <a16:creationId xmlns:a16="http://schemas.microsoft.com/office/drawing/2014/main" id="{69CC50C0-839C-4A56-9F29-1310090467E8}"/>
              </a:ext>
            </a:extLst>
          </p:cNvPr>
          <p:cNvSpPr/>
          <p:nvPr/>
        </p:nvSpPr>
        <p:spPr>
          <a:xfrm>
            <a:off x="4322230" y="2734663"/>
            <a:ext cx="1255059" cy="397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지표카드 입력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4B6613A-B83C-4DCF-BE25-ABF1638D87FA}"/>
              </a:ext>
            </a:extLst>
          </p:cNvPr>
          <p:cNvCxnSpPr>
            <a:cxnSpLocks/>
            <a:stCxn id="125" idx="2"/>
            <a:endCxn id="139" idx="0"/>
          </p:cNvCxnSpPr>
          <p:nvPr/>
        </p:nvCxnSpPr>
        <p:spPr>
          <a:xfrm>
            <a:off x="4949760" y="2446828"/>
            <a:ext cx="0" cy="2878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순서도: 처리 148">
            <a:extLst>
              <a:ext uri="{FF2B5EF4-FFF2-40B4-BE49-F238E27FC236}">
                <a16:creationId xmlns:a16="http://schemas.microsoft.com/office/drawing/2014/main" id="{2A221BE1-86F5-4FB2-BCFC-0C50D1BB69DD}"/>
              </a:ext>
            </a:extLst>
          </p:cNvPr>
          <p:cNvSpPr/>
          <p:nvPr/>
        </p:nvSpPr>
        <p:spPr>
          <a:xfrm>
            <a:off x="4322230" y="3420247"/>
            <a:ext cx="1255059" cy="397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지표 조건 설정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50" name="순서도: 처리 149">
            <a:extLst>
              <a:ext uri="{FF2B5EF4-FFF2-40B4-BE49-F238E27FC236}">
                <a16:creationId xmlns:a16="http://schemas.microsoft.com/office/drawing/2014/main" id="{6DD1302F-B971-4332-AB88-4912118574D1}"/>
              </a:ext>
            </a:extLst>
          </p:cNvPr>
          <p:cNvSpPr/>
          <p:nvPr/>
        </p:nvSpPr>
        <p:spPr>
          <a:xfrm>
            <a:off x="4322230" y="4104930"/>
            <a:ext cx="1255059" cy="3977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지표간 조건 설정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82C43992-8C68-40A9-918D-2EC9D553BE5C}"/>
              </a:ext>
            </a:extLst>
          </p:cNvPr>
          <p:cNvCxnSpPr>
            <a:cxnSpLocks/>
            <a:stCxn id="139" idx="2"/>
            <a:endCxn id="149" idx="0"/>
          </p:cNvCxnSpPr>
          <p:nvPr/>
        </p:nvCxnSpPr>
        <p:spPr>
          <a:xfrm>
            <a:off x="4949760" y="3132412"/>
            <a:ext cx="0" cy="2878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6F47289C-F262-4E43-8D1B-60A24AFC164A}"/>
              </a:ext>
            </a:extLst>
          </p:cNvPr>
          <p:cNvCxnSpPr>
            <a:cxnSpLocks/>
            <a:stCxn id="149" idx="2"/>
            <a:endCxn id="150" idx="0"/>
          </p:cNvCxnSpPr>
          <p:nvPr/>
        </p:nvCxnSpPr>
        <p:spPr>
          <a:xfrm>
            <a:off x="4949760" y="3817996"/>
            <a:ext cx="0" cy="2869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순서도: 판단 165">
            <a:extLst>
              <a:ext uri="{FF2B5EF4-FFF2-40B4-BE49-F238E27FC236}">
                <a16:creationId xmlns:a16="http://schemas.microsoft.com/office/drawing/2014/main" id="{94011908-7754-4EC1-A470-CADCC7D45826}"/>
              </a:ext>
            </a:extLst>
          </p:cNvPr>
          <p:cNvSpPr/>
          <p:nvPr/>
        </p:nvSpPr>
        <p:spPr>
          <a:xfrm>
            <a:off x="4322230" y="4748808"/>
            <a:ext cx="1255059" cy="71547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추가조건을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설정 하시겠습니까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9" name="순서도: 처리 168">
            <a:extLst>
              <a:ext uri="{FF2B5EF4-FFF2-40B4-BE49-F238E27FC236}">
                <a16:creationId xmlns:a16="http://schemas.microsoft.com/office/drawing/2014/main" id="{28B5E263-9D36-4640-BA16-4FCAAA769DB5}"/>
              </a:ext>
            </a:extLst>
          </p:cNvPr>
          <p:cNvSpPr/>
          <p:nvPr/>
        </p:nvSpPr>
        <p:spPr>
          <a:xfrm>
            <a:off x="9690847" y="874217"/>
            <a:ext cx="749963" cy="2616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EA63F76-5356-4560-9918-2DDEE09C0A3A}"/>
              </a:ext>
            </a:extLst>
          </p:cNvPr>
          <p:cNvSpPr txBox="1"/>
          <p:nvPr/>
        </p:nvSpPr>
        <p:spPr>
          <a:xfrm>
            <a:off x="10443884" y="874217"/>
            <a:ext cx="1337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차 범위에서 제외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32C90F9-7F5B-43BC-A09E-F46E9FFB001B}"/>
              </a:ext>
            </a:extLst>
          </p:cNvPr>
          <p:cNvSpPr txBox="1"/>
          <p:nvPr/>
        </p:nvSpPr>
        <p:spPr>
          <a:xfrm>
            <a:off x="5488352" y="5151467"/>
            <a:ext cx="28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N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F2C067D-B6FF-466B-9EC8-C0F9DF7DA183}"/>
              </a:ext>
            </a:extLst>
          </p:cNvPr>
          <p:cNvSpPr txBox="1"/>
          <p:nvPr/>
        </p:nvSpPr>
        <p:spPr>
          <a:xfrm>
            <a:off x="4905292" y="5428466"/>
            <a:ext cx="28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Y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8BCFAD44-0602-4D0F-9D2D-628BF4A4FA8A}"/>
              </a:ext>
            </a:extLst>
          </p:cNvPr>
          <p:cNvCxnSpPr>
            <a:cxnSpLocks/>
            <a:endCxn id="132" idx="1"/>
          </p:cNvCxnSpPr>
          <p:nvPr/>
        </p:nvCxnSpPr>
        <p:spPr>
          <a:xfrm flipV="1">
            <a:off x="5568324" y="2083469"/>
            <a:ext cx="536358" cy="562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3CC180F7-4B7A-427E-A651-8DCF1261491E}"/>
              </a:ext>
            </a:extLst>
          </p:cNvPr>
          <p:cNvCxnSpPr>
            <a:cxnSpLocks/>
            <a:stCxn id="150" idx="2"/>
            <a:endCxn id="166" idx="0"/>
          </p:cNvCxnSpPr>
          <p:nvPr/>
        </p:nvCxnSpPr>
        <p:spPr>
          <a:xfrm>
            <a:off x="4949760" y="4502679"/>
            <a:ext cx="0" cy="2461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순서도: 처리 226">
            <a:extLst>
              <a:ext uri="{FF2B5EF4-FFF2-40B4-BE49-F238E27FC236}">
                <a16:creationId xmlns:a16="http://schemas.microsoft.com/office/drawing/2014/main" id="{A52D9A34-7811-4A7B-8FBE-743B29486374}"/>
              </a:ext>
            </a:extLst>
          </p:cNvPr>
          <p:cNvSpPr/>
          <p:nvPr/>
        </p:nvSpPr>
        <p:spPr>
          <a:xfrm>
            <a:off x="4322230" y="5763220"/>
            <a:ext cx="1255059" cy="60338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추가조건 설정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페이지</a:t>
            </a:r>
            <a:r>
              <a:rPr lang="ko-KR" altLang="en-US" sz="1100" dirty="0">
                <a:solidFill>
                  <a:schemeClr val="tx1"/>
                </a:solidFill>
              </a:rPr>
              <a:t>이동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E4A10B90-815E-4000-B01A-2E1FA1A23EF3}"/>
              </a:ext>
            </a:extLst>
          </p:cNvPr>
          <p:cNvCxnSpPr>
            <a:cxnSpLocks/>
            <a:stCxn id="166" idx="2"/>
            <a:endCxn id="227" idx="0"/>
          </p:cNvCxnSpPr>
          <p:nvPr/>
        </p:nvCxnSpPr>
        <p:spPr>
          <a:xfrm>
            <a:off x="4949760" y="5464280"/>
            <a:ext cx="0" cy="2989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순서도: 처리 231">
            <a:extLst>
              <a:ext uri="{FF2B5EF4-FFF2-40B4-BE49-F238E27FC236}">
                <a16:creationId xmlns:a16="http://schemas.microsoft.com/office/drawing/2014/main" id="{E0D6AD16-A11A-460F-B101-DA3B0D283112}"/>
              </a:ext>
            </a:extLst>
          </p:cNvPr>
          <p:cNvSpPr/>
          <p:nvPr/>
        </p:nvSpPr>
        <p:spPr>
          <a:xfrm>
            <a:off x="6104682" y="4905598"/>
            <a:ext cx="1255059" cy="40189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조건 설정 완료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F33A7401-2D1B-4521-B9E2-E8C10D9E4CAE}"/>
              </a:ext>
            </a:extLst>
          </p:cNvPr>
          <p:cNvCxnSpPr>
            <a:cxnSpLocks/>
            <a:stCxn id="166" idx="3"/>
            <a:endCxn id="232" idx="1"/>
          </p:cNvCxnSpPr>
          <p:nvPr/>
        </p:nvCxnSpPr>
        <p:spPr>
          <a:xfrm>
            <a:off x="5577289" y="5106544"/>
            <a:ext cx="52739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순서도: 처리 236">
            <a:extLst>
              <a:ext uri="{FF2B5EF4-FFF2-40B4-BE49-F238E27FC236}">
                <a16:creationId xmlns:a16="http://schemas.microsoft.com/office/drawing/2014/main" id="{2E767A02-4BAD-4CEF-B662-EE6B2C061E04}"/>
              </a:ext>
            </a:extLst>
          </p:cNvPr>
          <p:cNvSpPr/>
          <p:nvPr/>
        </p:nvSpPr>
        <p:spPr>
          <a:xfrm>
            <a:off x="5190284" y="4796737"/>
            <a:ext cx="1255059" cy="286934"/>
          </a:xfrm>
          <a:prstGeom prst="flowChartProcess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i="1" dirty="0">
                <a:solidFill>
                  <a:schemeClr val="tx1"/>
                </a:solidFill>
              </a:rPr>
              <a:t>기본설정으로 </a:t>
            </a:r>
            <a:endParaRPr lang="en-US" altLang="ko-KR" sz="1100" i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i="1" dirty="0">
                <a:solidFill>
                  <a:schemeClr val="tx1"/>
                </a:solidFill>
              </a:rPr>
              <a:t>진행</a:t>
            </a:r>
            <a:endParaRPr lang="en-US" altLang="ko-KR" sz="1100" i="1" dirty="0">
              <a:solidFill>
                <a:schemeClr val="tx1"/>
              </a:solidFill>
            </a:endParaRPr>
          </a:p>
        </p:txBody>
      </p:sp>
      <p:sp>
        <p:nvSpPr>
          <p:cNvPr id="249" name="순서도: 처리 248">
            <a:extLst>
              <a:ext uri="{FF2B5EF4-FFF2-40B4-BE49-F238E27FC236}">
                <a16:creationId xmlns:a16="http://schemas.microsoft.com/office/drawing/2014/main" id="{003D14C7-14E5-4DC9-9DFE-50A24AD088AA}"/>
              </a:ext>
            </a:extLst>
          </p:cNvPr>
          <p:cNvSpPr/>
          <p:nvPr/>
        </p:nvSpPr>
        <p:spPr>
          <a:xfrm>
            <a:off x="7887132" y="1806927"/>
            <a:ext cx="1255059" cy="55308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백테스팅</a:t>
            </a:r>
            <a:r>
              <a:rPr lang="ko-KR" altLang="en-US" sz="1100" dirty="0">
                <a:solidFill>
                  <a:schemeClr val="tx1"/>
                </a:solidFill>
              </a:rPr>
              <a:t> 결과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표출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50" name="순서도: 처리 249">
            <a:extLst>
              <a:ext uri="{FF2B5EF4-FFF2-40B4-BE49-F238E27FC236}">
                <a16:creationId xmlns:a16="http://schemas.microsoft.com/office/drawing/2014/main" id="{47287AE6-BDAB-45C6-96CA-6D460D9238A6}"/>
              </a:ext>
            </a:extLst>
          </p:cNvPr>
          <p:cNvSpPr/>
          <p:nvPr/>
        </p:nvSpPr>
        <p:spPr>
          <a:xfrm>
            <a:off x="7887131" y="2608852"/>
            <a:ext cx="1255059" cy="119066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총 손익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누적 수익률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승률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거래횟수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백테스팅</a:t>
            </a:r>
            <a:r>
              <a:rPr lang="ko-KR" altLang="en-US" sz="1100" dirty="0">
                <a:solidFill>
                  <a:schemeClr val="tx1"/>
                </a:solidFill>
              </a:rPr>
              <a:t> 차트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거래 내역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84599979-B29C-4881-8E26-847FE613256E}"/>
              </a:ext>
            </a:extLst>
          </p:cNvPr>
          <p:cNvCxnSpPr>
            <a:cxnSpLocks/>
            <a:stCxn id="132" idx="3"/>
            <a:endCxn id="249" idx="1"/>
          </p:cNvCxnSpPr>
          <p:nvPr/>
        </p:nvCxnSpPr>
        <p:spPr>
          <a:xfrm>
            <a:off x="7359741" y="2083469"/>
            <a:ext cx="52739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순서도: 판단 259">
            <a:extLst>
              <a:ext uri="{FF2B5EF4-FFF2-40B4-BE49-F238E27FC236}">
                <a16:creationId xmlns:a16="http://schemas.microsoft.com/office/drawing/2014/main" id="{5A54A9AD-31AB-42C6-BAD5-1438B616D317}"/>
              </a:ext>
            </a:extLst>
          </p:cNvPr>
          <p:cNvSpPr/>
          <p:nvPr/>
        </p:nvSpPr>
        <p:spPr>
          <a:xfrm>
            <a:off x="7887131" y="4097524"/>
            <a:ext cx="1255059" cy="71547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상세 거래내역을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보시겠습니까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3E4DFD44-67A8-4B86-B7FE-46B9C115B1D3}"/>
              </a:ext>
            </a:extLst>
          </p:cNvPr>
          <p:cNvCxnSpPr>
            <a:cxnSpLocks/>
            <a:stCxn id="249" idx="2"/>
            <a:endCxn id="250" idx="0"/>
          </p:cNvCxnSpPr>
          <p:nvPr/>
        </p:nvCxnSpPr>
        <p:spPr>
          <a:xfrm flipH="1">
            <a:off x="8514661" y="2360011"/>
            <a:ext cx="1" cy="2488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D7646C65-B4AB-4411-BC51-14F5687FA256}"/>
              </a:ext>
            </a:extLst>
          </p:cNvPr>
          <p:cNvCxnSpPr>
            <a:cxnSpLocks/>
            <a:endCxn id="260" idx="0"/>
          </p:cNvCxnSpPr>
          <p:nvPr/>
        </p:nvCxnSpPr>
        <p:spPr>
          <a:xfrm flipH="1">
            <a:off x="8514661" y="3813611"/>
            <a:ext cx="1" cy="2839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A7E3594C-AC2C-452A-B070-654A82E59113}"/>
              </a:ext>
            </a:extLst>
          </p:cNvPr>
          <p:cNvSpPr txBox="1"/>
          <p:nvPr/>
        </p:nvSpPr>
        <p:spPr>
          <a:xfrm>
            <a:off x="8514659" y="4737869"/>
            <a:ext cx="28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Y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A22C97C-8153-47E2-BA5B-74B10911D738}"/>
              </a:ext>
            </a:extLst>
          </p:cNvPr>
          <p:cNvSpPr txBox="1"/>
          <p:nvPr/>
        </p:nvSpPr>
        <p:spPr>
          <a:xfrm>
            <a:off x="8998754" y="4455260"/>
            <a:ext cx="28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N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281" name="순서도: 처리 280">
            <a:extLst>
              <a:ext uri="{FF2B5EF4-FFF2-40B4-BE49-F238E27FC236}">
                <a16:creationId xmlns:a16="http://schemas.microsoft.com/office/drawing/2014/main" id="{0A8CC65B-557B-4DF0-A82F-EB9E78F3094C}"/>
              </a:ext>
            </a:extLst>
          </p:cNvPr>
          <p:cNvSpPr/>
          <p:nvPr/>
        </p:nvSpPr>
        <p:spPr>
          <a:xfrm>
            <a:off x="7887131" y="5111005"/>
            <a:ext cx="1255059" cy="7574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날짜별</a:t>
            </a:r>
            <a:r>
              <a:rPr lang="ko-KR" altLang="en-US" sz="1100" dirty="0">
                <a:solidFill>
                  <a:schemeClr val="tx1"/>
                </a:solidFill>
              </a:rPr>
              <a:t> 거래내역의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매수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매도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수익률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설정한 조건 수치 등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표출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87" name="직선 화살표 연결선 286">
            <a:extLst>
              <a:ext uri="{FF2B5EF4-FFF2-40B4-BE49-F238E27FC236}">
                <a16:creationId xmlns:a16="http://schemas.microsoft.com/office/drawing/2014/main" id="{8D9C59CA-8612-4935-A3AB-514358C93508}"/>
              </a:ext>
            </a:extLst>
          </p:cNvPr>
          <p:cNvCxnSpPr>
            <a:stCxn id="260" idx="2"/>
            <a:endCxn id="281" idx="0"/>
          </p:cNvCxnSpPr>
          <p:nvPr/>
        </p:nvCxnSpPr>
        <p:spPr>
          <a:xfrm>
            <a:off x="8514661" y="4812996"/>
            <a:ext cx="0" cy="29800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순서도: 판단 291">
            <a:extLst>
              <a:ext uri="{FF2B5EF4-FFF2-40B4-BE49-F238E27FC236}">
                <a16:creationId xmlns:a16="http://schemas.microsoft.com/office/drawing/2014/main" id="{A47DBA3F-483C-4E66-8A7E-86A2D82571B5}"/>
              </a:ext>
            </a:extLst>
          </p:cNvPr>
          <p:cNvSpPr/>
          <p:nvPr/>
        </p:nvSpPr>
        <p:spPr>
          <a:xfrm>
            <a:off x="9769718" y="4097524"/>
            <a:ext cx="1255059" cy="715472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알고리즘을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수정하시겠습니까</a:t>
            </a:r>
            <a:r>
              <a:rPr lang="en-US" altLang="ko-KR" sz="11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7C938570-71C2-423C-A57A-D97DB6C0225E}"/>
              </a:ext>
            </a:extLst>
          </p:cNvPr>
          <p:cNvCxnSpPr>
            <a:stCxn id="278" idx="0"/>
            <a:endCxn id="292" idx="1"/>
          </p:cNvCxnSpPr>
          <p:nvPr/>
        </p:nvCxnSpPr>
        <p:spPr>
          <a:xfrm>
            <a:off x="9142190" y="4455260"/>
            <a:ext cx="627528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연결선: 꺾임 295">
            <a:extLst>
              <a:ext uri="{FF2B5EF4-FFF2-40B4-BE49-F238E27FC236}">
                <a16:creationId xmlns:a16="http://schemas.microsoft.com/office/drawing/2014/main" id="{BFE7362D-5396-411C-89EE-380590B49874}"/>
              </a:ext>
            </a:extLst>
          </p:cNvPr>
          <p:cNvCxnSpPr>
            <a:stCxn id="292" idx="0"/>
            <a:endCxn id="118" idx="0"/>
          </p:cNvCxnSpPr>
          <p:nvPr/>
        </p:nvCxnSpPr>
        <p:spPr>
          <a:xfrm rot="16200000" flipV="1">
            <a:off x="5639030" y="-660694"/>
            <a:ext cx="2284974" cy="7231462"/>
          </a:xfrm>
          <a:prstGeom prst="bentConnector3">
            <a:avLst>
              <a:gd name="adj1" fmla="val 11628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09FAF6E6-CDDF-417C-8696-0C9001EEEA80}"/>
              </a:ext>
            </a:extLst>
          </p:cNvPr>
          <p:cNvSpPr txBox="1"/>
          <p:nvPr/>
        </p:nvSpPr>
        <p:spPr>
          <a:xfrm>
            <a:off x="10397247" y="3901718"/>
            <a:ext cx="28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Y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300" name="연결선: 꺾임 299">
            <a:extLst>
              <a:ext uri="{FF2B5EF4-FFF2-40B4-BE49-F238E27FC236}">
                <a16:creationId xmlns:a16="http://schemas.microsoft.com/office/drawing/2014/main" id="{4E5B68C8-69B3-468B-BDBC-45E42C735A4D}"/>
              </a:ext>
            </a:extLst>
          </p:cNvPr>
          <p:cNvCxnSpPr>
            <a:stCxn id="281" idx="3"/>
            <a:endCxn id="292" idx="2"/>
          </p:cNvCxnSpPr>
          <p:nvPr/>
        </p:nvCxnSpPr>
        <p:spPr>
          <a:xfrm flipV="1">
            <a:off x="9142190" y="4812996"/>
            <a:ext cx="1255058" cy="67672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129F742F-6CD6-4A1D-95AF-C8F126D9987F}"/>
              </a:ext>
            </a:extLst>
          </p:cNvPr>
          <p:cNvCxnSpPr>
            <a:stCxn id="232" idx="0"/>
            <a:endCxn id="132" idx="2"/>
          </p:cNvCxnSpPr>
          <p:nvPr/>
        </p:nvCxnSpPr>
        <p:spPr>
          <a:xfrm flipV="1">
            <a:off x="6732212" y="2360011"/>
            <a:ext cx="0" cy="2545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A3DE4F80-FFB7-4EF7-93AE-8CD17959FFE3}"/>
              </a:ext>
            </a:extLst>
          </p:cNvPr>
          <p:cNvSpPr txBox="1"/>
          <p:nvPr/>
        </p:nvSpPr>
        <p:spPr>
          <a:xfrm>
            <a:off x="10940754" y="4455260"/>
            <a:ext cx="28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N</a:t>
            </a:r>
            <a:endParaRPr lang="ko-KR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317" name="순서도: 처리 316">
            <a:extLst>
              <a:ext uri="{FF2B5EF4-FFF2-40B4-BE49-F238E27FC236}">
                <a16:creationId xmlns:a16="http://schemas.microsoft.com/office/drawing/2014/main" id="{776252AA-EFA6-4B6C-AC7E-DA1B75D7B252}"/>
              </a:ext>
            </a:extLst>
          </p:cNvPr>
          <p:cNvSpPr/>
          <p:nvPr/>
        </p:nvSpPr>
        <p:spPr>
          <a:xfrm>
            <a:off x="10775577" y="5779937"/>
            <a:ext cx="1038750" cy="39478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종료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319" name="연결선: 꺾임 318">
            <a:extLst>
              <a:ext uri="{FF2B5EF4-FFF2-40B4-BE49-F238E27FC236}">
                <a16:creationId xmlns:a16="http://schemas.microsoft.com/office/drawing/2014/main" id="{30FBA1D0-73EF-4DFA-A173-868405CFC33B}"/>
              </a:ext>
            </a:extLst>
          </p:cNvPr>
          <p:cNvCxnSpPr>
            <a:stCxn id="292" idx="3"/>
            <a:endCxn id="317" idx="0"/>
          </p:cNvCxnSpPr>
          <p:nvPr/>
        </p:nvCxnSpPr>
        <p:spPr>
          <a:xfrm>
            <a:off x="11024777" y="4455260"/>
            <a:ext cx="270175" cy="132467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447DCC76-CBE0-46E8-BCB8-146FADF821FC}"/>
              </a:ext>
            </a:extLst>
          </p:cNvPr>
          <p:cNvSpPr/>
          <p:nvPr/>
        </p:nvSpPr>
        <p:spPr>
          <a:xfrm>
            <a:off x="6104682" y="5763220"/>
            <a:ext cx="1255059" cy="60338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 조건설정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금액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보유일수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손절가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등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E2A391B-6327-41A5-B0BD-1E278E4080B1}"/>
              </a:ext>
            </a:extLst>
          </p:cNvPr>
          <p:cNvCxnSpPr>
            <a:stCxn id="227" idx="3"/>
            <a:endCxn id="73" idx="1"/>
          </p:cNvCxnSpPr>
          <p:nvPr/>
        </p:nvCxnSpPr>
        <p:spPr>
          <a:xfrm>
            <a:off x="5577289" y="6064914"/>
            <a:ext cx="527393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274B2C5-7546-4FCF-95D0-797AB37154E5}"/>
              </a:ext>
            </a:extLst>
          </p:cNvPr>
          <p:cNvCxnSpPr>
            <a:stCxn id="73" idx="0"/>
            <a:endCxn id="232" idx="2"/>
          </p:cNvCxnSpPr>
          <p:nvPr/>
        </p:nvCxnSpPr>
        <p:spPr>
          <a:xfrm flipV="1">
            <a:off x="6732212" y="5307489"/>
            <a:ext cx="0" cy="4557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8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F63909-0307-4405-837F-E8D696070C0C}"/>
              </a:ext>
            </a:extLst>
          </p:cNvPr>
          <p:cNvSpPr txBox="1"/>
          <p:nvPr/>
        </p:nvSpPr>
        <p:spPr>
          <a:xfrm>
            <a:off x="446455" y="344255"/>
            <a:ext cx="260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1-2 </a:t>
            </a:r>
            <a:r>
              <a:rPr lang="ko-KR" altLang="en-US" b="1" dirty="0" err="1"/>
              <a:t>웹포털</a:t>
            </a:r>
            <a:r>
              <a:rPr lang="ko-KR" altLang="en-US" b="1" dirty="0"/>
              <a:t> 메뉴 트리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400513-5A0E-451C-85ED-0190BEAA0184}"/>
              </a:ext>
            </a:extLst>
          </p:cNvPr>
          <p:cNvCxnSpPr/>
          <p:nvPr/>
        </p:nvCxnSpPr>
        <p:spPr>
          <a:xfrm>
            <a:off x="527138" y="740482"/>
            <a:ext cx="111377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9E7917-03E0-4F23-B673-A7CE213B1D00}"/>
              </a:ext>
            </a:extLst>
          </p:cNvPr>
          <p:cNvSpPr/>
          <p:nvPr/>
        </p:nvSpPr>
        <p:spPr>
          <a:xfrm>
            <a:off x="4893592" y="1356692"/>
            <a:ext cx="1981985" cy="385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AFD2411-8C14-4330-B3B2-5AD529715952}"/>
              </a:ext>
            </a:extLst>
          </p:cNvPr>
          <p:cNvSpPr/>
          <p:nvPr/>
        </p:nvSpPr>
        <p:spPr>
          <a:xfrm>
            <a:off x="2775620" y="3335617"/>
            <a:ext cx="1808048" cy="385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알고리즘 제작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87658785-7F41-4A72-81B0-C6202489E26B}"/>
              </a:ext>
            </a:extLst>
          </p:cNvPr>
          <p:cNvSpPr/>
          <p:nvPr/>
        </p:nvSpPr>
        <p:spPr>
          <a:xfrm>
            <a:off x="4980562" y="3335617"/>
            <a:ext cx="1808048" cy="385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백테스트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FD772F8-9CDC-4170-A39C-B3EF3A2BE32A}"/>
              </a:ext>
            </a:extLst>
          </p:cNvPr>
          <p:cNvCxnSpPr>
            <a:cxnSpLocks/>
            <a:stCxn id="193" idx="0"/>
            <a:endCxn id="2" idx="2"/>
          </p:cNvCxnSpPr>
          <p:nvPr/>
        </p:nvCxnSpPr>
        <p:spPr>
          <a:xfrm rot="5400000" flipH="1" flipV="1">
            <a:off x="3985383" y="1436416"/>
            <a:ext cx="1593463" cy="2204941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87EE010-831F-42A2-BCF7-66B93A38BE5C}"/>
              </a:ext>
            </a:extLst>
          </p:cNvPr>
          <p:cNvCxnSpPr>
            <a:cxnSpLocks/>
            <a:stCxn id="194" idx="0"/>
            <a:endCxn id="2" idx="2"/>
          </p:cNvCxnSpPr>
          <p:nvPr/>
        </p:nvCxnSpPr>
        <p:spPr>
          <a:xfrm rot="16200000" flipV="1">
            <a:off x="5087855" y="2538885"/>
            <a:ext cx="1593463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7D7A16C-F32D-4D3A-8B01-310E3B611B05}"/>
              </a:ext>
            </a:extLst>
          </p:cNvPr>
          <p:cNvSpPr/>
          <p:nvPr/>
        </p:nvSpPr>
        <p:spPr>
          <a:xfrm>
            <a:off x="2775620" y="4375213"/>
            <a:ext cx="1808048" cy="385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조건 모듈 보드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2F20A5-92E6-44FA-ACC4-BFB4086B8054}"/>
              </a:ext>
            </a:extLst>
          </p:cNvPr>
          <p:cNvSpPr/>
          <p:nvPr/>
        </p:nvSpPr>
        <p:spPr>
          <a:xfrm>
            <a:off x="2775620" y="3867094"/>
            <a:ext cx="1808048" cy="385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알고리즘 제작 보드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419B8EB-ECAD-4037-BBF1-9375DB5DA3BE}"/>
              </a:ext>
            </a:extLst>
          </p:cNvPr>
          <p:cNvSpPr/>
          <p:nvPr/>
        </p:nvSpPr>
        <p:spPr>
          <a:xfrm>
            <a:off x="2775620" y="4883333"/>
            <a:ext cx="1808048" cy="385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지표 설명 보드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03C31B8-0F3F-4A2F-9468-ECC6A93B9810}"/>
              </a:ext>
            </a:extLst>
          </p:cNvPr>
          <p:cNvSpPr/>
          <p:nvPr/>
        </p:nvSpPr>
        <p:spPr>
          <a:xfrm>
            <a:off x="4980562" y="3840403"/>
            <a:ext cx="1808048" cy="385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백테스트 기본 정보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580E9B-568D-417C-A5EF-6A54AD26F977}"/>
              </a:ext>
            </a:extLst>
          </p:cNvPr>
          <p:cNvSpPr/>
          <p:nvPr/>
        </p:nvSpPr>
        <p:spPr>
          <a:xfrm>
            <a:off x="4980562" y="4351856"/>
            <a:ext cx="1808048" cy="385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차트 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5B35296-B6A8-4816-88BD-C8DEC6249B8B}"/>
              </a:ext>
            </a:extLst>
          </p:cNvPr>
          <p:cNvSpPr/>
          <p:nvPr/>
        </p:nvSpPr>
        <p:spPr>
          <a:xfrm>
            <a:off x="4980562" y="4883333"/>
            <a:ext cx="1808048" cy="385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거래내역</a:t>
            </a:r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9F533B99-B07B-42CF-8603-84B2AA0BFBF8}"/>
              </a:ext>
            </a:extLst>
          </p:cNvPr>
          <p:cNvCxnSpPr>
            <a:endCxn id="33" idx="1"/>
          </p:cNvCxnSpPr>
          <p:nvPr/>
        </p:nvCxnSpPr>
        <p:spPr>
          <a:xfrm flipV="1">
            <a:off x="5884585" y="2119390"/>
            <a:ext cx="2429752" cy="946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1E0B29A-9B60-4390-93D4-6D681685EBB3}"/>
              </a:ext>
            </a:extLst>
          </p:cNvPr>
          <p:cNvSpPr/>
          <p:nvPr/>
        </p:nvSpPr>
        <p:spPr>
          <a:xfrm>
            <a:off x="6234751" y="1917088"/>
            <a:ext cx="1584088" cy="385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서비스 소개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645236-43A3-42B1-B0B7-CDC62A38BA83}"/>
              </a:ext>
            </a:extLst>
          </p:cNvPr>
          <p:cNvSpPr/>
          <p:nvPr/>
        </p:nvSpPr>
        <p:spPr>
          <a:xfrm>
            <a:off x="8314337" y="1926659"/>
            <a:ext cx="1584088" cy="38546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사용법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A2E7A74-F657-46E8-B424-9949C5188D3F}"/>
              </a:ext>
            </a:extLst>
          </p:cNvPr>
          <p:cNvSpPr/>
          <p:nvPr/>
        </p:nvSpPr>
        <p:spPr>
          <a:xfrm>
            <a:off x="7410313" y="3335617"/>
            <a:ext cx="1808048" cy="3854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</a:p>
        </p:txBody>
      </p: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A743721C-4ABD-43AD-B4FF-E34F19631A03}"/>
              </a:ext>
            </a:extLst>
          </p:cNvPr>
          <p:cNvCxnSpPr>
            <a:stCxn id="91" idx="0"/>
            <a:endCxn id="2" idx="2"/>
          </p:cNvCxnSpPr>
          <p:nvPr/>
        </p:nvCxnSpPr>
        <p:spPr>
          <a:xfrm rot="16200000" flipV="1">
            <a:off x="6302730" y="1324010"/>
            <a:ext cx="1593463" cy="2429752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B1A15DD-1DCC-4F82-8C9A-868CEE7A5AB8}"/>
              </a:ext>
            </a:extLst>
          </p:cNvPr>
          <p:cNvSpPr/>
          <p:nvPr/>
        </p:nvSpPr>
        <p:spPr>
          <a:xfrm>
            <a:off x="2775620" y="5414810"/>
            <a:ext cx="1808048" cy="385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추가 조건 설정</a:t>
            </a:r>
          </a:p>
        </p:txBody>
      </p:sp>
    </p:spTree>
    <p:extLst>
      <p:ext uri="{BB962C8B-B14F-4D97-AF65-F5344CB8AC3E}">
        <p14:creationId xmlns:p14="http://schemas.microsoft.com/office/powerpoint/2010/main" val="172999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32B537-BCC7-49AD-9D87-8079F30EDC89}"/>
              </a:ext>
            </a:extLst>
          </p:cNvPr>
          <p:cNvSpPr txBox="1"/>
          <p:nvPr/>
        </p:nvSpPr>
        <p:spPr>
          <a:xfrm>
            <a:off x="1514669" y="2493420"/>
            <a:ext cx="4434557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메인 페이지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C7B8A8-29DB-46BC-BB60-C4DB5681AAAB}"/>
              </a:ext>
            </a:extLst>
          </p:cNvPr>
          <p:cNvCxnSpPr>
            <a:cxnSpLocks/>
          </p:cNvCxnSpPr>
          <p:nvPr/>
        </p:nvCxnSpPr>
        <p:spPr>
          <a:xfrm>
            <a:off x="1514669" y="3233057"/>
            <a:ext cx="9330613" cy="0"/>
          </a:xfrm>
          <a:prstGeom prst="line">
            <a:avLst/>
          </a:prstGeom>
          <a:ln w="28575">
            <a:solidFill>
              <a:srgbClr val="F56F3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88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F63909-0307-4405-837F-E8D696070C0C}"/>
              </a:ext>
            </a:extLst>
          </p:cNvPr>
          <p:cNvSpPr txBox="1"/>
          <p:nvPr/>
        </p:nvSpPr>
        <p:spPr>
          <a:xfrm>
            <a:off x="446455" y="344255"/>
            <a:ext cx="824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메인페이지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400513-5A0E-451C-85ED-0190BEAA0184}"/>
              </a:ext>
            </a:extLst>
          </p:cNvPr>
          <p:cNvCxnSpPr>
            <a:cxnSpLocks/>
          </p:cNvCxnSpPr>
          <p:nvPr/>
        </p:nvCxnSpPr>
        <p:spPr>
          <a:xfrm>
            <a:off x="527138" y="740482"/>
            <a:ext cx="82493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6918EB6-533E-4FAE-B4F7-7E7D1AFB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97174"/>
              </p:ext>
            </p:extLst>
          </p:nvPr>
        </p:nvGraphicFramePr>
        <p:xfrm>
          <a:off x="9188379" y="344255"/>
          <a:ext cx="2632922" cy="43973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895">
                  <a:extLst>
                    <a:ext uri="{9D8B030D-6E8A-4147-A177-3AD203B41FA5}">
                      <a16:colId xmlns:a16="http://schemas.microsoft.com/office/drawing/2014/main" val="211332079"/>
                    </a:ext>
                  </a:extLst>
                </a:gridCol>
                <a:gridCol w="2225027">
                  <a:extLst>
                    <a:ext uri="{9D8B030D-6E8A-4147-A177-3AD203B41FA5}">
                      <a16:colId xmlns:a16="http://schemas.microsoft.com/office/drawing/2014/main" val="4129202974"/>
                    </a:ext>
                  </a:extLst>
                </a:gridCol>
              </a:tblGrid>
              <a:tr h="2990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lt"/>
                        </a:rPr>
                        <a:t>상세 설명</a:t>
                      </a: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19776"/>
                  </a:ext>
                </a:extLst>
              </a:tr>
              <a:tr h="16986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lt"/>
                        </a:rPr>
                        <a:t>[GNB]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latin typeface="+mn-lt"/>
                        </a:rPr>
                        <a:t>스크롤 전에는 히어로 이미지 위에 글씨와 로고만 하얀색으로 표출</a:t>
                      </a:r>
                      <a:endParaRPr lang="en-US" altLang="ko-KR" sz="1200" b="0" dirty="0"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latin typeface="+mn-lt"/>
                        </a:rPr>
                        <a:t>스크롤시 박스가 나타나면서 글씨 및 로고 색 변경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347185"/>
                  </a:ext>
                </a:extLst>
              </a:tr>
              <a:tr h="5652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더 알아보기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>
                          <a:latin typeface="+mn-lt"/>
                        </a:rPr>
                        <a:t>버튼 클릭 시 아래 영역으로 드래그</a:t>
                      </a:r>
                      <a:endParaRPr lang="en-US" altLang="ko-KR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06819"/>
                  </a:ext>
                </a:extLst>
              </a:tr>
              <a:tr h="4233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서비스 설명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algn="l" latinLnBrk="1"/>
                      <a:endParaRPr lang="en-US" altLang="ko-KR" sz="1200" b="1" dirty="0"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+mn-lt"/>
                        </a:rPr>
                        <a:t>각 서비스에 대한 간략한 설명</a:t>
                      </a:r>
                      <a:endParaRPr lang="en-US" altLang="ko-KR" sz="1200" b="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404558"/>
                  </a:ext>
                </a:extLst>
              </a:tr>
              <a:tr h="634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4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marL="68352" marR="68352" marT="34176" marB="3417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b="1" dirty="0">
                          <a:latin typeface="+mn-lt"/>
                        </a:rPr>
                        <a:t>[</a:t>
                      </a:r>
                      <a:r>
                        <a:rPr lang="ko-KR" altLang="en-US" sz="1200" b="1" dirty="0">
                          <a:latin typeface="+mn-lt"/>
                        </a:rPr>
                        <a:t>서비스 이용하기</a:t>
                      </a:r>
                      <a:r>
                        <a:rPr lang="en-US" altLang="ko-KR" sz="1200" b="1" dirty="0">
                          <a:latin typeface="+mn-lt"/>
                        </a:rPr>
                        <a:t>]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latin typeface="+mn-lt"/>
                        </a:rPr>
                        <a:t>버튼 클릭 시 알고리즘 제작 페이지로 이동</a:t>
                      </a:r>
                      <a:r>
                        <a:rPr lang="en-US" altLang="ko-KR" sz="1200" b="0" dirty="0">
                          <a:latin typeface="+mn-lt"/>
                        </a:rPr>
                        <a:t>(2</a:t>
                      </a:r>
                      <a:r>
                        <a:rPr lang="ko-KR" altLang="en-US" sz="1200" b="0" dirty="0">
                          <a:latin typeface="+mn-lt"/>
                        </a:rPr>
                        <a:t>차 범위인 로그인 기능 제작 후 로그인 페이지로 이동</a:t>
                      </a:r>
                      <a:r>
                        <a:rPr lang="en-US" altLang="ko-KR" sz="1200" b="0" dirty="0">
                          <a:latin typeface="+mn-lt"/>
                        </a:rPr>
                        <a:t>)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948491"/>
                  </a:ext>
                </a:extLst>
              </a:tr>
            </a:tbl>
          </a:graphicData>
        </a:graphic>
      </p:graphicFrame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A31FD01F-A789-425B-A83E-B54A20742A1D}"/>
              </a:ext>
            </a:extLst>
          </p:cNvPr>
          <p:cNvSpPr/>
          <p:nvPr/>
        </p:nvSpPr>
        <p:spPr>
          <a:xfrm>
            <a:off x="877078" y="3880995"/>
            <a:ext cx="7725746" cy="535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FC9DC27C-F9FB-40EE-A9D6-B16211DE8BA0}"/>
              </a:ext>
            </a:extLst>
          </p:cNvPr>
          <p:cNvSpPr/>
          <p:nvPr/>
        </p:nvSpPr>
        <p:spPr>
          <a:xfrm>
            <a:off x="877078" y="867740"/>
            <a:ext cx="7725746" cy="45408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6818FC1-6BD8-484A-9703-8FEBFE1E8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976" y="1017612"/>
            <a:ext cx="801942" cy="176699"/>
          </a:xfrm>
          <a:prstGeom prst="rect">
            <a:avLst/>
          </a:prstGeom>
        </p:spPr>
      </p:pic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CF631DFA-8297-4F88-B43C-6077C45083B6}"/>
              </a:ext>
            </a:extLst>
          </p:cNvPr>
          <p:cNvSpPr/>
          <p:nvPr/>
        </p:nvSpPr>
        <p:spPr>
          <a:xfrm>
            <a:off x="4297437" y="917503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소개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DC38478F-7CAD-479A-8E3C-6829258FEA43}"/>
              </a:ext>
            </a:extLst>
          </p:cNvPr>
          <p:cNvSpPr/>
          <p:nvPr/>
        </p:nvSpPr>
        <p:spPr>
          <a:xfrm>
            <a:off x="5187820" y="917503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알고리즘 제작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EDA44C2D-1376-43CA-B76B-0A925DC7A968}"/>
              </a:ext>
            </a:extLst>
          </p:cNvPr>
          <p:cNvSpPr/>
          <p:nvPr/>
        </p:nvSpPr>
        <p:spPr>
          <a:xfrm>
            <a:off x="6122084" y="917503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백테스팅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49C266D2-E3DF-4EA4-A279-246FFF68ED2E}"/>
              </a:ext>
            </a:extLst>
          </p:cNvPr>
          <p:cNvSpPr/>
          <p:nvPr/>
        </p:nvSpPr>
        <p:spPr>
          <a:xfrm>
            <a:off x="6969053" y="917503"/>
            <a:ext cx="1335191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 </a:t>
            </a:r>
            <a:r>
              <a:rPr lang="ko-KR" altLang="en-US" sz="1000" dirty="0" err="1">
                <a:solidFill>
                  <a:schemeClr val="tx1"/>
                </a:solidFill>
              </a:rPr>
              <a:t>ㅣ</a:t>
            </a:r>
            <a:r>
              <a:rPr lang="ko-KR" altLang="en-US" sz="1000" dirty="0">
                <a:solidFill>
                  <a:schemeClr val="tx1"/>
                </a:solidFill>
              </a:rPr>
              <a:t> 회원가입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390E58E8-F2F6-4283-B729-DE759437111E}"/>
              </a:ext>
            </a:extLst>
          </p:cNvPr>
          <p:cNvSpPr/>
          <p:nvPr/>
        </p:nvSpPr>
        <p:spPr>
          <a:xfrm>
            <a:off x="877078" y="1321828"/>
            <a:ext cx="7725746" cy="135440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354F21CC-2A6D-465A-B605-EE6778E4A3FE}"/>
              </a:ext>
            </a:extLst>
          </p:cNvPr>
          <p:cNvSpPr/>
          <p:nvPr/>
        </p:nvSpPr>
        <p:spPr>
          <a:xfrm>
            <a:off x="877078" y="2677339"/>
            <a:ext cx="7725746" cy="12036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CB6B06-3319-4199-B101-4EA8624F2E1F}"/>
              </a:ext>
            </a:extLst>
          </p:cNvPr>
          <p:cNvCxnSpPr>
            <a:cxnSpLocks/>
          </p:cNvCxnSpPr>
          <p:nvPr/>
        </p:nvCxnSpPr>
        <p:spPr>
          <a:xfrm flipV="1">
            <a:off x="877078" y="917503"/>
            <a:ext cx="7725746" cy="17164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AA95BA0E-2E82-4ED9-996C-DF443E832793}"/>
              </a:ext>
            </a:extLst>
          </p:cNvPr>
          <p:cNvSpPr/>
          <p:nvPr/>
        </p:nvSpPr>
        <p:spPr>
          <a:xfrm>
            <a:off x="4807509" y="1729525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히어로 이미지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2CFD5D47-976C-4307-9A38-9DBA4B4A63A3}"/>
              </a:ext>
            </a:extLst>
          </p:cNvPr>
          <p:cNvSpPr/>
          <p:nvPr/>
        </p:nvSpPr>
        <p:spPr>
          <a:xfrm>
            <a:off x="4225694" y="2099623"/>
            <a:ext cx="852195" cy="30469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더알아보기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F2C16F3-52AA-4203-897F-18B5530D20F6}"/>
              </a:ext>
            </a:extLst>
          </p:cNvPr>
          <p:cNvSpPr/>
          <p:nvPr/>
        </p:nvSpPr>
        <p:spPr>
          <a:xfrm>
            <a:off x="1931918" y="2830473"/>
            <a:ext cx="709127" cy="7091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D90237A-A37C-4746-B3AD-216A8A7D04D9}"/>
              </a:ext>
            </a:extLst>
          </p:cNvPr>
          <p:cNvSpPr/>
          <p:nvPr/>
        </p:nvSpPr>
        <p:spPr>
          <a:xfrm>
            <a:off x="3564877" y="2830473"/>
            <a:ext cx="709127" cy="70912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5139274-3E65-4C72-9F1E-BBB668940706}"/>
              </a:ext>
            </a:extLst>
          </p:cNvPr>
          <p:cNvSpPr/>
          <p:nvPr/>
        </p:nvSpPr>
        <p:spPr>
          <a:xfrm>
            <a:off x="5197836" y="2830473"/>
            <a:ext cx="709127" cy="7091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A26B7E7-9DFF-448B-B348-993729D6F984}"/>
              </a:ext>
            </a:extLst>
          </p:cNvPr>
          <p:cNvSpPr/>
          <p:nvPr/>
        </p:nvSpPr>
        <p:spPr>
          <a:xfrm>
            <a:off x="6830794" y="2830473"/>
            <a:ext cx="709127" cy="70912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0D7C8708-0CED-4ABB-B00F-6BBB1AB5D7DA}"/>
              </a:ext>
            </a:extLst>
          </p:cNvPr>
          <p:cNvSpPr/>
          <p:nvPr/>
        </p:nvSpPr>
        <p:spPr>
          <a:xfrm>
            <a:off x="1931918" y="3031337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9296E32E-27C7-43E4-96F3-9408416D92F7}"/>
              </a:ext>
            </a:extLst>
          </p:cNvPr>
          <p:cNvSpPr/>
          <p:nvPr/>
        </p:nvSpPr>
        <p:spPr>
          <a:xfrm>
            <a:off x="3588727" y="3031337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61FDE5CD-61AA-4392-BE1D-0679D54CD6E6}"/>
              </a:ext>
            </a:extLst>
          </p:cNvPr>
          <p:cNvSpPr/>
          <p:nvPr/>
        </p:nvSpPr>
        <p:spPr>
          <a:xfrm>
            <a:off x="5198253" y="3031337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STEP3</a:t>
            </a: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237E4A0B-1020-4B91-BC3D-D1FFC5CA6403}"/>
              </a:ext>
            </a:extLst>
          </p:cNvPr>
          <p:cNvSpPr/>
          <p:nvPr/>
        </p:nvSpPr>
        <p:spPr>
          <a:xfrm>
            <a:off x="6831211" y="3031337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STEP4</a:t>
            </a: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CEF6CC9F-AF03-4693-B2C2-00850271DF81}"/>
              </a:ext>
            </a:extLst>
          </p:cNvPr>
          <p:cNvSpPr/>
          <p:nvPr/>
        </p:nvSpPr>
        <p:spPr>
          <a:xfrm>
            <a:off x="1931918" y="3536993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알고리즘 제작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16F374D4-BE61-4B7E-9E9C-69547750A7F3}"/>
              </a:ext>
            </a:extLst>
          </p:cNvPr>
          <p:cNvSpPr/>
          <p:nvPr/>
        </p:nvSpPr>
        <p:spPr>
          <a:xfrm>
            <a:off x="3565085" y="3536993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백테스팅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E96AF563-8A8A-42BC-8A55-203698ED48A6}"/>
              </a:ext>
            </a:extLst>
          </p:cNvPr>
          <p:cNvSpPr/>
          <p:nvPr/>
        </p:nvSpPr>
        <p:spPr>
          <a:xfrm>
            <a:off x="5198253" y="3536993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>
                <a:solidFill>
                  <a:schemeClr val="bg1">
                    <a:lumMod val="85000"/>
                  </a:schemeClr>
                </a:solidFill>
              </a:rPr>
              <a:t>주문 연결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7982D059-4426-4252-8EBC-8239F0627F46}"/>
              </a:ext>
            </a:extLst>
          </p:cNvPr>
          <p:cNvSpPr/>
          <p:nvPr/>
        </p:nvSpPr>
        <p:spPr>
          <a:xfrm>
            <a:off x="6831211" y="3536993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85000"/>
                  </a:schemeClr>
                </a:solidFill>
              </a:rPr>
              <a:t>알고리즘 매매</a:t>
            </a:r>
            <a:endParaRPr lang="en-US" altLang="ko-KR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935012F-EBC0-43DB-962B-A2FBDA1BBC0C}"/>
              </a:ext>
            </a:extLst>
          </p:cNvPr>
          <p:cNvCxnSpPr/>
          <p:nvPr/>
        </p:nvCxnSpPr>
        <p:spPr>
          <a:xfrm>
            <a:off x="8714425" y="892621"/>
            <a:ext cx="0" cy="40432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9FCD8A94-3A4A-465D-A4A0-282BACADD6A0}"/>
              </a:ext>
            </a:extLst>
          </p:cNvPr>
          <p:cNvSpPr/>
          <p:nvPr/>
        </p:nvSpPr>
        <p:spPr>
          <a:xfrm>
            <a:off x="8771503" y="1002867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F4DC2824-4DB4-4AC3-A99B-A319ADDCA985}"/>
              </a:ext>
            </a:extLst>
          </p:cNvPr>
          <p:cNvSpPr/>
          <p:nvPr/>
        </p:nvSpPr>
        <p:spPr>
          <a:xfrm>
            <a:off x="877078" y="4416109"/>
            <a:ext cx="7725746" cy="535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F4442C5B-8939-4BD9-9728-24B50F1973E9}"/>
              </a:ext>
            </a:extLst>
          </p:cNvPr>
          <p:cNvSpPr/>
          <p:nvPr/>
        </p:nvSpPr>
        <p:spPr>
          <a:xfrm>
            <a:off x="877078" y="4951223"/>
            <a:ext cx="7725746" cy="535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07102A2E-F71A-47B7-8603-C68251D86AAB}"/>
              </a:ext>
            </a:extLst>
          </p:cNvPr>
          <p:cNvSpPr/>
          <p:nvPr/>
        </p:nvSpPr>
        <p:spPr>
          <a:xfrm>
            <a:off x="877078" y="5485787"/>
            <a:ext cx="7725746" cy="535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9BF3C2B1-8182-4A44-86EB-9AA553A1B7BF}"/>
              </a:ext>
            </a:extLst>
          </p:cNvPr>
          <p:cNvSpPr/>
          <p:nvPr/>
        </p:nvSpPr>
        <p:spPr>
          <a:xfrm>
            <a:off x="3837192" y="3990516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STEP1</a:t>
            </a: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A1439D00-7376-4267-8325-6177412A6E26}"/>
              </a:ext>
            </a:extLst>
          </p:cNvPr>
          <p:cNvSpPr/>
          <p:nvPr/>
        </p:nvSpPr>
        <p:spPr>
          <a:xfrm>
            <a:off x="3837192" y="4525080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STEP2</a:t>
            </a: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736008BF-6016-47A7-9E2B-3566D898B853}"/>
              </a:ext>
            </a:extLst>
          </p:cNvPr>
          <p:cNvSpPr/>
          <p:nvPr/>
        </p:nvSpPr>
        <p:spPr>
          <a:xfrm>
            <a:off x="3837192" y="5038170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STEP3</a:t>
            </a: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E686C34E-42A2-402E-9532-8FF50091A33F}"/>
              </a:ext>
            </a:extLst>
          </p:cNvPr>
          <p:cNvSpPr/>
          <p:nvPr/>
        </p:nvSpPr>
        <p:spPr>
          <a:xfrm>
            <a:off x="3837192" y="5579022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STEP4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9DBE222-BFFA-4C4A-92D1-A596AEDD5341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651792" y="2404315"/>
            <a:ext cx="0" cy="935861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처리 70">
            <a:extLst>
              <a:ext uri="{FF2B5EF4-FFF2-40B4-BE49-F238E27FC236}">
                <a16:creationId xmlns:a16="http://schemas.microsoft.com/office/drawing/2014/main" id="{004FFC82-F959-4840-B399-9579EE30C81A}"/>
              </a:ext>
            </a:extLst>
          </p:cNvPr>
          <p:cNvSpPr/>
          <p:nvPr/>
        </p:nvSpPr>
        <p:spPr>
          <a:xfrm>
            <a:off x="4726056" y="3990516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알고리즘 제작법 설명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2" name="순서도: 처리 71">
            <a:extLst>
              <a:ext uri="{FF2B5EF4-FFF2-40B4-BE49-F238E27FC236}">
                <a16:creationId xmlns:a16="http://schemas.microsoft.com/office/drawing/2014/main" id="{36FDD381-69DA-4FC0-8474-7D6D4B8BFD77}"/>
              </a:ext>
            </a:extLst>
          </p:cNvPr>
          <p:cNvSpPr/>
          <p:nvPr/>
        </p:nvSpPr>
        <p:spPr>
          <a:xfrm>
            <a:off x="4726056" y="4509511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백테스팅</a:t>
            </a:r>
            <a:r>
              <a:rPr lang="ko-KR" altLang="en-US" sz="1000" dirty="0">
                <a:solidFill>
                  <a:schemeClr val="tx1"/>
                </a:solidFill>
              </a:rPr>
              <a:t> 설명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DCB5D53A-A721-4F18-B983-7FCDDC85EA33}"/>
              </a:ext>
            </a:extLst>
          </p:cNvPr>
          <p:cNvSpPr/>
          <p:nvPr/>
        </p:nvSpPr>
        <p:spPr>
          <a:xfrm>
            <a:off x="4726056" y="5044075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주문 연결 방법 설명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4A0C3955-138E-4E5A-8EDB-E1984C9067A6}"/>
              </a:ext>
            </a:extLst>
          </p:cNvPr>
          <p:cNvSpPr/>
          <p:nvPr/>
        </p:nvSpPr>
        <p:spPr>
          <a:xfrm>
            <a:off x="4726056" y="5567928"/>
            <a:ext cx="708710" cy="360121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알고리즘 </a:t>
            </a:r>
            <a:r>
              <a:rPr lang="ko-KR" altLang="en-US" sz="1000" dirty="0" err="1">
                <a:solidFill>
                  <a:schemeClr val="tx1"/>
                </a:solidFill>
              </a:rPr>
              <a:t>매매법</a:t>
            </a:r>
            <a:r>
              <a:rPr lang="ko-KR" altLang="en-US" sz="1000" dirty="0">
                <a:solidFill>
                  <a:schemeClr val="tx1"/>
                </a:solidFill>
              </a:rPr>
              <a:t> 설명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B36EFDA1-2AC7-405D-99A8-7898D7618282}"/>
              </a:ext>
            </a:extLst>
          </p:cNvPr>
          <p:cNvSpPr/>
          <p:nvPr/>
        </p:nvSpPr>
        <p:spPr>
          <a:xfrm>
            <a:off x="877078" y="6009640"/>
            <a:ext cx="7725746" cy="5351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F97EA8A4-4183-4270-B138-C99E920171E6}"/>
              </a:ext>
            </a:extLst>
          </p:cNvPr>
          <p:cNvSpPr/>
          <p:nvPr/>
        </p:nvSpPr>
        <p:spPr>
          <a:xfrm>
            <a:off x="4193821" y="6130481"/>
            <a:ext cx="1138204" cy="30469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알고리즘 제작하러 가기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9015513E-E596-4DC9-A027-B66567F65139}"/>
              </a:ext>
            </a:extLst>
          </p:cNvPr>
          <p:cNvSpPr/>
          <p:nvPr/>
        </p:nvSpPr>
        <p:spPr>
          <a:xfrm>
            <a:off x="4698871" y="2732691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723464A-0026-4C1B-A658-A1FA6FF32FEE}"/>
              </a:ext>
            </a:extLst>
          </p:cNvPr>
          <p:cNvSpPr/>
          <p:nvPr/>
        </p:nvSpPr>
        <p:spPr>
          <a:xfrm>
            <a:off x="566040" y="4843381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</a:t>
            </a:r>
            <a:endParaRPr lang="ko-KR" altLang="en-US" sz="14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4E605A4-CFA4-4683-9F95-2820B60DBA7A}"/>
              </a:ext>
            </a:extLst>
          </p:cNvPr>
          <p:cNvCxnSpPr/>
          <p:nvPr/>
        </p:nvCxnSpPr>
        <p:spPr>
          <a:xfrm>
            <a:off x="811763" y="3897114"/>
            <a:ext cx="0" cy="211252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F4A0AD5C-D667-46EB-BE6E-1850FD65FCFD}"/>
              </a:ext>
            </a:extLst>
          </p:cNvPr>
          <p:cNvSpPr/>
          <p:nvPr/>
        </p:nvSpPr>
        <p:spPr>
          <a:xfrm>
            <a:off x="3917227" y="6174103"/>
            <a:ext cx="206188" cy="2061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</a:t>
            </a:r>
            <a:endParaRPr lang="ko-KR" altLang="en-US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5B1818-626B-4249-85F0-35C56AA5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729228"/>
              </p:ext>
            </p:extLst>
          </p:nvPr>
        </p:nvGraphicFramePr>
        <p:xfrm>
          <a:off x="6922942" y="342903"/>
          <a:ext cx="184856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774">
                  <a:extLst>
                    <a:ext uri="{9D8B030D-6E8A-4147-A177-3AD203B41FA5}">
                      <a16:colId xmlns:a16="http://schemas.microsoft.com/office/drawing/2014/main" val="3982139649"/>
                    </a:ext>
                  </a:extLst>
                </a:gridCol>
                <a:gridCol w="814787">
                  <a:extLst>
                    <a:ext uri="{9D8B030D-6E8A-4147-A177-3AD203B41FA5}">
                      <a16:colId xmlns:a16="http://schemas.microsoft.com/office/drawing/2014/main" val="3708689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페이지 번호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M-1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69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66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BD43D-DFCD-4D24-84DA-F4CC9C5AE471}"/>
              </a:ext>
            </a:extLst>
          </p:cNvPr>
          <p:cNvSpPr txBox="1"/>
          <p:nvPr/>
        </p:nvSpPr>
        <p:spPr>
          <a:xfrm>
            <a:off x="1425066" y="2493420"/>
            <a:ext cx="5143684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알고리즘 제작 페이지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77DED22-2A79-4FC7-868D-21AEF8EE0EF5}"/>
              </a:ext>
            </a:extLst>
          </p:cNvPr>
          <p:cNvCxnSpPr>
            <a:cxnSpLocks/>
          </p:cNvCxnSpPr>
          <p:nvPr/>
        </p:nvCxnSpPr>
        <p:spPr>
          <a:xfrm>
            <a:off x="1514669" y="3233057"/>
            <a:ext cx="9330613" cy="0"/>
          </a:xfrm>
          <a:prstGeom prst="line">
            <a:avLst/>
          </a:prstGeom>
          <a:ln w="28575">
            <a:solidFill>
              <a:srgbClr val="F56F3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1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headEnd type="oval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1263</Words>
  <Application>Microsoft Office PowerPoint</Application>
  <PresentationFormat>와이드스크린</PresentationFormat>
  <Paragraphs>407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박성수</dc:creator>
  <cp:lastModifiedBy>박성수</cp:lastModifiedBy>
  <cp:revision>56</cp:revision>
  <dcterms:created xsi:type="dcterms:W3CDTF">2020-04-01T00:06:11Z</dcterms:created>
  <dcterms:modified xsi:type="dcterms:W3CDTF">2020-04-03T03:55:59Z</dcterms:modified>
</cp:coreProperties>
</file>