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74" r:id="rId6"/>
    <p:sldId id="275" r:id="rId7"/>
    <p:sldId id="282" r:id="rId8"/>
    <p:sldId id="263" r:id="rId9"/>
    <p:sldId id="265" r:id="rId10"/>
    <p:sldId id="294" r:id="rId11"/>
    <p:sldId id="259" r:id="rId12"/>
    <p:sldId id="267" r:id="rId13"/>
    <p:sldId id="293" r:id="rId14"/>
    <p:sldId id="268" r:id="rId15"/>
    <p:sldId id="295" r:id="rId16"/>
    <p:sldId id="283" r:id="rId17"/>
    <p:sldId id="290" r:id="rId18"/>
    <p:sldId id="291" r:id="rId19"/>
    <p:sldId id="304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a9fb60-63b2-427a-922a-70520969a241}">
          <p14:sldIdLst>
            <p14:sldId id="257"/>
            <p14:sldId id="258"/>
            <p14:sldId id="274"/>
            <p14:sldId id="275"/>
            <p14:sldId id="282"/>
            <p14:sldId id="263"/>
            <p14:sldId id="265"/>
            <p14:sldId id="294"/>
            <p14:sldId id="259"/>
            <p14:sldId id="267"/>
            <p14:sldId id="293"/>
            <p14:sldId id="268"/>
            <p14:sldId id="295"/>
            <p14:sldId id="283"/>
            <p14:sldId id="290"/>
            <p14:sldId id="304"/>
            <p14:sldId id="26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大家好，我先做个自我介绍。我叫陈楚燚，英文</a:t>
            </a:r>
            <a:r>
              <a:rPr lang="en-US" altLang="zh-CN"/>
              <a:t>ID desperado</a:t>
            </a:r>
            <a:r>
              <a:rPr lang="zh-CN" altLang="en-US"/>
              <a:t>。</a:t>
            </a:r>
            <a:r>
              <a:rPr lang="en-US" altLang="zh-CN"/>
              <a:t>18</a:t>
            </a:r>
            <a:r>
              <a:rPr lang="zh-CN" altLang="en-US"/>
              <a:t>级软件工程专业的，在科协担任技术部部长，另一位部长就是上次介绍笔记本电脑的张帅张部长。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这是今天宣讲的主要内容。</a:t>
            </a:r>
            <a:endParaRPr lang="zh-CN" altLang="en-US"/>
          </a:p>
          <a:p>
            <a:r>
              <a:rPr lang="zh-CN" altLang="en-US">
                <a:sym typeface="+mn-ea"/>
              </a:rPr>
              <a:t>大家有没有想过为什么要学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语言（提问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高级语言（High-level programming language）相对于机器语言（machine language，是一种指令集的体系。在这种语言下，其语法和结构更类似汉字或者普通英文，且由于远离对硬件的直接操作，使得一般人经过学习之后都可以编程。高级语言通常按其基本类型、代系、实现方式、应用范围等分类。</a:t>
            </a:r>
            <a:endParaRPr lang="zh-CN" altLang="en-US"/>
          </a:p>
          <a:p>
            <a:r>
              <a:rPr lang="zh-CN" altLang="en-US"/>
              <a:t>切页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切回去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石榴科协培训</a:t>
            </a:r>
            <a:br>
              <a:rPr lang="zh-CN" altLang="en-US" dirty="0"/>
            </a:b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/>
              <a:t>杂谈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by desperado(</a:t>
            </a:r>
            <a:r>
              <a:rPr lang="zh-CN" altLang="en-US" dirty="0"/>
              <a:t>陈楚燚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</a:t>
            </a:r>
            <a:r>
              <a:rPr lang="zh-CN" altLang="en-US"/>
              <a:t>补码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程设</a:t>
            </a:r>
            <a:r>
              <a:rPr lang="en-US" altLang="zh-CN"/>
              <a:t>/</a:t>
            </a:r>
            <a:r>
              <a:rPr lang="zh-CN" altLang="en-US"/>
              <a:t>导论老师都会告诉学生数字</a:t>
            </a:r>
            <a:r>
              <a:rPr lang="zh-CN" altLang="en-US"/>
              <a:t>在计算机里用补码的方式存储，</a:t>
            </a:r>
            <a:endParaRPr lang="zh-CN" altLang="en-US"/>
          </a:p>
          <a:p>
            <a:r>
              <a:rPr lang="zh-CN" altLang="en-US"/>
              <a:t>正数的补码 </a:t>
            </a:r>
            <a:r>
              <a:rPr lang="en-US" altLang="zh-CN"/>
              <a:t>= </a:t>
            </a:r>
            <a:r>
              <a:rPr lang="zh-CN" altLang="en-US"/>
              <a:t>原码 </a:t>
            </a:r>
            <a:r>
              <a:rPr lang="en-US" altLang="zh-CN"/>
              <a:t>= </a:t>
            </a:r>
            <a:r>
              <a:rPr lang="zh-CN" altLang="en-US"/>
              <a:t>反码</a:t>
            </a:r>
            <a:endParaRPr lang="zh-CN" altLang="en-US"/>
          </a:p>
          <a:p>
            <a:r>
              <a:rPr lang="zh-CN" altLang="en-US"/>
              <a:t>负数的补码 </a:t>
            </a:r>
            <a:r>
              <a:rPr lang="en-US" altLang="zh-CN"/>
              <a:t>= </a:t>
            </a:r>
            <a:r>
              <a:rPr lang="zh-CN" altLang="en-US"/>
              <a:t>原码取反 </a:t>
            </a:r>
            <a:r>
              <a:rPr lang="en-US" altLang="zh-CN"/>
              <a:t>+ 1 = </a:t>
            </a:r>
            <a:r>
              <a:rPr lang="zh-CN" altLang="en-US"/>
              <a:t>反码 </a:t>
            </a:r>
            <a:r>
              <a:rPr lang="en-US" altLang="zh-CN"/>
              <a:t>+ 1 (</a:t>
            </a:r>
            <a:r>
              <a:rPr lang="zh-CN" altLang="en-US"/>
              <a:t>符号位不变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那为什么呢？为什么就要用这种方式存储呢？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再来举个例子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反补码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55930"/>
          </a:xfrm>
        </p:spPr>
        <p:txBody>
          <a:bodyPr/>
          <a:p>
            <a:pPr marL="0" indent="0">
              <a:buNone/>
            </a:pPr>
            <a:r>
              <a:rPr lang="zh-CN" altLang="en-US"/>
              <a:t>计算机计算 </a:t>
            </a:r>
            <a:r>
              <a:rPr lang="en-US" altLang="zh-CN"/>
              <a:t>5 + -2 </a:t>
            </a:r>
            <a:r>
              <a:rPr lang="zh-CN" altLang="en-US"/>
              <a:t>， </a:t>
            </a:r>
            <a:r>
              <a:rPr lang="en-US" altLang="zh-CN"/>
              <a:t>5 + 2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023745"/>
            <a:ext cx="10541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0101 + 1010 </a:t>
            </a:r>
            <a:r>
              <a:rPr lang="zh-CN" altLang="en-US" sz="2400">
                <a:sym typeface="+mn-ea"/>
              </a:rPr>
              <a:t>是这样吗？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0101 - 0010 </a:t>
            </a:r>
            <a:r>
              <a:rPr lang="zh-CN" altLang="en-US" sz="2400">
                <a:sym typeface="+mn-ea"/>
              </a:rPr>
              <a:t>或者这样？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898140"/>
            <a:ext cx="802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0101 + 1110  But why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38200" y="3535680"/>
            <a:ext cx="9472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详细证明请百度反码运算证明</a:t>
            </a:r>
            <a:endParaRPr lang="zh-CN" altLang="en-US"/>
          </a:p>
          <a:p>
            <a:r>
              <a:rPr lang="zh-CN" altLang="en-US"/>
              <a:t>负值较正值来说，证明较为麻烦，感兴趣的可以自己尝试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5 + -2 = 0101</a:t>
            </a:r>
            <a:r>
              <a:rPr lang="en-US" altLang="zh-CN" baseline="-25000"/>
              <a:t>2</a:t>
            </a:r>
            <a:r>
              <a:rPr lang="en-US" altLang="zh-CN"/>
              <a:t> + 1010</a:t>
            </a:r>
            <a:r>
              <a:rPr lang="en-US" altLang="zh-CN" baseline="-25000"/>
              <a:t>2</a:t>
            </a:r>
            <a:r>
              <a:rPr lang="en-US" altLang="zh-CN"/>
              <a:t>  = 0101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 + 1111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 - 0010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 + 1 - 10000</a:t>
            </a:r>
            <a:r>
              <a:rPr lang="en-US" altLang="zh-CN" baseline="-25000">
                <a:sym typeface="+mn-ea"/>
              </a:rPr>
              <a:t>2 </a:t>
            </a:r>
            <a:r>
              <a:rPr lang="en-US" altLang="zh-CN">
                <a:sym typeface="+mn-ea"/>
              </a:rPr>
              <a:t>= 5 +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15</a:t>
            </a:r>
            <a:r>
              <a:rPr lang="en-US" altLang="zh-CN">
                <a:sym typeface="+mn-ea"/>
              </a:rPr>
              <a:t> - 2 +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-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16</a:t>
            </a:r>
            <a:r>
              <a:rPr lang="en-US" altLang="zh-CN">
                <a:sym typeface="+mn-ea"/>
              </a:rPr>
              <a:t>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 + 2 = 0101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+ 0010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 = 7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计算机能够最快处理的运算符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位运算花费</a:t>
            </a:r>
            <a:r>
              <a:rPr lang="en-US" altLang="zh-CN"/>
              <a:t>1CPU</a:t>
            </a:r>
            <a:r>
              <a:rPr lang="zh-CN" altLang="en-US"/>
              <a:t>时钟，</a:t>
            </a:r>
            <a:r>
              <a:rPr lang="en-US" altLang="zh-CN"/>
              <a:t>+-</a:t>
            </a:r>
            <a:r>
              <a:rPr lang="zh-CN" altLang="en-US"/>
              <a:t>花费</a:t>
            </a:r>
            <a:r>
              <a:rPr lang="en-US" altLang="zh-CN"/>
              <a:t>2CPU</a:t>
            </a:r>
            <a:r>
              <a:rPr lang="zh-CN" altLang="en-US"/>
              <a:t>时钟，</a:t>
            </a:r>
            <a:r>
              <a:rPr lang="en-US" altLang="zh-CN"/>
              <a:t>*</a:t>
            </a:r>
            <a:r>
              <a:rPr lang="zh-CN" altLang="en-US">
                <a:sym typeface="+mn-ea"/>
              </a:rPr>
              <a:t>花费</a:t>
            </a:r>
            <a:r>
              <a:rPr lang="en-US" altLang="zh-CN">
                <a:sym typeface="+mn-ea"/>
              </a:rPr>
              <a:t>4CPU</a:t>
            </a:r>
            <a:r>
              <a:rPr lang="zh-CN" altLang="en-US">
                <a:sym typeface="+mn-ea"/>
              </a:rPr>
              <a:t>时钟，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花费</a:t>
            </a:r>
            <a:r>
              <a:rPr lang="en-US" altLang="zh-CN">
                <a:sym typeface="+mn-ea"/>
              </a:rPr>
              <a:t>40CPU</a:t>
            </a:r>
            <a:r>
              <a:rPr lang="zh-CN" altLang="en-US">
                <a:sym typeface="+mn-ea"/>
              </a:rPr>
              <a:t>时钟</a:t>
            </a:r>
            <a:endParaRPr lang="zh-CN" altLang="en-US"/>
          </a:p>
          <a:p>
            <a:r>
              <a:rPr lang="zh-CN" altLang="en-US"/>
              <a:t>位运算符：</a:t>
            </a:r>
            <a:r>
              <a:rPr lang="en-US" altLang="zh-CN"/>
              <a:t>&lt;&lt;,&gt;&gt;,|,&amp;,^,~</a:t>
            </a:r>
            <a:endParaRPr lang="en-US" altLang="zh-CN"/>
          </a:p>
          <a:p>
            <a:r>
              <a:rPr lang="en-US" altLang="zh-CN"/>
              <a:t>&lt;&lt; </a:t>
            </a:r>
            <a:r>
              <a:rPr lang="zh-CN" altLang="en-US"/>
              <a:t>左移一位</a:t>
            </a:r>
            <a:endParaRPr lang="zh-CN" altLang="en-US"/>
          </a:p>
          <a:p>
            <a:r>
              <a:rPr lang="en-US" altLang="zh-CN"/>
              <a:t>&gt;&gt; </a:t>
            </a:r>
            <a:r>
              <a:rPr lang="zh-CN" altLang="en-US"/>
              <a:t>右移一位</a:t>
            </a:r>
            <a:endParaRPr lang="zh-CN" altLang="en-US"/>
          </a:p>
          <a:p>
            <a:r>
              <a:rPr lang="en-US" altLang="zh-CN"/>
              <a:t>| </a:t>
            </a:r>
            <a:r>
              <a:rPr lang="zh-CN" altLang="en-US"/>
              <a:t>或</a:t>
            </a:r>
            <a:endParaRPr lang="zh-CN" altLang="en-US"/>
          </a:p>
          <a:p>
            <a:r>
              <a:rPr lang="en-US" altLang="zh-CN"/>
              <a:t>&amp; </a:t>
            </a:r>
            <a:r>
              <a:rPr lang="zh-CN" altLang="en-US"/>
              <a:t>与</a:t>
            </a:r>
            <a:endParaRPr lang="zh-CN" altLang="en-US"/>
          </a:p>
          <a:p>
            <a:r>
              <a:rPr lang="en-US" altLang="zh-CN"/>
              <a:t>^ </a:t>
            </a:r>
            <a:r>
              <a:rPr lang="zh-CN" altLang="en-US"/>
              <a:t>异或 </a:t>
            </a:r>
            <a:endParaRPr lang="zh-CN" altLang="en-US"/>
          </a:p>
          <a:p>
            <a:r>
              <a:rPr lang="en-US" altLang="zh-CN"/>
              <a:t>~ </a:t>
            </a:r>
            <a:r>
              <a:rPr lang="zh-CN" altLang="en-US"/>
              <a:t>取反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位运算用处</a:t>
            </a:r>
            <a:endParaRPr lang="zh-CN" altLang="en-US"/>
          </a:p>
          <a:p>
            <a:r>
              <a:rPr lang="zh-CN" altLang="en-US"/>
              <a:t>快速计算 </a:t>
            </a:r>
            <a:r>
              <a:rPr lang="en-US" altLang="zh-CN"/>
              <a:t>2^n -------------------- 1&lt;&lt;n</a:t>
            </a:r>
            <a:endParaRPr lang="en-US" altLang="zh-CN"/>
          </a:p>
          <a:p>
            <a:r>
              <a:rPr lang="zh-CN" altLang="en-US"/>
              <a:t>除以</a:t>
            </a:r>
            <a:r>
              <a:rPr lang="en-US" altLang="zh-CN"/>
              <a:t>2             </a:t>
            </a:r>
            <a:r>
              <a:rPr lang="en-US" altLang="zh-CN">
                <a:sym typeface="+mn-ea"/>
              </a:rPr>
              <a:t>-------------------- x&gt;&gt;1</a:t>
            </a:r>
            <a:endParaRPr lang="en-US" altLang="zh-CN">
              <a:sym typeface="+mn-ea"/>
            </a:endParaRPr>
          </a:p>
          <a:p>
            <a:r>
              <a:rPr lang="zh-CN" altLang="en-US"/>
              <a:t>判断奇偶        </a:t>
            </a:r>
            <a:r>
              <a:rPr lang="en-US" altLang="zh-CN">
                <a:sym typeface="+mn-ea"/>
              </a:rPr>
              <a:t>-------------------- x&amp;1</a:t>
            </a:r>
            <a:endParaRPr lang="en-US" altLang="zh-CN">
              <a:sym typeface="+mn-ea"/>
            </a:endParaRPr>
          </a:p>
          <a:p>
            <a:r>
              <a:rPr lang="zh-CN" altLang="en-US"/>
              <a:t>状态压缩</a:t>
            </a:r>
            <a:r>
              <a:rPr lang="en-US" altLang="zh-CN"/>
              <a:t>	    </a:t>
            </a:r>
            <a:r>
              <a:rPr lang="en-US" altLang="zh-CN">
                <a:sym typeface="+mn-ea"/>
              </a:rPr>
              <a:t>-------------------- x&amp;(1&lt;&lt;k)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编程软件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(IDE)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810" y="1573530"/>
            <a:ext cx="6850380" cy="4664710"/>
          </a:xfrm>
        </p:spPr>
        <p:txBody>
          <a:bodyPr/>
          <a:p>
            <a:pPr marL="0" indent="0">
              <a:buNone/>
            </a:pPr>
            <a:r>
              <a:rPr lang="zh-CN" altLang="en-US"/>
              <a:t>集成开发环境（IDE，Integrated Development Environment ）是用于提供程序开发环境的应用程序，一般包括代码编辑器、编译器、调试器和图形用户界面等工具。集成了代码编写功能、分析功能、编译功能、调试功能等一体化的开发软件服务套。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编程软件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(IDE)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请使用现代化编程软件，不要倒腾老古董了。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zh-CN" altLang="en-US"/>
              <a:t>下软件均有社区版本，免费面向大学生和个人工作者。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DEV-C++ </a:t>
            </a:r>
            <a:r>
              <a:rPr lang="zh-CN" altLang="en-US"/>
              <a:t>（</a:t>
            </a:r>
            <a:r>
              <a:rPr lang="en-US" altLang="zh-CN"/>
              <a:t>C/C++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Visual Studio C++ </a:t>
            </a:r>
            <a:r>
              <a:rPr lang="zh-CN" altLang="en-US"/>
              <a:t>（</a:t>
            </a:r>
            <a:r>
              <a:rPr lang="en-US" altLang="zh-CN"/>
              <a:t>C/C++/C#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VScode </a:t>
            </a:r>
            <a:r>
              <a:rPr lang="zh-CN" altLang="en-US"/>
              <a:t>（</a:t>
            </a:r>
            <a:r>
              <a:rPr lang="en-US" altLang="zh-CN"/>
              <a:t>everything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IntelliJ IDEA </a:t>
            </a:r>
            <a:r>
              <a:rPr lang="zh-CN" altLang="en-US"/>
              <a:t>（</a:t>
            </a:r>
            <a:r>
              <a:rPr lang="en-US" altLang="zh-CN"/>
              <a:t>JAVA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PyCharm  </a:t>
            </a:r>
            <a:r>
              <a:rPr lang="zh-CN" altLang="en-US"/>
              <a:t>（</a:t>
            </a:r>
            <a:r>
              <a:rPr lang="en-US" altLang="zh-CN"/>
              <a:t>python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mexport1569477995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2286000"/>
            <a:ext cx="4235450" cy="2286635"/>
          </a:xfrm>
          <a:prstGeom prst="rect">
            <a:avLst/>
          </a:prstGeom>
        </p:spPr>
      </p:pic>
      <p:pic>
        <p:nvPicPr>
          <p:cNvPr id="6" name="图片 5" descr="qq_pic_merged_15707243666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5365"/>
            <a:ext cx="3741420" cy="2286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1065" y="418465"/>
            <a:ext cx="430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欢迎大家加入科协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欢迎大家加入科协</a:t>
            </a:r>
            <a:endParaRPr lang="zh-CN" altLang="en-US"/>
          </a:p>
        </p:txBody>
      </p:sp>
      <p:pic>
        <p:nvPicPr>
          <p:cNvPr id="4" name="内容占位符 3" descr="15709474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0780" y="2190750"/>
            <a:ext cx="2476500" cy="2476500"/>
          </a:xfrm>
          <a:prstGeom prst="rect">
            <a:avLst/>
          </a:prstGeom>
        </p:spPr>
      </p:pic>
      <p:pic>
        <p:nvPicPr>
          <p:cNvPr id="7" name="图片 6" descr="qrcode_1570724383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10" y="1147445"/>
            <a:ext cx="3329940" cy="4563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</a:t>
            </a:r>
            <a:r>
              <a:rPr lang="zh-CN" altLang="en-US"/>
              <a:t>　</a:t>
            </a:r>
            <a:r>
              <a:rPr lang="en-US" altLang="zh-CN"/>
              <a:t>YOU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语言入门原因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面向过程编程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语言特性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0x00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指针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0x01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宏定义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0x02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反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补码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0x03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位运算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编程软件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(IDE)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推荐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"/>
          <a:stretch>
            <a:fillRect/>
          </a:stretch>
        </p:blipFill>
        <p:spPr>
          <a:xfrm>
            <a:off x="6781800" y="1253942"/>
            <a:ext cx="4572000" cy="4349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编程语言编年史</a:t>
            </a:r>
            <a:endParaRPr lang="zh-CN" altLang="en-US"/>
          </a:p>
        </p:txBody>
      </p:sp>
      <p:pic>
        <p:nvPicPr>
          <p:cNvPr id="4" name="图片 3" descr="NX9UUWYWFK04d0YX8qr4DH7i0FVFJ828WTzZVU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1141730"/>
            <a:ext cx="8327390" cy="5558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2019</a:t>
            </a:r>
            <a:r>
              <a:rPr lang="zh-CN" altLang="en-US"/>
              <a:t>年编程语言流行度</a:t>
            </a:r>
            <a:endParaRPr lang="zh-CN" altLang="en-US"/>
          </a:p>
        </p:txBody>
      </p:sp>
      <p:pic>
        <p:nvPicPr>
          <p:cNvPr id="4" name="图片 3" descr="1_ZalDDEb73J-J6n5e65dH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1504950"/>
            <a:ext cx="7610475" cy="4867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面向过程</a:t>
            </a:r>
            <a:r>
              <a:rPr lang="zh-CN" altLang="en-US"/>
              <a:t>编程</a:t>
            </a:r>
            <a:endParaRPr lang="zh-CN" altLang="en-US"/>
          </a:p>
        </p:txBody>
      </p:sp>
      <p:pic>
        <p:nvPicPr>
          <p:cNvPr id="6" name="图片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985" y="1649730"/>
            <a:ext cx="5320030" cy="3558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85060" y="3137535"/>
            <a:ext cx="1943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举个例子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面向对象编程</a:t>
            </a:r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16710"/>
            <a:ext cx="6242050" cy="415798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55" y="1616710"/>
            <a:ext cx="2903220" cy="2849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语言特性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一定要好好学！</a:t>
            </a:r>
            <a:endParaRPr lang="zh-CN" altLang="en-US"/>
          </a:p>
          <a:p>
            <a:r>
              <a:rPr lang="zh-CN" altLang="en-US">
                <a:sym typeface="+mn-ea"/>
              </a:rPr>
              <a:t>一定要好好学！</a:t>
            </a:r>
            <a:endParaRPr lang="zh-CN" altLang="en-US"/>
          </a:p>
          <a:p>
            <a:r>
              <a:rPr lang="zh-CN" altLang="en-US">
                <a:sym typeface="+mn-ea"/>
              </a:rPr>
              <a:t>一定要好好学！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语言的精髓，快速的指针调用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命令：</a:t>
            </a:r>
            <a:r>
              <a:rPr lang="en-US" altLang="zh-CN"/>
              <a:t>#define</a:t>
            </a:r>
            <a:endParaRPr lang="en-US" altLang="zh-CN"/>
          </a:p>
          <a:p>
            <a:r>
              <a:rPr lang="zh-CN" altLang="en-US"/>
              <a:t>优点：方便、简洁、易</a:t>
            </a:r>
            <a:r>
              <a:rPr lang="zh-CN" altLang="en-US"/>
              <a:t>更改</a:t>
            </a:r>
            <a:endParaRPr lang="zh-CN" altLang="en-US"/>
          </a:p>
          <a:p>
            <a:r>
              <a:rPr lang="zh-CN" altLang="en-US"/>
              <a:t>缺点：容易产生逻辑错误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你可以用宏定义让你的</a:t>
            </a:r>
            <a:r>
              <a:rPr lang="en-US" altLang="zh-CN"/>
              <a:t>C</a:t>
            </a:r>
            <a:r>
              <a:rPr lang="zh-CN" altLang="en-US"/>
              <a:t>语言变成中文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当然这是骚操作，谨慎使用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宏的真正用途，让程序更加具有可读性，易修改性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宏定义</a:t>
            </a:r>
            <a:endParaRPr lang="zh-CN" altLang="en-US"/>
          </a:p>
        </p:txBody>
      </p:sp>
      <p:pic>
        <p:nvPicPr>
          <p:cNvPr id="4" name="图片 3" descr="DHSF~]@P)_CR{$3DIHWJR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225" y="394335"/>
            <a:ext cx="6051550" cy="6068695"/>
          </a:xfrm>
          <a:prstGeom prst="rect">
            <a:avLst/>
          </a:prstGeom>
        </p:spPr>
      </p:pic>
      <p:pic>
        <p:nvPicPr>
          <p:cNvPr id="5" name="图片 4" descr="~JU@PEJ(8%6{N%6D4V_}B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25" y="394335"/>
            <a:ext cx="6101715" cy="6068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演示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仿宋</vt:lpstr>
      <vt:lpstr>黑体</vt:lpstr>
      <vt:lpstr>微软雅黑</vt:lpstr>
      <vt:lpstr>Arial Unicode MS</vt:lpstr>
      <vt:lpstr>Calibri</vt:lpstr>
      <vt:lpstr>1_Office 主题</vt:lpstr>
      <vt:lpstr>石榴科协培训 C语言杂谈</vt:lpstr>
      <vt:lpstr>目录</vt:lpstr>
      <vt:lpstr>编程语言编年史</vt:lpstr>
      <vt:lpstr>2019年编程语言流行度</vt:lpstr>
      <vt:lpstr>面向过程编程</vt:lpstr>
      <vt:lpstr>面向对象编程</vt:lpstr>
      <vt:lpstr>C语言特性</vt:lpstr>
      <vt:lpstr>指针</vt:lpstr>
      <vt:lpstr>宏定义</vt:lpstr>
      <vt:lpstr>反补码</vt:lpstr>
      <vt:lpstr>反补码</vt:lpstr>
      <vt:lpstr>位运算</vt:lpstr>
      <vt:lpstr>位运算</vt:lpstr>
      <vt:lpstr>编程软件(IDE)推荐</vt:lpstr>
      <vt:lpstr>编程软件(IDE)推荐</vt:lpstr>
      <vt:lpstr>PowerPoint 演示文稿</vt:lpstr>
      <vt:lpstr>PowerPoint 演示文稿</vt:lpstr>
      <vt:lpstr>THANK　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desperado</dc:creator>
  <cp:lastModifiedBy>desperado</cp:lastModifiedBy>
  <cp:revision>23</cp:revision>
  <dcterms:created xsi:type="dcterms:W3CDTF">2019-09-08T09:43:00Z</dcterms:created>
  <dcterms:modified xsi:type="dcterms:W3CDTF">2019-10-15T12:54:32Z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