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3"/>
    <p:sldId id="257" r:id="rId4"/>
    <p:sldId id="258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60" r:id="rId15"/>
    <p:sldId id="259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5"/>
    <p:sldId id="285" r:id="rId26"/>
    <p:sldId id="261" r:id="rId27"/>
    <p:sldId id="262" r:id="rId28"/>
    <p:sldId id="286" r:id="rId29"/>
    <p:sldId id="287" r:id="rId30"/>
    <p:sldId id="263" r:id="rId31"/>
    <p:sldId id="264" r:id="rId32"/>
    <p:sldId id="288" r:id="rId33"/>
    <p:sldId id="289" r:id="rId34"/>
    <p:sldId id="290" r:id="rId35"/>
    <p:sldId id="291" r:id="rId36"/>
    <p:sldId id="265" r:id="rId37"/>
    <p:sldId id="266" r:id="rId38"/>
    <p:sldId id="292" r:id="rId39"/>
    <p:sldId id="293" r:id="rId40"/>
    <p:sldId id="294" r:id="rId41"/>
    <p:sldId id="295" r:id="rId42"/>
    <p:sldId id="267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320" autoAdjust="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5BB98-3D8D-4E48-9D65-4CB77868A8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0718F-FFA9-4A44-9C71-01F3D909C6C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0718F-FFA9-4A44-9C71-01F3D909C6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18775" y="1740877"/>
            <a:ext cx="8915399" cy="2262781"/>
          </a:xfrm>
        </p:spPr>
        <p:txBody>
          <a:bodyPr/>
          <a:lstStyle/>
          <a:p>
            <a:pPr algn="ctr"/>
            <a:r>
              <a:rPr lang="en-US" altLang="zh-CN" dirty="0" smtClean="0"/>
              <a:t>HTML5+CSS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2487" y="632903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22487" y="1301262"/>
            <a:ext cx="8915400" cy="5820507"/>
          </a:xfrm>
        </p:spPr>
        <p:txBody>
          <a:bodyPr/>
          <a:lstStyle/>
          <a:p>
            <a:pPr marL="0" indent="457200">
              <a:buNone/>
              <a:defRPr/>
            </a:pPr>
            <a:r>
              <a:rPr lang="zh-CN" altLang="en-US" b="1" dirty="0">
                <a:solidFill>
                  <a:srgbClr val="009ED6"/>
                </a:solidFill>
              </a:rPr>
              <a:t>（</a:t>
            </a:r>
            <a:r>
              <a:rPr lang="en-US" altLang="zh-CN" b="1" dirty="0">
                <a:solidFill>
                  <a:srgbClr val="009ED6"/>
                </a:solidFill>
              </a:rPr>
              <a:t>3</a:t>
            </a:r>
            <a:r>
              <a:rPr lang="zh-CN" altLang="en-US" b="1" dirty="0">
                <a:solidFill>
                  <a:srgbClr val="009ED6"/>
                </a:solidFill>
              </a:rPr>
              <a:t>）允许部分属性值的属性省略</a:t>
            </a:r>
            <a:endParaRPr lang="en-US" altLang="zh-CN" b="1" dirty="0">
              <a:solidFill>
                <a:srgbClr val="009ED6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zh-CN" dirty="0"/>
              <a:t>在</a:t>
            </a:r>
            <a:r>
              <a:rPr lang="en-US" altLang="zh-CN" dirty="0"/>
              <a:t>HTML5</a:t>
            </a:r>
            <a:r>
              <a:rPr lang="zh-CN" altLang="zh-CN" dirty="0"/>
              <a:t>中，部分标志性属性的属性值可以省略。例如：</a:t>
            </a:r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 smtClean="0"/>
              <a:t>允许部分省略有如下：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172475" y="2049012"/>
            <a:ext cx="7231585" cy="456535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&lt;input checked="checked" type="checkbox</a:t>
            </a:r>
            <a:r>
              <a:rPr lang="en-US" altLang="zh-CN" dirty="0" smtClean="0">
                <a:solidFill>
                  <a:schemeClr val="bg1"/>
                </a:solidFill>
              </a:rPr>
              <a:t>"/&gt;</a:t>
            </a: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172475" y="2451342"/>
            <a:ext cx="7231585" cy="507831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&lt;input checked type="checkbox</a:t>
            </a:r>
            <a:r>
              <a:rPr lang="en-US" altLang="zh-CN" dirty="0" smtClean="0">
                <a:solidFill>
                  <a:schemeClr val="bg1"/>
                </a:solidFill>
              </a:rPr>
              <a:t>"/&gt;</a:t>
            </a:r>
            <a:endParaRPr lang="zh-CN" altLang="zh-CN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3436" y="3291531"/>
            <a:ext cx="5006774" cy="356646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825" y="678401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HTML5</a:t>
            </a:r>
            <a:r>
              <a:rPr lang="zh-CN" altLang="en-US" dirty="0" smtClean="0"/>
              <a:t>基础标签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9112" y="1318845"/>
            <a:ext cx="8915400" cy="5336931"/>
          </a:xfrm>
        </p:spPr>
        <p:txBody>
          <a:bodyPr>
            <a:normAutofit/>
          </a:bodyPr>
          <a:lstStyle/>
          <a:p>
            <a:r>
              <a:rPr lang="en-US" altLang="zh-CN" dirty="0"/>
              <a:t>&lt;h1&gt;&lt;/h1&gt;......&lt;h6&gt;&lt;h6&gt;</a:t>
            </a:r>
            <a:r>
              <a:rPr lang="zh-CN" altLang="en-US" dirty="0"/>
              <a:t>：标题标签，自动加粗，</a:t>
            </a:r>
            <a:r>
              <a:rPr lang="en-US" altLang="zh-CN" dirty="0"/>
              <a:t>h1</a:t>
            </a:r>
            <a:r>
              <a:rPr lang="zh-CN" altLang="en-US" dirty="0"/>
              <a:t>最大，</a:t>
            </a:r>
            <a:r>
              <a:rPr lang="en-US" altLang="zh-CN" dirty="0"/>
              <a:t>h6</a:t>
            </a:r>
            <a:r>
              <a:rPr lang="zh-CN" altLang="en-US" dirty="0"/>
              <a:t>最小。</a:t>
            </a:r>
            <a:endParaRPr lang="zh-CN" altLang="en-US" dirty="0"/>
          </a:p>
          <a:p>
            <a:r>
              <a:rPr lang="en-US" altLang="zh-CN" dirty="0" smtClean="0"/>
              <a:t>&lt;</a:t>
            </a:r>
            <a:r>
              <a:rPr lang="en-US" altLang="zh-CN" dirty="0" err="1"/>
              <a:t>hr</a:t>
            </a:r>
            <a:r>
              <a:rPr lang="en-US" altLang="zh-CN" dirty="0"/>
              <a:t>/&gt;</a:t>
            </a:r>
            <a:r>
              <a:rPr lang="zh-CN" altLang="en-US" dirty="0"/>
              <a:t>：水平线标签，添加一条水平线。</a:t>
            </a:r>
            <a:endParaRPr lang="zh-CN" altLang="en-US" dirty="0"/>
          </a:p>
          <a:p>
            <a:r>
              <a:rPr lang="en-US" altLang="zh-CN" dirty="0" smtClean="0"/>
              <a:t>&lt;</a:t>
            </a:r>
            <a:r>
              <a:rPr lang="en-US" altLang="zh-CN" dirty="0"/>
              <a:t>p&gt;&lt;/p&gt;:</a:t>
            </a:r>
            <a:r>
              <a:rPr lang="zh-CN" altLang="en-US" dirty="0"/>
              <a:t>段落</a:t>
            </a:r>
            <a:r>
              <a:rPr lang="zh-CN" altLang="en-US" dirty="0" smtClean="0"/>
              <a:t>标签</a:t>
            </a:r>
            <a:endParaRPr lang="zh-CN" altLang="en-US" dirty="0"/>
          </a:p>
          <a:p>
            <a:r>
              <a:rPr lang="en-US" altLang="zh-CN" dirty="0" smtClean="0"/>
              <a:t>&lt;</a:t>
            </a:r>
            <a:r>
              <a:rPr lang="en-US" altLang="zh-CN" dirty="0" err="1"/>
              <a:t>br</a:t>
            </a:r>
            <a:r>
              <a:rPr lang="en-US" altLang="zh-CN" dirty="0"/>
              <a:t>/&gt;:</a:t>
            </a:r>
            <a:r>
              <a:rPr lang="zh-CN" altLang="en-US" dirty="0"/>
              <a:t>换行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r>
              <a:rPr lang="en-US" altLang="zh-CN" dirty="0"/>
              <a:t>&lt;pre&gt;&lt;/pre&gt;:</a:t>
            </a:r>
            <a:r>
              <a:rPr lang="zh-CN" altLang="en-US" dirty="0"/>
              <a:t>预格式标签，用于重载代码</a:t>
            </a:r>
            <a:r>
              <a:rPr lang="zh-CN" altLang="en-US" dirty="0" smtClean="0"/>
              <a:t>。将文本内容原样式输出</a:t>
            </a:r>
            <a:endParaRPr lang="en-US" altLang="zh-CN" dirty="0" smtClean="0"/>
          </a:p>
          <a:p>
            <a:r>
              <a:rPr lang="en-US" altLang="zh-CN" dirty="0"/>
              <a:t>html </a:t>
            </a:r>
            <a:r>
              <a:rPr lang="zh-CN" altLang="en-US" dirty="0"/>
              <a:t>文件中空格的表示：</a:t>
            </a:r>
            <a:r>
              <a:rPr lang="en-US" altLang="zh-CN" dirty="0"/>
              <a:t>&amp;</a:t>
            </a:r>
            <a:r>
              <a:rPr lang="en-US" altLang="zh-CN" dirty="0" err="1" smtClean="0"/>
              <a:t>nbsp</a:t>
            </a:r>
            <a:endParaRPr lang="en-US" altLang="zh-CN" dirty="0" smtClean="0"/>
          </a:p>
          <a:p>
            <a:r>
              <a:rPr lang="zh-CN" altLang="en-US" dirty="0" smtClean="0"/>
              <a:t>有序</a:t>
            </a:r>
            <a:r>
              <a:rPr lang="zh-CN" altLang="en-US" dirty="0"/>
              <a:t>列表：</a:t>
            </a:r>
            <a:r>
              <a:rPr lang="en-US" altLang="zh-CN" dirty="0"/>
              <a:t>&lt;</a:t>
            </a:r>
            <a:r>
              <a:rPr lang="en-US" altLang="zh-CN" dirty="0" err="1"/>
              <a:t>ol</a:t>
            </a:r>
            <a:r>
              <a:rPr lang="en-US" altLang="zh-CN" dirty="0"/>
              <a:t>&gt;&lt;/</a:t>
            </a:r>
            <a:r>
              <a:rPr lang="en-US" altLang="zh-CN" dirty="0" err="1"/>
              <a:t>ol</a:t>
            </a:r>
            <a:r>
              <a:rPr lang="en-US" altLang="zh-CN" dirty="0"/>
              <a:t>&gt; </a:t>
            </a:r>
            <a:r>
              <a:rPr lang="zh-CN" altLang="en-US" dirty="0"/>
              <a:t>列表项：</a:t>
            </a:r>
            <a:r>
              <a:rPr lang="en-US" altLang="zh-CN" dirty="0"/>
              <a:t>&lt;li&gt;&lt;/li&gt;</a:t>
            </a:r>
            <a:endParaRPr lang="en-US" altLang="zh-CN" dirty="0"/>
          </a:p>
          <a:p>
            <a:r>
              <a:rPr lang="zh-CN" altLang="en-US" dirty="0" smtClean="0"/>
              <a:t>无序</a:t>
            </a:r>
            <a:r>
              <a:rPr lang="zh-CN" altLang="en-US" dirty="0"/>
              <a:t>列表：</a:t>
            </a:r>
            <a:r>
              <a:rPr lang="en-US" altLang="zh-CN" dirty="0"/>
              <a:t>&lt;</a:t>
            </a:r>
            <a:r>
              <a:rPr lang="en-US" altLang="zh-CN" dirty="0" err="1"/>
              <a:t>ul</a:t>
            </a:r>
            <a:r>
              <a:rPr lang="en-US" altLang="zh-CN" dirty="0"/>
              <a:t>&gt;&lt;/</a:t>
            </a:r>
            <a:r>
              <a:rPr lang="en-US" altLang="zh-CN" dirty="0" err="1"/>
              <a:t>ul</a:t>
            </a:r>
            <a:r>
              <a:rPr lang="en-US" altLang="zh-CN" dirty="0"/>
              <a:t>&gt; </a:t>
            </a:r>
            <a:r>
              <a:rPr lang="zh-CN" altLang="en-US" dirty="0"/>
              <a:t>列表项：</a:t>
            </a:r>
            <a:r>
              <a:rPr lang="en-US" altLang="zh-CN" dirty="0"/>
              <a:t>&lt;li&gt;&lt;/li&gt;</a:t>
            </a:r>
            <a:endParaRPr lang="en-US" altLang="zh-CN" dirty="0"/>
          </a:p>
          <a:p>
            <a:r>
              <a:rPr lang="zh-CN" altLang="en-US" dirty="0" smtClean="0"/>
              <a:t>定义</a:t>
            </a:r>
            <a:r>
              <a:rPr lang="zh-CN" altLang="en-US" dirty="0"/>
              <a:t>列表（实现图文混排）</a:t>
            </a:r>
            <a:r>
              <a:rPr lang="en-US" altLang="zh-CN" dirty="0"/>
              <a:t>:&lt;dl&gt;&lt;/dl&gt;</a:t>
            </a:r>
            <a:endParaRPr lang="en-US" altLang="zh-CN" dirty="0"/>
          </a:p>
          <a:p>
            <a:r>
              <a:rPr lang="zh-CN" altLang="en-US" dirty="0"/>
              <a:t>列表标题：</a:t>
            </a:r>
            <a:r>
              <a:rPr lang="en-US" altLang="zh-CN" dirty="0"/>
              <a:t>&lt;</a:t>
            </a:r>
            <a:r>
              <a:rPr lang="en-US" altLang="zh-CN" dirty="0" err="1"/>
              <a:t>dt</a:t>
            </a:r>
            <a:r>
              <a:rPr lang="en-US" altLang="zh-CN" dirty="0"/>
              <a:t>&gt;</a:t>
            </a:r>
            <a:r>
              <a:rPr lang="zh-CN" altLang="en-US" dirty="0"/>
              <a:t>一般只有一项</a:t>
            </a:r>
            <a:r>
              <a:rPr lang="en-US" altLang="zh-CN" dirty="0"/>
              <a:t>&lt;/</a:t>
            </a:r>
            <a:r>
              <a:rPr lang="en-US" altLang="zh-CN" dirty="0" err="1"/>
              <a:t>dt</a:t>
            </a:r>
            <a:r>
              <a:rPr lang="en-US" altLang="zh-CN" dirty="0"/>
              <a:t>&gt;</a:t>
            </a:r>
            <a:endParaRPr lang="en-US" altLang="zh-CN" dirty="0"/>
          </a:p>
          <a:p>
            <a:r>
              <a:rPr lang="zh-CN" altLang="en-US" dirty="0"/>
              <a:t>列表描述项：</a:t>
            </a:r>
            <a:r>
              <a:rPr lang="en-US" altLang="zh-CN" dirty="0"/>
              <a:t>&lt;</a:t>
            </a:r>
            <a:r>
              <a:rPr lang="en-US" altLang="zh-CN" dirty="0" err="1"/>
              <a:t>dd</a:t>
            </a:r>
            <a:r>
              <a:rPr lang="en-US" altLang="zh-CN" dirty="0"/>
              <a:t>&gt;</a:t>
            </a:r>
            <a:r>
              <a:rPr lang="zh-CN" altLang="en-US" dirty="0"/>
              <a:t>可以有很多项</a:t>
            </a:r>
            <a:r>
              <a:rPr lang="en-US" altLang="zh-CN" dirty="0"/>
              <a:t>&lt;/</a:t>
            </a:r>
            <a:r>
              <a:rPr lang="en-US" altLang="zh-CN" dirty="0" err="1"/>
              <a:t>dd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r>
              <a:rPr lang="en-US" altLang="zh-CN" dirty="0"/>
              <a:t>span</a:t>
            </a:r>
            <a:r>
              <a:rPr lang="zh-CN" altLang="en-US" dirty="0"/>
              <a:t>（文本）</a:t>
            </a:r>
            <a:r>
              <a:rPr lang="en-US" altLang="zh-CN" dirty="0"/>
              <a:t>:</a:t>
            </a:r>
            <a:r>
              <a:rPr lang="zh-CN" altLang="en-US" dirty="0"/>
              <a:t>无实际意义，用于包裹某部分文字，修改特定</a:t>
            </a:r>
            <a:r>
              <a:rPr lang="zh-CN" altLang="en-US" dirty="0" smtClean="0"/>
              <a:t>样式</a:t>
            </a:r>
            <a:endParaRPr lang="en-US" altLang="zh-CN" dirty="0" smtClean="0"/>
          </a:p>
          <a:p>
            <a:r>
              <a:rPr lang="en-US" altLang="zh-CN" dirty="0" err="1" smtClean="0"/>
              <a:t>em</a:t>
            </a:r>
            <a:r>
              <a:rPr lang="zh-CN" altLang="en-US" dirty="0" smtClean="0"/>
              <a:t>（</a:t>
            </a:r>
            <a:r>
              <a:rPr lang="zh-CN" altLang="en-US" dirty="0"/>
              <a:t>倾斜强调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strong</a:t>
            </a:r>
            <a:r>
              <a:rPr lang="zh-CN" altLang="en-US" dirty="0"/>
              <a:t>（加粗强调</a:t>
            </a:r>
            <a:r>
              <a:rPr lang="zh-CN" altLang="en-US" dirty="0" smtClean="0"/>
              <a:t>）</a:t>
            </a:r>
            <a:r>
              <a:rPr lang="en-US" altLang="zh-CN" dirty="0" smtClean="0"/>
              <a:t>b</a:t>
            </a:r>
            <a:r>
              <a:rPr lang="zh-CN" altLang="en-US" dirty="0"/>
              <a:t>（加粗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i</a:t>
            </a:r>
            <a:r>
              <a:rPr lang="zh-CN" altLang="en-US" dirty="0"/>
              <a:t>（倾斜）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1279" y="685656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HTML5</a:t>
            </a:r>
            <a:r>
              <a:rPr lang="zh-CN" altLang="en-US" dirty="0" smtClean="0"/>
              <a:t>基础标签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27566" y="1359733"/>
            <a:ext cx="8915400" cy="3777622"/>
          </a:xfrm>
        </p:spPr>
        <p:txBody>
          <a:bodyPr/>
          <a:lstStyle/>
          <a:p>
            <a:r>
              <a:rPr lang="en-US" altLang="zh-CN" dirty="0" smtClean="0"/>
              <a:t>Select</a:t>
            </a:r>
            <a:r>
              <a:rPr lang="en-US" altLang="zh-CN" dirty="0"/>
              <a:t>:</a:t>
            </a:r>
            <a:r>
              <a:rPr lang="zh-CN" altLang="en-US" dirty="0" smtClean="0"/>
              <a:t>下</a:t>
            </a:r>
            <a:r>
              <a:rPr lang="zh-CN" altLang="en-US" dirty="0"/>
              <a:t>拉选择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r>
              <a:rPr lang="en-US" altLang="zh-CN" dirty="0" err="1" smtClean="0"/>
              <a:t>textarea</a:t>
            </a:r>
            <a:r>
              <a:rPr lang="en-US" altLang="zh-CN" dirty="0" smtClean="0"/>
              <a:t>:</a:t>
            </a:r>
            <a:r>
              <a:rPr lang="zh-CN" altLang="en-US" dirty="0"/>
              <a:t>文本域，其常用属性 </a:t>
            </a:r>
            <a:endParaRPr lang="en-US" altLang="zh-CN" dirty="0" smtClean="0"/>
          </a:p>
          <a:p>
            <a:r>
              <a:rPr lang="en-US" altLang="zh-CN" dirty="0"/>
              <a:t>t</a:t>
            </a:r>
            <a:r>
              <a:rPr lang="en-US" altLang="zh-CN" dirty="0" smtClean="0"/>
              <a:t>able </a:t>
            </a:r>
            <a:r>
              <a:rPr lang="en-US" altLang="zh-CN" dirty="0" err="1" smtClean="0"/>
              <a:t>tr</a:t>
            </a:r>
            <a:r>
              <a:rPr lang="en-US" altLang="zh-CN" dirty="0"/>
              <a:t> </a:t>
            </a:r>
            <a:r>
              <a:rPr lang="en-US" altLang="zh-CN" dirty="0" smtClean="0"/>
              <a:t>td:</a:t>
            </a:r>
            <a:r>
              <a:rPr lang="zh-CN" altLang="en-US" dirty="0" smtClean="0"/>
              <a:t>表格标签，分别用户创建表格，创建行，创建列元素</a:t>
            </a:r>
            <a:endParaRPr lang="en-US" altLang="zh-CN" dirty="0" smtClean="0"/>
          </a:p>
          <a:p>
            <a:r>
              <a:rPr lang="en-US" altLang="zh-CN" dirty="0" smtClean="0"/>
              <a:t>input :</a:t>
            </a:r>
            <a:r>
              <a:rPr lang="zh-CN" altLang="en-US" dirty="0" smtClean="0"/>
              <a:t>输入框，具体输入框形式根据属性而定</a:t>
            </a:r>
            <a:endParaRPr lang="en-US" altLang="zh-CN" dirty="0" smtClean="0"/>
          </a:p>
          <a:p>
            <a:r>
              <a:rPr lang="en-US" altLang="zh-CN" dirty="0"/>
              <a:t>b</a:t>
            </a:r>
            <a:r>
              <a:rPr lang="en-US" altLang="zh-CN" dirty="0" smtClean="0"/>
              <a:t>utton : </a:t>
            </a:r>
            <a:r>
              <a:rPr lang="zh-CN" altLang="en-US" dirty="0" smtClean="0"/>
              <a:t>按钮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1617" y="2866149"/>
            <a:ext cx="8911687" cy="1280890"/>
          </a:xfrm>
        </p:spPr>
        <p:txBody>
          <a:bodyPr/>
          <a:lstStyle/>
          <a:p>
            <a:pPr algn="ctr"/>
            <a:r>
              <a:rPr lang="en-US" altLang="zh-CN" dirty="0" smtClean="0"/>
              <a:t>CSS3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CSS3 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 smtClean="0"/>
              <a:t>CSS3 </a:t>
            </a:r>
            <a:r>
              <a:rPr lang="zh-CN" altLang="en-US" dirty="0" smtClean="0"/>
              <a:t>样式规则</a:t>
            </a:r>
            <a:endParaRPr lang="en-US" altLang="zh-CN" dirty="0" smtClean="0"/>
          </a:p>
          <a:p>
            <a:r>
              <a:rPr lang="en-US" altLang="zh-CN" dirty="0" smtClean="0"/>
              <a:t>CSS</a:t>
            </a:r>
            <a:r>
              <a:rPr lang="zh-CN" altLang="en-US" dirty="0" smtClean="0"/>
              <a:t>样式表引入</a:t>
            </a:r>
            <a:endParaRPr lang="en-US" altLang="zh-CN" dirty="0" smtClean="0"/>
          </a:p>
          <a:p>
            <a:r>
              <a:rPr lang="en-US" altLang="zh-CN" dirty="0" smtClean="0"/>
              <a:t>CSS</a:t>
            </a:r>
            <a:r>
              <a:rPr lang="zh-CN" altLang="en-US" dirty="0" smtClean="0"/>
              <a:t>基础选择器</a:t>
            </a:r>
            <a:endParaRPr lang="en-US" altLang="zh-CN" dirty="0" smtClean="0"/>
          </a:p>
          <a:p>
            <a:r>
              <a:rPr lang="en-US" altLang="zh-CN" dirty="0" smtClean="0"/>
              <a:t>CSS</a:t>
            </a:r>
            <a:r>
              <a:rPr lang="zh-CN" altLang="en-US" dirty="0" smtClean="0"/>
              <a:t>的层叠和继承</a:t>
            </a:r>
            <a:endParaRPr lang="en-US" altLang="zh-CN" dirty="0" smtClean="0"/>
          </a:p>
          <a:p>
            <a:r>
              <a:rPr lang="en-US" altLang="zh-CN" dirty="0" smtClean="0"/>
              <a:t>CSS</a:t>
            </a:r>
            <a:r>
              <a:rPr lang="zh-CN" altLang="en-US" dirty="0" smtClean="0"/>
              <a:t>的优先级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525" y="685657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8525" y="1395047"/>
            <a:ext cx="8915400" cy="5102468"/>
          </a:xfrm>
        </p:spPr>
        <p:txBody>
          <a:bodyPr>
            <a:normAutofit/>
          </a:bodyPr>
          <a:lstStyle/>
          <a:p>
            <a:r>
              <a:rPr lang="en-US" altLang="zh-CN" dirty="0"/>
              <a:t>CSS</a:t>
            </a:r>
            <a:r>
              <a:rPr lang="zh-CN" altLang="zh-CN" dirty="0"/>
              <a:t>通常称为</a:t>
            </a:r>
            <a:r>
              <a:rPr lang="en-US" altLang="zh-CN" dirty="0"/>
              <a:t>CSS</a:t>
            </a:r>
            <a:r>
              <a:rPr lang="zh-CN" altLang="zh-CN" dirty="0"/>
              <a:t>样式或样式表，主要用于设置</a:t>
            </a:r>
            <a:r>
              <a:rPr lang="en-US" altLang="zh-CN" dirty="0"/>
              <a:t>HTML</a:t>
            </a:r>
            <a:r>
              <a:rPr lang="zh-CN" altLang="zh-CN" dirty="0"/>
              <a:t>页面中的</a:t>
            </a:r>
            <a:r>
              <a:rPr lang="zh-CN" altLang="zh-CN" dirty="0">
                <a:solidFill>
                  <a:srgbClr val="009ED6"/>
                </a:solidFill>
              </a:rPr>
              <a:t>文本内容</a:t>
            </a:r>
            <a:r>
              <a:rPr lang="zh-CN" altLang="zh-CN" dirty="0"/>
              <a:t>（字体、大小、对齐方式等）、</a:t>
            </a:r>
            <a:r>
              <a:rPr lang="zh-CN" altLang="zh-CN" dirty="0">
                <a:solidFill>
                  <a:srgbClr val="009ED6"/>
                </a:solidFill>
              </a:rPr>
              <a:t>图片的外形</a:t>
            </a:r>
            <a:r>
              <a:rPr lang="zh-CN" altLang="zh-CN" dirty="0"/>
              <a:t>（宽高、边框样式、边距等）以及</a:t>
            </a:r>
            <a:r>
              <a:rPr lang="zh-CN" altLang="zh-CN" dirty="0">
                <a:solidFill>
                  <a:srgbClr val="009ED6"/>
                </a:solidFill>
              </a:rPr>
              <a:t>版面的布局</a:t>
            </a:r>
            <a:r>
              <a:rPr lang="zh-CN" altLang="zh-CN" dirty="0"/>
              <a:t>等外观显示样式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009ED6"/>
                </a:solidFill>
              </a:rPr>
              <a:t>CSS1</a:t>
            </a:r>
            <a:endParaRPr lang="en-US" altLang="zh-CN" b="1" dirty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en-US" altLang="zh-CN" dirty="0"/>
              <a:t>1996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>
                <a:solidFill>
                  <a:srgbClr val="009ED6"/>
                </a:solidFill>
              </a:rPr>
              <a:t>W3C</a:t>
            </a:r>
            <a:r>
              <a:rPr lang="zh-CN" altLang="en-US" dirty="0"/>
              <a:t>发布了第一个有关样式的标准</a:t>
            </a:r>
            <a:r>
              <a:rPr lang="en-US" altLang="zh-CN" dirty="0"/>
              <a:t>CSS1</a:t>
            </a:r>
            <a:r>
              <a:rPr lang="zh-CN" altLang="en-US" dirty="0"/>
              <a:t>。包含了</a:t>
            </a:r>
            <a:r>
              <a:rPr lang="en-US" altLang="zh-CN" dirty="0"/>
              <a:t>font</a:t>
            </a:r>
            <a:r>
              <a:rPr lang="zh-CN" altLang="en-US" dirty="0"/>
              <a:t>的相关属性、颜色与背景的相关属性、文字的相关属性、</a:t>
            </a:r>
            <a:r>
              <a:rPr lang="en-US" altLang="zh-CN" dirty="0"/>
              <a:t>box</a:t>
            </a:r>
            <a:r>
              <a:rPr lang="zh-CN" altLang="en-US" dirty="0"/>
              <a:t>的相关属性等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457200">
              <a:buNone/>
            </a:pPr>
            <a:r>
              <a:rPr lang="en-US" altLang="zh-CN" b="1" dirty="0" smtClean="0">
                <a:solidFill>
                  <a:srgbClr val="009ED6"/>
                </a:solidFill>
              </a:rPr>
              <a:t>CSS2</a:t>
            </a:r>
            <a:endParaRPr lang="en-US" altLang="zh-CN" b="1" dirty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en-US" altLang="zh-CN" dirty="0"/>
              <a:t>1985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月，</a:t>
            </a:r>
            <a:r>
              <a:rPr lang="en-US" altLang="zh-CN" dirty="0"/>
              <a:t>CSS2</a:t>
            </a:r>
            <a:r>
              <a:rPr lang="zh-CN" altLang="en-US" dirty="0"/>
              <a:t>正式推出，开始使用</a:t>
            </a:r>
            <a:r>
              <a:rPr lang="zh-CN" altLang="en-US" dirty="0">
                <a:solidFill>
                  <a:srgbClr val="009ED6"/>
                </a:solidFill>
              </a:rPr>
              <a:t>样式表结构</a:t>
            </a:r>
            <a:r>
              <a:rPr lang="zh-CN" altLang="en-US" dirty="0"/>
              <a:t>，是目前正在使用的</a:t>
            </a:r>
            <a:r>
              <a:rPr lang="zh-CN" altLang="en-US" dirty="0" smtClean="0"/>
              <a:t>版本。</a:t>
            </a:r>
            <a:r>
              <a:rPr lang="en-US" altLang="zh-CN" dirty="0" smtClean="0"/>
              <a:t>	</a:t>
            </a:r>
            <a:r>
              <a:rPr lang="en-US" altLang="zh-CN" b="1" dirty="0" smtClean="0">
                <a:solidFill>
                  <a:srgbClr val="009ED6"/>
                </a:solidFill>
              </a:rPr>
              <a:t>CSS2.1</a:t>
            </a:r>
            <a:endParaRPr lang="en-US" altLang="zh-CN" b="1" dirty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en-US" altLang="zh-CN" dirty="0"/>
              <a:t>2004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月，</a:t>
            </a:r>
            <a:r>
              <a:rPr lang="en-US" altLang="zh-CN" dirty="0"/>
              <a:t>CSS2.1</a:t>
            </a:r>
            <a:r>
              <a:rPr lang="zh-CN" altLang="en-US" dirty="0"/>
              <a:t>正式推出。它在</a:t>
            </a:r>
            <a:r>
              <a:rPr lang="en-US" altLang="zh-CN" dirty="0"/>
              <a:t>CSS2</a:t>
            </a:r>
            <a:r>
              <a:rPr lang="zh-CN" altLang="en-US" dirty="0"/>
              <a:t>的基础上略微做了改动，删除了许多不被</a:t>
            </a:r>
            <a:r>
              <a:rPr lang="zh-CN" altLang="en-US" dirty="0">
                <a:solidFill>
                  <a:srgbClr val="009ED6"/>
                </a:solidFill>
              </a:rPr>
              <a:t>浏览器支持的属性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0" indent="457200">
              <a:buNone/>
            </a:pPr>
            <a:r>
              <a:rPr lang="en-US" altLang="zh-CN" b="1" dirty="0" smtClean="0">
                <a:solidFill>
                  <a:srgbClr val="009ED6"/>
                </a:solidFill>
              </a:rPr>
              <a:t>CSS3</a:t>
            </a:r>
            <a:endParaRPr lang="en-US" altLang="zh-CN" b="1" dirty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zh-CN" altLang="en-US" dirty="0"/>
              <a:t>早在</a:t>
            </a:r>
            <a:r>
              <a:rPr lang="en-US" altLang="zh-CN" dirty="0"/>
              <a:t>2001</a:t>
            </a:r>
            <a:r>
              <a:rPr lang="zh-CN" altLang="en-US" dirty="0"/>
              <a:t>年，</a:t>
            </a:r>
            <a:r>
              <a:rPr lang="en-US" altLang="zh-CN" dirty="0">
                <a:solidFill>
                  <a:srgbClr val="009ED6"/>
                </a:solidFill>
              </a:rPr>
              <a:t>W3C</a:t>
            </a:r>
            <a:r>
              <a:rPr lang="zh-CN" altLang="en-US" dirty="0"/>
              <a:t>就着手开始准备开发</a:t>
            </a:r>
            <a:r>
              <a:rPr lang="en-US" altLang="zh-CN" dirty="0">
                <a:solidFill>
                  <a:srgbClr val="009ED6"/>
                </a:solidFill>
              </a:rPr>
              <a:t>CSS</a:t>
            </a:r>
            <a:r>
              <a:rPr lang="zh-CN" altLang="en-US" dirty="0">
                <a:solidFill>
                  <a:srgbClr val="009ED6"/>
                </a:solidFill>
              </a:rPr>
              <a:t>第三版</a:t>
            </a:r>
            <a:r>
              <a:rPr lang="zh-CN" altLang="en-US" dirty="0"/>
              <a:t>规范。虽然完整的、规范权威的</a:t>
            </a:r>
            <a:r>
              <a:rPr lang="en-US" altLang="zh-CN" dirty="0"/>
              <a:t>CSS3</a:t>
            </a:r>
            <a:r>
              <a:rPr lang="zh-CN" altLang="en-US" dirty="0"/>
              <a:t>标准还没有尘埃落定。但是</a:t>
            </a:r>
            <a:r>
              <a:rPr lang="zh-CN" altLang="en-US" dirty="0">
                <a:solidFill>
                  <a:srgbClr val="009ED6"/>
                </a:solidFill>
              </a:rPr>
              <a:t>各主流浏览器</a:t>
            </a:r>
            <a:r>
              <a:rPr lang="zh-CN" altLang="en-US" dirty="0"/>
              <a:t>已经开始支持其中的绝大部分特性。</a:t>
            </a:r>
            <a:endParaRPr lang="en-US" altLang="zh-CN" dirty="0" smtClean="0"/>
          </a:p>
          <a:p>
            <a:pPr marL="0" indent="45720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8186" y="685656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CSS3</a:t>
            </a:r>
            <a:r>
              <a:rPr lang="zh-CN" altLang="en-US" dirty="0" smtClean="0"/>
              <a:t>样式规则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04473" y="1326101"/>
            <a:ext cx="8915400" cy="3777622"/>
          </a:xfrm>
        </p:spPr>
        <p:txBody>
          <a:bodyPr/>
          <a:lstStyle/>
          <a:p>
            <a:r>
              <a:rPr lang="zh-CN" altLang="en-US" dirty="0" smtClean="0"/>
              <a:t>具体格式：</a:t>
            </a:r>
            <a:r>
              <a:rPr lang="zh-CN" altLang="zh-CN" dirty="0"/>
              <a:t>选择器</a:t>
            </a:r>
            <a:r>
              <a:rPr lang="en-US" altLang="zh-CN" dirty="0"/>
              <a:t>{</a:t>
            </a:r>
            <a:r>
              <a:rPr lang="zh-CN" altLang="zh-CN" dirty="0"/>
              <a:t>属性</a:t>
            </a:r>
            <a:r>
              <a:rPr lang="en-US" altLang="zh-CN" dirty="0"/>
              <a:t>1:</a:t>
            </a:r>
            <a:r>
              <a:rPr lang="zh-CN" altLang="zh-CN" dirty="0"/>
              <a:t>属性值</a:t>
            </a:r>
            <a:r>
              <a:rPr lang="en-US" altLang="zh-CN" dirty="0"/>
              <a:t>1; </a:t>
            </a:r>
            <a:r>
              <a:rPr lang="zh-CN" altLang="zh-CN" dirty="0"/>
              <a:t>属性</a:t>
            </a:r>
            <a:r>
              <a:rPr lang="en-US" altLang="zh-CN" dirty="0"/>
              <a:t>2:</a:t>
            </a:r>
            <a:r>
              <a:rPr lang="zh-CN" altLang="zh-CN" dirty="0"/>
              <a:t>属性值</a:t>
            </a:r>
            <a:r>
              <a:rPr lang="en-US" altLang="zh-CN" dirty="0"/>
              <a:t>2; </a:t>
            </a:r>
            <a:r>
              <a:rPr lang="zh-CN" altLang="zh-CN" dirty="0"/>
              <a:t>属性</a:t>
            </a:r>
            <a:r>
              <a:rPr lang="en-US" altLang="zh-CN" dirty="0"/>
              <a:t>3:</a:t>
            </a:r>
            <a:r>
              <a:rPr lang="zh-CN" altLang="zh-CN" dirty="0"/>
              <a:t>属性值</a:t>
            </a:r>
            <a:r>
              <a:rPr lang="en-US" altLang="zh-CN" dirty="0"/>
              <a:t>3;}</a:t>
            </a:r>
            <a:endParaRPr lang="zh-CN" altLang="zh-CN" dirty="0"/>
          </a:p>
          <a:p>
            <a:pPr marL="0" indent="457200">
              <a:buNone/>
            </a:pPr>
            <a:r>
              <a:rPr lang="en-US" altLang="zh-CN" b="1" dirty="0">
                <a:solidFill>
                  <a:srgbClr val="009ED6"/>
                </a:solidFill>
              </a:rPr>
              <a:t>CSS</a:t>
            </a:r>
            <a:r>
              <a:rPr lang="zh-CN" altLang="zh-CN" b="1" dirty="0">
                <a:solidFill>
                  <a:srgbClr val="009ED6"/>
                </a:solidFill>
              </a:rPr>
              <a:t>代码结构中的几个特点，具体如下：</a:t>
            </a:r>
            <a:endParaRPr lang="en-US" altLang="zh-CN" b="1" dirty="0">
              <a:solidFill>
                <a:srgbClr val="009ED6"/>
              </a:solidFill>
            </a:endParaRPr>
          </a:p>
          <a:p>
            <a:pPr marL="742950" indent="-285750"/>
            <a:r>
              <a:rPr lang="en-US" altLang="zh-CN" dirty="0">
                <a:solidFill>
                  <a:srgbClr val="009ED6"/>
                </a:solidFill>
              </a:rPr>
              <a:t>CSS</a:t>
            </a:r>
            <a:r>
              <a:rPr lang="zh-CN" altLang="zh-CN" dirty="0"/>
              <a:t>样式中的</a:t>
            </a:r>
            <a:r>
              <a:rPr lang="zh-CN" altLang="zh-CN" dirty="0">
                <a:solidFill>
                  <a:srgbClr val="009ED6"/>
                </a:solidFill>
              </a:rPr>
              <a:t>选择器</a:t>
            </a:r>
            <a:r>
              <a:rPr lang="zh-CN" altLang="zh-CN" dirty="0"/>
              <a:t>严格区分</a:t>
            </a:r>
            <a:r>
              <a:rPr lang="zh-CN" altLang="zh-CN" dirty="0">
                <a:solidFill>
                  <a:srgbClr val="009ED6"/>
                </a:solidFill>
              </a:rPr>
              <a:t>大小写</a:t>
            </a:r>
            <a:r>
              <a:rPr lang="zh-CN" altLang="zh-CN" dirty="0"/>
              <a:t>，</a:t>
            </a:r>
            <a:r>
              <a:rPr lang="zh-CN" altLang="zh-CN" dirty="0">
                <a:solidFill>
                  <a:srgbClr val="009ED6"/>
                </a:solidFill>
              </a:rPr>
              <a:t>属性和值不区分大小写</a:t>
            </a:r>
            <a:r>
              <a:rPr lang="zh-CN" altLang="zh-CN" dirty="0"/>
              <a:t>，按照书写习惯一般将“</a:t>
            </a:r>
            <a:r>
              <a:rPr lang="zh-CN" altLang="zh-CN" dirty="0">
                <a:solidFill>
                  <a:srgbClr val="009ED6"/>
                </a:solidFill>
              </a:rPr>
              <a:t>选择器、属性和值</a:t>
            </a:r>
            <a:r>
              <a:rPr lang="zh-CN" altLang="zh-CN" dirty="0"/>
              <a:t>”都采用</a:t>
            </a:r>
            <a:r>
              <a:rPr lang="zh-CN" altLang="zh-CN" dirty="0">
                <a:solidFill>
                  <a:srgbClr val="009ED6"/>
                </a:solidFill>
              </a:rPr>
              <a:t>小写</a:t>
            </a:r>
            <a:r>
              <a:rPr lang="zh-CN" altLang="zh-CN" dirty="0"/>
              <a:t>的方式。</a:t>
            </a:r>
            <a:endParaRPr lang="en-US" altLang="zh-CN" dirty="0"/>
          </a:p>
          <a:p>
            <a:pPr marL="742950" indent="-285750"/>
            <a:r>
              <a:rPr lang="zh-CN" altLang="zh-CN" dirty="0">
                <a:solidFill>
                  <a:srgbClr val="009ED6"/>
                </a:solidFill>
              </a:rPr>
              <a:t>多个属性</a:t>
            </a:r>
            <a:r>
              <a:rPr lang="zh-CN" altLang="zh-CN" dirty="0"/>
              <a:t>之间必须用英文状态下的</a:t>
            </a:r>
            <a:r>
              <a:rPr lang="zh-CN" altLang="zh-CN" dirty="0">
                <a:solidFill>
                  <a:srgbClr val="009ED6"/>
                </a:solidFill>
              </a:rPr>
              <a:t>分号</a:t>
            </a:r>
            <a:r>
              <a:rPr lang="zh-CN" altLang="zh-CN" dirty="0"/>
              <a:t>隔开，最后一个属性后的分号可以省略，但是，为了便于增加新样式最好保留。</a:t>
            </a:r>
            <a:endParaRPr lang="zh-CN" altLang="zh-CN" dirty="0"/>
          </a:p>
          <a:p>
            <a:pPr marL="742950" indent="-285750"/>
            <a:r>
              <a:rPr lang="zh-CN" altLang="zh-CN" dirty="0"/>
              <a:t>如果属性的值由</a:t>
            </a:r>
            <a:r>
              <a:rPr lang="zh-CN" altLang="zh-CN" dirty="0">
                <a:solidFill>
                  <a:srgbClr val="009ED6"/>
                </a:solidFill>
              </a:rPr>
              <a:t>多个单词</a:t>
            </a:r>
            <a:r>
              <a:rPr lang="zh-CN" altLang="zh-CN" dirty="0"/>
              <a:t>组成且中间包含</a:t>
            </a:r>
            <a:r>
              <a:rPr lang="zh-CN" altLang="zh-CN" dirty="0">
                <a:solidFill>
                  <a:srgbClr val="009ED6"/>
                </a:solidFill>
              </a:rPr>
              <a:t>空格</a:t>
            </a:r>
            <a:r>
              <a:rPr lang="zh-CN" altLang="zh-CN" dirty="0"/>
              <a:t>，则必须为这个属性值加上英文状态下的</a:t>
            </a:r>
            <a:r>
              <a:rPr lang="zh-CN" altLang="zh-CN" dirty="0">
                <a:solidFill>
                  <a:srgbClr val="009ED6"/>
                </a:solidFill>
              </a:rPr>
              <a:t>引号</a:t>
            </a:r>
            <a:r>
              <a:rPr lang="zh-CN" altLang="zh-CN" dirty="0"/>
              <a:t>。</a:t>
            </a:r>
            <a:endParaRPr lang="en-US" altLang="zh-CN" dirty="0"/>
          </a:p>
          <a:p>
            <a:pPr marL="742950" indent="-285750"/>
            <a:r>
              <a:rPr lang="zh-CN" altLang="zh-CN" dirty="0"/>
              <a:t>在编写</a:t>
            </a:r>
            <a:r>
              <a:rPr lang="en-US" altLang="zh-CN" dirty="0"/>
              <a:t>CSS</a:t>
            </a:r>
            <a:r>
              <a:rPr lang="zh-CN" altLang="zh-CN" dirty="0"/>
              <a:t>代码时，为了提高代码的</a:t>
            </a:r>
            <a:r>
              <a:rPr lang="zh-CN" altLang="zh-CN" dirty="0">
                <a:solidFill>
                  <a:srgbClr val="009ED6"/>
                </a:solidFill>
              </a:rPr>
              <a:t>可读性</a:t>
            </a:r>
            <a:r>
              <a:rPr lang="zh-CN" altLang="zh-CN" dirty="0"/>
              <a:t>，通常会加上</a:t>
            </a:r>
            <a:r>
              <a:rPr lang="en-US" altLang="zh-CN" dirty="0">
                <a:solidFill>
                  <a:srgbClr val="009ED6"/>
                </a:solidFill>
              </a:rPr>
              <a:t>CSS</a:t>
            </a:r>
            <a:r>
              <a:rPr lang="zh-CN" altLang="zh-CN" dirty="0">
                <a:solidFill>
                  <a:srgbClr val="009ED6"/>
                </a:solidFill>
              </a:rPr>
              <a:t>注释</a:t>
            </a:r>
            <a:r>
              <a:rPr lang="zh-CN" altLang="en-US" dirty="0"/>
              <a:t>。</a:t>
            </a:r>
            <a:endParaRPr lang="en-US" altLang="zh-CN" dirty="0"/>
          </a:p>
          <a:p>
            <a:pPr marL="742950" indent="-285750"/>
            <a:r>
              <a:rPr lang="zh-CN" altLang="zh-CN" dirty="0"/>
              <a:t>在</a:t>
            </a:r>
            <a:r>
              <a:rPr lang="en-US" altLang="zh-CN" dirty="0"/>
              <a:t>CSS</a:t>
            </a:r>
            <a:r>
              <a:rPr lang="zh-CN" altLang="zh-CN" dirty="0"/>
              <a:t>代码中</a:t>
            </a:r>
            <a:r>
              <a:rPr lang="zh-CN" altLang="zh-CN" dirty="0">
                <a:solidFill>
                  <a:srgbClr val="009ED6"/>
                </a:solidFill>
              </a:rPr>
              <a:t>空格</a:t>
            </a:r>
            <a:r>
              <a:rPr lang="zh-CN" altLang="zh-CN" dirty="0"/>
              <a:t>是</a:t>
            </a:r>
            <a:r>
              <a:rPr lang="zh-CN" altLang="zh-CN" dirty="0">
                <a:solidFill>
                  <a:srgbClr val="009ED6"/>
                </a:solidFill>
              </a:rPr>
              <a:t>不被解析</a:t>
            </a:r>
            <a:r>
              <a:rPr lang="zh-CN" altLang="zh-CN" dirty="0"/>
              <a:t>的，花括号以及分号前后的空格可有可无。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1279" y="659279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样式表的引入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31279" y="1368669"/>
            <a:ext cx="8915400" cy="5410200"/>
          </a:xfrm>
        </p:spPr>
        <p:txBody>
          <a:bodyPr>
            <a:normAutofit fontScale="92500" lnSpcReduction="20000"/>
          </a:bodyPr>
          <a:lstStyle/>
          <a:p>
            <a:pPr marL="0" indent="457200">
              <a:buNone/>
            </a:pPr>
            <a:r>
              <a:rPr lang="zh-CN" altLang="zh-CN" b="1" dirty="0">
                <a:solidFill>
                  <a:srgbClr val="009ED6"/>
                </a:solidFill>
              </a:rPr>
              <a:t>（</a:t>
            </a:r>
            <a:r>
              <a:rPr lang="en-US" altLang="zh-CN" b="1" dirty="0">
                <a:solidFill>
                  <a:srgbClr val="009ED6"/>
                </a:solidFill>
              </a:rPr>
              <a:t>1</a:t>
            </a:r>
            <a:r>
              <a:rPr lang="zh-CN" altLang="zh-CN" b="1" dirty="0">
                <a:solidFill>
                  <a:srgbClr val="009ED6"/>
                </a:solidFill>
              </a:rPr>
              <a:t>）行内式</a:t>
            </a:r>
            <a:endParaRPr lang="zh-CN" altLang="zh-CN" b="1" dirty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zh-CN" altLang="zh-CN" dirty="0"/>
              <a:t>行内式也称为</a:t>
            </a:r>
            <a:r>
              <a:rPr lang="zh-CN" altLang="zh-CN" dirty="0">
                <a:solidFill>
                  <a:srgbClr val="009ED6"/>
                </a:solidFill>
              </a:rPr>
              <a:t>内联样式</a:t>
            </a:r>
            <a:r>
              <a:rPr lang="zh-CN" altLang="zh-CN" dirty="0"/>
              <a:t>，是通过标记的</a:t>
            </a:r>
            <a:r>
              <a:rPr lang="en-US" altLang="zh-CN" dirty="0">
                <a:solidFill>
                  <a:srgbClr val="009ED6"/>
                </a:solidFill>
              </a:rPr>
              <a:t>style</a:t>
            </a:r>
            <a:r>
              <a:rPr lang="zh-CN" altLang="zh-CN" dirty="0">
                <a:solidFill>
                  <a:srgbClr val="009ED6"/>
                </a:solidFill>
              </a:rPr>
              <a:t>属性</a:t>
            </a:r>
            <a:r>
              <a:rPr lang="zh-CN" altLang="zh-CN" dirty="0"/>
              <a:t>来设置元素的样式，其基本语法格式如下：</a:t>
            </a:r>
            <a:endParaRPr lang="en-US" altLang="zh-CN" dirty="0"/>
          </a:p>
          <a:p>
            <a:pPr marL="0" indent="457200">
              <a:buNone/>
            </a:pPr>
            <a:r>
              <a:rPr lang="en-US" altLang="zh-CN" dirty="0">
                <a:solidFill>
                  <a:schemeClr val="accent3"/>
                </a:solidFill>
              </a:rPr>
              <a:t>&lt;</a:t>
            </a:r>
            <a:r>
              <a:rPr lang="zh-CN" altLang="zh-CN" dirty="0">
                <a:solidFill>
                  <a:schemeClr val="accent3"/>
                </a:solidFill>
              </a:rPr>
              <a:t>标记名</a:t>
            </a:r>
            <a:r>
              <a:rPr lang="en-US" altLang="zh-CN" dirty="0">
                <a:solidFill>
                  <a:schemeClr val="accent3"/>
                </a:solidFill>
              </a:rPr>
              <a:t> style="</a:t>
            </a:r>
            <a:r>
              <a:rPr lang="zh-CN" altLang="zh-CN" dirty="0">
                <a:solidFill>
                  <a:schemeClr val="accent3"/>
                </a:solidFill>
              </a:rPr>
              <a:t>属性</a:t>
            </a:r>
            <a:r>
              <a:rPr lang="en-US" altLang="zh-CN" dirty="0">
                <a:solidFill>
                  <a:schemeClr val="accent3"/>
                </a:solidFill>
              </a:rPr>
              <a:t>1:</a:t>
            </a:r>
            <a:r>
              <a:rPr lang="zh-CN" altLang="zh-CN" dirty="0">
                <a:solidFill>
                  <a:schemeClr val="accent3"/>
                </a:solidFill>
              </a:rPr>
              <a:t>属性值</a:t>
            </a:r>
            <a:r>
              <a:rPr lang="en-US" altLang="zh-CN" dirty="0">
                <a:solidFill>
                  <a:schemeClr val="accent3"/>
                </a:solidFill>
              </a:rPr>
              <a:t>1; </a:t>
            </a:r>
            <a:r>
              <a:rPr lang="zh-CN" altLang="zh-CN" dirty="0">
                <a:solidFill>
                  <a:schemeClr val="accent3"/>
                </a:solidFill>
              </a:rPr>
              <a:t>属性</a:t>
            </a:r>
            <a:r>
              <a:rPr lang="en-US" altLang="zh-CN" dirty="0">
                <a:solidFill>
                  <a:schemeClr val="accent3"/>
                </a:solidFill>
              </a:rPr>
              <a:t>2:</a:t>
            </a:r>
            <a:r>
              <a:rPr lang="zh-CN" altLang="zh-CN" dirty="0">
                <a:solidFill>
                  <a:schemeClr val="accent3"/>
                </a:solidFill>
              </a:rPr>
              <a:t>属性值</a:t>
            </a:r>
            <a:r>
              <a:rPr lang="en-US" altLang="zh-CN" dirty="0">
                <a:solidFill>
                  <a:schemeClr val="accent3"/>
                </a:solidFill>
              </a:rPr>
              <a:t>2; </a:t>
            </a:r>
            <a:r>
              <a:rPr lang="zh-CN" altLang="zh-CN" dirty="0">
                <a:solidFill>
                  <a:schemeClr val="accent3"/>
                </a:solidFill>
              </a:rPr>
              <a:t>属性</a:t>
            </a:r>
            <a:r>
              <a:rPr lang="en-US" altLang="zh-CN" dirty="0">
                <a:solidFill>
                  <a:schemeClr val="accent3"/>
                </a:solidFill>
              </a:rPr>
              <a:t>3:</a:t>
            </a:r>
            <a:r>
              <a:rPr lang="zh-CN" altLang="zh-CN" dirty="0">
                <a:solidFill>
                  <a:schemeClr val="accent3"/>
                </a:solidFill>
              </a:rPr>
              <a:t>属性值</a:t>
            </a:r>
            <a:r>
              <a:rPr lang="en-US" altLang="zh-CN" dirty="0">
                <a:solidFill>
                  <a:schemeClr val="accent3"/>
                </a:solidFill>
              </a:rPr>
              <a:t>3;"&gt; </a:t>
            </a:r>
            <a:r>
              <a:rPr lang="zh-CN" altLang="zh-CN" dirty="0">
                <a:solidFill>
                  <a:schemeClr val="accent3"/>
                </a:solidFill>
              </a:rPr>
              <a:t>内容</a:t>
            </a:r>
            <a:r>
              <a:rPr lang="en-US" altLang="zh-CN" dirty="0">
                <a:solidFill>
                  <a:schemeClr val="accent3"/>
                </a:solidFill>
              </a:rPr>
              <a:t> &lt;/</a:t>
            </a:r>
            <a:r>
              <a:rPr lang="zh-CN" altLang="zh-CN" dirty="0">
                <a:solidFill>
                  <a:schemeClr val="accent3"/>
                </a:solidFill>
              </a:rPr>
              <a:t>标记名</a:t>
            </a:r>
            <a:r>
              <a:rPr lang="en-US" altLang="zh-CN" dirty="0" smtClean="0">
                <a:solidFill>
                  <a:schemeClr val="accent3"/>
                </a:solidFill>
              </a:rPr>
              <a:t>&gt;</a:t>
            </a:r>
            <a:endParaRPr lang="en-US" altLang="zh-CN" dirty="0">
              <a:solidFill>
                <a:schemeClr val="accent3"/>
              </a:solidFill>
            </a:endParaRPr>
          </a:p>
          <a:p>
            <a:pPr marL="0" indent="457200">
              <a:buNone/>
            </a:pPr>
            <a:r>
              <a:rPr lang="zh-CN" altLang="zh-CN" dirty="0"/>
              <a:t>该语法中</a:t>
            </a:r>
            <a:r>
              <a:rPr lang="en-US" altLang="zh-CN" dirty="0">
                <a:solidFill>
                  <a:srgbClr val="009ED6"/>
                </a:solidFill>
              </a:rPr>
              <a:t>style</a:t>
            </a:r>
            <a:r>
              <a:rPr lang="zh-CN" altLang="zh-CN" dirty="0"/>
              <a:t>是标记的</a:t>
            </a:r>
            <a:r>
              <a:rPr lang="zh-CN" altLang="zh-CN" dirty="0">
                <a:solidFill>
                  <a:srgbClr val="009ED6"/>
                </a:solidFill>
              </a:rPr>
              <a:t>属性</a:t>
            </a:r>
            <a:r>
              <a:rPr lang="zh-CN" altLang="zh-CN" dirty="0"/>
              <a:t>，实际上任何</a:t>
            </a:r>
            <a:r>
              <a:rPr lang="en-US" altLang="zh-CN" dirty="0"/>
              <a:t>HTML</a:t>
            </a:r>
            <a:r>
              <a:rPr lang="zh-CN" altLang="zh-CN" dirty="0"/>
              <a:t>标记都拥有</a:t>
            </a:r>
            <a:r>
              <a:rPr lang="en-US" altLang="zh-CN" dirty="0"/>
              <a:t>style</a:t>
            </a:r>
            <a:r>
              <a:rPr lang="zh-CN" altLang="zh-CN" dirty="0"/>
              <a:t>属性，用来设置</a:t>
            </a:r>
            <a:r>
              <a:rPr lang="zh-CN" altLang="zh-CN" dirty="0">
                <a:solidFill>
                  <a:srgbClr val="009ED6"/>
                </a:solidFill>
              </a:rPr>
              <a:t>行内式</a:t>
            </a:r>
            <a:r>
              <a:rPr lang="zh-CN" altLang="zh-CN" dirty="0"/>
              <a:t>。其中属性和值的书写规范与</a:t>
            </a:r>
            <a:r>
              <a:rPr lang="en-US" altLang="zh-CN" dirty="0"/>
              <a:t>CSS</a:t>
            </a:r>
            <a:r>
              <a:rPr lang="zh-CN" altLang="zh-CN" dirty="0"/>
              <a:t>样式规则相同，行内式只对其</a:t>
            </a:r>
            <a:r>
              <a:rPr lang="zh-CN" altLang="zh-CN" dirty="0">
                <a:solidFill>
                  <a:srgbClr val="009ED6"/>
                </a:solidFill>
              </a:rPr>
              <a:t>所在</a:t>
            </a:r>
            <a:r>
              <a:rPr lang="zh-CN" altLang="zh-CN" dirty="0" smtClean="0">
                <a:solidFill>
                  <a:srgbClr val="009ED6"/>
                </a:solidFill>
              </a:rPr>
              <a:t>的</a:t>
            </a:r>
            <a:r>
              <a:rPr lang="zh-CN" altLang="en-US" dirty="0" smtClean="0">
                <a:solidFill>
                  <a:srgbClr val="009ED6"/>
                </a:solidFill>
              </a:rPr>
              <a:t>标签</a:t>
            </a:r>
            <a:r>
              <a:rPr lang="zh-CN" altLang="zh-CN" dirty="0" smtClean="0"/>
              <a:t>及</a:t>
            </a:r>
            <a:r>
              <a:rPr lang="zh-CN" altLang="zh-CN" dirty="0"/>
              <a:t>嵌套在其中的</a:t>
            </a:r>
            <a:r>
              <a:rPr lang="zh-CN" altLang="zh-CN" dirty="0" smtClean="0">
                <a:solidFill>
                  <a:srgbClr val="009ED6"/>
                </a:solidFill>
              </a:rPr>
              <a:t>子</a:t>
            </a:r>
            <a:r>
              <a:rPr lang="zh-CN" altLang="en-US" dirty="0" smtClean="0">
                <a:solidFill>
                  <a:srgbClr val="009ED6"/>
                </a:solidFill>
              </a:rPr>
              <a:t>标签</a:t>
            </a:r>
            <a:r>
              <a:rPr lang="zh-CN" altLang="zh-CN" dirty="0" smtClean="0"/>
              <a:t>起作用。</a:t>
            </a:r>
            <a:r>
              <a:rPr lang="en-US" altLang="zh-CN" dirty="0" smtClean="0"/>
              <a:t>	</a:t>
            </a:r>
            <a:endParaRPr lang="en-US" altLang="zh-CN" dirty="0" smtClean="0"/>
          </a:p>
          <a:p>
            <a:pPr marL="0" indent="457200">
              <a:buNone/>
            </a:pPr>
            <a:r>
              <a:rPr lang="zh-CN" altLang="zh-CN" b="1" dirty="0">
                <a:solidFill>
                  <a:srgbClr val="009ED6"/>
                </a:solidFill>
              </a:rPr>
              <a:t>（</a:t>
            </a:r>
            <a:r>
              <a:rPr lang="en-US" altLang="zh-CN" b="1" dirty="0">
                <a:solidFill>
                  <a:srgbClr val="009ED6"/>
                </a:solidFill>
              </a:rPr>
              <a:t>2</a:t>
            </a:r>
            <a:r>
              <a:rPr lang="zh-CN" altLang="zh-CN" b="1" dirty="0">
                <a:solidFill>
                  <a:srgbClr val="009ED6"/>
                </a:solidFill>
              </a:rPr>
              <a:t>）内嵌式</a:t>
            </a:r>
            <a:endParaRPr lang="zh-CN" altLang="zh-CN" b="1" dirty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zh-CN" altLang="zh-CN" dirty="0"/>
              <a:t>内嵌式是将</a:t>
            </a:r>
            <a:r>
              <a:rPr lang="en-US" altLang="zh-CN" dirty="0"/>
              <a:t>CSS</a:t>
            </a:r>
            <a:r>
              <a:rPr lang="zh-CN" altLang="zh-CN" dirty="0"/>
              <a:t>代码集中写在</a:t>
            </a:r>
            <a:r>
              <a:rPr lang="en-US" altLang="zh-CN" dirty="0"/>
              <a:t>HTML</a:t>
            </a:r>
            <a:r>
              <a:rPr lang="zh-CN" altLang="zh-CN" dirty="0"/>
              <a:t>文档的</a:t>
            </a:r>
            <a:r>
              <a:rPr lang="en-US" altLang="zh-CN" dirty="0">
                <a:solidFill>
                  <a:srgbClr val="009ED6"/>
                </a:solidFill>
              </a:rPr>
              <a:t>&lt;head&gt;</a:t>
            </a:r>
            <a:r>
              <a:rPr lang="zh-CN" altLang="zh-CN" dirty="0"/>
              <a:t>头部标记中，并且用</a:t>
            </a:r>
            <a:r>
              <a:rPr lang="en-US" altLang="zh-CN" dirty="0">
                <a:solidFill>
                  <a:srgbClr val="009ED6"/>
                </a:solidFill>
              </a:rPr>
              <a:t>&lt;style&gt;</a:t>
            </a:r>
            <a:r>
              <a:rPr lang="zh-CN" altLang="zh-CN" dirty="0">
                <a:solidFill>
                  <a:srgbClr val="009ED6"/>
                </a:solidFill>
              </a:rPr>
              <a:t>标记定义</a:t>
            </a:r>
            <a:r>
              <a:rPr lang="zh-CN" altLang="zh-CN" dirty="0"/>
              <a:t>，其基本语法格式如下</a:t>
            </a:r>
            <a:r>
              <a:rPr lang="zh-CN" altLang="zh-CN" dirty="0" smtClean="0"/>
              <a:t>：</a:t>
            </a:r>
            <a:endParaRPr lang="en-US" altLang="zh-CN" dirty="0"/>
          </a:p>
          <a:p>
            <a:r>
              <a:rPr lang="en-US" altLang="zh-CN" dirty="0">
                <a:solidFill>
                  <a:schemeClr val="accent3"/>
                </a:solidFill>
              </a:rPr>
              <a:t>&lt;head&gt;</a:t>
            </a:r>
            <a:endParaRPr lang="zh-CN" altLang="zh-CN" dirty="0">
              <a:solidFill>
                <a:schemeClr val="accent3"/>
              </a:solidFill>
            </a:endParaRPr>
          </a:p>
          <a:p>
            <a:r>
              <a:rPr lang="en-US" altLang="zh-CN" dirty="0">
                <a:solidFill>
                  <a:schemeClr val="accent3"/>
                </a:solidFill>
              </a:rPr>
              <a:t>&lt;style type="text/</a:t>
            </a:r>
            <a:r>
              <a:rPr lang="en-US" altLang="zh-CN" dirty="0" err="1">
                <a:solidFill>
                  <a:schemeClr val="accent3"/>
                </a:solidFill>
              </a:rPr>
              <a:t>css</a:t>
            </a:r>
            <a:r>
              <a:rPr lang="en-US" altLang="zh-CN" dirty="0">
                <a:solidFill>
                  <a:schemeClr val="accent3"/>
                </a:solidFill>
              </a:rPr>
              <a:t>"&gt;</a:t>
            </a:r>
            <a:endParaRPr lang="zh-CN" altLang="zh-CN" dirty="0">
              <a:solidFill>
                <a:schemeClr val="accent3"/>
              </a:solidFill>
            </a:endParaRPr>
          </a:p>
          <a:p>
            <a:r>
              <a:rPr lang="en-US" altLang="zh-CN" dirty="0">
                <a:solidFill>
                  <a:schemeClr val="accent3"/>
                </a:solidFill>
              </a:rPr>
              <a:t>	</a:t>
            </a:r>
            <a:r>
              <a:rPr lang="zh-CN" altLang="zh-CN" dirty="0">
                <a:solidFill>
                  <a:schemeClr val="accent3"/>
                </a:solidFill>
              </a:rPr>
              <a:t>选择器</a:t>
            </a:r>
            <a:r>
              <a:rPr lang="en-US" altLang="zh-CN" dirty="0">
                <a:solidFill>
                  <a:schemeClr val="accent3"/>
                </a:solidFill>
              </a:rPr>
              <a:t> {</a:t>
            </a:r>
            <a:r>
              <a:rPr lang="zh-CN" altLang="zh-CN" dirty="0">
                <a:solidFill>
                  <a:schemeClr val="accent3"/>
                </a:solidFill>
              </a:rPr>
              <a:t>属性</a:t>
            </a:r>
            <a:r>
              <a:rPr lang="en-US" altLang="zh-CN" dirty="0">
                <a:solidFill>
                  <a:schemeClr val="accent3"/>
                </a:solidFill>
              </a:rPr>
              <a:t>1:</a:t>
            </a:r>
            <a:r>
              <a:rPr lang="zh-CN" altLang="zh-CN" dirty="0">
                <a:solidFill>
                  <a:schemeClr val="accent3"/>
                </a:solidFill>
              </a:rPr>
              <a:t>属性值</a:t>
            </a:r>
            <a:r>
              <a:rPr lang="en-US" altLang="zh-CN" dirty="0">
                <a:solidFill>
                  <a:schemeClr val="accent3"/>
                </a:solidFill>
              </a:rPr>
              <a:t>1; </a:t>
            </a:r>
            <a:r>
              <a:rPr lang="zh-CN" altLang="zh-CN" dirty="0">
                <a:solidFill>
                  <a:schemeClr val="accent3"/>
                </a:solidFill>
              </a:rPr>
              <a:t>属性</a:t>
            </a:r>
            <a:r>
              <a:rPr lang="en-US" altLang="zh-CN" dirty="0">
                <a:solidFill>
                  <a:schemeClr val="accent3"/>
                </a:solidFill>
              </a:rPr>
              <a:t>2:</a:t>
            </a:r>
            <a:r>
              <a:rPr lang="zh-CN" altLang="zh-CN" dirty="0">
                <a:solidFill>
                  <a:schemeClr val="accent3"/>
                </a:solidFill>
              </a:rPr>
              <a:t>属性值</a:t>
            </a:r>
            <a:r>
              <a:rPr lang="en-US" altLang="zh-CN" dirty="0">
                <a:solidFill>
                  <a:schemeClr val="accent3"/>
                </a:solidFill>
              </a:rPr>
              <a:t>2; </a:t>
            </a:r>
            <a:r>
              <a:rPr lang="zh-CN" altLang="zh-CN" dirty="0">
                <a:solidFill>
                  <a:schemeClr val="accent3"/>
                </a:solidFill>
              </a:rPr>
              <a:t>属性</a:t>
            </a:r>
            <a:r>
              <a:rPr lang="en-US" altLang="zh-CN" dirty="0">
                <a:solidFill>
                  <a:schemeClr val="accent3"/>
                </a:solidFill>
              </a:rPr>
              <a:t>3:</a:t>
            </a:r>
            <a:r>
              <a:rPr lang="zh-CN" altLang="zh-CN" dirty="0">
                <a:solidFill>
                  <a:schemeClr val="accent3"/>
                </a:solidFill>
              </a:rPr>
              <a:t>属性值</a:t>
            </a:r>
            <a:r>
              <a:rPr lang="en-US" altLang="zh-CN" dirty="0">
                <a:solidFill>
                  <a:schemeClr val="accent3"/>
                </a:solidFill>
              </a:rPr>
              <a:t>3;}</a:t>
            </a:r>
            <a:endParaRPr lang="zh-CN" altLang="zh-CN" dirty="0">
              <a:solidFill>
                <a:schemeClr val="accent3"/>
              </a:solidFill>
            </a:endParaRPr>
          </a:p>
          <a:p>
            <a:r>
              <a:rPr lang="en-US" altLang="zh-CN" dirty="0">
                <a:solidFill>
                  <a:schemeClr val="accent3"/>
                </a:solidFill>
              </a:rPr>
              <a:t>&lt;/style&gt;</a:t>
            </a:r>
            <a:endParaRPr lang="zh-CN" altLang="zh-CN" dirty="0">
              <a:solidFill>
                <a:schemeClr val="accent3"/>
              </a:solidFill>
            </a:endParaRPr>
          </a:p>
          <a:p>
            <a:r>
              <a:rPr lang="en-US" altLang="zh-CN" dirty="0">
                <a:solidFill>
                  <a:schemeClr val="accent3"/>
                </a:solidFill>
              </a:rPr>
              <a:t>&lt;/head</a:t>
            </a:r>
            <a:r>
              <a:rPr lang="en-US" altLang="zh-CN" dirty="0" smtClean="0">
                <a:solidFill>
                  <a:schemeClr val="accent3"/>
                </a:solidFill>
              </a:rPr>
              <a:t>&gt;</a:t>
            </a:r>
            <a:endParaRPr lang="en-US" altLang="zh-CN" dirty="0">
              <a:solidFill>
                <a:schemeClr val="accent3"/>
              </a:solidFill>
            </a:endParaRPr>
          </a:p>
          <a:p>
            <a:pPr marL="0" indent="457200">
              <a:buNone/>
            </a:pPr>
            <a:r>
              <a:rPr lang="zh-CN" altLang="zh-CN" dirty="0"/>
              <a:t>该语法中，</a:t>
            </a:r>
            <a:r>
              <a:rPr lang="en-US" altLang="zh-CN" dirty="0"/>
              <a:t>&lt;style&gt;</a:t>
            </a:r>
            <a:r>
              <a:rPr lang="zh-CN" altLang="zh-CN" dirty="0"/>
              <a:t>标记一般位于</a:t>
            </a:r>
            <a:r>
              <a:rPr lang="en-US" altLang="zh-CN" dirty="0"/>
              <a:t>&lt;head&gt;</a:t>
            </a:r>
            <a:r>
              <a:rPr lang="zh-CN" altLang="zh-CN" dirty="0"/>
              <a:t>标记中</a:t>
            </a:r>
            <a:r>
              <a:rPr lang="en-US" altLang="zh-CN" dirty="0">
                <a:solidFill>
                  <a:srgbClr val="009ED6"/>
                </a:solidFill>
              </a:rPr>
              <a:t>&lt;title&gt;</a:t>
            </a:r>
            <a:r>
              <a:rPr lang="zh-CN" altLang="zh-CN" dirty="0">
                <a:solidFill>
                  <a:srgbClr val="009ED6"/>
                </a:solidFill>
              </a:rPr>
              <a:t>标记之后</a:t>
            </a:r>
            <a:r>
              <a:rPr lang="zh-CN" altLang="zh-CN" dirty="0"/>
              <a:t>，也可以把它放在</a:t>
            </a:r>
            <a:r>
              <a:rPr lang="en-US" altLang="zh-CN" dirty="0"/>
              <a:t>HTML</a:t>
            </a:r>
            <a:r>
              <a:rPr lang="zh-CN" altLang="zh-CN" dirty="0"/>
              <a:t>文档的任何地方。</a:t>
            </a:r>
            <a:endParaRPr lang="en-US" altLang="zh-CN" dirty="0"/>
          </a:p>
          <a:p>
            <a:pPr marL="0" indent="45720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7656" y="650487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样式表的引入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57656" y="1368669"/>
            <a:ext cx="8915400" cy="5058508"/>
          </a:xfrm>
        </p:spPr>
        <p:txBody>
          <a:bodyPr>
            <a:normAutofit fontScale="92500" lnSpcReduction="10000"/>
          </a:bodyPr>
          <a:lstStyle/>
          <a:p>
            <a:pPr marL="0" indent="457200">
              <a:lnSpc>
                <a:spcPct val="135000"/>
              </a:lnSpc>
              <a:buNone/>
            </a:pPr>
            <a:r>
              <a:rPr lang="zh-CN" altLang="zh-CN" sz="2000" b="1" dirty="0">
                <a:solidFill>
                  <a:srgbClr val="009ED6"/>
                </a:solidFill>
              </a:rPr>
              <a:t>（</a:t>
            </a:r>
            <a:r>
              <a:rPr lang="en-US" altLang="zh-CN" sz="2000" b="1" dirty="0">
                <a:solidFill>
                  <a:srgbClr val="009ED6"/>
                </a:solidFill>
              </a:rPr>
              <a:t>3</a:t>
            </a:r>
            <a:r>
              <a:rPr lang="zh-CN" altLang="zh-CN" sz="2000" b="1" dirty="0">
                <a:solidFill>
                  <a:srgbClr val="009ED6"/>
                </a:solidFill>
              </a:rPr>
              <a:t>）链入式</a:t>
            </a:r>
            <a:endParaRPr lang="zh-CN" altLang="zh-CN" sz="2000" b="1" dirty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zh-CN" altLang="zh-CN" dirty="0"/>
              <a:t>链入式是将所有的样式放在一个或多个以</a:t>
            </a:r>
            <a:r>
              <a:rPr lang="en-US" altLang="zh-CN" dirty="0">
                <a:solidFill>
                  <a:srgbClr val="009ED6"/>
                </a:solidFill>
              </a:rPr>
              <a:t>.</a:t>
            </a:r>
            <a:r>
              <a:rPr lang="en-US" altLang="zh-CN" dirty="0" err="1">
                <a:solidFill>
                  <a:srgbClr val="009ED6"/>
                </a:solidFill>
              </a:rPr>
              <a:t>css</a:t>
            </a:r>
            <a:r>
              <a:rPr lang="zh-CN" altLang="zh-CN" dirty="0"/>
              <a:t>为扩展名的外部样式表文件中，通过</a:t>
            </a:r>
            <a:r>
              <a:rPr lang="en-US" altLang="zh-CN" dirty="0">
                <a:solidFill>
                  <a:srgbClr val="009ED6"/>
                </a:solidFill>
              </a:rPr>
              <a:t>&lt;link /&gt;</a:t>
            </a:r>
            <a:r>
              <a:rPr lang="zh-CN" altLang="zh-CN" dirty="0" smtClean="0"/>
              <a:t>标</a:t>
            </a:r>
            <a:r>
              <a:rPr lang="zh-CN" altLang="en-US" dirty="0" smtClean="0"/>
              <a:t>签</a:t>
            </a:r>
            <a:r>
              <a:rPr lang="zh-CN" altLang="zh-CN" dirty="0" smtClean="0"/>
              <a:t>将</a:t>
            </a:r>
            <a:r>
              <a:rPr lang="zh-CN" altLang="zh-CN" dirty="0"/>
              <a:t>外部样式表文件链接到</a:t>
            </a:r>
            <a:r>
              <a:rPr lang="en-US" altLang="zh-CN" dirty="0"/>
              <a:t>HTML</a:t>
            </a:r>
            <a:r>
              <a:rPr lang="zh-CN" altLang="zh-CN" dirty="0"/>
              <a:t>文档中，其基本语法格式如下：</a:t>
            </a:r>
            <a:endParaRPr lang="en-US" altLang="zh-CN" dirty="0"/>
          </a:p>
          <a:p>
            <a:r>
              <a:rPr lang="en-US" altLang="zh-CN" sz="2000" dirty="0">
                <a:solidFill>
                  <a:schemeClr val="accent3"/>
                </a:solidFill>
              </a:rPr>
              <a:t>&lt;head&gt;</a:t>
            </a:r>
            <a:endParaRPr lang="zh-CN" altLang="zh-CN" sz="2000" dirty="0">
              <a:solidFill>
                <a:schemeClr val="accent3"/>
              </a:solidFill>
            </a:endParaRPr>
          </a:p>
          <a:p>
            <a:r>
              <a:rPr lang="en-US" altLang="zh-CN" sz="2000" dirty="0">
                <a:solidFill>
                  <a:schemeClr val="accent3"/>
                </a:solidFill>
              </a:rPr>
              <a:t>&lt;link </a:t>
            </a:r>
            <a:r>
              <a:rPr lang="en-US" altLang="zh-CN" sz="2000" dirty="0" err="1">
                <a:solidFill>
                  <a:schemeClr val="accent3"/>
                </a:solidFill>
              </a:rPr>
              <a:t>href</a:t>
            </a:r>
            <a:r>
              <a:rPr lang="en-US" altLang="zh-CN" sz="2000" dirty="0">
                <a:solidFill>
                  <a:schemeClr val="accent3"/>
                </a:solidFill>
              </a:rPr>
              <a:t>="CSS</a:t>
            </a:r>
            <a:r>
              <a:rPr lang="zh-CN" altLang="zh-CN" sz="2000" dirty="0">
                <a:solidFill>
                  <a:schemeClr val="accent3"/>
                </a:solidFill>
              </a:rPr>
              <a:t>文件的路径</a:t>
            </a:r>
            <a:r>
              <a:rPr lang="en-US" altLang="zh-CN" sz="2000" dirty="0">
                <a:solidFill>
                  <a:schemeClr val="accent3"/>
                </a:solidFill>
              </a:rPr>
              <a:t>" type="text/</a:t>
            </a:r>
            <a:r>
              <a:rPr lang="en-US" altLang="zh-CN" sz="2000" dirty="0" err="1">
                <a:solidFill>
                  <a:schemeClr val="accent3"/>
                </a:solidFill>
              </a:rPr>
              <a:t>css</a:t>
            </a:r>
            <a:r>
              <a:rPr lang="en-US" altLang="zh-CN" sz="2000" dirty="0">
                <a:solidFill>
                  <a:schemeClr val="accent3"/>
                </a:solidFill>
              </a:rPr>
              <a:t>" </a:t>
            </a:r>
            <a:r>
              <a:rPr lang="en-US" altLang="zh-CN" sz="2000" dirty="0" err="1">
                <a:solidFill>
                  <a:schemeClr val="accent3"/>
                </a:solidFill>
              </a:rPr>
              <a:t>rel</a:t>
            </a:r>
            <a:r>
              <a:rPr lang="en-US" altLang="zh-CN" sz="2000" dirty="0">
                <a:solidFill>
                  <a:schemeClr val="accent3"/>
                </a:solidFill>
              </a:rPr>
              <a:t>="stylesheet" /&gt;</a:t>
            </a:r>
            <a:endParaRPr lang="zh-CN" altLang="zh-CN" sz="2000" dirty="0">
              <a:solidFill>
                <a:schemeClr val="accent3"/>
              </a:solidFill>
            </a:endParaRPr>
          </a:p>
          <a:p>
            <a:r>
              <a:rPr lang="en-US" altLang="zh-CN" sz="2000" dirty="0">
                <a:solidFill>
                  <a:schemeClr val="accent3"/>
                </a:solidFill>
              </a:rPr>
              <a:t>&lt;/head</a:t>
            </a:r>
            <a:r>
              <a:rPr lang="en-US" altLang="zh-CN" sz="2000" dirty="0" smtClean="0">
                <a:solidFill>
                  <a:schemeClr val="accent3"/>
                </a:solidFill>
              </a:rPr>
              <a:t>&gt;</a:t>
            </a:r>
            <a:endParaRPr lang="en-US" altLang="zh-CN" sz="2000" dirty="0"/>
          </a:p>
          <a:p>
            <a:pPr marL="0" indent="457200">
              <a:lnSpc>
                <a:spcPct val="135000"/>
              </a:lnSpc>
              <a:buNone/>
            </a:pPr>
            <a:r>
              <a:rPr lang="zh-CN" altLang="zh-CN" dirty="0"/>
              <a:t>该语法中，</a:t>
            </a:r>
            <a:r>
              <a:rPr lang="en-US" altLang="zh-CN" dirty="0"/>
              <a:t>&lt;link /&gt;</a:t>
            </a:r>
            <a:r>
              <a:rPr lang="zh-CN" altLang="zh-CN" dirty="0"/>
              <a:t>标记需要放在</a:t>
            </a:r>
            <a:r>
              <a:rPr lang="en-US" altLang="zh-CN" dirty="0">
                <a:solidFill>
                  <a:srgbClr val="009ED6"/>
                </a:solidFill>
              </a:rPr>
              <a:t>&lt;head&gt;</a:t>
            </a:r>
            <a:r>
              <a:rPr lang="zh-CN" altLang="zh-CN" dirty="0"/>
              <a:t>头部</a:t>
            </a:r>
            <a:r>
              <a:rPr lang="zh-CN" altLang="zh-CN" dirty="0" smtClean="0"/>
              <a:t>标</a:t>
            </a:r>
            <a:r>
              <a:rPr lang="zh-CN" altLang="en-US" dirty="0" smtClean="0"/>
              <a:t>签</a:t>
            </a:r>
            <a:r>
              <a:rPr lang="zh-CN" altLang="zh-CN" dirty="0" smtClean="0"/>
              <a:t>中</a:t>
            </a:r>
            <a:r>
              <a:rPr lang="zh-CN" altLang="zh-CN" dirty="0"/>
              <a:t>，并且必须指定</a:t>
            </a:r>
            <a:r>
              <a:rPr lang="en-US" altLang="zh-CN" dirty="0"/>
              <a:t>&lt;link /&gt;</a:t>
            </a:r>
            <a:r>
              <a:rPr lang="zh-CN" altLang="zh-CN" dirty="0" smtClean="0"/>
              <a:t>标</a:t>
            </a:r>
            <a:r>
              <a:rPr lang="zh-CN" altLang="en-US" dirty="0" smtClean="0"/>
              <a:t>签</a:t>
            </a:r>
            <a:r>
              <a:rPr lang="zh-CN" altLang="zh-CN" dirty="0" smtClean="0"/>
              <a:t>的</a:t>
            </a:r>
            <a:r>
              <a:rPr lang="zh-CN" altLang="zh-CN" dirty="0"/>
              <a:t>三个属性，具体如下：</a:t>
            </a:r>
            <a:endParaRPr lang="zh-CN" altLang="zh-CN" dirty="0"/>
          </a:p>
          <a:p>
            <a:pPr marL="742950" indent="-285750">
              <a:lnSpc>
                <a:spcPct val="135000"/>
              </a:lnSpc>
            </a:pPr>
            <a:r>
              <a:rPr lang="en-US" altLang="zh-CN" dirty="0" err="1">
                <a:solidFill>
                  <a:srgbClr val="009ED6"/>
                </a:solidFill>
              </a:rPr>
              <a:t>href</a:t>
            </a:r>
            <a:r>
              <a:rPr lang="zh-CN" altLang="zh-CN" dirty="0"/>
              <a:t>：定义所链接外部样式表文件的</a:t>
            </a:r>
            <a:r>
              <a:rPr lang="en-US" altLang="zh-CN" dirty="0">
                <a:solidFill>
                  <a:srgbClr val="009ED6"/>
                </a:solidFill>
              </a:rPr>
              <a:t>URL</a:t>
            </a:r>
            <a:r>
              <a:rPr lang="zh-CN" altLang="zh-CN" dirty="0"/>
              <a:t>，可以是</a:t>
            </a:r>
            <a:r>
              <a:rPr lang="zh-CN" altLang="zh-CN" dirty="0">
                <a:solidFill>
                  <a:srgbClr val="009ED6"/>
                </a:solidFill>
              </a:rPr>
              <a:t>相对路径</a:t>
            </a:r>
            <a:r>
              <a:rPr lang="zh-CN" altLang="zh-CN" dirty="0"/>
              <a:t>，也可以是</a:t>
            </a:r>
            <a:r>
              <a:rPr lang="zh-CN" altLang="zh-CN" dirty="0">
                <a:solidFill>
                  <a:srgbClr val="009ED6"/>
                </a:solidFill>
              </a:rPr>
              <a:t>绝对路径</a:t>
            </a:r>
            <a:r>
              <a:rPr lang="zh-CN" altLang="zh-CN" dirty="0"/>
              <a:t>。</a:t>
            </a:r>
            <a:endParaRPr lang="zh-CN" altLang="zh-CN" dirty="0"/>
          </a:p>
          <a:p>
            <a:pPr marL="742950" indent="-285750">
              <a:lnSpc>
                <a:spcPct val="135000"/>
              </a:lnSpc>
            </a:pPr>
            <a:r>
              <a:rPr lang="en-US" altLang="zh-CN" dirty="0">
                <a:solidFill>
                  <a:srgbClr val="009ED6"/>
                </a:solidFill>
              </a:rPr>
              <a:t>type</a:t>
            </a:r>
            <a:r>
              <a:rPr lang="zh-CN" altLang="zh-CN" dirty="0"/>
              <a:t>：定义所链接</a:t>
            </a:r>
            <a:r>
              <a:rPr lang="zh-CN" altLang="zh-CN" dirty="0">
                <a:solidFill>
                  <a:srgbClr val="009ED6"/>
                </a:solidFill>
              </a:rPr>
              <a:t>文档</a:t>
            </a:r>
            <a:r>
              <a:rPr lang="zh-CN" altLang="zh-CN" dirty="0"/>
              <a:t>的类型，在这里需要指定为“</a:t>
            </a:r>
            <a:r>
              <a:rPr lang="en-US" altLang="zh-CN" dirty="0">
                <a:solidFill>
                  <a:srgbClr val="009ED6"/>
                </a:solidFill>
              </a:rPr>
              <a:t>text/</a:t>
            </a:r>
            <a:r>
              <a:rPr lang="en-US" altLang="zh-CN" dirty="0" err="1">
                <a:solidFill>
                  <a:srgbClr val="009ED6"/>
                </a:solidFill>
              </a:rPr>
              <a:t>css</a:t>
            </a:r>
            <a:r>
              <a:rPr lang="zh-CN" altLang="zh-CN" dirty="0"/>
              <a:t>”，表示链接的外部文件为</a:t>
            </a:r>
            <a:r>
              <a:rPr lang="en-US" altLang="zh-CN" dirty="0"/>
              <a:t>CSS</a:t>
            </a:r>
            <a:r>
              <a:rPr lang="zh-CN" altLang="zh-CN" dirty="0"/>
              <a:t>样式表。</a:t>
            </a:r>
            <a:endParaRPr lang="zh-CN" altLang="zh-CN" dirty="0"/>
          </a:p>
          <a:p>
            <a:pPr marL="742950" indent="-285750">
              <a:lnSpc>
                <a:spcPct val="135000"/>
              </a:lnSpc>
            </a:pPr>
            <a:r>
              <a:rPr lang="en-US" altLang="zh-CN" dirty="0" err="1">
                <a:solidFill>
                  <a:srgbClr val="009ED6"/>
                </a:solidFill>
              </a:rPr>
              <a:t>rel</a:t>
            </a:r>
            <a:r>
              <a:rPr lang="zh-CN" altLang="zh-CN" dirty="0"/>
              <a:t>：定义</a:t>
            </a:r>
            <a:r>
              <a:rPr lang="zh-CN" altLang="zh-CN" dirty="0">
                <a:solidFill>
                  <a:srgbClr val="009ED6"/>
                </a:solidFill>
              </a:rPr>
              <a:t>当前文档</a:t>
            </a:r>
            <a:r>
              <a:rPr lang="zh-CN" altLang="zh-CN" dirty="0"/>
              <a:t>与</a:t>
            </a:r>
            <a:r>
              <a:rPr lang="zh-CN" altLang="zh-CN" dirty="0">
                <a:solidFill>
                  <a:srgbClr val="009ED6"/>
                </a:solidFill>
              </a:rPr>
              <a:t>被链接文档</a:t>
            </a:r>
            <a:r>
              <a:rPr lang="zh-CN" altLang="zh-CN" dirty="0"/>
              <a:t>之间的关系，在这里需要指定为“</a:t>
            </a:r>
            <a:r>
              <a:rPr lang="en-US" altLang="zh-CN" dirty="0">
                <a:solidFill>
                  <a:srgbClr val="009ED6"/>
                </a:solidFill>
              </a:rPr>
              <a:t>stylesheet</a:t>
            </a:r>
            <a:r>
              <a:rPr lang="zh-CN" altLang="zh-CN" dirty="0"/>
              <a:t>”，表示被链接的文档是一个样式表文件。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2487" y="668071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基础选择器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18774" y="1395045"/>
            <a:ext cx="8915400" cy="5137640"/>
          </a:xfrm>
        </p:spPr>
        <p:txBody>
          <a:bodyPr>
            <a:normAutofit fontScale="92500" lnSpcReduction="20000"/>
          </a:bodyPr>
          <a:lstStyle/>
          <a:p>
            <a:pPr marL="0" indent="457200">
              <a:buFontTx/>
              <a:buNone/>
              <a:defRPr/>
            </a:pPr>
            <a:r>
              <a:rPr lang="zh-CN" altLang="zh-CN" b="1" dirty="0">
                <a:solidFill>
                  <a:srgbClr val="009ED6"/>
                </a:solidFill>
              </a:rPr>
              <a:t>（</a:t>
            </a:r>
            <a:r>
              <a:rPr lang="en-US" altLang="zh-CN" b="1" dirty="0">
                <a:solidFill>
                  <a:srgbClr val="009ED6"/>
                </a:solidFill>
              </a:rPr>
              <a:t>1</a:t>
            </a:r>
            <a:r>
              <a:rPr lang="zh-CN" altLang="zh-CN" b="1" dirty="0">
                <a:solidFill>
                  <a:srgbClr val="009ED6"/>
                </a:solidFill>
              </a:rPr>
              <a:t>）标记选择器</a:t>
            </a:r>
            <a:endParaRPr lang="en-US" altLang="zh-CN" b="1" dirty="0">
              <a:solidFill>
                <a:srgbClr val="009ED6"/>
              </a:solidFill>
            </a:endParaRPr>
          </a:p>
          <a:p>
            <a:pPr marL="0" indent="457200">
              <a:buFontTx/>
              <a:buNone/>
              <a:defRPr/>
            </a:pPr>
            <a:r>
              <a:rPr lang="zh-CN" altLang="zh-CN" dirty="0"/>
              <a:t>标记选择器是指用</a:t>
            </a:r>
            <a:r>
              <a:rPr lang="en-US" altLang="zh-CN" dirty="0">
                <a:solidFill>
                  <a:srgbClr val="009ED6"/>
                </a:solidFill>
              </a:rPr>
              <a:t>HTML</a:t>
            </a:r>
            <a:r>
              <a:rPr lang="zh-CN" altLang="zh-CN" dirty="0">
                <a:solidFill>
                  <a:srgbClr val="009ED6"/>
                </a:solidFill>
              </a:rPr>
              <a:t>标记</a:t>
            </a:r>
            <a:r>
              <a:rPr lang="zh-CN" altLang="zh-CN" dirty="0"/>
              <a:t>名称作为</a:t>
            </a:r>
            <a:r>
              <a:rPr lang="zh-CN" altLang="zh-CN" dirty="0">
                <a:solidFill>
                  <a:srgbClr val="009ED6"/>
                </a:solidFill>
              </a:rPr>
              <a:t>选择器</a:t>
            </a:r>
            <a:r>
              <a:rPr lang="zh-CN" altLang="zh-CN" dirty="0"/>
              <a:t>，按标记名称分类，为页面中某</a:t>
            </a:r>
            <a:r>
              <a:rPr lang="zh-CN" altLang="zh-CN" dirty="0">
                <a:solidFill>
                  <a:srgbClr val="009ED6"/>
                </a:solidFill>
              </a:rPr>
              <a:t>一类标记</a:t>
            </a:r>
            <a:r>
              <a:rPr lang="zh-CN" altLang="zh-CN" dirty="0"/>
              <a:t>指定</a:t>
            </a:r>
            <a:r>
              <a:rPr lang="zh-CN" altLang="zh-CN" dirty="0">
                <a:solidFill>
                  <a:srgbClr val="009ED6"/>
                </a:solidFill>
              </a:rPr>
              <a:t>统一</a:t>
            </a:r>
            <a:r>
              <a:rPr lang="zh-CN" altLang="zh-CN" dirty="0"/>
              <a:t>的</a:t>
            </a:r>
            <a:r>
              <a:rPr lang="en-US" altLang="zh-CN" dirty="0"/>
              <a:t>CSS</a:t>
            </a:r>
            <a:r>
              <a:rPr lang="zh-CN" altLang="zh-CN" dirty="0"/>
              <a:t>样式。其</a:t>
            </a:r>
            <a:r>
              <a:rPr lang="zh-CN" altLang="zh-CN" dirty="0">
                <a:solidFill>
                  <a:srgbClr val="009ED6"/>
                </a:solidFill>
              </a:rPr>
              <a:t>基本语法格式</a:t>
            </a:r>
            <a:r>
              <a:rPr lang="zh-CN" altLang="zh-CN" dirty="0"/>
              <a:t>如下：</a:t>
            </a:r>
            <a:endParaRPr lang="en-US" altLang="zh-CN" dirty="0"/>
          </a:p>
          <a:p>
            <a:pPr marL="0" indent="457200">
              <a:buNone/>
              <a:defRPr/>
            </a:pPr>
            <a:r>
              <a:rPr lang="zh-CN" altLang="zh-CN" dirty="0">
                <a:solidFill>
                  <a:schemeClr val="accent3"/>
                </a:solidFill>
              </a:rPr>
              <a:t>标记名</a:t>
            </a:r>
            <a:r>
              <a:rPr lang="en-US" altLang="zh-CN" dirty="0">
                <a:solidFill>
                  <a:schemeClr val="accent3"/>
                </a:solidFill>
              </a:rPr>
              <a:t>{</a:t>
            </a:r>
            <a:r>
              <a:rPr lang="zh-CN" altLang="zh-CN" dirty="0">
                <a:solidFill>
                  <a:schemeClr val="accent3"/>
                </a:solidFill>
              </a:rPr>
              <a:t>属性</a:t>
            </a:r>
            <a:r>
              <a:rPr lang="en-US" altLang="zh-CN" dirty="0">
                <a:solidFill>
                  <a:schemeClr val="accent3"/>
                </a:solidFill>
              </a:rPr>
              <a:t>1:</a:t>
            </a:r>
            <a:r>
              <a:rPr lang="zh-CN" altLang="zh-CN" dirty="0">
                <a:solidFill>
                  <a:schemeClr val="accent3"/>
                </a:solidFill>
              </a:rPr>
              <a:t>属性值</a:t>
            </a:r>
            <a:r>
              <a:rPr lang="en-US" altLang="zh-CN" dirty="0">
                <a:solidFill>
                  <a:schemeClr val="accent3"/>
                </a:solidFill>
              </a:rPr>
              <a:t>1; </a:t>
            </a:r>
            <a:r>
              <a:rPr lang="zh-CN" altLang="zh-CN" dirty="0">
                <a:solidFill>
                  <a:schemeClr val="accent3"/>
                </a:solidFill>
              </a:rPr>
              <a:t>属性</a:t>
            </a:r>
            <a:r>
              <a:rPr lang="en-US" altLang="zh-CN" dirty="0">
                <a:solidFill>
                  <a:schemeClr val="accent3"/>
                </a:solidFill>
              </a:rPr>
              <a:t>2:</a:t>
            </a:r>
            <a:r>
              <a:rPr lang="zh-CN" altLang="zh-CN" dirty="0">
                <a:solidFill>
                  <a:schemeClr val="accent3"/>
                </a:solidFill>
              </a:rPr>
              <a:t>属性值</a:t>
            </a:r>
            <a:r>
              <a:rPr lang="en-US" altLang="zh-CN" dirty="0">
                <a:solidFill>
                  <a:schemeClr val="accent3"/>
                </a:solidFill>
              </a:rPr>
              <a:t>2; </a:t>
            </a:r>
            <a:r>
              <a:rPr lang="zh-CN" altLang="zh-CN" dirty="0">
                <a:solidFill>
                  <a:schemeClr val="accent3"/>
                </a:solidFill>
              </a:rPr>
              <a:t>属性</a:t>
            </a:r>
            <a:r>
              <a:rPr lang="en-US" altLang="zh-CN" dirty="0">
                <a:solidFill>
                  <a:schemeClr val="accent3"/>
                </a:solidFill>
              </a:rPr>
              <a:t>3:</a:t>
            </a:r>
            <a:r>
              <a:rPr lang="zh-CN" altLang="zh-CN" dirty="0">
                <a:solidFill>
                  <a:schemeClr val="accent3"/>
                </a:solidFill>
              </a:rPr>
              <a:t>属性值</a:t>
            </a:r>
            <a:r>
              <a:rPr lang="en-US" altLang="zh-CN" dirty="0">
                <a:solidFill>
                  <a:schemeClr val="accent3"/>
                </a:solidFill>
              </a:rPr>
              <a:t>3; </a:t>
            </a:r>
            <a:r>
              <a:rPr lang="en-US" altLang="zh-CN" dirty="0" smtClean="0">
                <a:solidFill>
                  <a:schemeClr val="accent3"/>
                </a:solidFill>
              </a:rPr>
              <a:t>}</a:t>
            </a:r>
            <a:endParaRPr lang="en-US" altLang="zh-CN" dirty="0">
              <a:solidFill>
                <a:schemeClr val="accent3"/>
              </a:solidFill>
            </a:endParaRPr>
          </a:p>
          <a:p>
            <a:pPr marL="0" indent="457200">
              <a:buNone/>
              <a:defRPr/>
            </a:pPr>
            <a:r>
              <a:rPr lang="zh-CN" altLang="zh-CN" b="1" dirty="0">
                <a:solidFill>
                  <a:srgbClr val="FF0000"/>
                </a:solidFill>
              </a:rPr>
              <a:t>例如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chemeClr val="accent3"/>
                </a:solidFill>
              </a:rPr>
              <a:t>p{ font-size:12px; color:#666; font-family:"</a:t>
            </a:r>
            <a:r>
              <a:rPr lang="zh-CN" altLang="zh-CN" dirty="0">
                <a:solidFill>
                  <a:schemeClr val="accent3"/>
                </a:solidFill>
              </a:rPr>
              <a:t>微软雅黑</a:t>
            </a:r>
            <a:r>
              <a:rPr lang="en-US" altLang="zh-CN" dirty="0">
                <a:solidFill>
                  <a:schemeClr val="accent3"/>
                </a:solidFill>
              </a:rPr>
              <a:t>";}</a:t>
            </a:r>
            <a:endParaRPr lang="zh-CN" altLang="zh-CN" dirty="0">
              <a:solidFill>
                <a:schemeClr val="accent3"/>
              </a:solidFill>
            </a:endParaRPr>
          </a:p>
          <a:p>
            <a:pPr marL="0" indent="457200">
              <a:buFontTx/>
              <a:buNone/>
              <a:defRPr/>
            </a:pPr>
            <a:r>
              <a:rPr lang="zh-CN" altLang="zh-CN" b="1" dirty="0">
                <a:solidFill>
                  <a:srgbClr val="009ED6"/>
                </a:solidFill>
              </a:rPr>
              <a:t>（</a:t>
            </a:r>
            <a:r>
              <a:rPr lang="en-US" altLang="zh-CN" b="1" dirty="0">
                <a:solidFill>
                  <a:srgbClr val="009ED6"/>
                </a:solidFill>
              </a:rPr>
              <a:t>2</a:t>
            </a:r>
            <a:r>
              <a:rPr lang="zh-CN" altLang="zh-CN" b="1" dirty="0">
                <a:solidFill>
                  <a:srgbClr val="009ED6"/>
                </a:solidFill>
              </a:rPr>
              <a:t>）类选择器</a:t>
            </a:r>
            <a:endParaRPr lang="en-US" altLang="zh-CN" b="1" dirty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zh-CN" altLang="zh-CN" dirty="0"/>
              <a:t>类选择器使用“</a:t>
            </a:r>
            <a:r>
              <a:rPr lang="en-US" altLang="zh-CN" dirty="0">
                <a:solidFill>
                  <a:srgbClr val="009ED6"/>
                </a:solidFill>
              </a:rPr>
              <a:t>.</a:t>
            </a:r>
            <a:r>
              <a:rPr lang="zh-CN" altLang="zh-CN" dirty="0"/>
              <a:t>”（英文点号）进行标识，后面紧跟</a:t>
            </a:r>
            <a:r>
              <a:rPr lang="zh-CN" altLang="zh-CN" dirty="0">
                <a:solidFill>
                  <a:srgbClr val="009ED6"/>
                </a:solidFill>
              </a:rPr>
              <a:t>类名</a:t>
            </a:r>
            <a:r>
              <a:rPr lang="zh-CN" altLang="zh-CN" dirty="0"/>
              <a:t>，其基本语法格式如下：</a:t>
            </a:r>
            <a:endParaRPr lang="zh-CN" altLang="zh-CN" dirty="0"/>
          </a:p>
          <a:p>
            <a:pPr marL="0" indent="457200">
              <a:buNone/>
              <a:defRPr/>
            </a:pPr>
            <a:r>
              <a:rPr lang="en-US" altLang="zh-CN" dirty="0">
                <a:solidFill>
                  <a:schemeClr val="accent3"/>
                </a:solidFill>
              </a:rPr>
              <a:t>.</a:t>
            </a:r>
            <a:r>
              <a:rPr lang="zh-CN" altLang="zh-CN" dirty="0">
                <a:solidFill>
                  <a:schemeClr val="accent3"/>
                </a:solidFill>
              </a:rPr>
              <a:t>类名</a:t>
            </a:r>
            <a:r>
              <a:rPr lang="en-US" altLang="zh-CN" dirty="0">
                <a:solidFill>
                  <a:schemeClr val="accent3"/>
                </a:solidFill>
              </a:rPr>
              <a:t>{</a:t>
            </a:r>
            <a:r>
              <a:rPr lang="zh-CN" altLang="zh-CN" dirty="0">
                <a:solidFill>
                  <a:schemeClr val="accent3"/>
                </a:solidFill>
              </a:rPr>
              <a:t>属性</a:t>
            </a:r>
            <a:r>
              <a:rPr lang="en-US" altLang="zh-CN" dirty="0">
                <a:solidFill>
                  <a:schemeClr val="accent3"/>
                </a:solidFill>
              </a:rPr>
              <a:t>1:</a:t>
            </a:r>
            <a:r>
              <a:rPr lang="zh-CN" altLang="zh-CN" dirty="0">
                <a:solidFill>
                  <a:schemeClr val="accent3"/>
                </a:solidFill>
              </a:rPr>
              <a:t>属性值</a:t>
            </a:r>
            <a:r>
              <a:rPr lang="en-US" altLang="zh-CN" dirty="0">
                <a:solidFill>
                  <a:schemeClr val="accent3"/>
                </a:solidFill>
              </a:rPr>
              <a:t>1; </a:t>
            </a:r>
            <a:r>
              <a:rPr lang="zh-CN" altLang="zh-CN" dirty="0">
                <a:solidFill>
                  <a:schemeClr val="accent3"/>
                </a:solidFill>
              </a:rPr>
              <a:t>属性</a:t>
            </a:r>
            <a:r>
              <a:rPr lang="en-US" altLang="zh-CN" dirty="0">
                <a:solidFill>
                  <a:schemeClr val="accent3"/>
                </a:solidFill>
              </a:rPr>
              <a:t>2:</a:t>
            </a:r>
            <a:r>
              <a:rPr lang="zh-CN" altLang="zh-CN" dirty="0">
                <a:solidFill>
                  <a:schemeClr val="accent3"/>
                </a:solidFill>
              </a:rPr>
              <a:t>属性值</a:t>
            </a:r>
            <a:r>
              <a:rPr lang="en-US" altLang="zh-CN" dirty="0">
                <a:solidFill>
                  <a:schemeClr val="accent3"/>
                </a:solidFill>
              </a:rPr>
              <a:t>2; </a:t>
            </a:r>
            <a:r>
              <a:rPr lang="zh-CN" altLang="zh-CN" dirty="0">
                <a:solidFill>
                  <a:schemeClr val="accent3"/>
                </a:solidFill>
              </a:rPr>
              <a:t>属性</a:t>
            </a:r>
            <a:r>
              <a:rPr lang="en-US" altLang="zh-CN" dirty="0">
                <a:solidFill>
                  <a:schemeClr val="accent3"/>
                </a:solidFill>
              </a:rPr>
              <a:t>3:</a:t>
            </a:r>
            <a:r>
              <a:rPr lang="zh-CN" altLang="zh-CN" dirty="0">
                <a:solidFill>
                  <a:schemeClr val="accent3"/>
                </a:solidFill>
              </a:rPr>
              <a:t>属性值</a:t>
            </a:r>
            <a:r>
              <a:rPr lang="en-US" altLang="zh-CN" dirty="0">
                <a:solidFill>
                  <a:schemeClr val="accent3"/>
                </a:solidFill>
              </a:rPr>
              <a:t>3; </a:t>
            </a:r>
            <a:r>
              <a:rPr lang="en-US" altLang="zh-CN" dirty="0" smtClean="0">
                <a:solidFill>
                  <a:schemeClr val="accent3"/>
                </a:solidFill>
              </a:rPr>
              <a:t>}</a:t>
            </a:r>
            <a:endParaRPr lang="en-US" altLang="zh-CN" dirty="0"/>
          </a:p>
          <a:p>
            <a:pPr marL="0" indent="457200">
              <a:buFontTx/>
              <a:buNone/>
              <a:defRPr/>
            </a:pPr>
            <a:r>
              <a:rPr lang="zh-CN" altLang="zh-CN" dirty="0"/>
              <a:t>该语法中，类名即为</a:t>
            </a:r>
            <a:r>
              <a:rPr lang="en-US" altLang="zh-CN" dirty="0"/>
              <a:t>HTML</a:t>
            </a:r>
            <a:r>
              <a:rPr lang="zh-CN" altLang="zh-CN" dirty="0"/>
              <a:t>元素的</a:t>
            </a:r>
            <a:r>
              <a:rPr lang="en-US" altLang="zh-CN" dirty="0">
                <a:solidFill>
                  <a:srgbClr val="009ED6"/>
                </a:solidFill>
              </a:rPr>
              <a:t>class</a:t>
            </a:r>
            <a:r>
              <a:rPr lang="zh-CN" altLang="zh-CN" dirty="0">
                <a:solidFill>
                  <a:srgbClr val="009ED6"/>
                </a:solidFill>
              </a:rPr>
              <a:t>属性值</a:t>
            </a:r>
            <a:r>
              <a:rPr lang="zh-CN" altLang="zh-CN" dirty="0"/>
              <a:t>，大多数</a:t>
            </a:r>
            <a:r>
              <a:rPr lang="en-US" altLang="zh-CN" dirty="0"/>
              <a:t>HTML</a:t>
            </a:r>
            <a:r>
              <a:rPr lang="zh-CN" altLang="zh-CN" dirty="0"/>
              <a:t>元素都可以定义</a:t>
            </a:r>
            <a:r>
              <a:rPr lang="en-US" altLang="zh-CN" dirty="0"/>
              <a:t>class</a:t>
            </a:r>
            <a:r>
              <a:rPr lang="zh-CN" altLang="zh-CN" dirty="0"/>
              <a:t>属性。类选择器最大的优势是可以为</a:t>
            </a:r>
            <a:r>
              <a:rPr lang="zh-CN" altLang="zh-CN" dirty="0">
                <a:solidFill>
                  <a:srgbClr val="009ED6"/>
                </a:solidFill>
              </a:rPr>
              <a:t>元素对象定义单独或相同的样式</a:t>
            </a:r>
            <a:r>
              <a:rPr lang="zh-CN" altLang="zh-CN" dirty="0"/>
              <a:t>。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457200">
              <a:buFontTx/>
              <a:buNone/>
              <a:defRPr/>
            </a:pPr>
            <a:r>
              <a:rPr lang="zh-CN" altLang="en-US" b="1" dirty="0" smtClean="0">
                <a:solidFill>
                  <a:srgbClr val="009ED6"/>
                </a:solidFill>
              </a:rPr>
              <a:t>（</a:t>
            </a:r>
            <a:r>
              <a:rPr lang="en-US" altLang="zh-CN" b="1" dirty="0" smtClean="0">
                <a:solidFill>
                  <a:srgbClr val="009ED6"/>
                </a:solidFill>
              </a:rPr>
              <a:t>3</a:t>
            </a:r>
            <a:r>
              <a:rPr lang="zh-CN" altLang="zh-CN" b="1" dirty="0">
                <a:solidFill>
                  <a:srgbClr val="009ED6"/>
                </a:solidFill>
              </a:rPr>
              <a:t>）</a:t>
            </a:r>
            <a:r>
              <a:rPr lang="en-US" altLang="zh-CN" b="1" dirty="0">
                <a:solidFill>
                  <a:srgbClr val="009ED6"/>
                </a:solidFill>
              </a:rPr>
              <a:t>id</a:t>
            </a:r>
            <a:r>
              <a:rPr lang="zh-CN" altLang="zh-CN" b="1" dirty="0">
                <a:solidFill>
                  <a:srgbClr val="009ED6"/>
                </a:solidFill>
              </a:rPr>
              <a:t>选择器</a:t>
            </a:r>
            <a:endParaRPr lang="en-US" altLang="zh-CN" b="1" dirty="0">
              <a:solidFill>
                <a:srgbClr val="009ED6"/>
              </a:solidFill>
            </a:endParaRPr>
          </a:p>
          <a:p>
            <a:pPr marL="0" indent="457200">
              <a:buFontTx/>
              <a:buNone/>
              <a:defRPr/>
            </a:pPr>
            <a:r>
              <a:rPr lang="en-US" altLang="zh-CN" dirty="0"/>
              <a:t>id</a:t>
            </a:r>
            <a:r>
              <a:rPr lang="zh-CN" altLang="zh-CN" dirty="0"/>
              <a:t>选择器使用“</a:t>
            </a:r>
            <a:r>
              <a:rPr lang="en-US" altLang="zh-CN" dirty="0">
                <a:solidFill>
                  <a:srgbClr val="009ED6"/>
                </a:solidFill>
              </a:rPr>
              <a:t>#</a:t>
            </a:r>
            <a:r>
              <a:rPr lang="zh-CN" altLang="zh-CN" dirty="0"/>
              <a:t>”进行标识，后面紧跟</a:t>
            </a:r>
            <a:r>
              <a:rPr lang="en-US" altLang="zh-CN" dirty="0">
                <a:solidFill>
                  <a:srgbClr val="009ED6"/>
                </a:solidFill>
              </a:rPr>
              <a:t>id</a:t>
            </a:r>
            <a:r>
              <a:rPr lang="zh-CN" altLang="zh-CN" dirty="0"/>
              <a:t>名，其基本语法格式如下：</a:t>
            </a:r>
            <a:endParaRPr lang="en-US" altLang="zh-CN" dirty="0"/>
          </a:p>
          <a:p>
            <a:pPr marL="0" indent="457200">
              <a:buNone/>
              <a:defRPr/>
            </a:pPr>
            <a:r>
              <a:rPr lang="en-US" altLang="zh-CN" dirty="0">
                <a:solidFill>
                  <a:schemeClr val="accent3"/>
                </a:solidFill>
              </a:rPr>
              <a:t>#id</a:t>
            </a:r>
            <a:r>
              <a:rPr lang="zh-CN" altLang="zh-CN" dirty="0">
                <a:solidFill>
                  <a:schemeClr val="accent3"/>
                </a:solidFill>
              </a:rPr>
              <a:t>名</a:t>
            </a:r>
            <a:r>
              <a:rPr lang="en-US" altLang="zh-CN" dirty="0">
                <a:solidFill>
                  <a:schemeClr val="accent3"/>
                </a:solidFill>
              </a:rPr>
              <a:t>{</a:t>
            </a:r>
            <a:r>
              <a:rPr lang="zh-CN" altLang="zh-CN" dirty="0">
                <a:solidFill>
                  <a:schemeClr val="accent3"/>
                </a:solidFill>
              </a:rPr>
              <a:t>属性</a:t>
            </a:r>
            <a:r>
              <a:rPr lang="en-US" altLang="zh-CN" dirty="0">
                <a:solidFill>
                  <a:schemeClr val="accent3"/>
                </a:solidFill>
              </a:rPr>
              <a:t>1:</a:t>
            </a:r>
            <a:r>
              <a:rPr lang="zh-CN" altLang="zh-CN" dirty="0">
                <a:solidFill>
                  <a:schemeClr val="accent3"/>
                </a:solidFill>
              </a:rPr>
              <a:t>属性值</a:t>
            </a:r>
            <a:r>
              <a:rPr lang="en-US" altLang="zh-CN" dirty="0">
                <a:solidFill>
                  <a:schemeClr val="accent3"/>
                </a:solidFill>
              </a:rPr>
              <a:t>1; </a:t>
            </a:r>
            <a:r>
              <a:rPr lang="zh-CN" altLang="zh-CN" dirty="0">
                <a:solidFill>
                  <a:schemeClr val="accent3"/>
                </a:solidFill>
              </a:rPr>
              <a:t>属性</a:t>
            </a:r>
            <a:r>
              <a:rPr lang="en-US" altLang="zh-CN" dirty="0">
                <a:solidFill>
                  <a:schemeClr val="accent3"/>
                </a:solidFill>
              </a:rPr>
              <a:t>2:</a:t>
            </a:r>
            <a:r>
              <a:rPr lang="zh-CN" altLang="zh-CN" dirty="0">
                <a:solidFill>
                  <a:schemeClr val="accent3"/>
                </a:solidFill>
              </a:rPr>
              <a:t>属性值</a:t>
            </a:r>
            <a:r>
              <a:rPr lang="en-US" altLang="zh-CN" dirty="0">
                <a:solidFill>
                  <a:schemeClr val="accent3"/>
                </a:solidFill>
              </a:rPr>
              <a:t>2; </a:t>
            </a:r>
            <a:r>
              <a:rPr lang="zh-CN" altLang="zh-CN" dirty="0">
                <a:solidFill>
                  <a:schemeClr val="accent3"/>
                </a:solidFill>
              </a:rPr>
              <a:t>属性</a:t>
            </a:r>
            <a:r>
              <a:rPr lang="en-US" altLang="zh-CN" dirty="0">
                <a:solidFill>
                  <a:schemeClr val="accent3"/>
                </a:solidFill>
              </a:rPr>
              <a:t>3:</a:t>
            </a:r>
            <a:r>
              <a:rPr lang="zh-CN" altLang="zh-CN" dirty="0">
                <a:solidFill>
                  <a:schemeClr val="accent3"/>
                </a:solidFill>
              </a:rPr>
              <a:t>属性值</a:t>
            </a:r>
            <a:r>
              <a:rPr lang="en-US" altLang="zh-CN" dirty="0">
                <a:solidFill>
                  <a:schemeClr val="accent3"/>
                </a:solidFill>
              </a:rPr>
              <a:t>3; </a:t>
            </a:r>
            <a:r>
              <a:rPr lang="en-US" altLang="zh-CN" dirty="0" smtClean="0">
                <a:solidFill>
                  <a:schemeClr val="accent3"/>
                </a:solidFill>
              </a:rPr>
              <a:t>}</a:t>
            </a:r>
            <a:endParaRPr lang="en-US" altLang="zh-CN" dirty="0"/>
          </a:p>
          <a:p>
            <a:pPr marL="0" indent="457200">
              <a:buFontTx/>
              <a:buNone/>
              <a:defRPr/>
            </a:pPr>
            <a:r>
              <a:rPr lang="zh-CN" altLang="zh-CN" dirty="0"/>
              <a:t>该语法中，</a:t>
            </a:r>
            <a:r>
              <a:rPr lang="en-US" altLang="zh-CN" dirty="0"/>
              <a:t>id</a:t>
            </a:r>
            <a:r>
              <a:rPr lang="zh-CN" altLang="zh-CN" dirty="0"/>
              <a:t>名即为</a:t>
            </a:r>
            <a:r>
              <a:rPr lang="en-US" altLang="zh-CN" dirty="0"/>
              <a:t>HTML</a:t>
            </a:r>
            <a:r>
              <a:rPr lang="zh-CN" altLang="zh-CN" dirty="0"/>
              <a:t>元素的</a:t>
            </a:r>
            <a:r>
              <a:rPr lang="en-US" altLang="zh-CN" dirty="0">
                <a:solidFill>
                  <a:srgbClr val="009ED6"/>
                </a:solidFill>
              </a:rPr>
              <a:t>id</a:t>
            </a:r>
            <a:r>
              <a:rPr lang="zh-CN" altLang="zh-CN" dirty="0">
                <a:solidFill>
                  <a:srgbClr val="009ED6"/>
                </a:solidFill>
              </a:rPr>
              <a:t>属性值</a:t>
            </a:r>
            <a:r>
              <a:rPr lang="zh-CN" altLang="zh-CN" dirty="0"/>
              <a:t>，大多数</a:t>
            </a:r>
            <a:r>
              <a:rPr lang="en-US" altLang="zh-CN" dirty="0"/>
              <a:t>HTML</a:t>
            </a:r>
            <a:r>
              <a:rPr lang="zh-CN" altLang="zh-CN" dirty="0"/>
              <a:t>元素都可以定义</a:t>
            </a:r>
            <a:r>
              <a:rPr lang="en-US" altLang="zh-CN" dirty="0"/>
              <a:t>id</a:t>
            </a:r>
            <a:r>
              <a:rPr lang="zh-CN" altLang="zh-CN" dirty="0"/>
              <a:t>属性，元素的</a:t>
            </a:r>
            <a:r>
              <a:rPr lang="en-US" altLang="zh-CN" dirty="0"/>
              <a:t>id</a:t>
            </a:r>
            <a:r>
              <a:rPr lang="zh-CN" altLang="zh-CN" dirty="0"/>
              <a:t>值是</a:t>
            </a:r>
            <a:r>
              <a:rPr lang="zh-CN" altLang="zh-CN" dirty="0">
                <a:solidFill>
                  <a:srgbClr val="009ED6"/>
                </a:solidFill>
              </a:rPr>
              <a:t>唯一</a:t>
            </a:r>
            <a:r>
              <a:rPr lang="zh-CN" altLang="zh-CN" dirty="0"/>
              <a:t>的，只能对应于文档中</a:t>
            </a:r>
            <a:r>
              <a:rPr lang="zh-CN" altLang="zh-CN" dirty="0">
                <a:solidFill>
                  <a:srgbClr val="009ED6"/>
                </a:solidFill>
              </a:rPr>
              <a:t>某一个具体的元素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457200">
              <a:buNone/>
              <a:defRPr/>
            </a:pPr>
            <a:r>
              <a:rPr lang="zh-CN" altLang="zh-CN" b="1" dirty="0">
                <a:solidFill>
                  <a:srgbClr val="009ED6"/>
                </a:solidFill>
              </a:rPr>
              <a:t>（</a:t>
            </a:r>
            <a:r>
              <a:rPr lang="en-US" altLang="zh-CN" b="1" dirty="0">
                <a:solidFill>
                  <a:srgbClr val="009ED6"/>
                </a:solidFill>
              </a:rPr>
              <a:t>4</a:t>
            </a:r>
            <a:r>
              <a:rPr lang="zh-CN" altLang="zh-CN" b="1" dirty="0">
                <a:solidFill>
                  <a:srgbClr val="009ED6"/>
                </a:solidFill>
              </a:rPr>
              <a:t>）通配符选择</a:t>
            </a:r>
            <a:r>
              <a:rPr lang="zh-CN" altLang="zh-CN" b="1" dirty="0" smtClean="0">
                <a:solidFill>
                  <a:srgbClr val="009ED6"/>
                </a:solidFill>
              </a:rPr>
              <a:t>器</a:t>
            </a:r>
            <a:r>
              <a:rPr lang="zh-CN" altLang="zh-CN" b="1" dirty="0">
                <a:solidFill>
                  <a:srgbClr val="009ED6"/>
                </a:solidFill>
              </a:rPr>
              <a:t>（</a:t>
            </a:r>
            <a:r>
              <a:rPr lang="en-US" altLang="zh-CN" b="1" dirty="0">
                <a:solidFill>
                  <a:srgbClr val="009ED6"/>
                </a:solidFill>
              </a:rPr>
              <a:t>5</a:t>
            </a:r>
            <a:r>
              <a:rPr lang="zh-CN" altLang="zh-CN" b="1" dirty="0">
                <a:solidFill>
                  <a:srgbClr val="009ED6"/>
                </a:solidFill>
              </a:rPr>
              <a:t>）标签指定式选择</a:t>
            </a:r>
            <a:r>
              <a:rPr lang="zh-CN" altLang="zh-CN" b="1" dirty="0" smtClean="0">
                <a:solidFill>
                  <a:srgbClr val="009ED6"/>
                </a:solidFill>
              </a:rPr>
              <a:t>器</a:t>
            </a:r>
            <a:r>
              <a:rPr lang="zh-CN" altLang="zh-CN" b="1" dirty="0">
                <a:solidFill>
                  <a:srgbClr val="009ED6"/>
                </a:solidFill>
              </a:rPr>
              <a:t>（</a:t>
            </a:r>
            <a:r>
              <a:rPr lang="en-US" altLang="zh-CN" b="1" dirty="0">
                <a:solidFill>
                  <a:srgbClr val="009ED6"/>
                </a:solidFill>
              </a:rPr>
              <a:t>6</a:t>
            </a:r>
            <a:r>
              <a:rPr lang="zh-CN" altLang="zh-CN" b="1" dirty="0">
                <a:solidFill>
                  <a:srgbClr val="009ED6"/>
                </a:solidFill>
              </a:rPr>
              <a:t>）后代选择</a:t>
            </a:r>
            <a:r>
              <a:rPr lang="zh-CN" altLang="zh-CN" b="1" dirty="0" smtClean="0">
                <a:solidFill>
                  <a:srgbClr val="009ED6"/>
                </a:solidFill>
              </a:rPr>
              <a:t>器</a:t>
            </a:r>
            <a:r>
              <a:rPr lang="zh-CN" altLang="zh-CN" b="1" dirty="0">
                <a:solidFill>
                  <a:srgbClr val="009ED6"/>
                </a:solidFill>
              </a:rPr>
              <a:t>（</a:t>
            </a:r>
            <a:r>
              <a:rPr lang="en-US" altLang="zh-CN" b="1" dirty="0">
                <a:solidFill>
                  <a:srgbClr val="009ED6"/>
                </a:solidFill>
              </a:rPr>
              <a:t>7</a:t>
            </a:r>
            <a:r>
              <a:rPr lang="zh-CN" altLang="zh-CN" b="1" dirty="0">
                <a:solidFill>
                  <a:srgbClr val="009ED6"/>
                </a:solidFill>
              </a:rPr>
              <a:t>）并集选择器</a:t>
            </a:r>
            <a:endParaRPr lang="en-US" altLang="zh-CN" b="1" dirty="0">
              <a:solidFill>
                <a:srgbClr val="009ED6"/>
              </a:solidFill>
            </a:endParaRPr>
          </a:p>
          <a:p>
            <a:pPr marL="0" indent="457200">
              <a:buFontTx/>
              <a:buNone/>
              <a:defRPr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0" indent="457200">
              <a:buFontTx/>
              <a:buNone/>
              <a:defRPr/>
            </a:pPr>
            <a:endParaRPr lang="en-US" altLang="zh-CN" b="1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1618" y="2637549"/>
            <a:ext cx="8911687" cy="1280890"/>
          </a:xfrm>
        </p:spPr>
        <p:txBody>
          <a:bodyPr/>
          <a:lstStyle/>
          <a:p>
            <a:pPr algn="ctr"/>
            <a:r>
              <a:rPr lang="en-US" altLang="zh-CN" sz="5400" dirty="0" smtClean="0"/>
              <a:t>HTML5</a:t>
            </a:r>
            <a:r>
              <a:rPr lang="zh-CN" altLang="en-US" sz="5400" dirty="0" smtClean="0"/>
              <a:t>介绍</a:t>
            </a:r>
            <a:endParaRPr lang="zh-CN" altLang="en-US" sz="5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6110" y="632902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的叠加和继承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96110" y="1351085"/>
            <a:ext cx="8915400" cy="5137638"/>
          </a:xfrm>
        </p:spPr>
        <p:txBody>
          <a:bodyPr/>
          <a:lstStyle/>
          <a:p>
            <a:pPr marL="0" indent="457200">
              <a:buNone/>
            </a:pPr>
            <a:r>
              <a:rPr lang="zh-CN" altLang="zh-CN" b="1" dirty="0">
                <a:solidFill>
                  <a:srgbClr val="009ED6"/>
                </a:solidFill>
              </a:rPr>
              <a:t>（</a:t>
            </a:r>
            <a:r>
              <a:rPr lang="en-US" altLang="zh-CN" b="1" dirty="0">
                <a:solidFill>
                  <a:srgbClr val="009ED6"/>
                </a:solidFill>
              </a:rPr>
              <a:t>1</a:t>
            </a:r>
            <a:r>
              <a:rPr lang="zh-CN" altLang="zh-CN" b="1" dirty="0">
                <a:solidFill>
                  <a:srgbClr val="009ED6"/>
                </a:solidFill>
              </a:rPr>
              <a:t>）层叠性</a:t>
            </a:r>
            <a:endParaRPr lang="en-US" altLang="zh-CN" b="1" dirty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zh-CN" altLang="zh-CN" dirty="0"/>
              <a:t>所谓层叠性是指多种</a:t>
            </a:r>
            <a:r>
              <a:rPr lang="en-US" altLang="zh-CN" dirty="0"/>
              <a:t>CSS</a:t>
            </a:r>
            <a:r>
              <a:rPr lang="zh-CN" altLang="zh-CN" dirty="0"/>
              <a:t>样式的</a:t>
            </a:r>
            <a:r>
              <a:rPr lang="zh-CN" altLang="zh-CN" dirty="0">
                <a:solidFill>
                  <a:srgbClr val="009ED6"/>
                </a:solidFill>
              </a:rPr>
              <a:t>叠加</a:t>
            </a:r>
            <a:r>
              <a:rPr lang="zh-CN" altLang="zh-CN" dirty="0"/>
              <a:t>。例如，当使用</a:t>
            </a:r>
            <a:r>
              <a:rPr lang="zh-CN" altLang="zh-CN" dirty="0">
                <a:solidFill>
                  <a:srgbClr val="009ED6"/>
                </a:solidFill>
              </a:rPr>
              <a:t>内嵌式</a:t>
            </a:r>
            <a:r>
              <a:rPr lang="en-US" altLang="zh-CN" dirty="0">
                <a:solidFill>
                  <a:srgbClr val="009ED6"/>
                </a:solidFill>
              </a:rPr>
              <a:t>CSS</a:t>
            </a:r>
            <a:r>
              <a:rPr lang="zh-CN" altLang="zh-CN" dirty="0">
                <a:solidFill>
                  <a:srgbClr val="009ED6"/>
                </a:solidFill>
              </a:rPr>
              <a:t>样式表</a:t>
            </a:r>
            <a:r>
              <a:rPr lang="zh-CN" altLang="zh-CN" dirty="0"/>
              <a:t>定义</a:t>
            </a:r>
            <a:r>
              <a:rPr lang="en-US" altLang="zh-CN" dirty="0"/>
              <a:t>&lt;p&gt;</a:t>
            </a:r>
            <a:r>
              <a:rPr lang="zh-CN" altLang="zh-CN" dirty="0"/>
              <a:t>标记字号大小为</a:t>
            </a:r>
            <a:r>
              <a:rPr lang="en-US" altLang="zh-CN" dirty="0"/>
              <a:t>12</a:t>
            </a:r>
            <a:r>
              <a:rPr lang="zh-CN" altLang="zh-CN" dirty="0"/>
              <a:t>像素，链入式定义</a:t>
            </a:r>
            <a:r>
              <a:rPr lang="en-US" altLang="zh-CN" dirty="0"/>
              <a:t>&lt;p&gt;</a:t>
            </a:r>
            <a:r>
              <a:rPr lang="zh-CN" altLang="zh-CN" dirty="0"/>
              <a:t>标记颜色为红色，那么段落文本将显示为</a:t>
            </a:r>
            <a:r>
              <a:rPr lang="en-US" altLang="zh-CN" dirty="0"/>
              <a:t>12</a:t>
            </a:r>
            <a:r>
              <a:rPr lang="zh-CN" altLang="zh-CN" dirty="0"/>
              <a:t>像素红色，即这两种</a:t>
            </a:r>
            <a:r>
              <a:rPr lang="zh-CN" altLang="zh-CN" dirty="0" smtClean="0"/>
              <a:t>样式产生了</a:t>
            </a:r>
            <a:r>
              <a:rPr lang="zh-CN" altLang="zh-CN" dirty="0" smtClean="0">
                <a:solidFill>
                  <a:srgbClr val="009ED6"/>
                </a:solidFill>
              </a:rPr>
              <a:t>叠加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1680" y="2813390"/>
            <a:ext cx="3612193" cy="34292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520" y="2813390"/>
            <a:ext cx="2518913" cy="19941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6786" y="685656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的叠加和继承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33073" y="1412630"/>
            <a:ext cx="8915400" cy="4926623"/>
          </a:xfrm>
        </p:spPr>
        <p:txBody>
          <a:bodyPr/>
          <a:lstStyle/>
          <a:p>
            <a:pPr marL="0" indent="457200">
              <a:buNone/>
            </a:pPr>
            <a:r>
              <a:rPr lang="zh-CN" altLang="zh-CN" b="1" dirty="0">
                <a:solidFill>
                  <a:srgbClr val="009ED6"/>
                </a:solidFill>
              </a:rPr>
              <a:t>（</a:t>
            </a:r>
            <a:r>
              <a:rPr lang="en-US" altLang="zh-CN" b="1" dirty="0">
                <a:solidFill>
                  <a:srgbClr val="009ED6"/>
                </a:solidFill>
              </a:rPr>
              <a:t>2</a:t>
            </a:r>
            <a:r>
              <a:rPr lang="zh-CN" altLang="zh-CN" b="1" dirty="0">
                <a:solidFill>
                  <a:srgbClr val="009ED6"/>
                </a:solidFill>
              </a:rPr>
              <a:t>）</a:t>
            </a:r>
            <a:r>
              <a:rPr lang="zh-CN" altLang="en-US" b="1" dirty="0">
                <a:solidFill>
                  <a:srgbClr val="009ED6"/>
                </a:solidFill>
              </a:rPr>
              <a:t>继承</a:t>
            </a:r>
            <a:r>
              <a:rPr lang="zh-CN" altLang="zh-CN" b="1" dirty="0">
                <a:solidFill>
                  <a:srgbClr val="009ED6"/>
                </a:solidFill>
              </a:rPr>
              <a:t>性</a:t>
            </a:r>
            <a:endParaRPr lang="en-US" altLang="zh-CN" b="1" dirty="0">
              <a:solidFill>
                <a:srgbClr val="009ED6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zh-CN" altLang="zh-CN" dirty="0"/>
              <a:t>所谓继承性是指书写</a:t>
            </a:r>
            <a:r>
              <a:rPr lang="en-US" altLang="zh-CN" dirty="0"/>
              <a:t>CSS</a:t>
            </a:r>
            <a:r>
              <a:rPr lang="zh-CN" altLang="zh-CN" dirty="0"/>
              <a:t>样式表时，子标记会</a:t>
            </a:r>
            <a:r>
              <a:rPr lang="zh-CN" altLang="zh-CN" dirty="0">
                <a:solidFill>
                  <a:srgbClr val="009ED6"/>
                </a:solidFill>
              </a:rPr>
              <a:t>继承</a:t>
            </a:r>
            <a:r>
              <a:rPr lang="zh-CN" altLang="zh-CN" dirty="0"/>
              <a:t>父标记的某些</a:t>
            </a:r>
            <a:r>
              <a:rPr lang="zh-CN" altLang="zh-CN" dirty="0">
                <a:solidFill>
                  <a:srgbClr val="009ED6"/>
                </a:solidFill>
              </a:rPr>
              <a:t>样式</a:t>
            </a:r>
            <a:r>
              <a:rPr lang="zh-CN" altLang="zh-CN" dirty="0"/>
              <a:t>，如文本颜色和字号。例如，定义主体元素</a:t>
            </a:r>
            <a:r>
              <a:rPr lang="en-US" altLang="zh-CN" dirty="0"/>
              <a:t>body</a:t>
            </a:r>
            <a:r>
              <a:rPr lang="zh-CN" altLang="zh-CN" dirty="0"/>
              <a:t>的文本颜色为黑色，那么页面中所有的文本都将显示为黑色，这是因为其他的标记都</a:t>
            </a:r>
            <a:r>
              <a:rPr lang="zh-CN" altLang="zh-CN" dirty="0">
                <a:solidFill>
                  <a:srgbClr val="009ED6"/>
                </a:solidFill>
              </a:rPr>
              <a:t>嵌套在</a:t>
            </a:r>
            <a:r>
              <a:rPr lang="en-US" altLang="zh-CN" dirty="0">
                <a:solidFill>
                  <a:srgbClr val="009ED6"/>
                </a:solidFill>
              </a:rPr>
              <a:t>&lt;body&gt;</a:t>
            </a:r>
            <a:r>
              <a:rPr lang="zh-CN" altLang="zh-CN" dirty="0">
                <a:solidFill>
                  <a:srgbClr val="009ED6"/>
                </a:solidFill>
              </a:rPr>
              <a:t>标记中</a:t>
            </a:r>
            <a:r>
              <a:rPr lang="zh-CN" altLang="zh-CN" dirty="0"/>
              <a:t>，是</a:t>
            </a:r>
            <a:r>
              <a:rPr lang="en-US" altLang="zh-CN" dirty="0"/>
              <a:t>&lt;body&gt;</a:t>
            </a:r>
            <a:r>
              <a:rPr lang="zh-CN" altLang="zh-CN" dirty="0"/>
              <a:t>标记的</a:t>
            </a:r>
            <a:r>
              <a:rPr lang="zh-CN" altLang="zh-CN" dirty="0">
                <a:solidFill>
                  <a:srgbClr val="009ED6"/>
                </a:solidFill>
              </a:rPr>
              <a:t>子标记</a:t>
            </a:r>
            <a:r>
              <a:rPr lang="zh-CN" altLang="zh-CN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1602" y="3040176"/>
            <a:ext cx="2291134" cy="36967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632" y="3315822"/>
            <a:ext cx="1928027" cy="112023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7994" y="659279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的叠加和继承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4281" y="1430214"/>
            <a:ext cx="8915400" cy="4671647"/>
          </a:xfrm>
        </p:spPr>
        <p:txBody>
          <a:bodyPr>
            <a:normAutofit/>
          </a:bodyPr>
          <a:lstStyle/>
          <a:p>
            <a:pPr marL="0" indent="457200">
              <a:buNone/>
            </a:pPr>
            <a:r>
              <a:rPr lang="zh-CN" altLang="zh-CN" b="1" dirty="0">
                <a:solidFill>
                  <a:srgbClr val="009ED6"/>
                </a:solidFill>
              </a:rPr>
              <a:t>（</a:t>
            </a:r>
            <a:r>
              <a:rPr lang="en-US" altLang="zh-CN" b="1" dirty="0">
                <a:solidFill>
                  <a:srgbClr val="009ED6"/>
                </a:solidFill>
              </a:rPr>
              <a:t>2</a:t>
            </a:r>
            <a:r>
              <a:rPr lang="zh-CN" altLang="zh-CN" b="1" dirty="0">
                <a:solidFill>
                  <a:srgbClr val="009ED6"/>
                </a:solidFill>
              </a:rPr>
              <a:t>）</a:t>
            </a:r>
            <a:r>
              <a:rPr lang="zh-CN" altLang="en-US" b="1" dirty="0">
                <a:solidFill>
                  <a:srgbClr val="009ED6"/>
                </a:solidFill>
              </a:rPr>
              <a:t>继承</a:t>
            </a:r>
            <a:r>
              <a:rPr lang="zh-CN" altLang="zh-CN" b="1" dirty="0">
                <a:solidFill>
                  <a:srgbClr val="009ED6"/>
                </a:solidFill>
              </a:rPr>
              <a:t>性</a:t>
            </a:r>
            <a:endParaRPr lang="en-US" altLang="zh-CN" b="1" dirty="0">
              <a:solidFill>
                <a:srgbClr val="009ED6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zh-CN" altLang="zh-CN" dirty="0"/>
              <a:t>并不是所有的</a:t>
            </a:r>
            <a:r>
              <a:rPr lang="en-US" altLang="zh-CN" dirty="0">
                <a:solidFill>
                  <a:srgbClr val="009ED6"/>
                </a:solidFill>
              </a:rPr>
              <a:t>CSS</a:t>
            </a:r>
            <a:r>
              <a:rPr lang="zh-CN" altLang="zh-CN" dirty="0">
                <a:solidFill>
                  <a:srgbClr val="009ED6"/>
                </a:solidFill>
              </a:rPr>
              <a:t>属性</a:t>
            </a:r>
            <a:r>
              <a:rPr lang="zh-CN" altLang="zh-CN" dirty="0"/>
              <a:t>都可以</a:t>
            </a:r>
            <a:r>
              <a:rPr lang="zh-CN" altLang="zh-CN" dirty="0">
                <a:solidFill>
                  <a:srgbClr val="009ED6"/>
                </a:solidFill>
              </a:rPr>
              <a:t>继承</a:t>
            </a:r>
            <a:r>
              <a:rPr lang="zh-CN" altLang="zh-CN" dirty="0"/>
              <a:t>，例如，下面的属性就不具有继承性：</a:t>
            </a:r>
            <a:endParaRPr lang="en-US" altLang="zh-CN" dirty="0"/>
          </a:p>
          <a:p>
            <a:pPr marL="742950" indent="-285750">
              <a:lnSpc>
                <a:spcPct val="135000"/>
              </a:lnSpc>
            </a:pPr>
            <a:r>
              <a:rPr lang="zh-CN" altLang="zh-CN" dirty="0"/>
              <a:t>边框属性</a:t>
            </a:r>
            <a:endParaRPr lang="zh-CN" altLang="zh-CN" dirty="0"/>
          </a:p>
          <a:p>
            <a:pPr marL="742950" indent="-285750">
              <a:lnSpc>
                <a:spcPct val="135000"/>
              </a:lnSpc>
            </a:pPr>
            <a:r>
              <a:rPr lang="zh-CN" altLang="zh-CN" dirty="0"/>
              <a:t>外边距属性</a:t>
            </a:r>
            <a:endParaRPr lang="zh-CN" altLang="zh-CN" dirty="0"/>
          </a:p>
          <a:p>
            <a:pPr marL="742950" indent="-285750">
              <a:lnSpc>
                <a:spcPct val="135000"/>
              </a:lnSpc>
            </a:pPr>
            <a:r>
              <a:rPr lang="zh-CN" altLang="zh-CN" dirty="0"/>
              <a:t>内边距属性</a:t>
            </a:r>
            <a:endParaRPr lang="zh-CN" altLang="zh-CN" dirty="0"/>
          </a:p>
          <a:p>
            <a:pPr marL="742950" indent="-285750">
              <a:lnSpc>
                <a:spcPct val="135000"/>
              </a:lnSpc>
            </a:pPr>
            <a:r>
              <a:rPr lang="zh-CN" altLang="zh-CN" dirty="0"/>
              <a:t>背景属性</a:t>
            </a:r>
            <a:endParaRPr lang="zh-CN" altLang="zh-CN" dirty="0"/>
          </a:p>
          <a:p>
            <a:pPr marL="742950" indent="-285750">
              <a:lnSpc>
                <a:spcPct val="135000"/>
              </a:lnSpc>
            </a:pPr>
            <a:r>
              <a:rPr lang="zh-CN" altLang="zh-CN" dirty="0"/>
              <a:t>定位属性</a:t>
            </a:r>
            <a:endParaRPr lang="zh-CN" altLang="zh-CN" dirty="0"/>
          </a:p>
          <a:p>
            <a:pPr marL="742950" indent="-285750">
              <a:lnSpc>
                <a:spcPct val="135000"/>
              </a:lnSpc>
            </a:pPr>
            <a:r>
              <a:rPr lang="zh-CN" altLang="zh-CN" dirty="0"/>
              <a:t>布局属性</a:t>
            </a:r>
            <a:endParaRPr lang="zh-CN" altLang="zh-CN" dirty="0"/>
          </a:p>
          <a:p>
            <a:pPr marL="742950" indent="-285750">
              <a:lnSpc>
                <a:spcPct val="135000"/>
              </a:lnSpc>
            </a:pPr>
            <a:r>
              <a:rPr lang="zh-CN" altLang="zh-CN" dirty="0"/>
              <a:t>元素宽高属性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824" y="659280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的优先级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2824" y="1430216"/>
            <a:ext cx="8915400" cy="4961792"/>
          </a:xfrm>
        </p:spPr>
        <p:txBody>
          <a:bodyPr/>
          <a:lstStyle/>
          <a:p>
            <a:pPr marL="0" indent="457200">
              <a:lnSpc>
                <a:spcPct val="135000"/>
              </a:lnSpc>
              <a:buNone/>
            </a:pPr>
            <a:r>
              <a:rPr lang="zh-CN" altLang="zh-CN" dirty="0"/>
              <a:t>定义</a:t>
            </a:r>
            <a:r>
              <a:rPr lang="en-US" altLang="zh-CN" dirty="0"/>
              <a:t>CSS</a:t>
            </a:r>
            <a:r>
              <a:rPr lang="zh-CN" altLang="zh-CN" dirty="0"/>
              <a:t>样式时，经常出现</a:t>
            </a:r>
            <a:r>
              <a:rPr lang="zh-CN" altLang="zh-CN" dirty="0">
                <a:solidFill>
                  <a:srgbClr val="009ED6"/>
                </a:solidFill>
              </a:rPr>
              <a:t>两个</a:t>
            </a:r>
            <a:r>
              <a:rPr lang="zh-CN" altLang="zh-CN" dirty="0"/>
              <a:t>或</a:t>
            </a:r>
            <a:r>
              <a:rPr lang="zh-CN" altLang="zh-CN" dirty="0">
                <a:solidFill>
                  <a:srgbClr val="009ED6"/>
                </a:solidFill>
              </a:rPr>
              <a:t>更多</a:t>
            </a:r>
            <a:r>
              <a:rPr lang="zh-CN" altLang="zh-CN" dirty="0"/>
              <a:t>规则应用在同一元素上，这时就会出现</a:t>
            </a:r>
            <a:r>
              <a:rPr lang="zh-CN" altLang="zh-CN" dirty="0">
                <a:solidFill>
                  <a:srgbClr val="009ED6"/>
                </a:solidFill>
              </a:rPr>
              <a:t>优先级</a:t>
            </a:r>
            <a:r>
              <a:rPr lang="zh-CN" altLang="zh-CN" dirty="0"/>
              <a:t>的问题。为了体验</a:t>
            </a:r>
            <a:r>
              <a:rPr lang="en-US" altLang="zh-CN" dirty="0"/>
              <a:t>CSS</a:t>
            </a:r>
            <a:r>
              <a:rPr lang="zh-CN" altLang="zh-CN" dirty="0"/>
              <a:t>优先级，首先来看一个具体的例子，其</a:t>
            </a:r>
            <a:r>
              <a:rPr lang="en-US" altLang="zh-CN" dirty="0"/>
              <a:t>CSS</a:t>
            </a:r>
            <a:r>
              <a:rPr lang="zh-CN" altLang="zh-CN" dirty="0"/>
              <a:t>样式代码如下：</a:t>
            </a:r>
            <a:endParaRPr lang="en-US" altLang="zh-CN" dirty="0"/>
          </a:p>
          <a:p>
            <a:pPr marL="0" indent="457200">
              <a:lnSpc>
                <a:spcPct val="135000"/>
              </a:lnSpc>
              <a:buNone/>
            </a:pPr>
            <a:r>
              <a:rPr lang="zh-CN" altLang="zh-CN" dirty="0"/>
              <a:t>对应的</a:t>
            </a:r>
            <a:r>
              <a:rPr lang="en-US" altLang="zh-CN" dirty="0"/>
              <a:t>HTML</a:t>
            </a:r>
            <a:r>
              <a:rPr lang="zh-CN" altLang="zh-CN" dirty="0"/>
              <a:t>结构为：</a:t>
            </a:r>
            <a:endParaRPr lang="en-US" altLang="zh-CN" dirty="0"/>
          </a:p>
          <a:p>
            <a:pPr marL="0" indent="457200">
              <a:lnSpc>
                <a:spcPct val="135000"/>
              </a:lnSpc>
              <a:buNone/>
            </a:pPr>
            <a:r>
              <a:rPr lang="zh-CN" altLang="zh-CN" dirty="0"/>
              <a:t>标记</a:t>
            </a:r>
            <a:r>
              <a:rPr lang="zh-CN" altLang="zh-CN" dirty="0" smtClean="0"/>
              <a:t>选择</a:t>
            </a:r>
            <a:r>
              <a:rPr lang="en-US" altLang="zh-CN" dirty="0" smtClean="0"/>
              <a:t>  &gt;  </a:t>
            </a:r>
            <a:r>
              <a:rPr lang="zh-CN" altLang="zh-CN" dirty="0" smtClean="0"/>
              <a:t>类选择</a:t>
            </a:r>
            <a:r>
              <a:rPr lang="en-US" altLang="zh-CN" dirty="0" smtClean="0"/>
              <a:t>  &gt;  id</a:t>
            </a:r>
            <a:r>
              <a:rPr lang="zh-CN" altLang="zh-CN" dirty="0" smtClean="0"/>
              <a:t>选择因此</a:t>
            </a:r>
            <a:r>
              <a:rPr lang="zh-CN" altLang="zh-CN" dirty="0"/>
              <a:t>文本显示为蓝色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457200">
              <a:lnSpc>
                <a:spcPct val="135000"/>
              </a:lnSpc>
              <a:buNone/>
            </a:pPr>
            <a:r>
              <a:rPr lang="zh-CN" altLang="en-US" dirty="0"/>
              <a:t>父标签的权重永远比子标签大</a:t>
            </a:r>
            <a:endParaRPr lang="en-US" altLang="zh-CN" dirty="0"/>
          </a:p>
          <a:p>
            <a:pPr marL="0" indent="457200">
              <a:lnSpc>
                <a:spcPct val="135000"/>
              </a:lnSpc>
              <a:buNone/>
            </a:pP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792824" y="3705079"/>
            <a:ext cx="6637338" cy="922020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</a:rPr>
              <a:t>p{ </a:t>
            </a:r>
            <a:r>
              <a:rPr lang="en-US" altLang="zh-CN" dirty="0" err="1">
                <a:solidFill>
                  <a:schemeClr val="bg1"/>
                </a:solidFill>
              </a:rPr>
              <a:t>color:red</a:t>
            </a:r>
            <a:r>
              <a:rPr lang="en-US" altLang="zh-CN" dirty="0">
                <a:solidFill>
                  <a:schemeClr val="bg1"/>
                </a:solidFill>
              </a:rPr>
              <a:t>;}              /*</a:t>
            </a:r>
            <a:r>
              <a:rPr lang="zh-CN" altLang="zh-CN" dirty="0">
                <a:solidFill>
                  <a:schemeClr val="bg1"/>
                </a:solidFill>
              </a:rPr>
              <a:t>标记样式</a:t>
            </a:r>
            <a:r>
              <a:rPr lang="en-US" altLang="zh-CN" dirty="0">
                <a:solidFill>
                  <a:schemeClr val="bg1"/>
                </a:solidFill>
              </a:rPr>
              <a:t>*/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.blue{ </a:t>
            </a:r>
            <a:r>
              <a:rPr lang="en-US" altLang="zh-CN" dirty="0" err="1">
                <a:solidFill>
                  <a:schemeClr val="bg1"/>
                </a:solidFill>
              </a:rPr>
              <a:t>color:green</a:t>
            </a:r>
            <a:r>
              <a:rPr lang="en-US" altLang="zh-CN" dirty="0">
                <a:solidFill>
                  <a:schemeClr val="bg1"/>
                </a:solidFill>
              </a:rPr>
              <a:t>;}       /*class</a:t>
            </a:r>
            <a:r>
              <a:rPr lang="zh-CN" altLang="zh-CN" dirty="0">
                <a:solidFill>
                  <a:schemeClr val="bg1"/>
                </a:solidFill>
              </a:rPr>
              <a:t>样式</a:t>
            </a:r>
            <a:r>
              <a:rPr lang="en-US" altLang="zh-CN" dirty="0">
                <a:solidFill>
                  <a:schemeClr val="bg1"/>
                </a:solidFill>
              </a:rPr>
              <a:t>*/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#header{ </a:t>
            </a:r>
            <a:r>
              <a:rPr lang="en-US" altLang="zh-CN" dirty="0" err="1">
                <a:solidFill>
                  <a:schemeClr val="bg1"/>
                </a:solidFill>
              </a:rPr>
              <a:t>color:blue</a:t>
            </a:r>
            <a:r>
              <a:rPr lang="en-US" altLang="zh-CN" dirty="0">
                <a:solidFill>
                  <a:schemeClr val="bg1"/>
                </a:solidFill>
              </a:rPr>
              <a:t>;}      /*id</a:t>
            </a:r>
            <a:r>
              <a:rPr lang="zh-CN" altLang="zh-CN" dirty="0">
                <a:solidFill>
                  <a:schemeClr val="bg1"/>
                </a:solidFill>
              </a:rPr>
              <a:t>样式</a:t>
            </a:r>
            <a:r>
              <a:rPr lang="en-US" altLang="zh-CN" dirty="0">
                <a:solidFill>
                  <a:schemeClr val="bg1"/>
                </a:solidFill>
              </a:rPr>
              <a:t>*/</a:t>
            </a: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792824" y="4937025"/>
            <a:ext cx="6637338" cy="922020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</a:rPr>
              <a:t>&lt;p id="header" class="blue"&gt;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zh-CN" dirty="0">
                <a:solidFill>
                  <a:schemeClr val="bg1"/>
                </a:solidFill>
              </a:rPr>
              <a:t>我到底显示什么颜色？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&lt;/p&gt;</a:t>
            </a:r>
            <a:endParaRPr lang="zh-CN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48863" y="2822186"/>
            <a:ext cx="8911687" cy="1280890"/>
          </a:xfrm>
        </p:spPr>
        <p:txBody>
          <a:bodyPr/>
          <a:lstStyle/>
          <a:p>
            <a:pPr algn="ctr"/>
            <a:r>
              <a:rPr lang="zh-CN" altLang="en-US" dirty="0" smtClean="0"/>
              <a:t>盒模型（</a:t>
            </a:r>
            <a:r>
              <a:rPr lang="en-US" altLang="zh-CN" dirty="0" smtClean="0"/>
              <a:t>div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盒模型（</a:t>
            </a:r>
            <a:r>
              <a:rPr lang="en-US" altLang="zh-CN" dirty="0" smtClean="0"/>
              <a:t>div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485900"/>
            <a:ext cx="8915400" cy="4425322"/>
          </a:xfrm>
        </p:spPr>
        <p:txBody>
          <a:bodyPr/>
          <a:lstStyle/>
          <a:p>
            <a:r>
              <a:rPr lang="zh-CN" altLang="en-US" dirty="0" smtClean="0"/>
              <a:t>盒模型概述</a:t>
            </a:r>
            <a:endParaRPr lang="en-US" altLang="zh-CN" dirty="0" smtClean="0"/>
          </a:p>
          <a:p>
            <a:r>
              <a:rPr lang="zh-CN" altLang="en-US" dirty="0" smtClean="0"/>
              <a:t>盒模型相关属性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1956" y="650486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盒模型概述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71956" y="1447799"/>
            <a:ext cx="8915400" cy="53398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认识盒模型</a:t>
            </a:r>
            <a:endParaRPr lang="en-US" altLang="zh-CN" dirty="0" smtClean="0"/>
          </a:p>
          <a:p>
            <a:r>
              <a:rPr lang="zh-CN" altLang="zh-CN" dirty="0"/>
              <a:t>所谓</a:t>
            </a:r>
            <a:r>
              <a:rPr lang="zh-CN" altLang="zh-CN" dirty="0">
                <a:solidFill>
                  <a:srgbClr val="00B0F0"/>
                </a:solidFill>
              </a:rPr>
              <a:t>盒子模型</a:t>
            </a:r>
            <a:r>
              <a:rPr lang="zh-CN" altLang="zh-CN" dirty="0"/>
              <a:t>就是把</a:t>
            </a:r>
            <a:r>
              <a:rPr lang="en-US" altLang="zh-CN" dirty="0"/>
              <a:t>HTML</a:t>
            </a:r>
            <a:r>
              <a:rPr lang="zh-CN" altLang="zh-CN" dirty="0"/>
              <a:t>页面中的元素看作是一个矩形的盒子，也就是一个盛装内容的容器。每个矩形都由</a:t>
            </a:r>
            <a:r>
              <a:rPr lang="zh-CN" altLang="zh-CN" dirty="0">
                <a:solidFill>
                  <a:srgbClr val="00B0F0"/>
                </a:solidFill>
              </a:rPr>
              <a:t>元素的内容、内边距（</a:t>
            </a:r>
            <a:r>
              <a:rPr lang="en-US" altLang="zh-CN" dirty="0">
                <a:solidFill>
                  <a:srgbClr val="00B0F0"/>
                </a:solidFill>
              </a:rPr>
              <a:t>padding</a:t>
            </a:r>
            <a:r>
              <a:rPr lang="zh-CN" altLang="zh-CN" dirty="0">
                <a:solidFill>
                  <a:srgbClr val="00B0F0"/>
                </a:solidFill>
              </a:rPr>
              <a:t>）、边框（</a:t>
            </a:r>
            <a:r>
              <a:rPr lang="en-US" altLang="zh-CN" dirty="0">
                <a:solidFill>
                  <a:srgbClr val="00B0F0"/>
                </a:solidFill>
              </a:rPr>
              <a:t>border</a:t>
            </a:r>
            <a:r>
              <a:rPr lang="zh-CN" altLang="zh-CN" dirty="0">
                <a:solidFill>
                  <a:srgbClr val="00B0F0"/>
                </a:solidFill>
              </a:rPr>
              <a:t>）和外边距（</a:t>
            </a:r>
            <a:r>
              <a:rPr lang="en-US" altLang="zh-CN" dirty="0">
                <a:solidFill>
                  <a:srgbClr val="00B0F0"/>
                </a:solidFill>
              </a:rPr>
              <a:t>margin</a:t>
            </a:r>
            <a:r>
              <a:rPr lang="zh-CN" altLang="zh-CN" dirty="0">
                <a:solidFill>
                  <a:srgbClr val="00B0F0"/>
                </a:solidFill>
              </a:rPr>
              <a:t>）</a:t>
            </a:r>
            <a:r>
              <a:rPr lang="zh-CN" altLang="zh-CN" dirty="0"/>
              <a:t>组成。</a:t>
            </a:r>
            <a:endParaRPr lang="en-US" altLang="zh-CN" dirty="0"/>
          </a:p>
          <a:p>
            <a:r>
              <a:rPr lang="en-US" altLang="zh-CN" b="1" dirty="0">
                <a:solidFill>
                  <a:srgbClr val="009ED6"/>
                </a:solidFill>
              </a:rPr>
              <a:t>2</a:t>
            </a:r>
            <a:r>
              <a:rPr lang="zh-CN" altLang="en-US" b="1" dirty="0">
                <a:solidFill>
                  <a:srgbClr val="009ED6"/>
                </a:solidFill>
              </a:rPr>
              <a:t>、</a:t>
            </a:r>
            <a:r>
              <a:rPr lang="en-US" altLang="zh-CN" b="1" dirty="0">
                <a:solidFill>
                  <a:srgbClr val="009ED6"/>
                </a:solidFill>
              </a:rPr>
              <a:t>&lt;div&gt;</a:t>
            </a:r>
            <a:r>
              <a:rPr lang="zh-CN" altLang="en-US" b="1" dirty="0" smtClean="0">
                <a:solidFill>
                  <a:srgbClr val="009ED6"/>
                </a:solidFill>
              </a:rPr>
              <a:t>标记</a:t>
            </a:r>
            <a:endParaRPr lang="en-US" altLang="zh-CN" b="1" dirty="0" smtClean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en-US" altLang="zh-CN" dirty="0">
                <a:solidFill>
                  <a:srgbClr val="00B0F0"/>
                </a:solidFill>
              </a:rPr>
              <a:t>div</a:t>
            </a:r>
            <a:r>
              <a:rPr lang="zh-CN" altLang="zh-CN" dirty="0"/>
              <a:t>是英文</a:t>
            </a:r>
            <a:r>
              <a:rPr lang="en-US" altLang="zh-CN" dirty="0">
                <a:solidFill>
                  <a:srgbClr val="00B0F0"/>
                </a:solidFill>
              </a:rPr>
              <a:t>division</a:t>
            </a:r>
            <a:r>
              <a:rPr lang="zh-CN" altLang="zh-CN" dirty="0"/>
              <a:t>的缩写，意为</a:t>
            </a:r>
            <a:r>
              <a:rPr lang="zh-CN" altLang="en-US" i="1" dirty="0"/>
              <a:t>“</a:t>
            </a:r>
            <a:r>
              <a:rPr lang="zh-CN" altLang="zh-CN" dirty="0">
                <a:solidFill>
                  <a:srgbClr val="00B0F0"/>
                </a:solidFill>
              </a:rPr>
              <a:t>分割、区域</a:t>
            </a:r>
            <a:r>
              <a:rPr lang="zh-CN" altLang="zh-CN" dirty="0"/>
              <a:t>”。</a:t>
            </a:r>
            <a:r>
              <a:rPr lang="en-US" altLang="zh-CN" dirty="0"/>
              <a:t>&lt;div&gt;</a:t>
            </a:r>
            <a:r>
              <a:rPr lang="zh-CN" altLang="zh-CN" dirty="0"/>
              <a:t>标记简单而言就是一个区块容器标记，可以将网页分割为独立的、不同的部分，以实现网页的规划和布局。</a:t>
            </a:r>
            <a:r>
              <a:rPr lang="en-US" altLang="zh-CN" dirty="0"/>
              <a:t>&lt;div&gt;</a:t>
            </a:r>
            <a:r>
              <a:rPr lang="zh-CN" altLang="zh-CN" dirty="0"/>
              <a:t>与</a:t>
            </a:r>
            <a:r>
              <a:rPr lang="en-US" altLang="zh-CN" dirty="0"/>
              <a:t>&lt;/div&gt;</a:t>
            </a:r>
            <a:r>
              <a:rPr lang="zh-CN" altLang="zh-CN" dirty="0"/>
              <a:t>之间相当于一个容器，可以容纳</a:t>
            </a:r>
            <a:r>
              <a:rPr lang="zh-CN" altLang="zh-CN" dirty="0">
                <a:solidFill>
                  <a:srgbClr val="00B0F0"/>
                </a:solidFill>
              </a:rPr>
              <a:t>段落、标题、图像</a:t>
            </a:r>
            <a:r>
              <a:rPr lang="zh-CN" altLang="zh-CN" dirty="0"/>
              <a:t>等各种网页元素，也就是说大多数</a:t>
            </a:r>
            <a:r>
              <a:rPr lang="en-US" altLang="zh-CN" dirty="0"/>
              <a:t>HTML</a:t>
            </a:r>
            <a:r>
              <a:rPr lang="zh-CN" altLang="zh-CN" dirty="0"/>
              <a:t>标记都可以嵌套在</a:t>
            </a:r>
            <a:r>
              <a:rPr lang="en-US" altLang="zh-CN" dirty="0"/>
              <a:t>&lt;div&gt;</a:t>
            </a:r>
            <a:r>
              <a:rPr lang="zh-CN" altLang="zh-CN" dirty="0"/>
              <a:t>标记中，</a:t>
            </a:r>
            <a:r>
              <a:rPr lang="en-US" altLang="zh-CN" dirty="0">
                <a:solidFill>
                  <a:srgbClr val="00B0F0"/>
                </a:solidFill>
              </a:rPr>
              <a:t>&lt;div&gt;</a:t>
            </a:r>
            <a:r>
              <a:rPr lang="zh-CN" altLang="zh-CN" dirty="0">
                <a:solidFill>
                  <a:srgbClr val="00B0F0"/>
                </a:solidFill>
              </a:rPr>
              <a:t>中还可以嵌套多层</a:t>
            </a:r>
            <a:r>
              <a:rPr lang="en-US" altLang="zh-CN" dirty="0">
                <a:solidFill>
                  <a:srgbClr val="00B0F0"/>
                </a:solidFill>
              </a:rPr>
              <a:t>&lt;div&gt;</a:t>
            </a:r>
            <a:r>
              <a:rPr lang="zh-CN" altLang="zh-CN" dirty="0" smtClean="0"/>
              <a:t>。</a:t>
            </a:r>
            <a:r>
              <a:rPr lang="en-US" altLang="zh-CN" dirty="0" smtClean="0"/>
              <a:t>	&lt;</a:t>
            </a:r>
            <a:r>
              <a:rPr lang="en-US" altLang="zh-CN" dirty="0"/>
              <a:t>div&gt;</a:t>
            </a:r>
            <a:r>
              <a:rPr lang="zh-CN" altLang="zh-CN" dirty="0"/>
              <a:t>标记非常强大，通过与</a:t>
            </a:r>
            <a:r>
              <a:rPr lang="en-US" altLang="zh-CN" dirty="0"/>
              <a:t>id</a:t>
            </a:r>
            <a:r>
              <a:rPr lang="zh-CN" altLang="zh-CN" dirty="0"/>
              <a:t>、</a:t>
            </a:r>
            <a:r>
              <a:rPr lang="en-US" altLang="zh-CN" dirty="0"/>
              <a:t>class</a:t>
            </a:r>
            <a:r>
              <a:rPr lang="zh-CN" altLang="zh-CN" dirty="0"/>
              <a:t>等属性配合，然后使用</a:t>
            </a:r>
            <a:r>
              <a:rPr lang="en-US" altLang="zh-CN" dirty="0">
                <a:solidFill>
                  <a:srgbClr val="00B0F0"/>
                </a:solidFill>
              </a:rPr>
              <a:t>CSS</a:t>
            </a:r>
            <a:r>
              <a:rPr lang="zh-CN" altLang="zh-CN" dirty="0">
                <a:solidFill>
                  <a:srgbClr val="00B0F0"/>
                </a:solidFill>
              </a:rPr>
              <a:t>设置样式</a:t>
            </a:r>
            <a:r>
              <a:rPr lang="zh-CN" altLang="zh-CN" dirty="0"/>
              <a:t>，来替代大多数的文本标记。</a:t>
            </a:r>
            <a:endParaRPr lang="en-US" altLang="zh-CN" dirty="0"/>
          </a:p>
          <a:p>
            <a:r>
              <a:rPr lang="en-US" altLang="zh-CN" b="1" dirty="0">
                <a:solidFill>
                  <a:schemeClr val="tx1"/>
                </a:solidFill>
              </a:rPr>
              <a:t>3</a:t>
            </a:r>
            <a:r>
              <a:rPr lang="zh-CN" altLang="en-US" b="1" dirty="0">
                <a:solidFill>
                  <a:schemeClr val="tx1"/>
                </a:solidFill>
              </a:rPr>
              <a:t>、盒子的宽与</a:t>
            </a:r>
            <a:r>
              <a:rPr lang="zh-CN" altLang="en-US" b="1" dirty="0" smtClean="0">
                <a:solidFill>
                  <a:schemeClr val="tx1"/>
                </a:solidFill>
              </a:rPr>
              <a:t>高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r>
              <a:rPr lang="zh-CN" altLang="zh-CN" dirty="0">
                <a:solidFill>
                  <a:srgbClr val="009ED6"/>
                </a:solidFill>
              </a:rPr>
              <a:t>网页</a:t>
            </a:r>
            <a:r>
              <a:rPr lang="zh-CN" altLang="zh-CN" dirty="0"/>
              <a:t>是由</a:t>
            </a:r>
            <a:r>
              <a:rPr lang="zh-CN" altLang="zh-CN" dirty="0">
                <a:solidFill>
                  <a:srgbClr val="009ED6"/>
                </a:solidFill>
              </a:rPr>
              <a:t>多个盒子</a:t>
            </a:r>
            <a:r>
              <a:rPr lang="zh-CN" altLang="zh-CN" dirty="0"/>
              <a:t>排列而成的，每个盒子都有固定的</a:t>
            </a:r>
            <a:r>
              <a:rPr lang="zh-CN" altLang="zh-CN" dirty="0">
                <a:solidFill>
                  <a:srgbClr val="009ED6"/>
                </a:solidFill>
              </a:rPr>
              <a:t>大小</a:t>
            </a:r>
            <a:r>
              <a:rPr lang="zh-CN" altLang="zh-CN" dirty="0"/>
              <a:t>，在</a:t>
            </a:r>
            <a:r>
              <a:rPr lang="en-US" altLang="zh-CN" dirty="0"/>
              <a:t>CSS</a:t>
            </a:r>
            <a:r>
              <a:rPr lang="zh-CN" altLang="zh-CN" dirty="0"/>
              <a:t>中使用宽度属性</a:t>
            </a:r>
            <a:r>
              <a:rPr lang="en-US" altLang="zh-CN" dirty="0">
                <a:solidFill>
                  <a:srgbClr val="009ED6"/>
                </a:solidFill>
              </a:rPr>
              <a:t>width</a:t>
            </a:r>
            <a:r>
              <a:rPr lang="zh-CN" altLang="zh-CN" dirty="0"/>
              <a:t>和高度属性</a:t>
            </a:r>
            <a:r>
              <a:rPr lang="en-US" altLang="zh-CN" dirty="0">
                <a:solidFill>
                  <a:srgbClr val="009ED6"/>
                </a:solidFill>
              </a:rPr>
              <a:t>height</a:t>
            </a:r>
            <a:r>
              <a:rPr lang="zh-CN" altLang="zh-CN" dirty="0"/>
              <a:t>可以对盒子的大小进行控制。</a:t>
            </a:r>
            <a:r>
              <a:rPr lang="en-US" altLang="zh-CN" dirty="0"/>
              <a:t>width</a:t>
            </a:r>
            <a:r>
              <a:rPr lang="zh-CN" altLang="zh-CN" dirty="0"/>
              <a:t>和</a:t>
            </a:r>
            <a:r>
              <a:rPr lang="en-US" altLang="zh-CN" dirty="0"/>
              <a:t>height</a:t>
            </a:r>
            <a:r>
              <a:rPr lang="zh-CN" altLang="zh-CN" dirty="0"/>
              <a:t>的属性值可以为不同单位的数值或相对于父元素的百分比，实际工作中最常用的是</a:t>
            </a:r>
            <a:r>
              <a:rPr lang="zh-CN" altLang="zh-CN" dirty="0">
                <a:solidFill>
                  <a:srgbClr val="009ED6"/>
                </a:solidFill>
              </a:rPr>
              <a:t>像素</a:t>
            </a:r>
            <a:r>
              <a:rPr lang="zh-CN" altLang="zh-CN" dirty="0"/>
              <a:t>值。</a:t>
            </a:r>
            <a:endParaRPr lang="en-US" altLang="zh-CN" dirty="0"/>
          </a:p>
          <a:p>
            <a:pPr marL="0" indent="457200">
              <a:buNone/>
            </a:pPr>
            <a:r>
              <a:rPr lang="zh-CN" altLang="zh-CN" b="1" dirty="0">
                <a:solidFill>
                  <a:srgbClr val="FF0000"/>
                </a:solidFill>
              </a:rPr>
              <a:t>注意：</a:t>
            </a:r>
            <a:endParaRPr lang="zh-CN" altLang="zh-CN" b="1" dirty="0">
              <a:solidFill>
                <a:srgbClr val="FF0000"/>
              </a:solidFill>
            </a:endParaRPr>
          </a:p>
          <a:p>
            <a:pPr marL="0" indent="457200">
              <a:buNone/>
            </a:pPr>
            <a:r>
              <a:rPr lang="zh-CN" altLang="zh-CN" dirty="0">
                <a:solidFill>
                  <a:srgbClr val="FF0000"/>
                </a:solidFill>
              </a:rPr>
              <a:t>宽度属性</a:t>
            </a:r>
            <a:r>
              <a:rPr lang="en-US" altLang="zh-CN" dirty="0">
                <a:solidFill>
                  <a:srgbClr val="FF0000"/>
                </a:solidFill>
              </a:rPr>
              <a:t>width</a:t>
            </a:r>
            <a:r>
              <a:rPr lang="zh-CN" altLang="zh-CN" dirty="0">
                <a:solidFill>
                  <a:srgbClr val="FF0000"/>
                </a:solidFill>
              </a:rPr>
              <a:t>和高度属性</a:t>
            </a:r>
            <a:r>
              <a:rPr lang="en-US" altLang="zh-CN" dirty="0">
                <a:solidFill>
                  <a:srgbClr val="FF0000"/>
                </a:solidFill>
              </a:rPr>
              <a:t>height</a:t>
            </a:r>
            <a:r>
              <a:rPr lang="zh-CN" altLang="zh-CN" dirty="0">
                <a:solidFill>
                  <a:srgbClr val="FF0000"/>
                </a:solidFill>
              </a:rPr>
              <a:t>仅适用于块级元素，对行内元素无效（</a:t>
            </a:r>
            <a:r>
              <a:rPr lang="en-US" altLang="zh-CN" dirty="0">
                <a:solidFill>
                  <a:srgbClr val="FF0000"/>
                </a:solidFill>
              </a:rPr>
              <a:t>&lt;</a:t>
            </a:r>
            <a:r>
              <a:rPr lang="en-US" altLang="zh-CN" dirty="0" err="1">
                <a:solidFill>
                  <a:srgbClr val="FF0000"/>
                </a:solidFill>
              </a:rPr>
              <a:t>img</a:t>
            </a:r>
            <a:r>
              <a:rPr lang="en-US" altLang="zh-CN" dirty="0">
                <a:solidFill>
                  <a:srgbClr val="FF0000"/>
                </a:solidFill>
              </a:rPr>
              <a:t> /&gt;</a:t>
            </a:r>
            <a:r>
              <a:rPr lang="zh-CN" altLang="zh-CN" dirty="0">
                <a:solidFill>
                  <a:srgbClr val="FF0000"/>
                </a:solidFill>
              </a:rPr>
              <a:t>标记和</a:t>
            </a:r>
            <a:r>
              <a:rPr lang="en-US" altLang="zh-CN" dirty="0">
                <a:solidFill>
                  <a:srgbClr val="FF0000"/>
                </a:solidFill>
              </a:rPr>
              <a:t>&lt;input /&gt;</a:t>
            </a:r>
            <a:r>
              <a:rPr lang="zh-CN" altLang="zh-CN" dirty="0">
                <a:solidFill>
                  <a:srgbClr val="FF0000"/>
                </a:solidFill>
              </a:rPr>
              <a:t>除外）。</a:t>
            </a:r>
            <a:endParaRPr lang="zh-CN" altLang="zh-CN" dirty="0">
              <a:solidFill>
                <a:srgbClr val="FF0000"/>
              </a:solidFill>
            </a:endParaRPr>
          </a:p>
          <a:p>
            <a:endParaRPr lang="zh-CN" altLang="en-US" b="1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48863" y="659280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盒模型的相关属性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748863" y="1456592"/>
            <a:ext cx="8915400" cy="3777622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另：</a:t>
            </a:r>
            <a:r>
              <a:rPr lang="en-US" altLang="zh-CN" dirty="0" smtClean="0"/>
              <a:t>Background</a:t>
            </a:r>
            <a:r>
              <a:rPr lang="zh-CN" altLang="en-US" dirty="0" smtClean="0"/>
              <a:t>的一些属性值，包括</a:t>
            </a:r>
            <a:r>
              <a:rPr lang="en-US" altLang="zh-CN" dirty="0" err="1" smtClean="0"/>
              <a:t>color,size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image,opacity</a:t>
            </a:r>
            <a:r>
              <a:rPr lang="zh-CN" altLang="en-US" dirty="0" smtClean="0"/>
              <a:t>等等</a:t>
            </a:r>
            <a:endParaRPr lang="zh-CN" altLang="en-US" dirty="0"/>
          </a:p>
        </p:txBody>
      </p:sp>
      <p:pic>
        <p:nvPicPr>
          <p:cNvPr id="8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8863" y="1456592"/>
            <a:ext cx="6027942" cy="320333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87317" y="2611171"/>
            <a:ext cx="8911687" cy="1280890"/>
          </a:xfrm>
        </p:spPr>
        <p:txBody>
          <a:bodyPr/>
          <a:lstStyle/>
          <a:p>
            <a:pPr algn="ctr"/>
            <a:r>
              <a:rPr lang="zh-CN" altLang="en-US" dirty="0" smtClean="0"/>
              <a:t>浮动与定位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浮动与定位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元素的浮动</a:t>
            </a:r>
            <a:endParaRPr lang="en-US" altLang="zh-CN" dirty="0" smtClean="0"/>
          </a:p>
          <a:p>
            <a:r>
              <a:rPr lang="zh-CN" altLang="en-US" dirty="0" smtClean="0"/>
              <a:t>元素的定位</a:t>
            </a:r>
            <a:endParaRPr lang="en-US" altLang="zh-CN" dirty="0" smtClean="0"/>
          </a:p>
          <a:p>
            <a:r>
              <a:rPr lang="zh-CN" altLang="en-US" dirty="0" smtClean="0"/>
              <a:t>元素的类型与转化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HTML5 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en-US" altLang="zh-CN" dirty="0" smtClean="0"/>
              <a:t>HTML5 </a:t>
            </a:r>
            <a:r>
              <a:rPr lang="zh-CN" altLang="en-US" dirty="0" smtClean="0"/>
              <a:t>文档基本格式</a:t>
            </a:r>
            <a:endParaRPr lang="en-US" altLang="zh-CN" dirty="0" smtClean="0"/>
          </a:p>
          <a:p>
            <a:r>
              <a:rPr lang="en-US" altLang="zh-CN" dirty="0" smtClean="0"/>
              <a:t>HTML5 </a:t>
            </a:r>
            <a:r>
              <a:rPr lang="zh-CN" altLang="en-US" dirty="0" smtClean="0"/>
              <a:t>语法</a:t>
            </a:r>
            <a:endParaRPr lang="en-US" altLang="zh-CN" dirty="0" smtClean="0"/>
          </a:p>
          <a:p>
            <a:r>
              <a:rPr lang="en-US" altLang="zh-CN" dirty="0" smtClean="0"/>
              <a:t>HTML5 </a:t>
            </a:r>
            <a:r>
              <a:rPr lang="zh-CN" altLang="en-US" dirty="0" smtClean="0"/>
              <a:t>基础标签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6448" y="659279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元素的浮动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2735" y="1447799"/>
            <a:ext cx="8915400" cy="526073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元素的浮动属性 </a:t>
            </a:r>
            <a:r>
              <a:rPr lang="en-US" altLang="zh-CN" dirty="0" smtClean="0"/>
              <a:t>float</a:t>
            </a:r>
            <a:endParaRPr lang="en-US" altLang="zh-CN" dirty="0" smtClean="0"/>
          </a:p>
          <a:p>
            <a:r>
              <a:rPr lang="zh-CN" altLang="zh-CN" dirty="0">
                <a:solidFill>
                  <a:srgbClr val="009ED6"/>
                </a:solidFill>
              </a:rPr>
              <a:t>浮动属性</a:t>
            </a:r>
            <a:r>
              <a:rPr lang="zh-CN" altLang="zh-CN" dirty="0"/>
              <a:t>作为</a:t>
            </a:r>
            <a:r>
              <a:rPr lang="en-US" altLang="zh-CN" dirty="0"/>
              <a:t>CSS</a:t>
            </a:r>
            <a:r>
              <a:rPr lang="zh-CN" altLang="zh-CN" dirty="0"/>
              <a:t>的重要属性，被频繁地应用在网页制作中。所谓元素的浮动是指设置了</a:t>
            </a:r>
            <a:r>
              <a:rPr lang="zh-CN" altLang="zh-CN" dirty="0">
                <a:solidFill>
                  <a:srgbClr val="009ED6"/>
                </a:solidFill>
              </a:rPr>
              <a:t>浮动属性</a:t>
            </a:r>
            <a:r>
              <a:rPr lang="zh-CN" altLang="zh-CN" dirty="0"/>
              <a:t>的元素会</a:t>
            </a:r>
            <a:r>
              <a:rPr lang="zh-CN" altLang="zh-CN" dirty="0">
                <a:solidFill>
                  <a:srgbClr val="009ED6"/>
                </a:solidFill>
              </a:rPr>
              <a:t>脱离</a:t>
            </a:r>
            <a:r>
              <a:rPr lang="zh-CN" altLang="zh-CN" dirty="0"/>
              <a:t>标准文档流的控制，移动到其父元素中相应位置的过程。在</a:t>
            </a:r>
            <a:r>
              <a:rPr lang="en-US" altLang="zh-CN" dirty="0"/>
              <a:t>CSS</a:t>
            </a:r>
            <a:r>
              <a:rPr lang="zh-CN" altLang="zh-CN" dirty="0"/>
              <a:t>中，通过</a:t>
            </a:r>
            <a:r>
              <a:rPr lang="en-US" altLang="zh-CN" dirty="0">
                <a:solidFill>
                  <a:srgbClr val="009ED6"/>
                </a:solidFill>
              </a:rPr>
              <a:t>float</a:t>
            </a:r>
            <a:r>
              <a:rPr lang="zh-CN" altLang="zh-CN" dirty="0">
                <a:solidFill>
                  <a:srgbClr val="009ED6"/>
                </a:solidFill>
              </a:rPr>
              <a:t>属性</a:t>
            </a:r>
            <a:r>
              <a:rPr lang="zh-CN" altLang="zh-CN" dirty="0"/>
              <a:t>来定义浮动，其基本语法格式如下：</a:t>
            </a:r>
            <a:endParaRPr lang="en-US" altLang="zh-CN" dirty="0"/>
          </a:p>
          <a:p>
            <a:r>
              <a:rPr lang="zh-CN" altLang="zh-CN" dirty="0">
                <a:solidFill>
                  <a:schemeClr val="accent3"/>
                </a:solidFill>
              </a:rPr>
              <a:t>选择器</a:t>
            </a:r>
            <a:r>
              <a:rPr lang="en-US" altLang="zh-CN" dirty="0">
                <a:solidFill>
                  <a:schemeClr val="accent3"/>
                </a:solidFill>
              </a:rPr>
              <a:t>{float:</a:t>
            </a:r>
            <a:r>
              <a:rPr lang="zh-CN" altLang="zh-CN" dirty="0">
                <a:solidFill>
                  <a:schemeClr val="accent3"/>
                </a:solidFill>
              </a:rPr>
              <a:t>属性值</a:t>
            </a:r>
            <a:r>
              <a:rPr lang="en-US" altLang="zh-CN" dirty="0" smtClean="0">
                <a:solidFill>
                  <a:schemeClr val="accent3"/>
                </a:solidFill>
              </a:rPr>
              <a:t>;}</a:t>
            </a:r>
            <a:endParaRPr lang="en-US" altLang="zh-CN" dirty="0" smtClean="0">
              <a:solidFill>
                <a:schemeClr val="accent3"/>
              </a:solidFill>
            </a:endParaRPr>
          </a:p>
          <a:p>
            <a:endParaRPr lang="en-US" altLang="zh-CN" dirty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accent3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清除浮动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zh-CN" dirty="0"/>
              <a:t>为了避免</a:t>
            </a:r>
            <a:r>
              <a:rPr lang="zh-CN" altLang="zh-CN" dirty="0">
                <a:solidFill>
                  <a:srgbClr val="009ED6"/>
                </a:solidFill>
              </a:rPr>
              <a:t>左</a:t>
            </a:r>
            <a:r>
              <a:rPr lang="zh-CN" altLang="zh-CN" dirty="0"/>
              <a:t>浮动或</a:t>
            </a:r>
            <a:r>
              <a:rPr lang="zh-CN" altLang="zh-CN" dirty="0">
                <a:solidFill>
                  <a:srgbClr val="009ED6"/>
                </a:solidFill>
              </a:rPr>
              <a:t>右</a:t>
            </a:r>
            <a:r>
              <a:rPr lang="zh-CN" altLang="zh-CN" dirty="0"/>
              <a:t>浮动对元素的影响，往往需要在该元素中</a:t>
            </a:r>
            <a:r>
              <a:rPr lang="zh-CN" altLang="zh-CN" dirty="0">
                <a:solidFill>
                  <a:srgbClr val="009ED6"/>
                </a:solidFill>
              </a:rPr>
              <a:t>清除浮动</a:t>
            </a:r>
            <a:r>
              <a:rPr lang="zh-CN" altLang="zh-CN" dirty="0"/>
              <a:t>。在</a:t>
            </a:r>
            <a:r>
              <a:rPr lang="en-US" altLang="zh-CN" dirty="0"/>
              <a:t>CSS</a:t>
            </a:r>
            <a:r>
              <a:rPr lang="zh-CN" altLang="zh-CN" dirty="0"/>
              <a:t>中，</a:t>
            </a:r>
            <a:r>
              <a:rPr lang="en-US" altLang="zh-CN" dirty="0">
                <a:solidFill>
                  <a:srgbClr val="009ED6"/>
                </a:solidFill>
              </a:rPr>
              <a:t>clear</a:t>
            </a:r>
            <a:r>
              <a:rPr lang="zh-CN" altLang="zh-CN" dirty="0">
                <a:solidFill>
                  <a:srgbClr val="009ED6"/>
                </a:solidFill>
              </a:rPr>
              <a:t>属性</a:t>
            </a:r>
            <a:r>
              <a:rPr lang="zh-CN" altLang="zh-CN" dirty="0"/>
              <a:t>用于清除浮动，其基本语法格式如下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r>
              <a:rPr lang="zh-CN" altLang="zh-CN" dirty="0">
                <a:solidFill>
                  <a:schemeClr val="accent3"/>
                </a:solidFill>
              </a:rPr>
              <a:t>选择器</a:t>
            </a:r>
            <a:r>
              <a:rPr lang="en-US" altLang="zh-CN" dirty="0">
                <a:solidFill>
                  <a:schemeClr val="accent3"/>
                </a:solidFill>
              </a:rPr>
              <a:t>{clear:</a:t>
            </a:r>
            <a:r>
              <a:rPr lang="zh-CN" altLang="zh-CN" dirty="0">
                <a:solidFill>
                  <a:schemeClr val="accent3"/>
                </a:solidFill>
              </a:rPr>
              <a:t>属性值</a:t>
            </a:r>
            <a:r>
              <a:rPr lang="en-US" altLang="zh-CN" dirty="0">
                <a:solidFill>
                  <a:schemeClr val="accent3"/>
                </a:solidFill>
              </a:rPr>
              <a:t>;}</a:t>
            </a:r>
            <a:endParaRPr lang="zh-CN" altLang="zh-CN" dirty="0">
              <a:solidFill>
                <a:schemeClr val="accent3"/>
              </a:solidFill>
            </a:endParaRPr>
          </a:p>
          <a:p>
            <a:endParaRPr lang="zh-CN" altLang="zh-CN" dirty="0">
              <a:solidFill>
                <a:schemeClr val="accent3"/>
              </a:solidFill>
            </a:endParaRPr>
          </a:p>
          <a:p>
            <a:endParaRPr lang="en-US" altLang="zh-CN" dirty="0" smtClean="0"/>
          </a:p>
          <a:p>
            <a:r>
              <a:rPr lang="zh-CN" altLang="zh-CN" dirty="0"/>
              <a:t>需要注意的是，</a:t>
            </a:r>
            <a:r>
              <a:rPr lang="en-US" altLang="zh-CN" dirty="0"/>
              <a:t>clear</a:t>
            </a:r>
            <a:r>
              <a:rPr lang="zh-CN" altLang="zh-CN" dirty="0"/>
              <a:t>属性只能清除元素左右两侧浮动的影响。然而在制作网页时，经常会遇到一些</a:t>
            </a:r>
            <a:r>
              <a:rPr lang="zh-CN" altLang="zh-CN" dirty="0">
                <a:solidFill>
                  <a:srgbClr val="00B0F0"/>
                </a:solidFill>
              </a:rPr>
              <a:t>特殊的浮动影响</a:t>
            </a:r>
            <a:r>
              <a:rPr lang="zh-CN" altLang="zh-CN" dirty="0"/>
              <a:t>，例如，对子元素设置浮动时，如果不对其父元素定义高度，则子元素的浮动会对父元素产生影响。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6493" y="2666047"/>
            <a:ext cx="3186246" cy="11230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246" y="4481837"/>
            <a:ext cx="3115908" cy="127263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6786" y="632903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元素的定位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36786" y="1395046"/>
            <a:ext cx="8915400" cy="5014546"/>
          </a:xfrm>
        </p:spPr>
        <p:txBody>
          <a:bodyPr/>
          <a:lstStyle/>
          <a:p>
            <a:pPr marL="0" lvl="0" indent="457200">
              <a:buNone/>
            </a:pPr>
            <a:r>
              <a:rPr lang="zh-CN" altLang="en-US" b="1" dirty="0">
                <a:solidFill>
                  <a:srgbClr val="009ED6"/>
                </a:solidFill>
              </a:rPr>
              <a:t>（</a:t>
            </a:r>
            <a:r>
              <a:rPr lang="en-US" altLang="zh-CN" b="1" dirty="0">
                <a:solidFill>
                  <a:srgbClr val="009ED6"/>
                </a:solidFill>
              </a:rPr>
              <a:t>1</a:t>
            </a:r>
            <a:r>
              <a:rPr lang="zh-CN" altLang="en-US" b="1" dirty="0">
                <a:solidFill>
                  <a:srgbClr val="009ED6"/>
                </a:solidFill>
              </a:rPr>
              <a:t>）</a:t>
            </a:r>
            <a:r>
              <a:rPr lang="zh-CN" altLang="zh-CN" b="1" dirty="0">
                <a:solidFill>
                  <a:srgbClr val="009ED6"/>
                </a:solidFill>
              </a:rPr>
              <a:t>定位模式</a:t>
            </a:r>
            <a:endParaRPr lang="zh-CN" altLang="zh-CN" dirty="0">
              <a:solidFill>
                <a:srgbClr val="009ED6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zh-CN" altLang="zh-CN" dirty="0"/>
              <a:t>在</a:t>
            </a:r>
            <a:r>
              <a:rPr lang="en-US" altLang="zh-CN" dirty="0"/>
              <a:t>CSS</a:t>
            </a:r>
            <a:r>
              <a:rPr lang="zh-CN" altLang="zh-CN" dirty="0"/>
              <a:t>中，</a:t>
            </a:r>
            <a:r>
              <a:rPr lang="en-US" altLang="zh-CN" dirty="0">
                <a:solidFill>
                  <a:srgbClr val="009ED6"/>
                </a:solidFill>
              </a:rPr>
              <a:t>position</a:t>
            </a:r>
            <a:r>
              <a:rPr lang="zh-CN" altLang="zh-CN" dirty="0"/>
              <a:t>属性用于定义元素的</a:t>
            </a:r>
            <a:r>
              <a:rPr lang="zh-CN" altLang="zh-CN" dirty="0">
                <a:solidFill>
                  <a:srgbClr val="00B0F0"/>
                </a:solidFill>
              </a:rPr>
              <a:t>定位模式</a:t>
            </a:r>
            <a:r>
              <a:rPr lang="zh-CN" altLang="zh-CN" dirty="0"/>
              <a:t>，其基本语法格式如下：</a:t>
            </a:r>
            <a:endParaRPr lang="en-US" altLang="zh-CN" dirty="0"/>
          </a:p>
          <a:p>
            <a:pPr marL="0" indent="457200">
              <a:lnSpc>
                <a:spcPct val="135000"/>
              </a:lnSpc>
              <a:buNone/>
            </a:pPr>
            <a:r>
              <a:rPr lang="zh-CN" altLang="zh-CN" dirty="0">
                <a:solidFill>
                  <a:schemeClr val="accent3"/>
                </a:solidFill>
              </a:rPr>
              <a:t>选择器</a:t>
            </a:r>
            <a:r>
              <a:rPr lang="en-US" altLang="zh-CN" dirty="0">
                <a:solidFill>
                  <a:schemeClr val="accent3"/>
                </a:solidFill>
              </a:rPr>
              <a:t>{position:</a:t>
            </a:r>
            <a:r>
              <a:rPr lang="zh-CN" altLang="zh-CN" dirty="0">
                <a:solidFill>
                  <a:schemeClr val="accent3"/>
                </a:solidFill>
              </a:rPr>
              <a:t>属性值</a:t>
            </a:r>
            <a:r>
              <a:rPr lang="en-US" altLang="zh-CN" dirty="0" smtClean="0">
                <a:solidFill>
                  <a:schemeClr val="accent3"/>
                </a:solidFill>
              </a:rPr>
              <a:t>;}</a:t>
            </a:r>
            <a:endParaRPr lang="en-US" altLang="zh-CN" dirty="0">
              <a:solidFill>
                <a:schemeClr val="accent3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en-US" altLang="zh-CN" dirty="0"/>
              <a:t>position</a:t>
            </a:r>
            <a:r>
              <a:rPr lang="zh-CN" altLang="zh-CN" dirty="0"/>
              <a:t>属性的常用值有四个，分别表示不同的定位模式，具体如</a:t>
            </a:r>
            <a:r>
              <a:rPr lang="zh-CN" altLang="en-US" dirty="0"/>
              <a:t>下</a:t>
            </a:r>
            <a:r>
              <a:rPr lang="zh-CN" altLang="zh-CN" dirty="0"/>
              <a:t>表所示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457200">
              <a:lnSpc>
                <a:spcPct val="135000"/>
              </a:lnSpc>
              <a:buNone/>
            </a:pPr>
            <a:endParaRPr lang="en-US" altLang="zh-CN" dirty="0"/>
          </a:p>
          <a:p>
            <a:pPr marL="0" indent="457200">
              <a:lnSpc>
                <a:spcPct val="135000"/>
              </a:lnSpc>
              <a:buNone/>
            </a:pPr>
            <a:endParaRPr lang="en-US" altLang="zh-CN" dirty="0" smtClean="0"/>
          </a:p>
          <a:p>
            <a:pPr marL="0" indent="457200">
              <a:lnSpc>
                <a:spcPct val="135000"/>
              </a:lnSpc>
              <a:buNone/>
            </a:pPr>
            <a:endParaRPr lang="en-US" altLang="zh-CN" dirty="0"/>
          </a:p>
          <a:p>
            <a:pPr marL="0" indent="457200">
              <a:lnSpc>
                <a:spcPct val="135000"/>
              </a:lnSpc>
              <a:buNone/>
            </a:pPr>
            <a:r>
              <a:rPr lang="zh-CN" altLang="en-US" dirty="0" smtClean="0"/>
              <a:t>我们习惯用的值为：</a:t>
            </a:r>
            <a:r>
              <a:rPr lang="en-US" altLang="zh-CN" dirty="0" err="1" smtClean="0"/>
              <a:t>relative,absolute</a:t>
            </a:r>
            <a:endParaRPr lang="en-US" altLang="zh-CN" dirty="0" smtClean="0"/>
          </a:p>
          <a:p>
            <a:pPr marL="0" indent="457200">
              <a:lnSpc>
                <a:spcPct val="135000"/>
              </a:lnSpc>
              <a:buNone/>
            </a:pPr>
            <a:r>
              <a:rPr lang="zh-CN" altLang="en-US" dirty="0" smtClean="0"/>
              <a:t>定位模式常用于</a:t>
            </a:r>
            <a:r>
              <a:rPr lang="en-US" altLang="zh-CN" dirty="0" smtClean="0"/>
              <a:t>&lt;div&gt;</a:t>
            </a:r>
            <a:r>
              <a:rPr lang="zh-CN" altLang="en-US" dirty="0" smtClean="0"/>
              <a:t>标签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8175" y="3283857"/>
            <a:ext cx="5563082" cy="135647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48864" y="650487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元素的类型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48864" y="1386254"/>
            <a:ext cx="8915400" cy="4662854"/>
          </a:xfrm>
        </p:spPr>
        <p:txBody>
          <a:bodyPr>
            <a:normAutofit/>
          </a:bodyPr>
          <a:lstStyle/>
          <a:p>
            <a:pPr marL="457200" indent="0">
              <a:buNone/>
            </a:pPr>
            <a:r>
              <a:rPr lang="zh-CN" altLang="en-US" b="1" dirty="0">
                <a:solidFill>
                  <a:srgbClr val="009ED6"/>
                </a:solidFill>
              </a:rPr>
              <a:t>（</a:t>
            </a:r>
            <a:r>
              <a:rPr lang="en-US" altLang="zh-CN" b="1" dirty="0">
                <a:solidFill>
                  <a:srgbClr val="009ED6"/>
                </a:solidFill>
              </a:rPr>
              <a:t>1</a:t>
            </a:r>
            <a:r>
              <a:rPr lang="zh-CN" altLang="en-US" b="1" dirty="0">
                <a:solidFill>
                  <a:srgbClr val="009ED6"/>
                </a:solidFill>
              </a:rPr>
              <a:t>）</a:t>
            </a:r>
            <a:r>
              <a:rPr lang="zh-CN" altLang="zh-CN" b="1" dirty="0">
                <a:solidFill>
                  <a:srgbClr val="009ED6"/>
                </a:solidFill>
              </a:rPr>
              <a:t>块元素</a:t>
            </a:r>
            <a:endParaRPr lang="zh-CN" altLang="zh-CN" b="1" dirty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zh-CN" altLang="zh-CN" dirty="0">
                <a:solidFill>
                  <a:srgbClr val="00B0F0"/>
                </a:solidFill>
              </a:rPr>
              <a:t>块元素</a:t>
            </a:r>
            <a:r>
              <a:rPr lang="zh-CN" altLang="zh-CN" dirty="0"/>
              <a:t>在页面中以区域块的形式出现，其特点是，每个</a:t>
            </a:r>
            <a:r>
              <a:rPr lang="zh-CN" altLang="zh-CN" dirty="0">
                <a:solidFill>
                  <a:srgbClr val="00B0F0"/>
                </a:solidFill>
              </a:rPr>
              <a:t>块元素</a:t>
            </a:r>
            <a:r>
              <a:rPr lang="zh-CN" altLang="zh-CN" dirty="0"/>
              <a:t>通常都会</a:t>
            </a:r>
            <a:r>
              <a:rPr lang="zh-CN" altLang="zh-CN" dirty="0">
                <a:solidFill>
                  <a:srgbClr val="00B0F0"/>
                </a:solidFill>
              </a:rPr>
              <a:t>独自占据一整行或多整行</a:t>
            </a:r>
            <a:r>
              <a:rPr lang="zh-CN" altLang="zh-CN" dirty="0"/>
              <a:t>，可以对其设置</a:t>
            </a:r>
            <a:r>
              <a:rPr lang="zh-CN" altLang="zh-CN" dirty="0">
                <a:solidFill>
                  <a:srgbClr val="00B0F0"/>
                </a:solidFill>
              </a:rPr>
              <a:t>宽度</a:t>
            </a:r>
            <a:r>
              <a:rPr lang="zh-CN" altLang="zh-CN" dirty="0"/>
              <a:t>、</a:t>
            </a:r>
            <a:r>
              <a:rPr lang="zh-CN" altLang="zh-CN" dirty="0">
                <a:solidFill>
                  <a:srgbClr val="00B0F0"/>
                </a:solidFill>
              </a:rPr>
              <a:t>高度</a:t>
            </a:r>
            <a:r>
              <a:rPr lang="zh-CN" altLang="zh-CN" dirty="0"/>
              <a:t>、</a:t>
            </a:r>
            <a:r>
              <a:rPr lang="zh-CN" altLang="zh-CN" dirty="0">
                <a:solidFill>
                  <a:srgbClr val="00B0F0"/>
                </a:solidFill>
              </a:rPr>
              <a:t>对齐</a:t>
            </a:r>
            <a:r>
              <a:rPr lang="zh-CN" altLang="zh-CN" dirty="0"/>
              <a:t>等属性，常用于网页布局和网页结构的搭建。</a:t>
            </a:r>
            <a:endParaRPr lang="zh-CN" altLang="zh-CN" dirty="0"/>
          </a:p>
          <a:p>
            <a:pPr marL="0" indent="457200">
              <a:buNone/>
            </a:pPr>
            <a:r>
              <a:rPr lang="zh-CN" altLang="zh-CN" dirty="0"/>
              <a:t>常见的块元素有</a:t>
            </a:r>
            <a:r>
              <a:rPr lang="en-US" altLang="zh-CN" dirty="0"/>
              <a:t>&lt;h1&gt;~&lt;h6&gt;</a:t>
            </a:r>
            <a:r>
              <a:rPr lang="zh-CN" altLang="zh-CN" dirty="0"/>
              <a:t>、</a:t>
            </a:r>
            <a:r>
              <a:rPr lang="en-US" altLang="zh-CN" dirty="0"/>
              <a:t>&lt;p&gt;</a:t>
            </a:r>
            <a:r>
              <a:rPr lang="zh-CN" altLang="zh-CN" dirty="0"/>
              <a:t>、</a:t>
            </a:r>
            <a:r>
              <a:rPr lang="en-US" altLang="zh-CN" dirty="0"/>
              <a:t>&lt;div&gt;</a:t>
            </a:r>
            <a:r>
              <a:rPr lang="zh-CN" altLang="zh-CN" dirty="0"/>
              <a:t>、</a:t>
            </a:r>
            <a:r>
              <a:rPr lang="en-US" altLang="zh-CN" dirty="0"/>
              <a:t>&lt;</a:t>
            </a:r>
            <a:r>
              <a:rPr lang="en-US" altLang="zh-CN" dirty="0" err="1"/>
              <a:t>ul</a:t>
            </a:r>
            <a:r>
              <a:rPr lang="en-US" altLang="zh-CN" dirty="0"/>
              <a:t>&gt;</a:t>
            </a:r>
            <a:r>
              <a:rPr lang="zh-CN" altLang="zh-CN" dirty="0"/>
              <a:t>、</a:t>
            </a:r>
            <a:r>
              <a:rPr lang="en-US" altLang="zh-CN" dirty="0"/>
              <a:t>&lt;</a:t>
            </a:r>
            <a:r>
              <a:rPr lang="en-US" altLang="zh-CN" dirty="0" err="1"/>
              <a:t>ol</a:t>
            </a:r>
            <a:r>
              <a:rPr lang="en-US" altLang="zh-CN" dirty="0"/>
              <a:t>&gt;</a:t>
            </a:r>
            <a:r>
              <a:rPr lang="zh-CN" altLang="zh-CN" dirty="0"/>
              <a:t>、</a:t>
            </a:r>
            <a:r>
              <a:rPr lang="en-US" altLang="zh-CN" dirty="0"/>
              <a:t>&lt;li&gt;</a:t>
            </a:r>
            <a:r>
              <a:rPr lang="zh-CN" altLang="zh-CN" dirty="0"/>
              <a:t>等，其中</a:t>
            </a:r>
            <a:r>
              <a:rPr lang="en-US" altLang="zh-CN" dirty="0">
                <a:solidFill>
                  <a:srgbClr val="00B0F0"/>
                </a:solidFill>
              </a:rPr>
              <a:t>&lt;div&gt;</a:t>
            </a:r>
            <a:r>
              <a:rPr lang="zh-CN" altLang="zh-CN" dirty="0">
                <a:solidFill>
                  <a:srgbClr val="00B0F0"/>
                </a:solidFill>
              </a:rPr>
              <a:t>标记</a:t>
            </a:r>
            <a:r>
              <a:rPr lang="zh-CN" altLang="zh-CN" dirty="0"/>
              <a:t>是最典型的块元素。</a:t>
            </a:r>
            <a:endParaRPr lang="zh-CN" altLang="zh-CN" dirty="0"/>
          </a:p>
          <a:p>
            <a:pPr marL="457200" indent="0">
              <a:buNone/>
            </a:pPr>
            <a:r>
              <a:rPr lang="zh-CN" altLang="en-US" b="1" dirty="0">
                <a:solidFill>
                  <a:srgbClr val="009ED6"/>
                </a:solidFill>
              </a:rPr>
              <a:t>（</a:t>
            </a:r>
            <a:r>
              <a:rPr lang="en-US" altLang="zh-CN" b="1" dirty="0">
                <a:solidFill>
                  <a:srgbClr val="009ED6"/>
                </a:solidFill>
              </a:rPr>
              <a:t>2</a:t>
            </a:r>
            <a:r>
              <a:rPr lang="zh-CN" altLang="en-US" b="1" dirty="0">
                <a:solidFill>
                  <a:srgbClr val="009ED6"/>
                </a:solidFill>
              </a:rPr>
              <a:t>）行内</a:t>
            </a:r>
            <a:r>
              <a:rPr lang="zh-CN" altLang="zh-CN" b="1" dirty="0">
                <a:solidFill>
                  <a:srgbClr val="009ED6"/>
                </a:solidFill>
              </a:rPr>
              <a:t>元素</a:t>
            </a:r>
            <a:endParaRPr lang="zh-CN" altLang="zh-CN" b="1" dirty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zh-CN" altLang="zh-CN" dirty="0">
                <a:solidFill>
                  <a:srgbClr val="00B0F0"/>
                </a:solidFill>
              </a:rPr>
              <a:t>行内元素</a:t>
            </a:r>
            <a:r>
              <a:rPr lang="zh-CN" altLang="zh-CN" dirty="0"/>
              <a:t>也称</a:t>
            </a:r>
            <a:r>
              <a:rPr lang="zh-CN" altLang="zh-CN" dirty="0">
                <a:solidFill>
                  <a:srgbClr val="00B0F0"/>
                </a:solidFill>
              </a:rPr>
              <a:t>内联元素</a:t>
            </a:r>
            <a:r>
              <a:rPr lang="zh-CN" altLang="zh-CN" dirty="0"/>
              <a:t>或</a:t>
            </a:r>
            <a:r>
              <a:rPr lang="zh-CN" altLang="zh-CN" dirty="0">
                <a:solidFill>
                  <a:srgbClr val="00B0F0"/>
                </a:solidFill>
              </a:rPr>
              <a:t>内嵌元素</a:t>
            </a:r>
            <a:r>
              <a:rPr lang="zh-CN" altLang="zh-CN" dirty="0"/>
              <a:t>，其特点是，不必在新的一行开始，同时，也不强迫其他的元素在新的一行显示。一个行内元素通常会和它前后的其他行内元素</a:t>
            </a:r>
            <a:r>
              <a:rPr lang="zh-CN" altLang="zh-CN" dirty="0">
                <a:solidFill>
                  <a:srgbClr val="00B0F0"/>
                </a:solidFill>
              </a:rPr>
              <a:t>显示在同一行中</a:t>
            </a:r>
            <a:r>
              <a:rPr lang="zh-CN" altLang="zh-CN" dirty="0"/>
              <a:t>，它们</a:t>
            </a:r>
            <a:r>
              <a:rPr lang="zh-CN" altLang="zh-CN" dirty="0">
                <a:solidFill>
                  <a:srgbClr val="00B0F0"/>
                </a:solidFill>
              </a:rPr>
              <a:t>不占有独立的区域</a:t>
            </a:r>
            <a:r>
              <a:rPr lang="zh-CN" altLang="zh-CN" dirty="0"/>
              <a:t>，仅仅靠自身的字体大小和图像尺寸来支撑结构，一般</a:t>
            </a:r>
            <a:r>
              <a:rPr lang="zh-CN" altLang="zh-CN" dirty="0">
                <a:solidFill>
                  <a:srgbClr val="00B0F0"/>
                </a:solidFill>
              </a:rPr>
              <a:t>不可以设置宽度、高度、对齐等属性</a:t>
            </a:r>
            <a:r>
              <a:rPr lang="zh-CN" altLang="zh-CN" dirty="0"/>
              <a:t>，常用于控制页面中文本的样式。</a:t>
            </a:r>
            <a:endParaRPr lang="zh-CN" altLang="zh-CN" dirty="0"/>
          </a:p>
          <a:p>
            <a:pPr marL="0" indent="457200">
              <a:buNone/>
            </a:pPr>
            <a:r>
              <a:rPr lang="zh-CN" altLang="zh-CN" dirty="0"/>
              <a:t>常见的行内元素有</a:t>
            </a:r>
            <a:r>
              <a:rPr lang="en-US" altLang="zh-CN" dirty="0"/>
              <a:t>&lt;strong&gt;</a:t>
            </a:r>
            <a:r>
              <a:rPr lang="zh-CN" altLang="zh-CN" dirty="0"/>
              <a:t>、</a:t>
            </a:r>
            <a:r>
              <a:rPr lang="en-US" altLang="zh-CN" dirty="0"/>
              <a:t>&lt;b&gt;</a:t>
            </a:r>
            <a:r>
              <a:rPr lang="zh-CN" altLang="zh-CN" dirty="0"/>
              <a:t>、</a:t>
            </a:r>
            <a:r>
              <a:rPr lang="en-US" altLang="zh-CN" dirty="0"/>
              <a:t>&lt;</a:t>
            </a:r>
            <a:r>
              <a:rPr lang="en-US" altLang="zh-CN" dirty="0" err="1"/>
              <a:t>em</a:t>
            </a:r>
            <a:r>
              <a:rPr lang="en-US" altLang="zh-CN" dirty="0"/>
              <a:t>&gt;</a:t>
            </a:r>
            <a:r>
              <a:rPr lang="zh-CN" altLang="zh-CN" dirty="0"/>
              <a:t>、</a:t>
            </a:r>
            <a:r>
              <a:rPr lang="en-US" altLang="zh-CN" dirty="0"/>
              <a:t>&lt;</a:t>
            </a:r>
            <a:r>
              <a:rPr lang="en-US" altLang="zh-CN" dirty="0" err="1"/>
              <a:t>i</a:t>
            </a:r>
            <a:r>
              <a:rPr lang="en-US" altLang="zh-CN" dirty="0"/>
              <a:t>&gt;</a:t>
            </a:r>
            <a:r>
              <a:rPr lang="zh-CN" altLang="zh-CN" dirty="0"/>
              <a:t>、</a:t>
            </a:r>
            <a:r>
              <a:rPr lang="en-US" altLang="zh-CN" dirty="0"/>
              <a:t>&lt;del&gt;</a:t>
            </a:r>
            <a:r>
              <a:rPr lang="zh-CN" altLang="zh-CN" dirty="0"/>
              <a:t>、</a:t>
            </a:r>
            <a:r>
              <a:rPr lang="en-US" altLang="zh-CN" dirty="0"/>
              <a:t>&lt;s&gt;</a:t>
            </a:r>
            <a:r>
              <a:rPr lang="zh-CN" altLang="zh-CN" dirty="0"/>
              <a:t>、</a:t>
            </a:r>
            <a:r>
              <a:rPr lang="en-US" altLang="zh-CN" dirty="0"/>
              <a:t>&lt;ins&gt;</a:t>
            </a:r>
            <a:r>
              <a:rPr lang="zh-CN" altLang="zh-CN" dirty="0"/>
              <a:t>、</a:t>
            </a:r>
            <a:r>
              <a:rPr lang="en-US" altLang="zh-CN" dirty="0"/>
              <a:t>&lt;u&gt;</a:t>
            </a:r>
            <a:r>
              <a:rPr lang="zh-CN" altLang="zh-CN" dirty="0"/>
              <a:t>、</a:t>
            </a:r>
            <a:r>
              <a:rPr lang="en-US" altLang="zh-CN" dirty="0"/>
              <a:t>&lt;a&gt;</a:t>
            </a:r>
            <a:r>
              <a:rPr lang="zh-CN" altLang="zh-CN" dirty="0"/>
              <a:t>、</a:t>
            </a:r>
            <a:r>
              <a:rPr lang="en-US" altLang="zh-CN" dirty="0"/>
              <a:t>&lt;span&gt;</a:t>
            </a:r>
            <a:r>
              <a:rPr lang="zh-CN" altLang="zh-CN" dirty="0"/>
              <a:t>等，其中</a:t>
            </a:r>
            <a:r>
              <a:rPr lang="en-US" altLang="zh-CN" dirty="0"/>
              <a:t>&lt;span&gt;</a:t>
            </a:r>
            <a:r>
              <a:rPr lang="zh-CN" altLang="zh-CN" dirty="0"/>
              <a:t>标记</a:t>
            </a:r>
            <a:r>
              <a:rPr lang="zh-CN" altLang="en-US" dirty="0"/>
              <a:t>是</a:t>
            </a:r>
            <a:r>
              <a:rPr lang="zh-CN" altLang="zh-CN" dirty="0"/>
              <a:t>最典型的行内元素。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7656" y="659279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元素的转换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53943" y="1412631"/>
            <a:ext cx="8915400" cy="3777622"/>
          </a:xfrm>
        </p:spPr>
        <p:txBody>
          <a:bodyPr/>
          <a:lstStyle/>
          <a:p>
            <a:pPr marL="0" indent="457200">
              <a:buNone/>
            </a:pPr>
            <a:r>
              <a:rPr lang="zh-CN" altLang="zh-CN" dirty="0"/>
              <a:t>如果希望</a:t>
            </a:r>
            <a:r>
              <a:rPr lang="zh-CN" altLang="zh-CN" dirty="0">
                <a:solidFill>
                  <a:srgbClr val="00B0F0"/>
                </a:solidFill>
              </a:rPr>
              <a:t>行内元素具有块元素的某些特性</a:t>
            </a:r>
            <a:r>
              <a:rPr lang="zh-CN" altLang="zh-CN" dirty="0"/>
              <a:t>，例如可以设置宽高，或者需要块元素具有行内元素的某些特性，例如不独占一行排列，可以使用</a:t>
            </a:r>
            <a:r>
              <a:rPr lang="en-US" altLang="zh-CN" dirty="0">
                <a:solidFill>
                  <a:srgbClr val="00B0F0"/>
                </a:solidFill>
              </a:rPr>
              <a:t>display</a:t>
            </a:r>
            <a:r>
              <a:rPr lang="zh-CN" altLang="zh-CN" dirty="0">
                <a:solidFill>
                  <a:srgbClr val="00B0F0"/>
                </a:solidFill>
              </a:rPr>
              <a:t>属性</a:t>
            </a:r>
            <a:r>
              <a:rPr lang="zh-CN" altLang="zh-CN" dirty="0"/>
              <a:t>对</a:t>
            </a:r>
            <a:r>
              <a:rPr lang="zh-CN" altLang="zh-CN" dirty="0">
                <a:solidFill>
                  <a:srgbClr val="00B0F0"/>
                </a:solidFill>
              </a:rPr>
              <a:t>元素的类型</a:t>
            </a:r>
            <a:r>
              <a:rPr lang="zh-CN" altLang="zh-CN" dirty="0"/>
              <a:t>进行</a:t>
            </a:r>
            <a:r>
              <a:rPr lang="zh-CN" altLang="zh-CN" dirty="0">
                <a:solidFill>
                  <a:srgbClr val="00B0F0"/>
                </a:solidFill>
              </a:rPr>
              <a:t>转换</a:t>
            </a:r>
            <a:r>
              <a:rPr lang="zh-CN" altLang="zh-CN" dirty="0"/>
              <a:t>。</a:t>
            </a:r>
            <a:endParaRPr lang="zh-CN" altLang="zh-CN" dirty="0"/>
          </a:p>
          <a:p>
            <a:pPr marL="0" indent="457200">
              <a:buNone/>
            </a:pPr>
            <a:r>
              <a:rPr lang="en-US" altLang="zh-CN" dirty="0"/>
              <a:t>display</a:t>
            </a:r>
            <a:r>
              <a:rPr lang="zh-CN" altLang="zh-CN" dirty="0"/>
              <a:t>属性常用的属性值及含义如下：</a:t>
            </a:r>
            <a:endParaRPr lang="zh-CN" altLang="zh-CN" dirty="0"/>
          </a:p>
          <a:p>
            <a:pPr marL="742950" indent="-285750"/>
            <a:r>
              <a:rPr lang="en-US" altLang="zh-CN" dirty="0"/>
              <a:t>inline</a:t>
            </a:r>
            <a:r>
              <a:rPr lang="zh-CN" altLang="zh-CN" dirty="0"/>
              <a:t>：此元素将显示为行内元素（行内元素默认的</a:t>
            </a:r>
            <a:r>
              <a:rPr lang="en-US" altLang="zh-CN" dirty="0"/>
              <a:t>display</a:t>
            </a:r>
            <a:r>
              <a:rPr lang="zh-CN" altLang="zh-CN" dirty="0"/>
              <a:t>属性值）。</a:t>
            </a:r>
            <a:endParaRPr lang="zh-CN" altLang="zh-CN" dirty="0"/>
          </a:p>
          <a:p>
            <a:pPr marL="742950" indent="-285750"/>
            <a:r>
              <a:rPr lang="en-US" altLang="zh-CN" dirty="0"/>
              <a:t>block</a:t>
            </a:r>
            <a:r>
              <a:rPr lang="zh-CN" altLang="zh-CN" dirty="0"/>
              <a:t>：此元素将显示为块元素（块元素默认的</a:t>
            </a:r>
            <a:r>
              <a:rPr lang="en-US" altLang="zh-CN" dirty="0"/>
              <a:t>display</a:t>
            </a:r>
            <a:r>
              <a:rPr lang="zh-CN" altLang="zh-CN" dirty="0"/>
              <a:t>属性值）。</a:t>
            </a:r>
            <a:endParaRPr lang="zh-CN" altLang="zh-CN" dirty="0"/>
          </a:p>
          <a:p>
            <a:pPr marL="742950" indent="-285750"/>
            <a:r>
              <a:rPr lang="en-US" altLang="zh-CN" dirty="0"/>
              <a:t>inline-block</a:t>
            </a:r>
            <a:r>
              <a:rPr lang="zh-CN" altLang="zh-CN" dirty="0"/>
              <a:t>：此元素将显示为行内块元素，可以对其设置宽高和对齐等属性，但是该元素不会独占一行。</a:t>
            </a:r>
            <a:endParaRPr lang="zh-CN" altLang="zh-CN" dirty="0"/>
          </a:p>
          <a:p>
            <a:pPr marL="742950" indent="-285750"/>
            <a:r>
              <a:rPr lang="en-US" altLang="zh-CN" dirty="0"/>
              <a:t>none</a:t>
            </a:r>
            <a:r>
              <a:rPr lang="zh-CN" altLang="zh-CN" dirty="0"/>
              <a:t>：此元素将被隐藏，不显示，也不占用页面空间，相当于该元素不存在。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2487" y="2699095"/>
            <a:ext cx="8911687" cy="1280890"/>
          </a:xfrm>
        </p:spPr>
        <p:txBody>
          <a:bodyPr/>
          <a:lstStyle/>
          <a:p>
            <a:pPr algn="ctr"/>
            <a:r>
              <a:rPr lang="zh-CN" altLang="en-US" dirty="0" smtClean="0"/>
              <a:t>表单（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表单（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表单的构成</a:t>
            </a:r>
            <a:endParaRPr lang="en-US" altLang="zh-CN" dirty="0" smtClean="0"/>
          </a:p>
          <a:p>
            <a:r>
              <a:rPr lang="zh-CN" altLang="en-US" dirty="0" smtClean="0"/>
              <a:t>表单属性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40071" y="659280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表单的构成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36358" y="1421422"/>
            <a:ext cx="8915400" cy="4478215"/>
          </a:xfrm>
        </p:spPr>
        <p:txBody>
          <a:bodyPr/>
          <a:lstStyle/>
          <a:p>
            <a:pPr marL="0" indent="457200">
              <a:buNone/>
            </a:pPr>
            <a:r>
              <a:rPr lang="zh-CN" altLang="zh-CN" dirty="0"/>
              <a:t>对于表单构成中的表单控件、提示信息和表单域，初学者可能比较难理解，对它们的具体解释如下：</a:t>
            </a:r>
            <a:endParaRPr lang="zh-CN" altLang="zh-CN" dirty="0"/>
          </a:p>
          <a:p>
            <a:pPr marL="742950" indent="-285750"/>
            <a:r>
              <a:rPr lang="zh-CN" altLang="zh-CN" dirty="0">
                <a:solidFill>
                  <a:srgbClr val="009ED6"/>
                </a:solidFill>
              </a:rPr>
              <a:t>表单控件</a:t>
            </a:r>
            <a:r>
              <a:rPr lang="zh-CN" altLang="zh-CN" dirty="0"/>
              <a:t>：包含了具体的表单功能项，如单行文本输入框、密码输入框、复选框、提交按钮、重置按钮等。</a:t>
            </a:r>
            <a:endParaRPr lang="zh-CN" altLang="zh-CN" dirty="0"/>
          </a:p>
          <a:p>
            <a:pPr marL="742950" indent="-285750"/>
            <a:r>
              <a:rPr lang="zh-CN" altLang="zh-CN" dirty="0">
                <a:solidFill>
                  <a:srgbClr val="009ED6"/>
                </a:solidFill>
              </a:rPr>
              <a:t>提示信息</a:t>
            </a:r>
            <a:r>
              <a:rPr lang="zh-CN" altLang="zh-CN" dirty="0"/>
              <a:t>：一个表单中通常还需要包含一些说明性的文字，提示用户进行填写和操作。</a:t>
            </a:r>
            <a:endParaRPr lang="zh-CN" altLang="zh-CN" dirty="0"/>
          </a:p>
          <a:p>
            <a:pPr marL="742950" indent="-285750"/>
            <a:r>
              <a:rPr lang="zh-CN" altLang="zh-CN" dirty="0">
                <a:solidFill>
                  <a:srgbClr val="009ED6"/>
                </a:solidFill>
              </a:rPr>
              <a:t>表单域</a:t>
            </a:r>
            <a:r>
              <a:rPr lang="zh-CN" altLang="zh-CN" dirty="0"/>
              <a:t>：它相当于一个容器，用来容纳所有的</a:t>
            </a:r>
            <a:r>
              <a:rPr lang="zh-CN" altLang="zh-CN" dirty="0">
                <a:solidFill>
                  <a:srgbClr val="009ED6"/>
                </a:solidFill>
              </a:rPr>
              <a:t>表单控件</a:t>
            </a:r>
            <a:r>
              <a:rPr lang="zh-CN" altLang="zh-CN" dirty="0"/>
              <a:t>和</a:t>
            </a:r>
            <a:r>
              <a:rPr lang="zh-CN" altLang="zh-CN" dirty="0">
                <a:solidFill>
                  <a:srgbClr val="009ED6"/>
                </a:solidFill>
              </a:rPr>
              <a:t>提示信息</a:t>
            </a:r>
            <a:r>
              <a:rPr lang="zh-CN" altLang="zh-CN" dirty="0"/>
              <a:t>，可以通过它定义处理表单数据所用程序的</a:t>
            </a:r>
            <a:r>
              <a:rPr lang="en-US" altLang="zh-CN" dirty="0" err="1"/>
              <a:t>url</a:t>
            </a:r>
            <a:r>
              <a:rPr lang="zh-CN" altLang="zh-CN" dirty="0"/>
              <a:t>地址，以及数据提交到服务器的方法。如果不定义表单域，表单中的数据就无法传送到后台服务器。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7995" y="668072"/>
            <a:ext cx="8911687" cy="1280890"/>
          </a:xfrm>
        </p:spPr>
        <p:txBody>
          <a:bodyPr/>
          <a:lstStyle/>
          <a:p>
            <a:r>
              <a:rPr lang="zh-CN" altLang="en-US" dirty="0"/>
              <a:t>表</a:t>
            </a:r>
            <a:r>
              <a:rPr lang="zh-CN" altLang="en-US" dirty="0" smtClean="0"/>
              <a:t>单的构成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7995" y="1456593"/>
            <a:ext cx="8915400" cy="3777622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创建表单</a:t>
            </a:r>
            <a:endParaRPr lang="en-US" altLang="zh-CN" sz="2400" dirty="0" smtClean="0"/>
          </a:p>
          <a:p>
            <a:r>
              <a:rPr lang="zh-CN" altLang="zh-CN" dirty="0"/>
              <a:t>通过认识表单，我们知道要想让表单中的数据传送给后台服务器，就必须定义</a:t>
            </a:r>
            <a:r>
              <a:rPr lang="zh-CN" altLang="zh-CN" dirty="0">
                <a:solidFill>
                  <a:srgbClr val="009ED6"/>
                </a:solidFill>
              </a:rPr>
              <a:t>表单域</a:t>
            </a:r>
            <a:r>
              <a:rPr lang="zh-CN" altLang="zh-CN" dirty="0"/>
              <a:t>。在</a:t>
            </a:r>
            <a:r>
              <a:rPr lang="en-US" altLang="zh-CN" dirty="0"/>
              <a:t>HTML</a:t>
            </a:r>
            <a:r>
              <a:rPr lang="zh-CN" altLang="zh-CN" dirty="0"/>
              <a:t>中，</a:t>
            </a:r>
            <a:r>
              <a:rPr lang="en-US" altLang="zh-CN" dirty="0">
                <a:solidFill>
                  <a:srgbClr val="009ED6"/>
                </a:solidFill>
              </a:rPr>
              <a:t>&lt;form&gt;&lt;/form&gt;</a:t>
            </a:r>
            <a:r>
              <a:rPr lang="zh-CN" altLang="zh-CN" dirty="0"/>
              <a:t>标记被用于定义表单域，即创建一个表单，以实现用户信息的</a:t>
            </a:r>
            <a:r>
              <a:rPr lang="zh-CN" altLang="zh-CN" dirty="0">
                <a:solidFill>
                  <a:srgbClr val="009ED6"/>
                </a:solidFill>
              </a:rPr>
              <a:t>收集</a:t>
            </a:r>
            <a:r>
              <a:rPr lang="zh-CN" altLang="zh-CN" dirty="0"/>
              <a:t>和</a:t>
            </a:r>
            <a:r>
              <a:rPr lang="zh-CN" altLang="zh-CN" dirty="0">
                <a:solidFill>
                  <a:srgbClr val="009ED6"/>
                </a:solidFill>
              </a:rPr>
              <a:t>传递</a:t>
            </a:r>
            <a:r>
              <a:rPr lang="zh-CN" altLang="zh-CN" dirty="0"/>
              <a:t>，</a:t>
            </a:r>
            <a:r>
              <a:rPr lang="en-US" altLang="zh-CN" dirty="0"/>
              <a:t>&lt;form&gt; &lt;/form&gt;</a:t>
            </a:r>
            <a:r>
              <a:rPr lang="zh-CN" altLang="zh-CN" dirty="0"/>
              <a:t>中的所有内容都会被提交给服务器。创建表单的</a:t>
            </a:r>
            <a:r>
              <a:rPr lang="zh-CN" altLang="zh-CN" dirty="0">
                <a:solidFill>
                  <a:srgbClr val="00B0F0"/>
                </a:solidFill>
              </a:rPr>
              <a:t>基本语法格式</a:t>
            </a:r>
            <a:r>
              <a:rPr lang="zh-CN" altLang="zh-CN" dirty="0"/>
              <a:t>如下：</a:t>
            </a:r>
            <a:endParaRPr lang="en-US" altLang="zh-CN" sz="2400" dirty="0"/>
          </a:p>
          <a:p>
            <a:r>
              <a:rPr lang="en-US" altLang="zh-CN" dirty="0">
                <a:solidFill>
                  <a:schemeClr val="accent3"/>
                </a:solidFill>
              </a:rPr>
              <a:t>&lt;form action="</a:t>
            </a:r>
            <a:r>
              <a:rPr lang="en-US" altLang="zh-CN" dirty="0" err="1">
                <a:solidFill>
                  <a:schemeClr val="accent3"/>
                </a:solidFill>
              </a:rPr>
              <a:t>url</a:t>
            </a:r>
            <a:r>
              <a:rPr lang="zh-CN" altLang="zh-CN" dirty="0">
                <a:solidFill>
                  <a:schemeClr val="accent3"/>
                </a:solidFill>
              </a:rPr>
              <a:t>地址</a:t>
            </a:r>
            <a:r>
              <a:rPr lang="en-US" altLang="zh-CN" dirty="0">
                <a:solidFill>
                  <a:schemeClr val="accent3"/>
                </a:solidFill>
              </a:rPr>
              <a:t>" method="</a:t>
            </a:r>
            <a:r>
              <a:rPr lang="zh-CN" altLang="zh-CN" dirty="0">
                <a:solidFill>
                  <a:schemeClr val="accent3"/>
                </a:solidFill>
              </a:rPr>
              <a:t>提交方式</a:t>
            </a:r>
            <a:r>
              <a:rPr lang="en-US" altLang="zh-CN" dirty="0">
                <a:solidFill>
                  <a:schemeClr val="accent3"/>
                </a:solidFill>
              </a:rPr>
              <a:t>" name="</a:t>
            </a:r>
            <a:r>
              <a:rPr lang="zh-CN" altLang="zh-CN" dirty="0">
                <a:solidFill>
                  <a:schemeClr val="accent3"/>
                </a:solidFill>
              </a:rPr>
              <a:t>表单名称</a:t>
            </a:r>
            <a:r>
              <a:rPr lang="en-US" altLang="zh-CN" dirty="0">
                <a:solidFill>
                  <a:schemeClr val="accent3"/>
                </a:solidFill>
              </a:rPr>
              <a:t>"&gt;</a:t>
            </a:r>
            <a:endParaRPr lang="zh-CN" altLang="zh-CN" dirty="0">
              <a:solidFill>
                <a:schemeClr val="accent3"/>
              </a:solidFill>
            </a:endParaRPr>
          </a:p>
          <a:p>
            <a:r>
              <a:rPr lang="en-US" altLang="zh-CN" dirty="0">
                <a:solidFill>
                  <a:schemeClr val="accent3"/>
                </a:solidFill>
              </a:rPr>
              <a:t>	</a:t>
            </a:r>
            <a:r>
              <a:rPr lang="zh-CN" altLang="zh-CN" dirty="0">
                <a:solidFill>
                  <a:schemeClr val="accent3"/>
                </a:solidFill>
              </a:rPr>
              <a:t>各种表单控件</a:t>
            </a:r>
            <a:endParaRPr lang="zh-CN" altLang="zh-CN" dirty="0">
              <a:solidFill>
                <a:schemeClr val="accent3"/>
              </a:solidFill>
            </a:endParaRPr>
          </a:p>
          <a:p>
            <a:r>
              <a:rPr lang="en-US" altLang="zh-CN" dirty="0">
                <a:solidFill>
                  <a:schemeClr val="accent3"/>
                </a:solidFill>
              </a:rPr>
              <a:t>&lt;/form</a:t>
            </a:r>
            <a:r>
              <a:rPr lang="en-US" altLang="zh-CN" dirty="0" smtClean="0">
                <a:solidFill>
                  <a:schemeClr val="accent3"/>
                </a:solidFill>
              </a:rPr>
              <a:t>&gt;</a:t>
            </a:r>
            <a:endParaRPr lang="zh-CN" altLang="en-US" dirty="0">
              <a:solidFill>
                <a:schemeClr val="accent3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2486" y="641694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表单的属性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22486" y="1421423"/>
            <a:ext cx="8915400" cy="5014546"/>
          </a:xfrm>
        </p:spPr>
        <p:txBody>
          <a:bodyPr>
            <a:normAutofit lnSpcReduction="10000"/>
          </a:bodyPr>
          <a:lstStyle/>
          <a:p>
            <a:pPr marL="742950" indent="-285750">
              <a:lnSpc>
                <a:spcPct val="135000"/>
              </a:lnSpc>
            </a:pPr>
            <a:r>
              <a:rPr lang="en-US" altLang="zh-CN" dirty="0">
                <a:solidFill>
                  <a:srgbClr val="009ED6"/>
                </a:solidFill>
              </a:rPr>
              <a:t>action</a:t>
            </a:r>
            <a:r>
              <a:rPr lang="zh-CN" altLang="en-US" dirty="0">
                <a:solidFill>
                  <a:srgbClr val="009ED6"/>
                </a:solidFill>
              </a:rPr>
              <a:t>属性</a:t>
            </a:r>
            <a:endParaRPr lang="zh-CN" altLang="zh-CN" dirty="0">
              <a:solidFill>
                <a:srgbClr val="009ED6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zh-CN" altLang="zh-CN" dirty="0"/>
              <a:t>在表单收集到信息后，需要将信息传递给服务器进行处理，</a:t>
            </a:r>
            <a:r>
              <a:rPr lang="en-US" altLang="zh-CN" dirty="0"/>
              <a:t>action</a:t>
            </a:r>
            <a:r>
              <a:rPr lang="zh-CN" altLang="zh-CN" dirty="0"/>
              <a:t>属性用于指定接收并处理表单数据的服务器程序的</a:t>
            </a:r>
            <a:r>
              <a:rPr lang="en-US" altLang="zh-CN" dirty="0" err="1">
                <a:solidFill>
                  <a:srgbClr val="009ED6"/>
                </a:solidFill>
              </a:rPr>
              <a:t>url</a:t>
            </a:r>
            <a:r>
              <a:rPr lang="zh-CN" altLang="zh-CN" dirty="0"/>
              <a:t>地址。</a:t>
            </a:r>
            <a:endParaRPr lang="en-US" altLang="zh-CN" dirty="0"/>
          </a:p>
          <a:p>
            <a:pPr marL="0" indent="457200">
              <a:lnSpc>
                <a:spcPct val="135000"/>
              </a:lnSpc>
              <a:buNone/>
            </a:pPr>
            <a:r>
              <a:rPr lang="zh-CN" altLang="zh-CN" b="1" dirty="0">
                <a:solidFill>
                  <a:srgbClr val="FF0000"/>
                </a:solidFill>
              </a:rPr>
              <a:t>例如：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en-US" altLang="zh-CN" dirty="0">
                <a:solidFill>
                  <a:schemeClr val="accent3"/>
                </a:solidFill>
              </a:rPr>
              <a:t>&lt;form action="form_action.asp</a:t>
            </a:r>
            <a:r>
              <a:rPr lang="en-US" altLang="zh-CN" dirty="0" smtClean="0">
                <a:solidFill>
                  <a:schemeClr val="accent3"/>
                </a:solidFill>
              </a:rPr>
              <a:t>"&gt;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zh-CN" altLang="zh-CN" dirty="0"/>
              <a:t>表示当提交表单时，表单数据会传送到名为</a:t>
            </a:r>
            <a:r>
              <a:rPr lang="en-US" altLang="zh-CN" dirty="0"/>
              <a:t> </a:t>
            </a:r>
            <a:r>
              <a:rPr lang="en-US" altLang="zh-CN" dirty="0" smtClean="0"/>
              <a:t>“form_action.asp” </a:t>
            </a:r>
            <a:r>
              <a:rPr lang="zh-CN" altLang="zh-CN" dirty="0"/>
              <a:t>的页面去处理。</a:t>
            </a:r>
            <a:r>
              <a:rPr lang="en-US" altLang="zh-CN" dirty="0"/>
              <a:t>action</a:t>
            </a:r>
            <a:r>
              <a:rPr lang="zh-CN" altLang="zh-CN" dirty="0"/>
              <a:t>的属性值可以是</a:t>
            </a:r>
            <a:r>
              <a:rPr lang="zh-CN" altLang="zh-CN" dirty="0">
                <a:solidFill>
                  <a:srgbClr val="009ED6"/>
                </a:solidFill>
              </a:rPr>
              <a:t>相对路径</a:t>
            </a:r>
            <a:r>
              <a:rPr lang="zh-CN" altLang="zh-CN" dirty="0"/>
              <a:t>或</a:t>
            </a:r>
            <a:r>
              <a:rPr lang="zh-CN" altLang="zh-CN" dirty="0">
                <a:solidFill>
                  <a:srgbClr val="009ED6"/>
                </a:solidFill>
              </a:rPr>
              <a:t>绝对路径</a:t>
            </a:r>
            <a:r>
              <a:rPr lang="zh-CN" altLang="zh-CN" dirty="0"/>
              <a:t>，还可以为接收数据的</a:t>
            </a:r>
            <a:r>
              <a:rPr lang="en-US" altLang="zh-CN" dirty="0"/>
              <a:t>E-mail</a:t>
            </a:r>
            <a:r>
              <a:rPr lang="zh-CN" altLang="zh-CN" dirty="0"/>
              <a:t>邮箱</a:t>
            </a:r>
            <a:r>
              <a:rPr lang="zh-CN" altLang="zh-CN" dirty="0" smtClean="0"/>
              <a:t>地址</a:t>
            </a:r>
            <a:r>
              <a:rPr lang="zh-CN" altLang="en-US" dirty="0" smtClean="0"/>
              <a:t>或者后台的接口</a:t>
            </a:r>
            <a:r>
              <a:rPr lang="en-US" altLang="zh-CN" dirty="0" smtClean="0"/>
              <a:t>action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pPr marL="0" indent="457200">
              <a:lnSpc>
                <a:spcPct val="135000"/>
              </a:lnSpc>
              <a:buNone/>
            </a:pPr>
            <a:r>
              <a:rPr lang="zh-CN" altLang="zh-CN" b="1" dirty="0">
                <a:solidFill>
                  <a:srgbClr val="FF0000"/>
                </a:solidFill>
              </a:rPr>
              <a:t>例如：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en-US" altLang="zh-CN" dirty="0">
                <a:solidFill>
                  <a:schemeClr val="accent3"/>
                </a:solidFill>
              </a:rPr>
              <a:t>&lt;form action=mailto:htmlcss@163.com</a:t>
            </a:r>
            <a:r>
              <a:rPr lang="en-US" altLang="zh-CN" dirty="0" smtClean="0">
                <a:solidFill>
                  <a:schemeClr val="accent3"/>
                </a:solidFill>
              </a:rPr>
              <a:t>&gt;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zh-CN" altLang="zh-CN" dirty="0"/>
              <a:t>表示当提交表单时，表单数据会以电子邮件的形式传递出去。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63163" y="659280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表单的属性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9450" y="1482970"/>
            <a:ext cx="8915400" cy="3777622"/>
          </a:xfrm>
        </p:spPr>
        <p:txBody>
          <a:bodyPr/>
          <a:lstStyle/>
          <a:p>
            <a:pPr marL="742950" indent="-285750"/>
            <a:r>
              <a:rPr lang="en-US" altLang="zh-CN" dirty="0">
                <a:solidFill>
                  <a:srgbClr val="009ED6"/>
                </a:solidFill>
              </a:rPr>
              <a:t>method</a:t>
            </a:r>
            <a:r>
              <a:rPr lang="zh-CN" altLang="en-US" dirty="0">
                <a:solidFill>
                  <a:srgbClr val="009ED6"/>
                </a:solidFill>
              </a:rPr>
              <a:t>属性</a:t>
            </a:r>
            <a:endParaRPr lang="zh-CN" altLang="zh-CN" dirty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en-US" altLang="zh-CN" dirty="0">
                <a:solidFill>
                  <a:srgbClr val="00B0F0"/>
                </a:solidFill>
              </a:rPr>
              <a:t>method</a:t>
            </a:r>
            <a:r>
              <a:rPr lang="zh-CN" altLang="zh-CN" dirty="0">
                <a:solidFill>
                  <a:srgbClr val="009ED6"/>
                </a:solidFill>
              </a:rPr>
              <a:t>属性</a:t>
            </a:r>
            <a:r>
              <a:rPr lang="zh-CN" altLang="zh-CN" dirty="0"/>
              <a:t>用于设置表单数据的</a:t>
            </a:r>
            <a:r>
              <a:rPr lang="zh-CN" altLang="zh-CN" dirty="0">
                <a:solidFill>
                  <a:srgbClr val="00B0F0"/>
                </a:solidFill>
              </a:rPr>
              <a:t>提交方式</a:t>
            </a:r>
            <a:r>
              <a:rPr lang="zh-CN" altLang="zh-CN" dirty="0"/>
              <a:t>，其取值为</a:t>
            </a:r>
            <a:r>
              <a:rPr lang="en-US" altLang="zh-CN" dirty="0">
                <a:solidFill>
                  <a:srgbClr val="009ED6"/>
                </a:solidFill>
              </a:rPr>
              <a:t>get</a:t>
            </a:r>
            <a:r>
              <a:rPr lang="zh-CN" altLang="zh-CN" dirty="0"/>
              <a:t>或</a:t>
            </a:r>
            <a:r>
              <a:rPr lang="en-US" altLang="zh-CN" dirty="0">
                <a:solidFill>
                  <a:srgbClr val="009ED6"/>
                </a:solidFill>
              </a:rPr>
              <a:t>post</a:t>
            </a:r>
            <a:r>
              <a:rPr lang="zh-CN" altLang="zh-CN" dirty="0"/>
              <a:t>。</a:t>
            </a:r>
            <a:r>
              <a:rPr lang="zh-CN" altLang="en-US" dirty="0"/>
              <a:t>在</a:t>
            </a:r>
            <a:r>
              <a:rPr lang="en-US" altLang="zh-CN" dirty="0"/>
              <a:t>HTML5</a:t>
            </a:r>
            <a:r>
              <a:rPr lang="zh-CN" altLang="en-US" dirty="0"/>
              <a:t>中，可以通过 </a:t>
            </a:r>
            <a:r>
              <a:rPr lang="en-US" altLang="zh-CN" dirty="0"/>
              <a:t>form</a:t>
            </a:r>
            <a:r>
              <a:rPr lang="zh-CN" altLang="en-US" dirty="0"/>
              <a:t>标记的</a:t>
            </a:r>
            <a:r>
              <a:rPr lang="en-US" altLang="zh-CN" dirty="0">
                <a:solidFill>
                  <a:srgbClr val="009ED6"/>
                </a:solidFill>
              </a:rPr>
              <a:t>method</a:t>
            </a:r>
            <a:r>
              <a:rPr lang="zh-CN" altLang="en-US" dirty="0">
                <a:solidFill>
                  <a:srgbClr val="009ED6"/>
                </a:solidFill>
              </a:rPr>
              <a:t>属性</a:t>
            </a:r>
            <a:r>
              <a:rPr lang="zh-CN" altLang="en-US" dirty="0"/>
              <a:t>指明表单服务器处理数据的方法，示例代码如下：</a:t>
            </a:r>
            <a:endParaRPr lang="en-US" altLang="zh-CN" dirty="0"/>
          </a:p>
          <a:p>
            <a:pPr marL="0" indent="457200">
              <a:buNone/>
            </a:pPr>
            <a:r>
              <a:rPr lang="en-US" altLang="zh-CN" dirty="0">
                <a:solidFill>
                  <a:schemeClr val="accent3"/>
                </a:solidFill>
              </a:rPr>
              <a:t>&lt;form action="form_action.asp" method="get</a:t>
            </a:r>
            <a:r>
              <a:rPr lang="en-US" altLang="zh-CN" dirty="0" smtClean="0">
                <a:solidFill>
                  <a:schemeClr val="accent3"/>
                </a:solidFill>
              </a:rPr>
              <a:t>"&gt;</a:t>
            </a:r>
            <a:endParaRPr lang="en-US" altLang="zh-CN" dirty="0"/>
          </a:p>
          <a:p>
            <a:pPr marL="0" indent="457200">
              <a:buNone/>
            </a:pPr>
            <a:r>
              <a:rPr lang="zh-CN" altLang="en-US" dirty="0" smtClean="0"/>
              <a:t>在上面的代码中，</a:t>
            </a:r>
            <a:r>
              <a:rPr lang="en-US" altLang="zh-CN" dirty="0" smtClean="0">
                <a:solidFill>
                  <a:srgbClr val="009ED6"/>
                </a:solidFill>
              </a:rPr>
              <a:t>get</a:t>
            </a:r>
            <a:r>
              <a:rPr lang="zh-CN" altLang="en-US" dirty="0" smtClean="0"/>
              <a:t>为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属性的默认值，采用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方法，提交的数据将显示在浏览器的地址栏中，</a:t>
            </a:r>
            <a:r>
              <a:rPr lang="zh-CN" altLang="en-US" dirty="0" smtClean="0">
                <a:solidFill>
                  <a:srgbClr val="009ED6"/>
                </a:solidFill>
              </a:rPr>
              <a:t>保密性差</a:t>
            </a:r>
            <a:r>
              <a:rPr lang="zh-CN" altLang="en-US" dirty="0" smtClean="0"/>
              <a:t>，且有数据量的限制。而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方式的</a:t>
            </a:r>
            <a:r>
              <a:rPr lang="zh-CN" altLang="en-US" dirty="0" smtClean="0">
                <a:solidFill>
                  <a:srgbClr val="009ED6"/>
                </a:solidFill>
              </a:rPr>
              <a:t>保密性好</a:t>
            </a:r>
            <a:r>
              <a:rPr lang="zh-CN" altLang="en-US" dirty="0" smtClean="0"/>
              <a:t>，并且无数据量的限制，所以使用</a:t>
            </a:r>
            <a:r>
              <a:rPr lang="en-US" altLang="zh-CN" dirty="0" smtClean="0"/>
              <a:t>method="post"</a:t>
            </a:r>
            <a:r>
              <a:rPr lang="zh-CN" altLang="en-US" dirty="0" smtClean="0"/>
              <a:t>可以大量的提交数据。</a:t>
            </a:r>
            <a:endParaRPr lang="en-US" altLang="zh-CN" dirty="0" smtClean="0"/>
          </a:p>
          <a:p>
            <a:pPr marL="742950" indent="-285750"/>
            <a:r>
              <a:rPr lang="en-US" altLang="zh-CN" dirty="0">
                <a:solidFill>
                  <a:srgbClr val="009ED6"/>
                </a:solidFill>
              </a:rPr>
              <a:t>name</a:t>
            </a:r>
            <a:r>
              <a:rPr lang="zh-CN" altLang="zh-CN" dirty="0">
                <a:solidFill>
                  <a:srgbClr val="009ED6"/>
                </a:solidFill>
              </a:rPr>
              <a:t>属性</a:t>
            </a:r>
            <a:endParaRPr lang="zh-CN" altLang="zh-CN" dirty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en-US" altLang="zh-CN" dirty="0">
                <a:solidFill>
                  <a:srgbClr val="009ED6"/>
                </a:solidFill>
              </a:rPr>
              <a:t>name</a:t>
            </a:r>
            <a:r>
              <a:rPr lang="zh-CN" altLang="zh-CN" dirty="0">
                <a:solidFill>
                  <a:srgbClr val="009ED6"/>
                </a:solidFill>
              </a:rPr>
              <a:t>属性</a:t>
            </a:r>
            <a:r>
              <a:rPr lang="zh-CN" altLang="zh-CN" dirty="0"/>
              <a:t>用于指定表单的</a:t>
            </a:r>
            <a:r>
              <a:rPr lang="zh-CN" altLang="zh-CN" dirty="0">
                <a:solidFill>
                  <a:srgbClr val="009ED6"/>
                </a:solidFill>
              </a:rPr>
              <a:t>名称</a:t>
            </a:r>
            <a:r>
              <a:rPr lang="zh-CN" altLang="zh-CN" dirty="0"/>
              <a:t>，以区分同一个页面中的多个表</a:t>
            </a:r>
            <a:r>
              <a:rPr lang="zh-CN" altLang="zh-CN" dirty="0" smtClean="0"/>
              <a:t>单</a:t>
            </a:r>
            <a:r>
              <a:rPr lang="zh-CN" altLang="en-US" dirty="0" smtClean="0"/>
              <a:t>和提交之后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表单的识别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HTML5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HTML5 </a:t>
            </a:r>
            <a:r>
              <a:rPr lang="zh-CN" altLang="en-US" dirty="0" smtClean="0"/>
              <a:t>发展历程</a:t>
            </a:r>
            <a:endParaRPr lang="en-US" altLang="zh-CN" dirty="0" smtClean="0"/>
          </a:p>
          <a:p>
            <a:r>
              <a:rPr lang="en-US" altLang="zh-CN" dirty="0" smtClean="0"/>
              <a:t>HTML5 </a:t>
            </a:r>
            <a:r>
              <a:rPr lang="zh-CN" altLang="en-US" dirty="0" smtClean="0"/>
              <a:t>优势</a:t>
            </a:r>
            <a:endParaRPr lang="en-US" altLang="zh-CN" dirty="0" smtClean="0"/>
          </a:p>
          <a:p>
            <a:r>
              <a:rPr lang="en-US" altLang="zh-CN" dirty="0" smtClean="0"/>
              <a:t>HTML5 </a:t>
            </a:r>
            <a:r>
              <a:rPr lang="zh-CN" altLang="en-US" dirty="0" smtClean="0"/>
              <a:t>浏览器支持情况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4902" y="2655133"/>
            <a:ext cx="8911687" cy="1280890"/>
          </a:xfrm>
        </p:spPr>
        <p:txBody>
          <a:bodyPr/>
          <a:lstStyle/>
          <a:p>
            <a:pPr algn="ctr"/>
            <a:r>
              <a:rPr lang="en-US" altLang="zh-CN" dirty="0" smtClean="0"/>
              <a:t>Chrome</a:t>
            </a:r>
            <a:r>
              <a:rPr lang="zh-CN" altLang="en-US" dirty="0" smtClean="0"/>
              <a:t>调试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2486" y="650487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HTML5</a:t>
            </a:r>
            <a:r>
              <a:rPr lang="zh-CN" altLang="en-US" dirty="0" smtClean="0"/>
              <a:t>发展历程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57227" y="1415562"/>
            <a:ext cx="8915400" cy="4530830"/>
          </a:xfrm>
        </p:spPr>
        <p:txBody>
          <a:bodyPr/>
          <a:lstStyle/>
          <a:p>
            <a:pPr marL="0" indent="457200">
              <a:buNone/>
            </a:pPr>
            <a:r>
              <a:rPr lang="en-US" altLang="zh-CN" dirty="0"/>
              <a:t>HTML</a:t>
            </a:r>
            <a:r>
              <a:rPr lang="zh-CN" altLang="zh-CN" dirty="0"/>
              <a:t>的出现由来已久，</a:t>
            </a:r>
            <a:r>
              <a:rPr lang="en-US" altLang="zh-CN" dirty="0"/>
              <a:t>1993</a:t>
            </a:r>
            <a:r>
              <a:rPr lang="zh-CN" altLang="zh-CN" dirty="0"/>
              <a:t>年</a:t>
            </a:r>
            <a:r>
              <a:rPr lang="en-US" altLang="zh-CN" dirty="0"/>
              <a:t>HTML</a:t>
            </a:r>
            <a:r>
              <a:rPr lang="zh-CN" altLang="zh-CN" dirty="0"/>
              <a:t>首次以因特网的形式发布。随着</a:t>
            </a:r>
            <a:r>
              <a:rPr lang="en-US" altLang="zh-CN" dirty="0"/>
              <a:t>HTML</a:t>
            </a:r>
            <a:r>
              <a:rPr lang="zh-CN" altLang="zh-CN" dirty="0"/>
              <a:t>的发展，</a:t>
            </a:r>
            <a:r>
              <a:rPr lang="en-US" altLang="zh-CN" dirty="0">
                <a:solidFill>
                  <a:srgbClr val="009ED6"/>
                </a:solidFill>
              </a:rPr>
              <a:t>W3C</a:t>
            </a:r>
            <a:r>
              <a:rPr lang="zh-CN" altLang="zh-CN" dirty="0"/>
              <a:t>（</a:t>
            </a:r>
            <a:r>
              <a:rPr lang="en-US" altLang="zh-CN" dirty="0"/>
              <a:t>World Wide Web Consortium</a:t>
            </a:r>
            <a:r>
              <a:rPr lang="zh-CN" altLang="zh-CN" dirty="0"/>
              <a:t>，万维网联盟）掌握了对</a:t>
            </a:r>
            <a:r>
              <a:rPr lang="en-US" altLang="zh-CN" dirty="0"/>
              <a:t>HTML</a:t>
            </a:r>
            <a:r>
              <a:rPr lang="zh-CN" altLang="zh-CN" dirty="0"/>
              <a:t>规范的控制权，负责后续版本的制定工作。</a:t>
            </a:r>
            <a:endParaRPr lang="en-US" altLang="zh-CN" dirty="0"/>
          </a:p>
          <a:p>
            <a:pPr marL="0" indent="457200">
              <a:buNone/>
            </a:pPr>
            <a:r>
              <a:rPr lang="zh-CN" altLang="en-US" dirty="0"/>
              <a:t>然而，在快速发布了</a:t>
            </a:r>
            <a:r>
              <a:rPr lang="en-US" altLang="zh-CN" dirty="0"/>
              <a:t>HTML</a:t>
            </a:r>
            <a:r>
              <a:rPr lang="zh-CN" altLang="en-US" dirty="0"/>
              <a:t>的</a:t>
            </a:r>
            <a:r>
              <a:rPr lang="en-US" altLang="zh-CN" dirty="0"/>
              <a:t>4</a:t>
            </a:r>
            <a:r>
              <a:rPr lang="zh-CN" altLang="en-US" dirty="0"/>
              <a:t>个版本后，</a:t>
            </a:r>
            <a:r>
              <a:rPr lang="en-US" altLang="zh-CN" dirty="0"/>
              <a:t>HTML</a:t>
            </a:r>
            <a:r>
              <a:rPr lang="zh-CN" altLang="zh-CN" dirty="0"/>
              <a:t>迫切需要添加新的功能，制定新规范。</a:t>
            </a:r>
            <a:endParaRPr lang="en-US" altLang="zh-CN" dirty="0"/>
          </a:p>
          <a:p>
            <a:pPr marL="0" indent="457200">
              <a:buNone/>
            </a:pPr>
            <a:r>
              <a:rPr lang="zh-CN" altLang="zh-CN" dirty="0"/>
              <a:t>在</a:t>
            </a:r>
            <a:r>
              <a:rPr lang="en-US" altLang="zh-CN" dirty="0"/>
              <a:t>2004</a:t>
            </a:r>
            <a:r>
              <a:rPr lang="zh-CN" altLang="zh-CN" dirty="0"/>
              <a:t>年，一些浏览器厂商联合成立了</a:t>
            </a:r>
            <a:r>
              <a:rPr lang="en-US" altLang="zh-CN" dirty="0">
                <a:solidFill>
                  <a:srgbClr val="009ED6"/>
                </a:solidFill>
              </a:rPr>
              <a:t>WHATWG</a:t>
            </a:r>
            <a:r>
              <a:rPr lang="zh-CN" altLang="zh-CN" dirty="0">
                <a:solidFill>
                  <a:srgbClr val="009ED6"/>
                </a:solidFill>
              </a:rPr>
              <a:t>工作组</a:t>
            </a:r>
            <a:r>
              <a:rPr lang="zh-CN" altLang="zh-CN" dirty="0"/>
              <a:t>。</a:t>
            </a:r>
            <a:r>
              <a:rPr lang="en-US" altLang="zh-CN" dirty="0"/>
              <a:t> 2006</a:t>
            </a:r>
            <a:r>
              <a:rPr lang="zh-CN" altLang="zh-CN" dirty="0"/>
              <a:t>年，</a:t>
            </a:r>
            <a:r>
              <a:rPr lang="en-US" altLang="zh-CN" dirty="0"/>
              <a:t>W3C</a:t>
            </a:r>
            <a:r>
              <a:rPr lang="zh-CN" altLang="zh-CN" dirty="0"/>
              <a:t>组建了新的</a:t>
            </a:r>
            <a:r>
              <a:rPr lang="en-US" altLang="zh-CN" dirty="0"/>
              <a:t>HTML</a:t>
            </a:r>
            <a:r>
              <a:rPr lang="zh-CN" altLang="zh-CN" dirty="0"/>
              <a:t>工作组，明智地采纳了</a:t>
            </a:r>
            <a:r>
              <a:rPr lang="en-US" altLang="zh-CN" dirty="0"/>
              <a:t>WHATWG</a:t>
            </a:r>
            <a:r>
              <a:rPr lang="zh-CN" altLang="zh-CN" dirty="0"/>
              <a:t>的意见，并于</a:t>
            </a:r>
            <a:r>
              <a:rPr lang="en-US" altLang="zh-CN" dirty="0">
                <a:solidFill>
                  <a:srgbClr val="009ED6"/>
                </a:solidFill>
              </a:rPr>
              <a:t>2008</a:t>
            </a:r>
            <a:r>
              <a:rPr lang="zh-CN" altLang="zh-CN" dirty="0">
                <a:solidFill>
                  <a:srgbClr val="009ED6"/>
                </a:solidFill>
              </a:rPr>
              <a:t>年</a:t>
            </a:r>
            <a:r>
              <a:rPr lang="zh-CN" altLang="zh-CN" dirty="0"/>
              <a:t>发布了</a:t>
            </a:r>
            <a:r>
              <a:rPr lang="en-US" altLang="zh-CN" dirty="0">
                <a:solidFill>
                  <a:srgbClr val="009ED6"/>
                </a:solidFill>
              </a:rPr>
              <a:t>HTML5</a:t>
            </a:r>
            <a:r>
              <a:rPr lang="zh-CN" altLang="zh-CN" dirty="0">
                <a:solidFill>
                  <a:srgbClr val="009ED6"/>
                </a:solidFill>
              </a:rPr>
              <a:t>的工作草案</a:t>
            </a:r>
            <a:r>
              <a:rPr lang="zh-CN" altLang="zh-CN" dirty="0"/>
              <a:t>。</a:t>
            </a:r>
            <a:r>
              <a:rPr lang="en-US" altLang="zh-CN" dirty="0"/>
              <a:t> </a:t>
            </a:r>
            <a:endParaRPr lang="en-US" altLang="zh-CN" dirty="0"/>
          </a:p>
          <a:p>
            <a:pPr marL="0" indent="457200">
              <a:buNone/>
            </a:pPr>
            <a:r>
              <a:rPr lang="en-US" altLang="zh-CN" dirty="0"/>
              <a:t>2014</a:t>
            </a:r>
            <a:r>
              <a:rPr lang="zh-CN" altLang="zh-CN" dirty="0"/>
              <a:t>年</a:t>
            </a:r>
            <a:r>
              <a:rPr lang="en-US" altLang="zh-CN" dirty="0"/>
              <a:t>10</a:t>
            </a:r>
            <a:r>
              <a:rPr lang="zh-CN" altLang="zh-CN" dirty="0"/>
              <a:t>月</a:t>
            </a:r>
            <a:r>
              <a:rPr lang="en-US" altLang="zh-CN" dirty="0"/>
              <a:t>29</a:t>
            </a:r>
            <a:r>
              <a:rPr lang="zh-CN" altLang="zh-CN" dirty="0"/>
              <a:t>日，万维网联盟宣布，经过</a:t>
            </a:r>
            <a:r>
              <a:rPr lang="en-US" altLang="zh-CN" dirty="0"/>
              <a:t>8</a:t>
            </a:r>
            <a:r>
              <a:rPr lang="zh-CN" altLang="zh-CN" dirty="0"/>
              <a:t>年的艰辛努力，</a:t>
            </a:r>
            <a:r>
              <a:rPr lang="en-US" altLang="zh-CN" dirty="0">
                <a:solidFill>
                  <a:srgbClr val="009ED6"/>
                </a:solidFill>
              </a:rPr>
              <a:t>HTML5</a:t>
            </a:r>
            <a:r>
              <a:rPr lang="zh-CN" altLang="zh-CN" dirty="0">
                <a:solidFill>
                  <a:srgbClr val="009ED6"/>
                </a:solidFill>
              </a:rPr>
              <a:t>标准规范</a:t>
            </a:r>
            <a:r>
              <a:rPr lang="zh-CN" altLang="zh-CN" dirty="0"/>
              <a:t>终于制定完成，并公开发布。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8462" y="660817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HTML5</a:t>
            </a:r>
            <a:r>
              <a:rPr lang="zh-CN" altLang="en-US" dirty="0" smtClean="0"/>
              <a:t>发展优势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58462" y="1301262"/>
            <a:ext cx="9746150" cy="4548414"/>
          </a:xfrm>
        </p:spPr>
        <p:txBody>
          <a:bodyPr>
            <a:normAutofit fontScale="85000" lnSpcReduction="20000"/>
          </a:bodyPr>
          <a:lstStyle/>
          <a:p>
            <a:pPr marL="0" indent="457200">
              <a:buNone/>
            </a:pPr>
            <a:r>
              <a:rPr lang="zh-CN" altLang="en-US" b="1" dirty="0">
                <a:solidFill>
                  <a:srgbClr val="009ED6"/>
                </a:solidFill>
              </a:rPr>
              <a:t>（</a:t>
            </a:r>
            <a:r>
              <a:rPr lang="en-US" altLang="zh-CN" b="1" dirty="0">
                <a:solidFill>
                  <a:srgbClr val="009ED6"/>
                </a:solidFill>
              </a:rPr>
              <a:t>1</a:t>
            </a:r>
            <a:r>
              <a:rPr lang="zh-CN" altLang="en-US" b="1" dirty="0">
                <a:solidFill>
                  <a:srgbClr val="009ED6"/>
                </a:solidFill>
              </a:rPr>
              <a:t>）解决了跨浏览器问题</a:t>
            </a:r>
            <a:endParaRPr lang="zh-CN" altLang="zh-CN" dirty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zh-CN" altLang="en-US" dirty="0"/>
              <a:t>在</a:t>
            </a:r>
            <a:r>
              <a:rPr lang="en-US" altLang="zh-CN" dirty="0"/>
              <a:t>HTML5</a:t>
            </a:r>
            <a:r>
              <a:rPr lang="zh-CN" altLang="en-US" dirty="0"/>
              <a:t>之前，各大浏览器厂商为了争夺市场占有率，会在各自的浏览器中增加各种各样的功能，并且</a:t>
            </a:r>
            <a:r>
              <a:rPr lang="zh-CN" altLang="en-US" dirty="0">
                <a:solidFill>
                  <a:srgbClr val="009ED6"/>
                </a:solidFill>
              </a:rPr>
              <a:t>不具有统一的标准</a:t>
            </a:r>
            <a:r>
              <a:rPr lang="zh-CN" altLang="en-US" dirty="0"/>
              <a:t>。使用不同的浏览器，常常看到不同的页面效果。在</a:t>
            </a:r>
            <a:r>
              <a:rPr lang="en-US" altLang="zh-CN" dirty="0"/>
              <a:t>HTML5</a:t>
            </a:r>
            <a:r>
              <a:rPr lang="zh-CN" altLang="en-US" dirty="0"/>
              <a:t>中，纳入了所有合理的</a:t>
            </a:r>
            <a:r>
              <a:rPr lang="zh-CN" altLang="en-US" dirty="0">
                <a:solidFill>
                  <a:srgbClr val="009ED6"/>
                </a:solidFill>
              </a:rPr>
              <a:t>扩展功能</a:t>
            </a:r>
            <a:r>
              <a:rPr lang="zh-CN" altLang="en-US" dirty="0"/>
              <a:t>，具备良好的跨平台性能。针对不支持新标签的老式</a:t>
            </a:r>
            <a:r>
              <a:rPr lang="en-US" altLang="zh-CN" dirty="0"/>
              <a:t>IE</a:t>
            </a:r>
            <a:r>
              <a:rPr lang="zh-CN" altLang="en-US" dirty="0"/>
              <a:t>浏览器，只需简单地添加</a:t>
            </a:r>
            <a:r>
              <a:rPr lang="en-US" altLang="zh-CN" dirty="0"/>
              <a:t>JavaScript</a:t>
            </a:r>
            <a:r>
              <a:rPr lang="zh-CN" altLang="en-US" dirty="0"/>
              <a:t>代码就可以使用新的元素</a:t>
            </a:r>
            <a:r>
              <a:rPr lang="zh-CN" altLang="zh-CN" dirty="0"/>
              <a:t>。</a:t>
            </a:r>
            <a:endParaRPr lang="zh-CN" altLang="zh-CN" dirty="0"/>
          </a:p>
          <a:p>
            <a:pPr marL="0" indent="457200">
              <a:buNone/>
            </a:pPr>
            <a:r>
              <a:rPr lang="zh-CN" altLang="en-US" b="1" dirty="0">
                <a:solidFill>
                  <a:srgbClr val="009ED6"/>
                </a:solidFill>
              </a:rPr>
              <a:t>（</a:t>
            </a:r>
            <a:r>
              <a:rPr lang="en-US" altLang="zh-CN" b="1" dirty="0">
                <a:solidFill>
                  <a:srgbClr val="009ED6"/>
                </a:solidFill>
              </a:rPr>
              <a:t>2</a:t>
            </a:r>
            <a:r>
              <a:rPr lang="zh-CN" altLang="en-US" b="1" dirty="0">
                <a:solidFill>
                  <a:srgbClr val="009ED6"/>
                </a:solidFill>
              </a:rPr>
              <a:t>）新增了多个新特性</a:t>
            </a:r>
            <a:endParaRPr lang="en-US" altLang="zh-CN" b="1" dirty="0">
              <a:solidFill>
                <a:srgbClr val="009ED6"/>
              </a:solidFill>
            </a:endParaRPr>
          </a:p>
          <a:p>
            <a:pPr marL="12001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zh-CN" dirty="0"/>
              <a:t>新的特殊</a:t>
            </a:r>
            <a:r>
              <a:rPr lang="zh-CN" altLang="zh-CN" dirty="0">
                <a:solidFill>
                  <a:srgbClr val="009ED6"/>
                </a:solidFill>
              </a:rPr>
              <a:t>内容元素</a:t>
            </a:r>
            <a:r>
              <a:rPr lang="zh-CN" altLang="zh-CN" dirty="0"/>
              <a:t>，比如</a:t>
            </a:r>
            <a:r>
              <a:rPr lang="en-US" altLang="zh-CN" dirty="0"/>
              <a:t> header</a:t>
            </a:r>
            <a:r>
              <a:rPr lang="zh-CN" altLang="zh-CN" dirty="0"/>
              <a:t>、</a:t>
            </a:r>
            <a:r>
              <a:rPr lang="en-US" altLang="zh-CN" dirty="0" err="1"/>
              <a:t>nav</a:t>
            </a:r>
            <a:r>
              <a:rPr lang="zh-CN" altLang="zh-CN" dirty="0"/>
              <a:t>、</a:t>
            </a:r>
            <a:r>
              <a:rPr lang="en-US" altLang="zh-CN" dirty="0"/>
              <a:t>section</a:t>
            </a:r>
            <a:r>
              <a:rPr lang="zh-CN" altLang="zh-CN" dirty="0"/>
              <a:t>、</a:t>
            </a:r>
            <a:r>
              <a:rPr lang="en-US" altLang="zh-CN" dirty="0"/>
              <a:t>article</a:t>
            </a:r>
            <a:r>
              <a:rPr lang="zh-CN" altLang="zh-CN" dirty="0"/>
              <a:t>、</a:t>
            </a:r>
            <a:r>
              <a:rPr lang="en-US" altLang="zh-CN" dirty="0"/>
              <a:t>footer</a:t>
            </a:r>
            <a:r>
              <a:rPr lang="zh-CN" altLang="zh-CN" dirty="0"/>
              <a:t>。</a:t>
            </a:r>
            <a:endParaRPr lang="zh-CN" altLang="zh-CN" dirty="0"/>
          </a:p>
          <a:p>
            <a:pPr marL="12001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zh-CN" dirty="0"/>
              <a:t>新的</a:t>
            </a:r>
            <a:r>
              <a:rPr lang="zh-CN" altLang="zh-CN" dirty="0">
                <a:solidFill>
                  <a:srgbClr val="009ED6"/>
                </a:solidFill>
              </a:rPr>
              <a:t>表单控件</a:t>
            </a:r>
            <a:r>
              <a:rPr lang="zh-CN" altLang="zh-CN" dirty="0"/>
              <a:t>，比如</a:t>
            </a:r>
            <a:r>
              <a:rPr lang="en-US" altLang="zh-CN" dirty="0"/>
              <a:t> calendar</a:t>
            </a:r>
            <a:r>
              <a:rPr lang="zh-CN" altLang="zh-CN" dirty="0"/>
              <a:t>、</a:t>
            </a:r>
            <a:r>
              <a:rPr lang="en-US" altLang="zh-CN" dirty="0"/>
              <a:t>date</a:t>
            </a:r>
            <a:r>
              <a:rPr lang="zh-CN" altLang="zh-CN" dirty="0"/>
              <a:t>、</a:t>
            </a:r>
            <a:r>
              <a:rPr lang="en-US" altLang="zh-CN" dirty="0"/>
              <a:t>time</a:t>
            </a:r>
            <a:r>
              <a:rPr lang="zh-CN" altLang="zh-CN" dirty="0"/>
              <a:t>、</a:t>
            </a:r>
            <a:r>
              <a:rPr lang="en-US" altLang="zh-CN" dirty="0"/>
              <a:t>email</a:t>
            </a:r>
            <a:r>
              <a:rPr lang="zh-CN" altLang="zh-CN" dirty="0"/>
              <a:t>、</a:t>
            </a:r>
            <a:r>
              <a:rPr lang="en-US" altLang="zh-CN" dirty="0" err="1"/>
              <a:t>url</a:t>
            </a:r>
            <a:r>
              <a:rPr lang="zh-CN" altLang="zh-CN" dirty="0"/>
              <a:t>、</a:t>
            </a:r>
            <a:r>
              <a:rPr lang="en-US" altLang="zh-CN" dirty="0"/>
              <a:t>search</a:t>
            </a:r>
            <a:r>
              <a:rPr lang="zh-CN" altLang="zh-CN" dirty="0"/>
              <a:t>。</a:t>
            </a:r>
            <a:endParaRPr lang="zh-CN" altLang="zh-CN" dirty="0"/>
          </a:p>
          <a:p>
            <a:pPr marL="12001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zh-CN" dirty="0"/>
              <a:t>用于绘画的</a:t>
            </a:r>
            <a:r>
              <a:rPr lang="en-US" altLang="zh-CN" dirty="0">
                <a:solidFill>
                  <a:srgbClr val="009ED6"/>
                </a:solidFill>
              </a:rPr>
              <a:t> canvas </a:t>
            </a:r>
            <a:r>
              <a:rPr lang="zh-CN" altLang="zh-CN" dirty="0"/>
              <a:t>元素。</a:t>
            </a:r>
            <a:endParaRPr lang="zh-CN" altLang="zh-CN" dirty="0"/>
          </a:p>
          <a:p>
            <a:pPr marL="12001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zh-CN" dirty="0"/>
              <a:t>用于媒介回放的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9ED6"/>
                </a:solidFill>
              </a:rPr>
              <a:t>video</a:t>
            </a:r>
            <a:r>
              <a:rPr lang="en-US" altLang="zh-CN" dirty="0"/>
              <a:t> </a:t>
            </a:r>
            <a:r>
              <a:rPr lang="zh-CN" altLang="zh-CN" dirty="0">
                <a:solidFill>
                  <a:srgbClr val="009ED6"/>
                </a:solidFill>
              </a:rPr>
              <a:t>和</a:t>
            </a:r>
            <a:r>
              <a:rPr lang="en-US" altLang="zh-CN" dirty="0">
                <a:solidFill>
                  <a:srgbClr val="009ED6"/>
                </a:solidFill>
              </a:rPr>
              <a:t> audio </a:t>
            </a:r>
            <a:r>
              <a:rPr lang="zh-CN" altLang="zh-CN" dirty="0"/>
              <a:t>元素。</a:t>
            </a:r>
            <a:endParaRPr lang="zh-CN" altLang="zh-CN" dirty="0"/>
          </a:p>
          <a:p>
            <a:pPr marL="12001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zh-CN" dirty="0"/>
              <a:t>对</a:t>
            </a:r>
            <a:r>
              <a:rPr lang="zh-CN" altLang="zh-CN" dirty="0">
                <a:solidFill>
                  <a:srgbClr val="009ED6"/>
                </a:solidFill>
              </a:rPr>
              <a:t>本地离线存储</a:t>
            </a:r>
            <a:r>
              <a:rPr lang="zh-CN" altLang="zh-CN" dirty="0"/>
              <a:t>的更好的支持。</a:t>
            </a:r>
            <a:endParaRPr lang="zh-CN" altLang="zh-CN" dirty="0"/>
          </a:p>
          <a:p>
            <a:pPr marL="12001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zh-CN" dirty="0"/>
              <a:t>地理位置、拖拽、摄像头等</a:t>
            </a:r>
            <a:r>
              <a:rPr lang="en-US" altLang="zh-CN" dirty="0">
                <a:solidFill>
                  <a:srgbClr val="009ED6"/>
                </a:solidFill>
              </a:rPr>
              <a:t>API</a:t>
            </a:r>
            <a:r>
              <a:rPr lang="zh-CN" altLang="en-US" dirty="0"/>
              <a:t>。</a:t>
            </a:r>
            <a:endParaRPr lang="en-US" altLang="zh-CN" b="1" dirty="0"/>
          </a:p>
          <a:p>
            <a:r>
              <a:rPr lang="zh-CN" altLang="en-US" b="1" dirty="0" smtClean="0">
                <a:solidFill>
                  <a:srgbClr val="009ED6"/>
                </a:solidFill>
              </a:rPr>
              <a:t>  （</a:t>
            </a:r>
            <a:r>
              <a:rPr lang="en-US" altLang="zh-CN" b="1" dirty="0" smtClean="0">
                <a:solidFill>
                  <a:srgbClr val="009ED6"/>
                </a:solidFill>
              </a:rPr>
              <a:t>3</a:t>
            </a:r>
            <a:r>
              <a:rPr lang="zh-CN" altLang="en-US" b="1" dirty="0" smtClean="0">
                <a:solidFill>
                  <a:srgbClr val="009ED6"/>
                </a:solidFill>
              </a:rPr>
              <a:t>）用户优先的原则</a:t>
            </a:r>
            <a:endParaRPr lang="en-US" altLang="zh-CN" b="1" dirty="0" smtClean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zh-CN" altLang="en-US" b="1" dirty="0" smtClean="0">
                <a:solidFill>
                  <a:srgbClr val="009ED6"/>
                </a:solidFill>
              </a:rPr>
              <a:t>（</a:t>
            </a:r>
            <a:r>
              <a:rPr lang="en-US" altLang="zh-CN" b="1" dirty="0">
                <a:solidFill>
                  <a:srgbClr val="009ED6"/>
                </a:solidFill>
              </a:rPr>
              <a:t>4</a:t>
            </a:r>
            <a:r>
              <a:rPr lang="zh-CN" altLang="en-US" b="1" dirty="0">
                <a:solidFill>
                  <a:srgbClr val="009ED6"/>
                </a:solidFill>
              </a:rPr>
              <a:t>）化繁为简的优势</a:t>
            </a:r>
            <a:endParaRPr lang="en-US" altLang="zh-CN" dirty="0">
              <a:solidFill>
                <a:srgbClr val="009ED6"/>
              </a:solidFill>
            </a:endParaRPr>
          </a:p>
          <a:p>
            <a:pPr marL="914400" lvl="0"/>
            <a:r>
              <a:rPr lang="zh-CN" altLang="zh-CN" dirty="0"/>
              <a:t>新的简化的</a:t>
            </a:r>
            <a:r>
              <a:rPr lang="zh-CN" altLang="zh-CN" dirty="0">
                <a:solidFill>
                  <a:srgbClr val="009ED6"/>
                </a:solidFill>
              </a:rPr>
              <a:t>字符集声明</a:t>
            </a:r>
            <a:r>
              <a:rPr lang="zh-CN" altLang="zh-CN" dirty="0"/>
              <a:t>。</a:t>
            </a:r>
            <a:endParaRPr lang="zh-CN" altLang="zh-CN" dirty="0"/>
          </a:p>
          <a:p>
            <a:pPr marL="914400" lvl="0"/>
            <a:r>
              <a:rPr lang="zh-CN" altLang="zh-CN" dirty="0"/>
              <a:t>新的简化的</a:t>
            </a:r>
            <a:r>
              <a:rPr lang="en-US" altLang="zh-CN" dirty="0">
                <a:solidFill>
                  <a:srgbClr val="009ED6"/>
                </a:solidFill>
              </a:rPr>
              <a:t>DOCTYPE</a:t>
            </a:r>
            <a:r>
              <a:rPr lang="zh-CN" altLang="zh-CN" dirty="0"/>
              <a:t>。</a:t>
            </a:r>
            <a:endParaRPr lang="zh-CN" altLang="zh-CN" dirty="0"/>
          </a:p>
          <a:p>
            <a:pPr marL="914400" lvl="0"/>
            <a:r>
              <a:rPr lang="zh-CN" altLang="zh-CN" dirty="0"/>
              <a:t>简单而强大的</a:t>
            </a:r>
            <a:r>
              <a:rPr lang="en-US" altLang="zh-CN" dirty="0">
                <a:solidFill>
                  <a:srgbClr val="009ED6"/>
                </a:solidFill>
              </a:rPr>
              <a:t>HTML5 API</a:t>
            </a:r>
            <a:r>
              <a:rPr lang="zh-CN" altLang="zh-CN" dirty="0"/>
              <a:t>。</a:t>
            </a:r>
            <a:endParaRPr lang="zh-CN" altLang="zh-CN" dirty="0"/>
          </a:p>
          <a:p>
            <a:pPr marL="914400" lvl="0"/>
            <a:r>
              <a:rPr lang="zh-CN" altLang="zh-CN" dirty="0"/>
              <a:t>以浏览器</a:t>
            </a:r>
            <a:r>
              <a:rPr lang="zh-CN" altLang="zh-CN" dirty="0">
                <a:solidFill>
                  <a:srgbClr val="009ED6"/>
                </a:solidFill>
              </a:rPr>
              <a:t>原生</a:t>
            </a:r>
            <a:r>
              <a:rPr lang="zh-CN" altLang="zh-CN" dirty="0"/>
              <a:t>能力替代复杂的</a:t>
            </a:r>
            <a:r>
              <a:rPr lang="en-US" altLang="zh-CN" dirty="0"/>
              <a:t>JavaScript</a:t>
            </a:r>
            <a:r>
              <a:rPr lang="zh-CN" altLang="zh-CN" dirty="0"/>
              <a:t>代码。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9202" y="659280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HTML5</a:t>
            </a:r>
            <a:r>
              <a:rPr lang="zh-CN" altLang="en-US" dirty="0" smtClean="0"/>
              <a:t>浏览器支持情况</a:t>
            </a:r>
            <a:endParaRPr lang="zh-CN" altLang="en-US" dirty="0"/>
          </a:p>
        </p:txBody>
      </p:sp>
      <p:pic>
        <p:nvPicPr>
          <p:cNvPr id="4" name="Picture 2" descr="browser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645" y="1861038"/>
            <a:ext cx="5414689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9434" y="700606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HTML5</a:t>
            </a:r>
            <a:r>
              <a:rPr lang="zh-CN" altLang="en-US" dirty="0" smtClean="0"/>
              <a:t>文档格式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15721" y="1613613"/>
            <a:ext cx="8915400" cy="3777622"/>
          </a:xfrm>
        </p:spPr>
        <p:txBody>
          <a:bodyPr/>
          <a:lstStyle/>
          <a:p>
            <a:r>
              <a:rPr lang="en-US" altLang="zh-CN" dirty="0"/>
              <a:t>HTML5</a:t>
            </a:r>
            <a:r>
              <a:rPr lang="zh-CN" altLang="zh-CN" dirty="0"/>
              <a:t>文档的基本格式主要包括</a:t>
            </a:r>
            <a:r>
              <a:rPr lang="en-US" altLang="zh-CN" dirty="0">
                <a:solidFill>
                  <a:srgbClr val="009ED6"/>
                </a:solidFill>
              </a:rPr>
              <a:t>&lt;!DOCTYPE&gt;</a:t>
            </a:r>
            <a:r>
              <a:rPr lang="zh-CN" altLang="zh-CN" dirty="0"/>
              <a:t>文档类型声明、</a:t>
            </a:r>
            <a:r>
              <a:rPr lang="en-US" altLang="zh-CN" dirty="0">
                <a:solidFill>
                  <a:srgbClr val="009ED6"/>
                </a:solidFill>
              </a:rPr>
              <a:t>&lt;html&gt;</a:t>
            </a:r>
            <a:r>
              <a:rPr lang="zh-CN" altLang="zh-CN" dirty="0"/>
              <a:t>根标记、</a:t>
            </a:r>
            <a:r>
              <a:rPr lang="en-US" altLang="zh-CN" dirty="0">
                <a:solidFill>
                  <a:srgbClr val="009ED6"/>
                </a:solidFill>
              </a:rPr>
              <a:t>&lt;head&gt;</a:t>
            </a:r>
            <a:r>
              <a:rPr lang="zh-CN" altLang="zh-CN" dirty="0"/>
              <a:t>头部标记、</a:t>
            </a:r>
            <a:r>
              <a:rPr lang="en-US" altLang="zh-CN" dirty="0">
                <a:solidFill>
                  <a:srgbClr val="009ED6"/>
                </a:solidFill>
              </a:rPr>
              <a:t>&lt;body&gt;</a:t>
            </a:r>
            <a:r>
              <a:rPr lang="zh-CN" altLang="zh-CN" dirty="0"/>
              <a:t>主体标记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2351" y="2579231"/>
            <a:ext cx="3817951" cy="15850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6697" y="659279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02984" y="1364316"/>
            <a:ext cx="8915400" cy="4974938"/>
          </a:xfrm>
        </p:spPr>
        <p:txBody>
          <a:bodyPr>
            <a:normAutofit/>
          </a:bodyPr>
          <a:lstStyle/>
          <a:p>
            <a:pPr marL="0" indent="457200">
              <a:buNone/>
              <a:defRPr/>
            </a:pPr>
            <a:r>
              <a:rPr lang="zh-CN" altLang="en-US" b="1" dirty="0">
                <a:solidFill>
                  <a:srgbClr val="009ED6"/>
                </a:solidFill>
              </a:rPr>
              <a:t>（</a:t>
            </a:r>
            <a:r>
              <a:rPr lang="en-US" altLang="zh-CN" b="1" dirty="0">
                <a:solidFill>
                  <a:srgbClr val="009ED6"/>
                </a:solidFill>
              </a:rPr>
              <a:t>1</a:t>
            </a:r>
            <a:r>
              <a:rPr lang="zh-CN" altLang="en-US" b="1" dirty="0">
                <a:solidFill>
                  <a:srgbClr val="009ED6"/>
                </a:solidFill>
              </a:rPr>
              <a:t>）标签不区分大小写</a:t>
            </a:r>
            <a:endParaRPr lang="en-US" altLang="zh-CN" b="1" dirty="0">
              <a:solidFill>
                <a:srgbClr val="009ED6"/>
              </a:solidFill>
            </a:endParaRPr>
          </a:p>
          <a:p>
            <a:pPr marL="0" indent="457200">
              <a:buNone/>
              <a:defRPr/>
            </a:pPr>
            <a:r>
              <a:rPr lang="en-US" altLang="zh-CN" dirty="0"/>
              <a:t>HTML5</a:t>
            </a:r>
            <a:r>
              <a:rPr lang="zh-CN" altLang="en-US" dirty="0"/>
              <a:t>采用宽松的语法格式，标签可以不区分大小写，这是</a:t>
            </a:r>
            <a:r>
              <a:rPr lang="en-US" altLang="zh-CN" dirty="0">
                <a:solidFill>
                  <a:srgbClr val="009ED6"/>
                </a:solidFill>
              </a:rPr>
              <a:t>HTML5</a:t>
            </a:r>
            <a:r>
              <a:rPr lang="zh-CN" altLang="en-US" dirty="0">
                <a:solidFill>
                  <a:srgbClr val="009ED6"/>
                </a:solidFill>
              </a:rPr>
              <a:t>语法</a:t>
            </a:r>
            <a:r>
              <a:rPr lang="zh-CN" altLang="en-US" dirty="0"/>
              <a:t>变化的重要体现。例如：</a:t>
            </a:r>
            <a:endParaRPr lang="zh-CN" altLang="en-US" dirty="0"/>
          </a:p>
          <a:p>
            <a:pPr marL="0" indent="457200">
              <a:buNone/>
              <a:defRPr/>
            </a:pPr>
            <a:endParaRPr lang="en-US" altLang="zh-CN" dirty="0" smtClean="0"/>
          </a:p>
          <a:p>
            <a:pPr marL="0" indent="457200">
              <a:buNone/>
              <a:defRPr/>
            </a:pPr>
            <a:r>
              <a:rPr lang="zh-CN" altLang="en-US" dirty="0" smtClean="0"/>
              <a:t>在</a:t>
            </a:r>
            <a:r>
              <a:rPr lang="zh-CN" altLang="en-US" dirty="0"/>
              <a:t>上面的代码中，虽然</a:t>
            </a:r>
            <a:r>
              <a:rPr lang="en-US" altLang="zh-CN" dirty="0"/>
              <a:t>p</a:t>
            </a:r>
            <a:r>
              <a:rPr lang="zh-CN" altLang="en-US" dirty="0"/>
              <a:t>标记的开始标记与结束标记大小写并不匹配，但是在</a:t>
            </a:r>
            <a:r>
              <a:rPr lang="en-US" altLang="zh-CN" dirty="0"/>
              <a:t>HTML5</a:t>
            </a:r>
            <a:r>
              <a:rPr lang="zh-CN" altLang="en-US" dirty="0"/>
              <a:t>语法中是完全合法的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457200">
              <a:buNone/>
              <a:defRPr/>
            </a:pPr>
            <a:r>
              <a:rPr lang="zh-CN" altLang="en-US" b="1" dirty="0" smtClean="0">
                <a:solidFill>
                  <a:srgbClr val="009ED6"/>
                </a:solidFill>
              </a:rPr>
              <a:t>（</a:t>
            </a:r>
            <a:r>
              <a:rPr lang="en-US" altLang="zh-CN" b="1" dirty="0" smtClean="0">
                <a:solidFill>
                  <a:srgbClr val="009ED6"/>
                </a:solidFill>
              </a:rPr>
              <a:t>2</a:t>
            </a:r>
            <a:r>
              <a:rPr lang="zh-CN" altLang="en-US" b="1" dirty="0">
                <a:solidFill>
                  <a:srgbClr val="009ED6"/>
                </a:solidFill>
              </a:rPr>
              <a:t>）允许属性值不使用引号</a:t>
            </a:r>
            <a:endParaRPr lang="en-US" altLang="zh-CN" b="1" dirty="0">
              <a:solidFill>
                <a:srgbClr val="009ED6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zh-CN" dirty="0"/>
              <a:t>在</a:t>
            </a:r>
            <a:r>
              <a:rPr lang="en-US" altLang="zh-CN" dirty="0"/>
              <a:t>HTML5</a:t>
            </a:r>
            <a:r>
              <a:rPr lang="zh-CN" altLang="zh-CN" dirty="0"/>
              <a:t>语法中，属性值不放在引号中也是正确的。例如：</a:t>
            </a:r>
            <a:endParaRPr lang="zh-CN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zh-CN" dirty="0" smtClean="0"/>
              <a:t>以上</a:t>
            </a:r>
            <a:r>
              <a:rPr lang="zh-CN" altLang="zh-CN" dirty="0"/>
              <a:t>代码都是完全符合</a:t>
            </a:r>
            <a:r>
              <a:rPr lang="en-US" altLang="zh-CN" dirty="0"/>
              <a:t>HTML5</a:t>
            </a:r>
            <a:r>
              <a:rPr lang="zh-CN" altLang="zh-CN" dirty="0"/>
              <a:t>规范的，等价于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zh-CN" dirty="0"/>
          </a:p>
          <a:p>
            <a:pPr marL="0" indent="457200">
              <a:buNone/>
              <a:defRPr/>
            </a:pP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295568" y="5077469"/>
            <a:ext cx="7231585" cy="456535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&lt;input checked="a" type="checkbox</a:t>
            </a:r>
            <a:r>
              <a:rPr lang="en-US" altLang="zh-CN" dirty="0" smtClean="0">
                <a:solidFill>
                  <a:schemeClr val="bg1"/>
                </a:solidFill>
              </a:rPr>
              <a:t>"/&gt;</a:t>
            </a:r>
            <a:endParaRPr lang="zh-CN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7101</Words>
  <Application>WPS 演示</Application>
  <PresentationFormat>宽屏</PresentationFormat>
  <Paragraphs>359</Paragraphs>
  <Slides>40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1" baseType="lpstr">
      <vt:lpstr>Arial</vt:lpstr>
      <vt:lpstr>宋体</vt:lpstr>
      <vt:lpstr>Wingdings</vt:lpstr>
      <vt:lpstr>Wingdings 3</vt:lpstr>
      <vt:lpstr>Arial</vt:lpstr>
      <vt:lpstr>Century Gothic</vt:lpstr>
      <vt:lpstr>微软雅黑</vt:lpstr>
      <vt:lpstr>Arial Unicode MS</vt:lpstr>
      <vt:lpstr>幼圆</vt:lpstr>
      <vt:lpstr>等线</vt:lpstr>
      <vt:lpstr>丝状</vt:lpstr>
      <vt:lpstr>HTML5+CSS</vt:lpstr>
      <vt:lpstr>HTML5介绍</vt:lpstr>
      <vt:lpstr>HTML5</vt:lpstr>
      <vt:lpstr>HTML5概述</vt:lpstr>
      <vt:lpstr>HTML5发展历程</vt:lpstr>
      <vt:lpstr>HTML5发展优势</vt:lpstr>
      <vt:lpstr>HTML5浏览器支持情况</vt:lpstr>
      <vt:lpstr>HTML5文档格式</vt:lpstr>
      <vt:lpstr>HTML语法</vt:lpstr>
      <vt:lpstr>HTML语法</vt:lpstr>
      <vt:lpstr>HTML5基础标签</vt:lpstr>
      <vt:lpstr>HTML5基础标签</vt:lpstr>
      <vt:lpstr>CSS3介绍</vt:lpstr>
      <vt:lpstr>CSS3</vt:lpstr>
      <vt:lpstr>CSS简介</vt:lpstr>
      <vt:lpstr>CSS3样式规则</vt:lpstr>
      <vt:lpstr>CSS样式表的引入</vt:lpstr>
      <vt:lpstr>CSS样式表的引入</vt:lpstr>
      <vt:lpstr>CSS基础选择器</vt:lpstr>
      <vt:lpstr>CSS的叠加和继承</vt:lpstr>
      <vt:lpstr>CSS的叠加和继承</vt:lpstr>
      <vt:lpstr>CSS的叠加和继承</vt:lpstr>
      <vt:lpstr>CSS的优先级</vt:lpstr>
      <vt:lpstr>盒模型（div）</vt:lpstr>
      <vt:lpstr>盒模型（div）</vt:lpstr>
      <vt:lpstr>盒模型概述</vt:lpstr>
      <vt:lpstr>盒模型的相关属性</vt:lpstr>
      <vt:lpstr>浮动与定位</vt:lpstr>
      <vt:lpstr>浮动与定位</vt:lpstr>
      <vt:lpstr>元素的浮动</vt:lpstr>
      <vt:lpstr>元素的定位</vt:lpstr>
      <vt:lpstr>元素的类型</vt:lpstr>
      <vt:lpstr>元素的转换</vt:lpstr>
      <vt:lpstr>表单（form）</vt:lpstr>
      <vt:lpstr>表单（form）</vt:lpstr>
      <vt:lpstr>表单的构成</vt:lpstr>
      <vt:lpstr>表单的构成</vt:lpstr>
      <vt:lpstr>表单的属性</vt:lpstr>
      <vt:lpstr>表单的属性</vt:lpstr>
      <vt:lpstr>Chrome调试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HTML5+CSS</dc:title>
  <dc:creator>asus</dc:creator>
  <cp:lastModifiedBy>desperado</cp:lastModifiedBy>
  <cp:revision>29</cp:revision>
  <dcterms:created xsi:type="dcterms:W3CDTF">2017-11-27T04:07:00Z</dcterms:created>
  <dcterms:modified xsi:type="dcterms:W3CDTF">2019-10-26T09:48:27Z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