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3"/>
    <p:sldId id="263" r:id="rId4"/>
    <p:sldId id="265" r:id="rId5"/>
    <p:sldId id="257" r:id="rId6"/>
    <p:sldId id="264" r:id="rId7"/>
    <p:sldId id="266" r:id="rId8"/>
    <p:sldId id="268" r:id="rId10"/>
    <p:sldId id="274" r:id="rId11"/>
    <p:sldId id="273" r:id="rId12"/>
    <p:sldId id="258" r:id="rId13"/>
    <p:sldId id="275" r:id="rId14"/>
    <p:sldId id="259" r:id="rId15"/>
    <p:sldId id="261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&lt;meta&gt; 元素可提供有关页面的元信息（meta-information），比如针对搜索引擎和更新频度的描述和关键词。</a:t>
            </a:r>
            <a:endParaRPr lang="zh-CN" altLang="en-US"/>
          </a:p>
          <a:p>
            <a:r>
              <a:rPr lang="zh-CN" altLang="en-US"/>
              <a:t>&lt;meta&gt; 标签位于文档的头部，不包含任何内容。&lt;meta&gt; 标签的属性定义了与文档相关联的名称/值对。</a:t>
            </a:r>
            <a:endParaRPr lang="zh-CN" altLang="en-US"/>
          </a:p>
          <a:p>
            <a:r>
              <a:rPr lang="en-US" altLang="zh-CN"/>
              <a:t>name=”author”, content=”name”;</a:t>
            </a:r>
            <a:endParaRPr lang="zh-CN" altLang="en-US"/>
          </a:p>
          <a:p>
            <a:r>
              <a:rPr lang="zh-CN" altLang="en-US"/>
              <a:t>X-UA-Compatible确实是为了我们定义浏览器的渲染方式的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引申一下路径问题</a:t>
            </a:r>
            <a:endParaRPr lang="zh-CN" altLang="en-US"/>
          </a:p>
          <a:p>
            <a:r>
              <a:rPr lang="zh-CN" altLang="en-US"/>
              <a:t>绝对路径和相对路径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838202" y="2949575"/>
            <a:ext cx="10515598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50000">
                  <a:schemeClr val="tx1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620837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166241"/>
            <a:ext cx="9144000" cy="529459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auto"/>
            <a:r>
              <a:rPr lang="zh-CN" altLang="en-US" strike="noStrike" noProof="1" smtClean="0"/>
              <a:t>单击此处编辑母版副标题样式</a:t>
            </a:r>
            <a:endParaRPr lang="en-US" strike="noStrike" noProof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8"/>
          <p:cNvSpPr>
            <a:spLocks noGrp="1"/>
          </p:cNvSpPr>
          <p:nvPr>
            <p:ph type="body" sz="quarter" idx="13"/>
          </p:nvPr>
        </p:nvSpPr>
        <p:spPr>
          <a:xfrm>
            <a:off x="839559" y="255122"/>
            <a:ext cx="10512884" cy="581770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>
                <a:solidFill>
                  <a:schemeClr val="tx1"/>
                </a:solidFill>
              </a:defRPr>
            </a:lvl1pPr>
            <a:lvl2pPr marL="393700" indent="0">
              <a:buFontTx/>
              <a:buNone/>
              <a:defRPr sz="2000">
                <a:solidFill>
                  <a:schemeClr val="tx1"/>
                </a:solidFill>
              </a:defRPr>
            </a:lvl2pPr>
            <a:lvl3pPr marL="661035" indent="0">
              <a:buFontTx/>
              <a:buNone/>
              <a:defRPr sz="1800">
                <a:solidFill>
                  <a:schemeClr val="tx1"/>
                </a:solidFill>
              </a:defRPr>
            </a:lvl3pPr>
            <a:lvl4pPr marL="851535" indent="0">
              <a:buFontTx/>
              <a:buNone/>
              <a:defRPr sz="1800">
                <a:solidFill>
                  <a:schemeClr val="tx1"/>
                </a:solidFill>
              </a:defRPr>
            </a:lvl4pPr>
            <a:lvl5pPr marL="1054735" indent="0">
              <a:buFontTx/>
              <a:buNone/>
              <a:defRPr sz="1800">
                <a:solidFill>
                  <a:schemeClr val="tx1"/>
                </a:solidFill>
              </a:defRPr>
            </a:lvl5pPr>
          </a:lstStyle>
          <a:p>
            <a:pPr lvl="0" fontAlgn="auto"/>
            <a:r>
              <a:rPr lang="zh-CN" altLang="en-US" strike="noStrike" noProof="1" dirty="0" smtClean="0"/>
              <a:t>单击此处编辑母版文本样式</a:t>
            </a:r>
            <a:endParaRPr lang="zh-CN" altLang="en-US" strike="noStrike" noProof="1" dirty="0" smtClean="0"/>
          </a:p>
          <a:p>
            <a:pPr lvl="1" fontAlgn="auto"/>
            <a:r>
              <a:rPr lang="zh-CN" altLang="en-US" strike="noStrike" noProof="1" dirty="0" smtClean="0"/>
              <a:t>第二级</a:t>
            </a:r>
            <a:endParaRPr lang="zh-CN" altLang="en-US" strike="noStrike" noProof="1" dirty="0" smtClean="0"/>
          </a:p>
          <a:p>
            <a:pPr lvl="2" fontAlgn="auto"/>
            <a:r>
              <a:rPr lang="zh-CN" altLang="en-US" strike="noStrike" noProof="1" dirty="0" smtClean="0"/>
              <a:t>第三级</a:t>
            </a:r>
            <a:endParaRPr lang="zh-CN" altLang="en-US" strike="noStrike" noProof="1" dirty="0" smtClean="0"/>
          </a:p>
          <a:p>
            <a:pPr lvl="3" fontAlgn="auto"/>
            <a:r>
              <a:rPr lang="zh-CN" altLang="en-US" strike="noStrike" noProof="1" dirty="0" smtClean="0"/>
              <a:t>第四级</a:t>
            </a:r>
            <a:endParaRPr lang="zh-CN" altLang="en-US" strike="noStrike" noProof="1" dirty="0" smtClean="0"/>
          </a:p>
          <a:p>
            <a:pPr lvl="4" fontAlgn="auto"/>
            <a:r>
              <a:rPr lang="zh-CN" altLang="en-US" strike="noStrike" noProof="1" dirty="0" smtClean="0"/>
              <a:t>第五级</a:t>
            </a:r>
            <a:endParaRPr lang="zh-CN" altLang="en-US" strike="noStrike" noProof="1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4"/>
          </p:nvPr>
        </p:nvSpPr>
        <p:spPr/>
        <p:txBody>
          <a:bodyPr/>
          <a:p>
            <a:pPr fontAlgn="auto"/>
            <a:fld id="{158B36B3-0AD9-447F-B463-1264E37017AC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5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6"/>
          </p:nvPr>
        </p:nvSpPr>
        <p:spPr/>
        <p:txBody>
          <a:bodyPr/>
          <a:p>
            <a:pPr fontAlgn="auto"/>
            <a:fld id="{0C4E5A11-94C7-4C8D-A8BB-B24B5EDFAAFB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en-US" strike="noStrike" noProof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MH_Other_6"/>
          <p:cNvSpPr/>
          <p:nvPr>
            <p:custDataLst>
              <p:tags r:id="rId2"/>
            </p:custDataLst>
          </p:nvPr>
        </p:nvSpPr>
        <p:spPr>
          <a:xfrm>
            <a:off x="11207750" y="3024188"/>
            <a:ext cx="412750" cy="412750"/>
          </a:xfrm>
          <a:prstGeom prst="ellipse">
            <a:avLst/>
          </a:prstGeom>
          <a:solidFill>
            <a:schemeClr val="accent1">
              <a:alpha val="7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75000" lnSpcReduction="20000"/>
          </a:bodyPr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20" name="MH_Other_3"/>
          <p:cNvSpPr/>
          <p:nvPr>
            <p:custDataLst>
              <p:tags r:id="rId3"/>
            </p:custDataLst>
          </p:nvPr>
        </p:nvSpPr>
        <p:spPr>
          <a:xfrm>
            <a:off x="9602788" y="4206875"/>
            <a:ext cx="200025" cy="200025"/>
          </a:xfrm>
          <a:prstGeom prst="ellipse">
            <a:avLst/>
          </a:prstGeom>
          <a:solidFill>
            <a:schemeClr val="accent1">
              <a:lumMod val="40000"/>
              <a:lumOff val="60000"/>
              <a:alpha val="7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21" name="MH_Other_3"/>
          <p:cNvSpPr/>
          <p:nvPr>
            <p:custDataLst>
              <p:tags r:id="rId4"/>
            </p:custDataLst>
          </p:nvPr>
        </p:nvSpPr>
        <p:spPr>
          <a:xfrm>
            <a:off x="11107738" y="4457700"/>
            <a:ext cx="200025" cy="200025"/>
          </a:xfrm>
          <a:prstGeom prst="ellipse">
            <a:avLst/>
          </a:prstGeom>
          <a:solidFill>
            <a:schemeClr val="accent1">
              <a:lumMod val="40000"/>
              <a:lumOff val="60000"/>
              <a:alpha val="7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22" name="MH_Other_7"/>
          <p:cNvSpPr/>
          <p:nvPr>
            <p:custDataLst>
              <p:tags r:id="rId5"/>
            </p:custDataLst>
          </p:nvPr>
        </p:nvSpPr>
        <p:spPr>
          <a:xfrm>
            <a:off x="10566400" y="4244975"/>
            <a:ext cx="612775" cy="612775"/>
          </a:xfrm>
          <a:prstGeom prst="ellipse">
            <a:avLst/>
          </a:prstGeom>
          <a:noFill/>
          <a:ln w="6350">
            <a:solidFill>
              <a:schemeClr val="accent1">
                <a:alpha val="6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23" name="MH_Other_7"/>
          <p:cNvSpPr/>
          <p:nvPr>
            <p:custDataLst>
              <p:tags r:id="rId6"/>
            </p:custDataLst>
          </p:nvPr>
        </p:nvSpPr>
        <p:spPr>
          <a:xfrm>
            <a:off x="10366375" y="3875088"/>
            <a:ext cx="612775" cy="612775"/>
          </a:xfrm>
          <a:prstGeom prst="ellipse">
            <a:avLst/>
          </a:prstGeom>
          <a:solidFill>
            <a:schemeClr val="accent1">
              <a:lumMod val="60000"/>
              <a:lumOff val="40000"/>
              <a:alpha val="7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26" name="MH_Other_3"/>
          <p:cNvSpPr/>
          <p:nvPr>
            <p:custDataLst>
              <p:tags r:id="rId7"/>
            </p:custDataLst>
          </p:nvPr>
        </p:nvSpPr>
        <p:spPr>
          <a:xfrm>
            <a:off x="2614613" y="1617663"/>
            <a:ext cx="214313" cy="214313"/>
          </a:xfrm>
          <a:prstGeom prst="ellipse">
            <a:avLst/>
          </a:prstGeom>
          <a:solidFill>
            <a:schemeClr val="accent1">
              <a:lumMod val="40000"/>
              <a:lumOff val="60000"/>
              <a:alpha val="7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27" name="MH_Other_5"/>
          <p:cNvSpPr/>
          <p:nvPr>
            <p:custDataLst>
              <p:tags r:id="rId8"/>
            </p:custDataLst>
          </p:nvPr>
        </p:nvSpPr>
        <p:spPr>
          <a:xfrm>
            <a:off x="1457325" y="1687513"/>
            <a:ext cx="336550" cy="336550"/>
          </a:xfrm>
          <a:prstGeom prst="ellipse">
            <a:avLst/>
          </a:prstGeom>
          <a:solidFill>
            <a:schemeClr val="accent1">
              <a:alpha val="7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52500" lnSpcReduction="20000"/>
          </a:bodyPr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28" name="MH_Other_7"/>
          <p:cNvSpPr/>
          <p:nvPr>
            <p:custDataLst>
              <p:tags r:id="rId9"/>
            </p:custDataLst>
          </p:nvPr>
        </p:nvSpPr>
        <p:spPr>
          <a:xfrm>
            <a:off x="1654175" y="1433513"/>
            <a:ext cx="655638" cy="655638"/>
          </a:xfrm>
          <a:prstGeom prst="ellipse">
            <a:avLst/>
          </a:prstGeom>
          <a:solidFill>
            <a:schemeClr val="accent1">
              <a:lumMod val="60000"/>
              <a:lumOff val="40000"/>
              <a:alpha val="7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29" name="MH_Other_8"/>
          <p:cNvSpPr/>
          <p:nvPr>
            <p:custDataLst>
              <p:tags r:id="rId10"/>
            </p:custDataLst>
          </p:nvPr>
        </p:nvSpPr>
        <p:spPr>
          <a:xfrm>
            <a:off x="838200" y="1582738"/>
            <a:ext cx="498475" cy="498475"/>
          </a:xfrm>
          <a:prstGeom prst="ellipse">
            <a:avLst/>
          </a:prstGeom>
          <a:noFill/>
          <a:ln w="6350">
            <a:solidFill>
              <a:schemeClr val="accent1">
                <a:alpha val="6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lnSpcReduction="10000"/>
          </a:bodyPr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30" name="MH_Other_10"/>
          <p:cNvSpPr/>
          <p:nvPr>
            <p:custDataLst>
              <p:tags r:id="rId11"/>
            </p:custDataLst>
          </p:nvPr>
        </p:nvSpPr>
        <p:spPr>
          <a:xfrm>
            <a:off x="1154113" y="1023938"/>
            <a:ext cx="334963" cy="334963"/>
          </a:xfrm>
          <a:prstGeom prst="ellipse">
            <a:avLst/>
          </a:prstGeom>
          <a:solidFill>
            <a:schemeClr val="accent1">
              <a:lumMod val="40000"/>
              <a:lumOff val="60000"/>
              <a:alpha val="7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52500" lnSpcReduction="20000"/>
          </a:bodyPr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31" name="MH_Other_3"/>
          <p:cNvSpPr/>
          <p:nvPr>
            <p:custDataLst>
              <p:tags r:id="rId12"/>
            </p:custDataLst>
          </p:nvPr>
        </p:nvSpPr>
        <p:spPr>
          <a:xfrm>
            <a:off x="4224338" y="1885950"/>
            <a:ext cx="214313" cy="212725"/>
          </a:xfrm>
          <a:prstGeom prst="ellipse">
            <a:avLst/>
          </a:prstGeom>
          <a:solidFill>
            <a:schemeClr val="accent1">
              <a:lumMod val="40000"/>
              <a:lumOff val="60000"/>
              <a:alpha val="7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32" name="MH_Other_7"/>
          <p:cNvSpPr/>
          <p:nvPr>
            <p:custDataLst>
              <p:tags r:id="rId13"/>
            </p:custDataLst>
          </p:nvPr>
        </p:nvSpPr>
        <p:spPr>
          <a:xfrm>
            <a:off x="3644900" y="1658938"/>
            <a:ext cx="654050" cy="655638"/>
          </a:xfrm>
          <a:prstGeom prst="ellipse">
            <a:avLst/>
          </a:prstGeom>
          <a:noFill/>
          <a:ln w="6350">
            <a:solidFill>
              <a:schemeClr val="accent1">
                <a:alpha val="6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6200" y="2021224"/>
            <a:ext cx="9512300" cy="1376362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pPr fontAlgn="auto"/>
            <a:r>
              <a:rPr lang="zh-CN" altLang="en-US" strike="noStrike" noProof="1" dirty="0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9900" y="3541714"/>
            <a:ext cx="8712200" cy="594058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en-US" strike="noStrike" noProof="1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en-US" strike="noStrike" noProof="1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828000"/>
          </a:xfrm>
        </p:spPr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en-US" strike="noStrike" noProof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en-US" strike="noStrike" noProof="1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0" y="3429000"/>
            <a:ext cx="2606675" cy="0"/>
          </a:xfrm>
          <a:prstGeom prst="line">
            <a:avLst/>
          </a:prstGeom>
          <a:ln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H="1">
            <a:off x="9585325" y="3429000"/>
            <a:ext cx="2606675" cy="0"/>
          </a:xfrm>
          <a:prstGeom prst="line">
            <a:avLst/>
          </a:prstGeom>
          <a:ln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06514" y="2545725"/>
            <a:ext cx="6978972" cy="1766550"/>
          </a:xfrm>
        </p:spPr>
        <p:txBody>
          <a:bodyPr>
            <a:normAutofit/>
          </a:bodyPr>
          <a:lstStyle>
            <a:lvl1pPr algn="ctr">
              <a:defRPr sz="6600">
                <a:solidFill>
                  <a:schemeClr val="tx1"/>
                </a:solidFill>
              </a:defRPr>
            </a:lvl1pPr>
          </a:lstStyle>
          <a:p>
            <a:pPr fontAlgn="auto"/>
            <a:r>
              <a:rPr lang="zh-CN" altLang="en-US" strike="noStrike" noProof="1" dirty="0" smtClean="0"/>
              <a:t>编辑标题</a:t>
            </a:r>
            <a:endParaRPr lang="en-US" strike="noStrike" noProof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7" y="457200"/>
            <a:ext cx="4165200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fontAlgn="auto"/>
            <a:r>
              <a:rPr lang="zh-CN" altLang="en-US" strike="noStrike" noProof="1" dirty="0" smtClean="0"/>
              <a:t>单击图标添加图片</a:t>
            </a:r>
            <a:endParaRPr lang="en-US" strike="noStrike" noProof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en-US" strike="noStrike" noProof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14.xml"/><Relationship Id="rId12" Type="http://schemas.openxmlformats.org/officeDocument/2006/relationships/tags" Target="../tags/tag13.xml"/><Relationship Id="rId11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5"/>
            <a:ext cx="10515600" cy="828675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ctr"/>
          <a:p>
            <a:pPr lvl="0"/>
            <a:r>
              <a:rPr lang="zh-CN" altLang="en-US" dirty="0"/>
              <a:t>单击此处编辑母版标题样式</a:t>
            </a:r>
            <a:endParaRPr lang="en-US" altLang="zh-CN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/>
            <p:custDataLst>
              <p:tags r:id="rId13"/>
            </p:custDataLst>
          </p:nvPr>
        </p:nvSpPr>
        <p:spPr>
          <a:xfrm>
            <a:off x="838200" y="1504950"/>
            <a:ext cx="10515600" cy="4672013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2860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en-US" altLang="zh-C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n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n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n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科协第一次培训</a:t>
            </a:r>
            <a:br>
              <a:rPr lang="zh-CN" altLang="en-US"/>
            </a:br>
            <a:r>
              <a:rPr lang="en-US" altLang="zh-CN"/>
              <a:t>HTML+CSS</a:t>
            </a:r>
            <a:endParaRPr lang="en-US" altLang="zh-CN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/>
              <a:t>by desperado</a:t>
            </a:r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CSS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层叠样式表(英文全称：Cascading Style Sheets)是一种用来表现HTML（标准通用标记语言的一个应用）。CSS不仅可以静态地修饰网页，还可以配合各种脚本语言动态地对网页各元素进行格式化。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常见的引用方式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&lt;link rel="stylesheet" href="../../lib/styles/iview.css"&gt;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或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&lt;style&gt;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&lt;/style&gt;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或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&lt;div style=”color:black”&gt;&lt;/div&gt;</a:t>
            </a:r>
            <a:endParaRPr lang="en-US" altLang="zh-C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CSS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/>
              <a:t>id</a:t>
            </a:r>
            <a:r>
              <a:rPr lang="zh-CN" altLang="en-US"/>
              <a:t>和</a:t>
            </a:r>
            <a:r>
              <a:rPr lang="en-US" altLang="zh-CN"/>
              <a:t>class</a:t>
            </a:r>
            <a:r>
              <a:rPr lang="zh-CN" altLang="en-US"/>
              <a:t>的建立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确定标签的大小、厚度、颜色、背景、字体大小、字体颜色、显示与否</a:t>
            </a:r>
            <a:r>
              <a:rPr lang="zh-CN" altLang="en-US"/>
              <a:t>等等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盒子模型</a:t>
            </a: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课后作业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buFont typeface="Wingdings" panose="05000000000000000000" charset="0"/>
              <a:buChar char="Ø"/>
            </a:pPr>
            <a:r>
              <a:rPr lang="zh-CN" altLang="en-US"/>
              <a:t>做一个自己的个人介绍名片</a:t>
            </a:r>
            <a:r>
              <a:rPr lang="en-US" altLang="zh-CN"/>
              <a:t>/</a:t>
            </a:r>
            <a:r>
              <a:rPr lang="zh-CN" altLang="en-US"/>
              <a:t>个人主页（关于自己的，怎么好看怎么弄</a:t>
            </a:r>
            <a:r>
              <a:rPr lang="zh-CN" altLang="en-US"/>
              <a:t>）</a:t>
            </a:r>
            <a:endParaRPr lang="zh-CN" altLang="en-US"/>
          </a:p>
          <a:p>
            <a:pPr>
              <a:buFont typeface="Wingdings" panose="05000000000000000000" charset="0"/>
              <a:buChar char="Ø"/>
            </a:pPr>
            <a:r>
              <a:rPr lang="zh-CN" altLang="en-US"/>
              <a:t>课上讲的内容不会太多，详细可以到菜鸟教程学习</a:t>
            </a:r>
            <a:endParaRPr lang="zh-CN" altLang="en-US"/>
          </a:p>
          <a:p>
            <a:pPr>
              <a:buFont typeface="Wingdings" panose="05000000000000000000" charset="0"/>
              <a:buChar char="Ø"/>
            </a:pPr>
            <a:r>
              <a:rPr lang="zh-CN" altLang="en-US"/>
              <a:t>https://www.runoob.com/html/html-quicklist.html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82340" y="1207135"/>
            <a:ext cx="4690745" cy="44437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4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THANK YOU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目录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buFont typeface="Wingdings" panose="05000000000000000000" charset="0"/>
              <a:buChar char="Ø"/>
            </a:pPr>
            <a:r>
              <a:rPr lang="en-US" altLang="zh-CN"/>
              <a:t>HTML</a:t>
            </a:r>
            <a:r>
              <a:rPr lang="zh-CN" altLang="en-US"/>
              <a:t>简介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标记语言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   静态页面</a:t>
            </a:r>
            <a:endParaRPr lang="zh-CN" altLang="en-US"/>
          </a:p>
          <a:p>
            <a:pPr>
              <a:buFont typeface="Wingdings" panose="05000000000000000000" charset="0"/>
              <a:buChar char="Ø"/>
            </a:pPr>
            <a:r>
              <a:rPr lang="en-US" altLang="zh-CN"/>
              <a:t>HTML</a:t>
            </a:r>
            <a:r>
              <a:rPr lang="zh-CN" altLang="en-US"/>
              <a:t>结构</a:t>
            </a:r>
            <a:endParaRPr lang="zh-CN" altLang="en-US"/>
          </a:p>
          <a:p>
            <a:pPr>
              <a:buFont typeface="Wingdings" panose="05000000000000000000" charset="0"/>
              <a:buChar char="Ø"/>
            </a:pPr>
            <a:r>
              <a:rPr lang="en-US" altLang="zh-CN"/>
              <a:t>HTML</a:t>
            </a:r>
            <a:r>
              <a:rPr lang="zh-CN" altLang="en-US"/>
              <a:t>基础语法</a:t>
            </a:r>
            <a:endParaRPr lang="zh-CN" altLang="en-US"/>
          </a:p>
          <a:p>
            <a:pPr>
              <a:buFont typeface="Wingdings" panose="05000000000000000000" charset="0"/>
              <a:buChar char="Ø"/>
            </a:pPr>
            <a:r>
              <a:rPr lang="en-US" altLang="zh-CN"/>
              <a:t>DIV</a:t>
            </a:r>
            <a:endParaRPr lang="en-US" altLang="zh-CN"/>
          </a:p>
          <a:p>
            <a:pPr>
              <a:buFont typeface="Wingdings" panose="05000000000000000000" charset="0"/>
              <a:buChar char="Ø"/>
            </a:pPr>
            <a:r>
              <a:rPr lang="en-US" altLang="zh-CN"/>
              <a:t>chrome</a:t>
            </a:r>
            <a:r>
              <a:rPr lang="zh-CN" altLang="en-US"/>
              <a:t>调试</a:t>
            </a:r>
            <a:endParaRPr lang="zh-CN" altLang="en-US"/>
          </a:p>
          <a:p>
            <a:pPr>
              <a:buFont typeface="Wingdings" panose="05000000000000000000" charset="0"/>
              <a:buChar char="Ø"/>
            </a:pPr>
            <a:r>
              <a:rPr lang="en-US" altLang="zh-CN"/>
              <a:t>CSS</a:t>
            </a: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HTML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>
                <a:solidFill>
                  <a:schemeClr val="tx2">
                    <a:lumMod val="75000"/>
                  </a:schemeClr>
                </a:solidFill>
              </a:rPr>
              <a:t>HTML</a:t>
            </a:r>
            <a:r>
              <a:rPr lang="zh-CN" altLang="en-US"/>
              <a:t>称为</a:t>
            </a:r>
            <a:r>
              <a:rPr lang="zh-CN" altLang="en-US">
                <a:solidFill>
                  <a:schemeClr val="tx2">
                    <a:lumMod val="75000"/>
                  </a:schemeClr>
                </a:solidFill>
              </a:rPr>
              <a:t>超文本标记语言（HyperText Markup Language）</a:t>
            </a:r>
            <a:r>
              <a:rPr lang="zh-CN" altLang="en-US"/>
              <a:t>，是一种标识性的语言。它包括一系列标签．通过这些标签可以将网络上的文档格式统一，使分散的Internet资源连接为一个逻辑整体。HTML文本是由HTML命令组成的描述性文本，HTML命令可以说明文字，图形、动画、声音、表格、链接等。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特点：实时渲染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举个例子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HTML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buFont typeface="Arial" panose="020B0604020202020204" pitchFamily="34" charset="0"/>
              <a:buChar char="•"/>
            </a:pPr>
            <a:r>
              <a:rPr lang="zh-CN" altLang="en-US"/>
              <a:t>标记语言</a:t>
            </a:r>
            <a:endParaRPr lang="zh-CN" altLang="en-US"/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/>
              <a:t>标记语言，是一种将文本以及文本相关的其他信息结合起来，展现出关于文档结构和数据处理细节的电脑文字编码。与文本相关的其他信息（包括文本的结构和表示信息等）与原来的文本结合在一起，但是使用标记进行标识。</a:t>
            </a:r>
            <a:endParaRPr lang="zh-CN" altLang="en-US"/>
          </a:p>
          <a:p>
            <a:pPr marL="0" indent="0">
              <a:buFont typeface="Arial" panose="020B0604020202020204" pitchFamily="34" charset="0"/>
              <a:buNone/>
            </a:pPr>
            <a:endParaRPr lang="zh-CN" altLang="en-US"/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/>
              <a:t>常见的标记语言有：</a:t>
            </a:r>
            <a:r>
              <a:rPr lang="en-US" altLang="zh-CN"/>
              <a:t>HTML</a:t>
            </a:r>
            <a:r>
              <a:rPr lang="zh-CN" altLang="en-US"/>
              <a:t>、</a:t>
            </a:r>
            <a:r>
              <a:rPr lang="en-US" altLang="zh-CN"/>
              <a:t>markdown</a:t>
            </a:r>
            <a:r>
              <a:rPr lang="zh-CN" altLang="en-US"/>
              <a:t>、</a:t>
            </a:r>
            <a:r>
              <a:rPr lang="en-US" altLang="zh-CN"/>
              <a:t>XML</a:t>
            </a:r>
            <a:endParaRPr lang="en-US" altLang="zh-CN"/>
          </a:p>
        </p:txBody>
      </p:sp>
      <p:pic>
        <p:nvPicPr>
          <p:cNvPr id="4" name="图片 3" descr="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10630" y="1428750"/>
            <a:ext cx="5301615" cy="448246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115" y="1694180"/>
            <a:ext cx="5403850" cy="395097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3755" y="1132840"/>
            <a:ext cx="5250180" cy="50444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4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6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HTML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buFont typeface="Arial" panose="020B0604020202020204" pitchFamily="34" charset="0"/>
              <a:buChar char="•"/>
            </a:pPr>
            <a:r>
              <a:rPr lang="zh-CN" altLang="en-US"/>
              <a:t>静态网页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静态页面，即静态网页，是实际存在的，无需经过服务器的编译，直接加载到客户浏览器上显示出来。</a:t>
            </a:r>
            <a:endParaRPr lang="zh-CN" altLang="en-US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/>
              <a:t>动态网页</a:t>
            </a:r>
            <a:endParaRPr lang="zh-CN" altLang="en-US"/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/>
              <a:t>所谓的动态网页，是指跟静态网页相对的一种网页编程技术。静态网页，随着html代码的生成，页面的内容和显示效果就基本上不会发生变化了——除非你修改页面代码。而动态网页则不然，页面代码虽然没有变，但是显示的内容却是可以随着时间、环境或者数据库操作的结果而发生改变的。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HTML</a:t>
            </a:r>
            <a:r>
              <a:rPr lang="zh-CN" altLang="en-US"/>
              <a:t>结构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94460"/>
            <a:ext cx="10515600" cy="4672013"/>
          </a:xfrm>
        </p:spPr>
        <p:txBody>
          <a:bodyPr/>
          <a:p>
            <a:pPr marL="0" indent="0">
              <a:buNone/>
            </a:pPr>
            <a:r>
              <a:rPr lang="zh-CN" altLang="en-US"/>
              <a:t>&lt;!DOCTYPE html&gt;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&lt;html lang="en"&gt;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&lt;head&gt;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&lt;meta charset="UTF-8"&gt;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&lt;meta name="viewport" content="width=device-width, initial-scale=1.0"&gt;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&lt;meta http-equiv="X-UA-Compatible" content="ie=edge"&gt;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&lt;title&gt;Document&lt;/title&gt;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&lt;/head&gt;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&lt;body&gt;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&lt;/body&gt;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&lt;/html&gt;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HTML</a:t>
            </a:r>
            <a:r>
              <a:rPr lang="zh-CN" altLang="en-US"/>
              <a:t>基础语法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93800"/>
            <a:ext cx="10515600" cy="4672013"/>
          </a:xfrm>
        </p:spPr>
        <p:txBody>
          <a:bodyPr/>
          <a:p>
            <a:pPr marL="0" indent="0">
              <a:buNone/>
            </a:pPr>
            <a:r>
              <a:rPr lang="zh-CN" altLang="en-US"/>
              <a:t>最新版</a:t>
            </a:r>
            <a:r>
              <a:rPr lang="en-US" altLang="zh-CN"/>
              <a:t>HTML</a:t>
            </a:r>
            <a:r>
              <a:rPr lang="zh-CN" altLang="en-US"/>
              <a:t>标签不区分大小写</a:t>
            </a:r>
            <a:endParaRPr lang="zh-CN" altLang="en-US"/>
          </a:p>
          <a:p>
            <a:pPr marL="0" indent="0">
              <a:buNone/>
            </a:pPr>
            <a:r>
              <a:rPr lang="en-US" altLang="zh-CN" sz="2000" dirty="0">
                <a:sym typeface="+mn-ea"/>
              </a:rPr>
              <a:t>&lt;h1&gt;&lt;/h1&gt;......&lt;h6&gt;&lt;h6&gt;</a:t>
            </a:r>
            <a:r>
              <a:rPr lang="zh-CN" altLang="en-US" sz="2000" dirty="0">
                <a:sym typeface="+mn-ea"/>
              </a:rPr>
              <a:t>：标题标签，自动加粗，</a:t>
            </a:r>
            <a:r>
              <a:rPr lang="en-US" altLang="zh-CN" sz="2000" dirty="0">
                <a:sym typeface="+mn-ea"/>
              </a:rPr>
              <a:t>h1</a:t>
            </a:r>
            <a:r>
              <a:rPr lang="zh-CN" altLang="en-US" sz="2000" dirty="0">
                <a:sym typeface="+mn-ea"/>
              </a:rPr>
              <a:t>最大，</a:t>
            </a:r>
            <a:r>
              <a:rPr lang="en-US" altLang="zh-CN" sz="2000" dirty="0">
                <a:sym typeface="+mn-ea"/>
              </a:rPr>
              <a:t>h6</a:t>
            </a:r>
            <a:r>
              <a:rPr lang="zh-CN" altLang="en-US" sz="2000" dirty="0">
                <a:sym typeface="+mn-ea"/>
              </a:rPr>
              <a:t>最小。</a:t>
            </a:r>
            <a:endParaRPr lang="zh-CN" altLang="en-US" sz="2000" dirty="0">
              <a:sym typeface="+mn-ea"/>
            </a:endParaRPr>
          </a:p>
          <a:p>
            <a:pPr marL="0" indent="0">
              <a:buNone/>
            </a:pPr>
            <a:r>
              <a:rPr lang="en-US" altLang="zh-CN" sz="2000" dirty="0" smtClean="0">
                <a:sym typeface="+mn-ea"/>
              </a:rPr>
              <a:t>&lt;</a:t>
            </a:r>
            <a:r>
              <a:rPr lang="en-US" altLang="zh-CN" sz="2000" dirty="0">
                <a:sym typeface="+mn-ea"/>
              </a:rPr>
              <a:t>p&gt;&lt;/p&gt;:</a:t>
            </a:r>
            <a:r>
              <a:rPr lang="zh-CN" altLang="en-US" sz="2000" dirty="0">
                <a:sym typeface="+mn-ea"/>
              </a:rPr>
              <a:t>段落</a:t>
            </a:r>
            <a:r>
              <a:rPr lang="zh-CN" altLang="en-US" sz="2000" dirty="0" smtClean="0">
                <a:sym typeface="+mn-ea"/>
              </a:rPr>
              <a:t>标签</a:t>
            </a:r>
            <a:endParaRPr lang="zh-CN" altLang="en-US" sz="2000" dirty="0"/>
          </a:p>
          <a:p>
            <a:pPr marL="0" indent="0">
              <a:buNone/>
            </a:pPr>
            <a:r>
              <a:rPr lang="en-US" altLang="zh-CN" sz="2000" dirty="0" smtClean="0">
                <a:sym typeface="+mn-ea"/>
              </a:rPr>
              <a:t>&lt;</a:t>
            </a:r>
            <a:r>
              <a:rPr lang="en-US" altLang="zh-CN" sz="2000" dirty="0" err="1">
                <a:sym typeface="+mn-ea"/>
              </a:rPr>
              <a:t>br</a:t>
            </a:r>
            <a:r>
              <a:rPr lang="en-US" altLang="zh-CN" sz="2000" dirty="0">
                <a:sym typeface="+mn-ea"/>
              </a:rPr>
              <a:t>/&gt;:</a:t>
            </a:r>
            <a:r>
              <a:rPr lang="zh-CN" altLang="en-US" sz="2000" dirty="0">
                <a:sym typeface="+mn-ea"/>
              </a:rPr>
              <a:t>换行</a:t>
            </a:r>
            <a:r>
              <a:rPr lang="zh-CN" altLang="en-US" sz="2000" dirty="0" smtClean="0">
                <a:sym typeface="+mn-ea"/>
              </a:rPr>
              <a:t>标签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>
                <a:sym typeface="+mn-ea"/>
              </a:rPr>
              <a:t>&lt;!-- --&gt;:</a:t>
            </a:r>
            <a:r>
              <a:rPr lang="zh-CN" altLang="en-US" sz="2000" dirty="0">
                <a:sym typeface="+mn-ea"/>
              </a:rPr>
              <a:t>注释标签</a:t>
            </a:r>
            <a:endParaRPr lang="zh-CN" altLang="en-US" sz="2000" dirty="0">
              <a:sym typeface="+mn-ea"/>
            </a:endParaRPr>
          </a:p>
          <a:p>
            <a:pPr marL="0" indent="0">
              <a:buNone/>
            </a:pPr>
            <a:r>
              <a:rPr lang="en-US" altLang="zh-CN" sz="2000" dirty="0">
                <a:sym typeface="+mn-ea"/>
              </a:rPr>
              <a:t>&lt;a&gt;&lt;/a&gt;</a:t>
            </a:r>
            <a:r>
              <a:rPr lang="en-US" altLang="zh-CN" sz="2000" dirty="0">
                <a:sym typeface="+mn-ea"/>
              </a:rPr>
              <a:t>:</a:t>
            </a:r>
            <a:r>
              <a:rPr lang="zh-CN" altLang="en-US" sz="2000" dirty="0">
                <a:sym typeface="+mn-ea"/>
              </a:rPr>
              <a:t>超链接标签</a:t>
            </a:r>
            <a:endParaRPr lang="zh-CN" altLang="en-US" sz="2000" dirty="0">
              <a:sym typeface="+mn-ea"/>
            </a:endParaRPr>
          </a:p>
          <a:p>
            <a:pPr marL="0" indent="0">
              <a:buNone/>
            </a:pPr>
            <a:r>
              <a:rPr lang="en-US" altLang="zh-CN" sz="2000" dirty="0">
                <a:sym typeface="+mn-ea"/>
              </a:rPr>
              <a:t>&lt;img /&gt;:</a:t>
            </a:r>
            <a:r>
              <a:rPr lang="zh-CN" altLang="en-US" sz="2000" dirty="0">
                <a:sym typeface="+mn-ea"/>
              </a:rPr>
              <a:t>图像标签</a:t>
            </a:r>
            <a:endParaRPr lang="zh-CN" altLang="en-US" sz="2000" dirty="0">
              <a:sym typeface="+mn-ea"/>
            </a:endParaRPr>
          </a:p>
          <a:p>
            <a:pPr marL="0" indent="0">
              <a:buNone/>
            </a:pPr>
            <a:r>
              <a:rPr lang="en-US" altLang="zh-CN" sz="2000" dirty="0">
                <a:sym typeface="+mn-ea"/>
              </a:rPr>
              <a:t>&lt;table&gt;&lt;/table&gt;:</a:t>
            </a:r>
            <a:r>
              <a:rPr lang="zh-CN" altLang="en-US" sz="2000" dirty="0">
                <a:sym typeface="+mn-ea"/>
              </a:rPr>
              <a:t>表格标签 </a:t>
            </a:r>
            <a:r>
              <a:rPr lang="en-US" altLang="zh-CN" sz="2000" dirty="0">
                <a:sym typeface="+mn-ea"/>
              </a:rPr>
              <a:t>&lt;tr&gt;&lt;td&gt;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zh-CN" altLang="en-US" sz="2000" dirty="0" smtClean="0">
                <a:sym typeface="+mn-ea"/>
              </a:rPr>
              <a:t>有序</a:t>
            </a:r>
            <a:r>
              <a:rPr lang="zh-CN" altLang="en-US" sz="2000" dirty="0">
                <a:sym typeface="+mn-ea"/>
              </a:rPr>
              <a:t>列表：</a:t>
            </a:r>
            <a:r>
              <a:rPr lang="en-US" altLang="zh-CN" sz="2000" dirty="0">
                <a:sym typeface="+mn-ea"/>
              </a:rPr>
              <a:t>&lt;</a:t>
            </a:r>
            <a:r>
              <a:rPr lang="en-US" altLang="zh-CN" sz="2000" dirty="0" err="1">
                <a:sym typeface="+mn-ea"/>
              </a:rPr>
              <a:t>ol</a:t>
            </a:r>
            <a:r>
              <a:rPr lang="en-US" altLang="zh-CN" sz="2000" dirty="0">
                <a:sym typeface="+mn-ea"/>
              </a:rPr>
              <a:t>&gt;&lt;/</a:t>
            </a:r>
            <a:r>
              <a:rPr lang="en-US" altLang="zh-CN" sz="2000" dirty="0" err="1">
                <a:sym typeface="+mn-ea"/>
              </a:rPr>
              <a:t>ol</a:t>
            </a:r>
            <a:r>
              <a:rPr lang="en-US" altLang="zh-CN" sz="2000" dirty="0">
                <a:sym typeface="+mn-ea"/>
              </a:rPr>
              <a:t>&gt; </a:t>
            </a:r>
            <a:r>
              <a:rPr lang="zh-CN" altLang="en-US" sz="2000" dirty="0">
                <a:sym typeface="+mn-ea"/>
              </a:rPr>
              <a:t>列表项：</a:t>
            </a:r>
            <a:r>
              <a:rPr lang="en-US" altLang="zh-CN" sz="2000" dirty="0">
                <a:sym typeface="+mn-ea"/>
              </a:rPr>
              <a:t>&lt;li&gt;&lt;/li&gt;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 smtClean="0">
                <a:sym typeface="+mn-ea"/>
              </a:rPr>
              <a:t>无序</a:t>
            </a:r>
            <a:r>
              <a:rPr lang="zh-CN" altLang="en-US" sz="2000" dirty="0">
                <a:sym typeface="+mn-ea"/>
              </a:rPr>
              <a:t>列表：</a:t>
            </a:r>
            <a:r>
              <a:rPr lang="en-US" altLang="zh-CN" sz="2000" dirty="0">
                <a:sym typeface="+mn-ea"/>
              </a:rPr>
              <a:t>&lt;</a:t>
            </a:r>
            <a:r>
              <a:rPr lang="en-US" altLang="zh-CN" sz="2000" dirty="0" err="1">
                <a:sym typeface="+mn-ea"/>
              </a:rPr>
              <a:t>ul</a:t>
            </a:r>
            <a:r>
              <a:rPr lang="en-US" altLang="zh-CN" sz="2000" dirty="0">
                <a:sym typeface="+mn-ea"/>
              </a:rPr>
              <a:t>&gt;&lt;/</a:t>
            </a:r>
            <a:r>
              <a:rPr lang="en-US" altLang="zh-CN" sz="2000" dirty="0" err="1">
                <a:sym typeface="+mn-ea"/>
              </a:rPr>
              <a:t>ul</a:t>
            </a:r>
            <a:r>
              <a:rPr lang="en-US" altLang="zh-CN" sz="2000" dirty="0">
                <a:sym typeface="+mn-ea"/>
              </a:rPr>
              <a:t>&gt; </a:t>
            </a:r>
            <a:r>
              <a:rPr lang="zh-CN" altLang="en-US" sz="2000" dirty="0">
                <a:sym typeface="+mn-ea"/>
              </a:rPr>
              <a:t>列表项：</a:t>
            </a:r>
            <a:r>
              <a:rPr lang="en-US" altLang="zh-CN" sz="2000" dirty="0">
                <a:sym typeface="+mn-ea"/>
              </a:rPr>
              <a:t>&lt;li&gt;&lt;/li&gt;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err="1" smtClean="0">
                <a:sym typeface="+mn-ea"/>
              </a:rPr>
              <a:t>&lt;em&gt;</a:t>
            </a:r>
            <a:r>
              <a:rPr lang="zh-CN" altLang="en-US" sz="2000" dirty="0" smtClean="0">
                <a:sym typeface="+mn-ea"/>
              </a:rPr>
              <a:t>（</a:t>
            </a:r>
            <a:r>
              <a:rPr lang="zh-CN" altLang="en-US" sz="2000" dirty="0">
                <a:sym typeface="+mn-ea"/>
              </a:rPr>
              <a:t>倾斜强调</a:t>
            </a:r>
            <a:r>
              <a:rPr lang="zh-CN" altLang="en-US" sz="2000" dirty="0" smtClean="0">
                <a:sym typeface="+mn-ea"/>
              </a:rPr>
              <a:t>）</a:t>
            </a:r>
            <a:r>
              <a:rPr lang="en-US" altLang="zh-CN" sz="2000" dirty="0" smtClean="0">
                <a:sym typeface="+mn-ea"/>
              </a:rPr>
              <a:t>&lt;strong&gt;</a:t>
            </a:r>
            <a:r>
              <a:rPr lang="zh-CN" altLang="en-US" sz="2000" dirty="0">
                <a:sym typeface="+mn-ea"/>
              </a:rPr>
              <a:t>（加粗强调</a:t>
            </a:r>
            <a:r>
              <a:rPr lang="zh-CN" altLang="en-US" sz="2000" dirty="0" smtClean="0">
                <a:sym typeface="+mn-ea"/>
              </a:rPr>
              <a:t>）</a:t>
            </a:r>
            <a:r>
              <a:rPr lang="en-US" altLang="zh-CN" sz="2000" dirty="0" smtClean="0">
                <a:sym typeface="+mn-ea"/>
              </a:rPr>
              <a:t>&lt;b&gt;</a:t>
            </a:r>
            <a:r>
              <a:rPr lang="zh-CN" altLang="en-US" sz="2000" dirty="0">
                <a:sym typeface="+mn-ea"/>
              </a:rPr>
              <a:t>（加粗</a:t>
            </a:r>
            <a:r>
              <a:rPr lang="zh-CN" altLang="en-US" sz="2000" dirty="0" smtClean="0">
                <a:sym typeface="+mn-ea"/>
              </a:rPr>
              <a:t>）</a:t>
            </a:r>
            <a:r>
              <a:rPr lang="en-US" altLang="zh-CN" sz="2000" dirty="0" smtClean="0">
                <a:sym typeface="+mn-ea"/>
              </a:rPr>
              <a:t>&lt;</a:t>
            </a:r>
            <a:r>
              <a:rPr lang="en-US" altLang="zh-CN" sz="2000" dirty="0" err="1" smtClean="0">
                <a:sym typeface="+mn-ea"/>
              </a:rPr>
              <a:t>i&gt;</a:t>
            </a:r>
            <a:r>
              <a:rPr lang="zh-CN" altLang="en-US" sz="2000" dirty="0">
                <a:sym typeface="+mn-ea"/>
              </a:rPr>
              <a:t>（倾斜）</a:t>
            </a:r>
            <a:endParaRPr lang="zh-CN" altLang="en-US" sz="2000" dirty="0"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HTML</a:t>
            </a:r>
            <a:r>
              <a:rPr lang="zh-CN" altLang="en-US"/>
              <a:t>基础语法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 dirty="0">
                <a:sym typeface="+mn-ea"/>
              </a:rPr>
              <a:t>&lt;pre&gt;&lt;/pre&gt;:</a:t>
            </a:r>
            <a:r>
              <a:rPr lang="zh-CN" altLang="en-US" dirty="0">
                <a:sym typeface="+mn-ea"/>
              </a:rPr>
              <a:t>预格式标签，用于重载代码</a:t>
            </a:r>
            <a:r>
              <a:rPr lang="zh-CN" altLang="en-US" dirty="0" smtClean="0">
                <a:sym typeface="+mn-ea"/>
              </a:rPr>
              <a:t>。将文本内容原样式输出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/>
              <a:t>&lt;form&gt;&lt;/form&gt;:</a:t>
            </a:r>
            <a:r>
              <a:rPr lang="zh-CN" altLang="en-US"/>
              <a:t>表单标签</a:t>
            </a:r>
            <a:r>
              <a:rPr lang="en-US" altLang="zh-CN"/>
              <a:t>&lt;input&gt;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&lt;iframe&gt;&lt;/iframe&gt;:</a:t>
            </a:r>
            <a:r>
              <a:rPr lang="zh-CN" altLang="en-US"/>
              <a:t>框架标签，包容其他页面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&lt;script&gt;&lt;/script&gt;:</a:t>
            </a:r>
            <a:r>
              <a:rPr lang="zh-CN" altLang="en-US"/>
              <a:t>脚本标签</a:t>
            </a:r>
            <a:endParaRPr lang="zh-CN" altLang="en-US"/>
          </a:p>
          <a:p>
            <a:pPr marL="0" indent="0">
              <a:buNone/>
            </a:pPr>
            <a:r>
              <a:rPr lang="en-US" altLang="zh-CN" dirty="0">
                <a:sym typeface="+mn-ea"/>
              </a:rPr>
              <a:t>html </a:t>
            </a:r>
            <a:r>
              <a:rPr lang="zh-CN" altLang="en-US" dirty="0">
                <a:sym typeface="+mn-ea"/>
              </a:rPr>
              <a:t>文件中空格的表示：</a:t>
            </a:r>
            <a:r>
              <a:rPr lang="en-US" altLang="zh-CN" dirty="0">
                <a:sym typeface="+mn-ea"/>
              </a:rPr>
              <a:t>&amp;</a:t>
            </a:r>
            <a:r>
              <a:rPr lang="en-US" altLang="zh-CN" dirty="0" err="1" smtClean="0">
                <a:sym typeface="+mn-ea"/>
              </a:rPr>
              <a:t>nbsp</a:t>
            </a:r>
            <a:endParaRPr lang="en-US" altLang="zh-CN" dirty="0" err="1" smtClean="0">
              <a:sym typeface="+mn-ea"/>
            </a:endParaRPr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DIV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/>
              <a:t>&lt;div&gt;&lt;/div&gt;:</a:t>
            </a:r>
            <a:r>
              <a:rPr lang="zh-CN" altLang="en-US"/>
              <a:t>块标签，用于组合其他 HTML 元素的容器，一般搭配</a:t>
            </a:r>
            <a:r>
              <a:rPr lang="en-US" altLang="zh-CN"/>
              <a:t>css</a:t>
            </a:r>
            <a:r>
              <a:rPr lang="zh-CN" altLang="en-US"/>
              <a:t>使用</a:t>
            </a:r>
            <a:r>
              <a:rPr lang="zh-CN" altLang="en-US"/>
              <a:t>。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MH" val="20150810150004"/>
  <p:tag name="MH_LIBRARY" val="GRAPHIC"/>
  <p:tag name="MH_TYPE" val="Other"/>
  <p:tag name="MH_ORDER" val="6"/>
</p:tagLst>
</file>

<file path=ppt/tags/tag10.xml><?xml version="1.0" encoding="utf-8"?>
<p:tagLst xmlns:p="http://schemas.openxmlformats.org/presentationml/2006/main">
  <p:tag name="MH" val="20150810150004"/>
  <p:tag name="MH_LIBRARY" val="GRAPHIC"/>
  <p:tag name="MH_TYPE" val="Other"/>
  <p:tag name="MH_ORDER" val="10"/>
</p:tagLst>
</file>

<file path=ppt/tags/tag11.xml><?xml version="1.0" encoding="utf-8"?>
<p:tagLst xmlns:p="http://schemas.openxmlformats.org/presentationml/2006/main">
  <p:tag name="MH" val="20150810150004"/>
  <p:tag name="MH_LIBRARY" val="GRAPHIC"/>
  <p:tag name="MH_TYPE" val="Other"/>
  <p:tag name="MH_ORDER" val="3"/>
</p:tagLst>
</file>

<file path=ppt/tags/tag12.xml><?xml version="1.0" encoding="utf-8"?>
<p:tagLst xmlns:p="http://schemas.openxmlformats.org/presentationml/2006/main">
  <p:tag name="MH" val="20150810150004"/>
  <p:tag name="MH_LIBRARY" val="GRAPHIC"/>
  <p:tag name="MH_TYPE" val="Other"/>
  <p:tag name="MH_ORDER" val="7"/>
</p:tagLst>
</file>

<file path=ppt/tags/tag13.xml><?xml version="1.0" encoding="utf-8"?>
<p:tagLst xmlns:p="http://schemas.openxmlformats.org/presentationml/2006/main">
  <p:tag name="KSO_WM_TAG_VERSION" val="1.0"/>
  <p:tag name="KSO_WM_TEMPLATE_CATEGORY" val="custom"/>
  <p:tag name="KSO_WM_TEMPLATE_INDEX" val="160555"/>
</p:tagLst>
</file>

<file path=ppt/tags/tag14.xml><?xml version="1.0" encoding="utf-8"?>
<p:tagLst xmlns:p="http://schemas.openxmlformats.org/presentationml/2006/main">
  <p:tag name="KSO_WM_TAG_VERSION" val="1.0"/>
  <p:tag name="KSO_WM_TEMPLATE_CATEGORY" val="custom"/>
  <p:tag name="KSO_WM_TEMPLATE_INDEX" val="160555"/>
</p:tagLst>
</file>

<file path=ppt/tags/tag2.xml><?xml version="1.0" encoding="utf-8"?>
<p:tagLst xmlns:p="http://schemas.openxmlformats.org/presentationml/2006/main">
  <p:tag name="MH" val="20150810150004"/>
  <p:tag name="MH_LIBRARY" val="GRAPHIC"/>
  <p:tag name="MH_TYPE" val="Other"/>
  <p:tag name="MH_ORDER" val="3"/>
</p:tagLst>
</file>

<file path=ppt/tags/tag3.xml><?xml version="1.0" encoding="utf-8"?>
<p:tagLst xmlns:p="http://schemas.openxmlformats.org/presentationml/2006/main">
  <p:tag name="MH" val="20150810150004"/>
  <p:tag name="MH_LIBRARY" val="GRAPHIC"/>
  <p:tag name="MH_TYPE" val="Other"/>
  <p:tag name="MH_ORDER" val="3"/>
</p:tagLst>
</file>

<file path=ppt/tags/tag4.xml><?xml version="1.0" encoding="utf-8"?>
<p:tagLst xmlns:p="http://schemas.openxmlformats.org/presentationml/2006/main">
  <p:tag name="MH" val="20150810150004"/>
  <p:tag name="MH_LIBRARY" val="GRAPHIC"/>
  <p:tag name="MH_TYPE" val="Other"/>
  <p:tag name="MH_ORDER" val="7"/>
</p:tagLst>
</file>

<file path=ppt/tags/tag5.xml><?xml version="1.0" encoding="utf-8"?>
<p:tagLst xmlns:p="http://schemas.openxmlformats.org/presentationml/2006/main">
  <p:tag name="MH" val="20150810150004"/>
  <p:tag name="MH_LIBRARY" val="GRAPHIC"/>
  <p:tag name="MH_TYPE" val="Other"/>
  <p:tag name="MH_ORDER" val="7"/>
</p:tagLst>
</file>

<file path=ppt/tags/tag6.xml><?xml version="1.0" encoding="utf-8"?>
<p:tagLst xmlns:p="http://schemas.openxmlformats.org/presentationml/2006/main">
  <p:tag name="MH" val="20150810150004"/>
  <p:tag name="MH_LIBRARY" val="GRAPHIC"/>
  <p:tag name="MH_TYPE" val="Other"/>
  <p:tag name="MH_ORDER" val="3"/>
</p:tagLst>
</file>

<file path=ppt/tags/tag7.xml><?xml version="1.0" encoding="utf-8"?>
<p:tagLst xmlns:p="http://schemas.openxmlformats.org/presentationml/2006/main">
  <p:tag name="MH" val="20150810150004"/>
  <p:tag name="MH_LIBRARY" val="GRAPHIC"/>
  <p:tag name="MH_TYPE" val="Other"/>
  <p:tag name="MH_ORDER" val="5"/>
</p:tagLst>
</file>

<file path=ppt/tags/tag8.xml><?xml version="1.0" encoding="utf-8"?>
<p:tagLst xmlns:p="http://schemas.openxmlformats.org/presentationml/2006/main">
  <p:tag name="MH" val="20150810150004"/>
  <p:tag name="MH_LIBRARY" val="GRAPHIC"/>
  <p:tag name="MH_TYPE" val="Other"/>
  <p:tag name="MH_ORDER" val="7"/>
</p:tagLst>
</file>

<file path=ppt/tags/tag9.xml><?xml version="1.0" encoding="utf-8"?>
<p:tagLst xmlns:p="http://schemas.openxmlformats.org/presentationml/2006/main">
  <p:tag name="MH" val="20150810150004"/>
  <p:tag name="MH_LIBRARY" val="GRAPHIC"/>
  <p:tag name="MH_TYPE" val="Other"/>
  <p:tag name="MH_ORDER" val="8"/>
</p:tagLst>
</file>

<file path=ppt/theme/theme1.xml><?xml version="1.0" encoding="utf-8"?>
<a:theme xmlns:a="http://schemas.openxmlformats.org/drawingml/2006/main" name="1_Office 主题">
  <a:themeElements>
    <a:clrScheme name="160555">
      <a:dk1>
        <a:srgbClr val="FFFFFF"/>
      </a:dk1>
      <a:lt1>
        <a:srgbClr val="5A5A5A"/>
      </a:lt1>
      <a:dk2>
        <a:srgbClr val="FFFFFF"/>
      </a:dk2>
      <a:lt2>
        <a:srgbClr val="5A5A5A"/>
      </a:lt2>
      <a:accent1>
        <a:srgbClr val="60BDF7"/>
      </a:accent1>
      <a:accent2>
        <a:srgbClr val="5FB4CF"/>
      </a:accent2>
      <a:accent3>
        <a:srgbClr val="659F8C"/>
      </a:accent3>
      <a:accent4>
        <a:srgbClr val="83738D"/>
      </a:accent4>
      <a:accent5>
        <a:srgbClr val="5959A7"/>
      </a:accent5>
      <a:accent6>
        <a:srgbClr val="F49100"/>
      </a:accent6>
      <a:hlink>
        <a:srgbClr val="C764EE"/>
      </a:hlink>
      <a:folHlink>
        <a:srgbClr val="85DFD0"/>
      </a:folHlink>
    </a:clrScheme>
    <a:fontScheme name="自定义 2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1655</Words>
  <Application>WPS 演示</Application>
  <PresentationFormat>宽屏</PresentationFormat>
  <Paragraphs>105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2" baseType="lpstr">
      <vt:lpstr>Arial</vt:lpstr>
      <vt:lpstr>宋体</vt:lpstr>
      <vt:lpstr>Wingdings</vt:lpstr>
      <vt:lpstr>Wingdings</vt:lpstr>
      <vt:lpstr>黑体</vt:lpstr>
      <vt:lpstr>微软雅黑</vt:lpstr>
      <vt:lpstr>Arial Unicode MS</vt:lpstr>
      <vt:lpstr>Calibri</vt:lpstr>
      <vt:lpstr>1_Office 主题</vt:lpstr>
      <vt:lpstr>科协第一次培训 HTML+CSS</vt:lpstr>
      <vt:lpstr>目录</vt:lpstr>
      <vt:lpstr>HTML</vt:lpstr>
      <vt:lpstr>HTML</vt:lpstr>
      <vt:lpstr>HTML</vt:lpstr>
      <vt:lpstr>HTML结构</vt:lpstr>
      <vt:lpstr>HTML基础语法</vt:lpstr>
      <vt:lpstr>PowerPoint 演示文稿</vt:lpstr>
      <vt:lpstr>PowerPoint 演示文稿</vt:lpstr>
      <vt:lpstr>CSS</vt:lpstr>
      <vt:lpstr>PowerPoint 演示文稿</vt:lpstr>
      <vt:lpstr>课后作业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desperado</dc:creator>
  <cp:lastModifiedBy>desperado</cp:lastModifiedBy>
  <cp:revision>11</cp:revision>
  <dcterms:created xsi:type="dcterms:W3CDTF">2019-10-24T13:53:00Z</dcterms:created>
  <dcterms:modified xsi:type="dcterms:W3CDTF">2019-10-27T06:17:07Z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2052-11.1.0.9098</vt:lpwstr>
  </property>
</Properties>
</file>