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410" r:id="rId5"/>
    <p:sldId id="516" r:id="rId6"/>
    <p:sldId id="517" r:id="rId7"/>
    <p:sldId id="518" r:id="rId8"/>
    <p:sldId id="519" r:id="rId9"/>
    <p:sldId id="520" r:id="rId10"/>
    <p:sldId id="522" r:id="rId11"/>
    <p:sldId id="524" r:id="rId12"/>
    <p:sldId id="525" r:id="rId13"/>
    <p:sldId id="526" r:id="rId14"/>
    <p:sldId id="527" r:id="rId15"/>
    <p:sldId id="528" r:id="rId16"/>
    <p:sldId id="529" r:id="rId17"/>
    <p:sldId id="530" r:id="rId18"/>
    <p:sldId id="586" r:id="rId19"/>
    <p:sldId id="532" r:id="rId20"/>
    <p:sldId id="533" r:id="rId21"/>
    <p:sldId id="534" r:id="rId22"/>
    <p:sldId id="535" r:id="rId23"/>
    <p:sldId id="536" r:id="rId24"/>
    <p:sldId id="537" r:id="rId25"/>
    <p:sldId id="538" r:id="rId26"/>
    <p:sldId id="539" r:id="rId27"/>
    <p:sldId id="540" r:id="rId28"/>
    <p:sldId id="541" r:id="rId29"/>
    <p:sldId id="542" r:id="rId30"/>
    <p:sldId id="565" r:id="rId31"/>
    <p:sldId id="544" r:id="rId32"/>
    <p:sldId id="545" r:id="rId33"/>
    <p:sldId id="566" r:id="rId34"/>
    <p:sldId id="547" r:id="rId35"/>
    <p:sldId id="548" r:id="rId36"/>
    <p:sldId id="549" r:id="rId37"/>
    <p:sldId id="550" r:id="rId38"/>
    <p:sldId id="551" r:id="rId39"/>
    <p:sldId id="552" r:id="rId40"/>
    <p:sldId id="553" r:id="rId41"/>
    <p:sldId id="555" r:id="rId42"/>
    <p:sldId id="557" r:id="rId43"/>
    <p:sldId id="558" r:id="rId44"/>
    <p:sldId id="559" r:id="rId45"/>
    <p:sldId id="560" r:id="rId46"/>
    <p:sldId id="561" r:id="rId47"/>
    <p:sldId id="562" r:id="rId48"/>
    <p:sldId id="564" r:id="rId4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F000B"/>
    <a:srgbClr val="F8F8F8"/>
    <a:srgbClr val="F6F6F6"/>
    <a:srgbClr val="F5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2" autoAdjust="0"/>
    <p:restoredTop sz="92471" autoAdjust="0"/>
  </p:normalViewPr>
  <p:slideViewPr>
    <p:cSldViewPr snapToGrid="0">
      <p:cViewPr varScale="1">
        <p:scale>
          <a:sx n="81" d="100"/>
          <a:sy n="81" d="100"/>
        </p:scale>
        <p:origin x="1056" y="67"/>
      </p:cViewPr>
      <p:guideLst>
        <p:guide orient="horz" pos="735"/>
        <p:guide orient="horz" pos="2040"/>
        <p:guide pos="867"/>
        <p:guide pos="621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7DAC97F-DDBD-4432-91FA-91D0C011E91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09C8FB8-846E-4762-9887-08B1E29DBDB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这个地方论文没有详细说，我个人感觉这个地方的实现可能比较</a:t>
            </a:r>
            <a:r>
              <a:rPr lang="en-US" altLang="zh-CN"/>
              <a:t>ugly</a:t>
            </a:r>
            <a:r>
              <a:rPr lang="zh-CN" altLang="en-US"/>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88960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758950"/>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论文简介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2546350"/>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现有工作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3335338"/>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设计实现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4122738"/>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实验评估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53" presetClass="entr" presetSubtype="16" fill="hold" nodeType="withEffect">
                                  <p:stCondLst>
                                    <p:cond delay="1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250" fill="hold"/>
                                        <p:tgtEl>
                                          <p:spTgt spid="6"/>
                                        </p:tgtEl>
                                        <p:attrNameLst>
                                          <p:attrName>ppt_w</p:attrName>
                                        </p:attrNameLst>
                                      </p:cBhvr>
                                      <p:tavLst>
                                        <p:tav tm="0">
                                          <p:val>
                                            <p:fltVal val="0"/>
                                          </p:val>
                                        </p:tav>
                                        <p:tav tm="100000">
                                          <p:val>
                                            <p:strVal val="#ppt_w"/>
                                          </p:val>
                                        </p:tav>
                                      </p:tavLst>
                                    </p:anim>
                                    <p:anim calcmode="lin" valueType="num">
                                      <p:cBhvr>
                                        <p:cTn id="28" dur="250" fill="hold"/>
                                        <p:tgtEl>
                                          <p:spTgt spid="6"/>
                                        </p:tgtEl>
                                        <p:attrNameLst>
                                          <p:attrName>ppt_h</p:attrName>
                                        </p:attrNameLst>
                                      </p:cBhvr>
                                      <p:tavLst>
                                        <p:tav tm="0">
                                          <p:val>
                                            <p:fltVal val="0"/>
                                          </p:val>
                                        </p:tav>
                                        <p:tav tm="100000">
                                          <p:val>
                                            <p:strVal val="#ppt_h"/>
                                          </p:val>
                                        </p:tav>
                                      </p:tavLst>
                                    </p:anim>
                                    <p:animEffect transition="in" filter="fade">
                                      <p:cBhvr>
                                        <p:cTn id="29" dur="250"/>
                                        <p:tgtEl>
                                          <p:spTgt spid="6"/>
                                        </p:tgtEl>
                                      </p:cBhvr>
                                    </p:animEffect>
                                  </p:childTnLst>
                                </p:cTn>
                              </p:par>
                              <p:par>
                                <p:cTn id="30" presetID="22" presetClass="entr" presetSubtype="2" fill="hold" grpId="0" nodeType="withEffect">
                                  <p:stCondLst>
                                    <p:cond delay="175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250"/>
                                        <p:tgtEl>
                                          <p:spTgt spid="7"/>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22" presetClass="entr" presetSubtype="8" fill="hold" grpId="0" nodeType="withEffect">
                                  <p:stCondLst>
                                    <p:cond delay="150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bldLvl="0" animBg="1"/>
      <p:bldP spid="8" grpId="0"/>
      <p:bldP spid="9" grpId="0"/>
      <p:bldP spid="10" grpId="0"/>
      <p:bldP spid="11"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67700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758950"/>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论文简介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2546350"/>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现有工作</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3335338"/>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设计实现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4122738"/>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实验评估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53" presetClass="entr" presetSubtype="16" fill="hold" nodeType="withEffect">
                                  <p:stCondLst>
                                    <p:cond delay="1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250" fill="hold"/>
                                        <p:tgtEl>
                                          <p:spTgt spid="6"/>
                                        </p:tgtEl>
                                        <p:attrNameLst>
                                          <p:attrName>ppt_w</p:attrName>
                                        </p:attrNameLst>
                                      </p:cBhvr>
                                      <p:tavLst>
                                        <p:tav tm="0">
                                          <p:val>
                                            <p:fltVal val="0"/>
                                          </p:val>
                                        </p:tav>
                                        <p:tav tm="100000">
                                          <p:val>
                                            <p:strVal val="#ppt_w"/>
                                          </p:val>
                                        </p:tav>
                                      </p:tavLst>
                                    </p:anim>
                                    <p:anim calcmode="lin" valueType="num">
                                      <p:cBhvr>
                                        <p:cTn id="28" dur="250" fill="hold"/>
                                        <p:tgtEl>
                                          <p:spTgt spid="6"/>
                                        </p:tgtEl>
                                        <p:attrNameLst>
                                          <p:attrName>ppt_h</p:attrName>
                                        </p:attrNameLst>
                                      </p:cBhvr>
                                      <p:tavLst>
                                        <p:tav tm="0">
                                          <p:val>
                                            <p:fltVal val="0"/>
                                          </p:val>
                                        </p:tav>
                                        <p:tav tm="100000">
                                          <p:val>
                                            <p:strVal val="#ppt_h"/>
                                          </p:val>
                                        </p:tav>
                                      </p:tavLst>
                                    </p:anim>
                                    <p:animEffect transition="in" filter="fade">
                                      <p:cBhvr>
                                        <p:cTn id="29" dur="250"/>
                                        <p:tgtEl>
                                          <p:spTgt spid="6"/>
                                        </p:tgtEl>
                                      </p:cBhvr>
                                    </p:animEffect>
                                  </p:childTnLst>
                                </p:cTn>
                              </p:par>
                              <p:par>
                                <p:cTn id="30" presetID="22" presetClass="entr" presetSubtype="2" fill="hold" grpId="0" nodeType="withEffect">
                                  <p:stCondLst>
                                    <p:cond delay="175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250"/>
                                        <p:tgtEl>
                                          <p:spTgt spid="7"/>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22" presetClass="entr" presetSubtype="8" fill="hold" grpId="0" nodeType="withEffect">
                                  <p:stCondLst>
                                    <p:cond delay="150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7" grpId="0" bldLvl="0" animBg="1"/>
      <p:bldP spid="8" grpId="0"/>
      <p:bldP spid="9" grpId="0"/>
      <p:bldP spid="10" grpId="0"/>
      <p:bldP spid="11"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466307"/>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758950"/>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论文简介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2546350"/>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现有工作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3335338"/>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设计实现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4122738"/>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实验评估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53" presetClass="entr" presetSubtype="16" fill="hold" nodeType="withEffect">
                                  <p:stCondLst>
                                    <p:cond delay="1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250" fill="hold"/>
                                        <p:tgtEl>
                                          <p:spTgt spid="6"/>
                                        </p:tgtEl>
                                        <p:attrNameLst>
                                          <p:attrName>ppt_w</p:attrName>
                                        </p:attrNameLst>
                                      </p:cBhvr>
                                      <p:tavLst>
                                        <p:tav tm="0">
                                          <p:val>
                                            <p:fltVal val="0"/>
                                          </p:val>
                                        </p:tav>
                                        <p:tav tm="100000">
                                          <p:val>
                                            <p:strVal val="#ppt_w"/>
                                          </p:val>
                                        </p:tav>
                                      </p:tavLst>
                                    </p:anim>
                                    <p:anim calcmode="lin" valueType="num">
                                      <p:cBhvr>
                                        <p:cTn id="28" dur="250" fill="hold"/>
                                        <p:tgtEl>
                                          <p:spTgt spid="6"/>
                                        </p:tgtEl>
                                        <p:attrNameLst>
                                          <p:attrName>ppt_h</p:attrName>
                                        </p:attrNameLst>
                                      </p:cBhvr>
                                      <p:tavLst>
                                        <p:tav tm="0">
                                          <p:val>
                                            <p:fltVal val="0"/>
                                          </p:val>
                                        </p:tav>
                                        <p:tav tm="100000">
                                          <p:val>
                                            <p:strVal val="#ppt_h"/>
                                          </p:val>
                                        </p:tav>
                                      </p:tavLst>
                                    </p:anim>
                                    <p:animEffect transition="in" filter="fade">
                                      <p:cBhvr>
                                        <p:cTn id="29" dur="250"/>
                                        <p:tgtEl>
                                          <p:spTgt spid="6"/>
                                        </p:tgtEl>
                                      </p:cBhvr>
                                    </p:animEffect>
                                  </p:childTnLst>
                                </p:cTn>
                              </p:par>
                              <p:par>
                                <p:cTn id="30" presetID="22" presetClass="entr" presetSubtype="2" fill="hold" grpId="0" nodeType="withEffect">
                                  <p:stCondLst>
                                    <p:cond delay="175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250"/>
                                        <p:tgtEl>
                                          <p:spTgt spid="7"/>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22" presetClass="entr" presetSubtype="8" fill="hold" grpId="0" nodeType="withEffect">
                                  <p:stCondLst>
                                    <p:cond delay="150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7" grpId="0" bldLvl="0" animBg="1"/>
      <p:bldP spid="8" grpId="0"/>
      <p:bldP spid="9" grpId="0"/>
      <p:bldP spid="10" grpId="0"/>
      <p:bldP spid="1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3_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253707"/>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758950"/>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论文简介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2546350"/>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现有工作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3335338"/>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设计实现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4122738"/>
            <a:ext cx="1387475" cy="39878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实验评估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53" presetClass="entr" presetSubtype="16" fill="hold" nodeType="withEffect">
                                  <p:stCondLst>
                                    <p:cond delay="1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250" fill="hold"/>
                                        <p:tgtEl>
                                          <p:spTgt spid="6"/>
                                        </p:tgtEl>
                                        <p:attrNameLst>
                                          <p:attrName>ppt_w</p:attrName>
                                        </p:attrNameLst>
                                      </p:cBhvr>
                                      <p:tavLst>
                                        <p:tav tm="0">
                                          <p:val>
                                            <p:fltVal val="0"/>
                                          </p:val>
                                        </p:tav>
                                        <p:tav tm="100000">
                                          <p:val>
                                            <p:strVal val="#ppt_w"/>
                                          </p:val>
                                        </p:tav>
                                      </p:tavLst>
                                    </p:anim>
                                    <p:anim calcmode="lin" valueType="num">
                                      <p:cBhvr>
                                        <p:cTn id="28" dur="250" fill="hold"/>
                                        <p:tgtEl>
                                          <p:spTgt spid="6"/>
                                        </p:tgtEl>
                                        <p:attrNameLst>
                                          <p:attrName>ppt_h</p:attrName>
                                        </p:attrNameLst>
                                      </p:cBhvr>
                                      <p:tavLst>
                                        <p:tav tm="0">
                                          <p:val>
                                            <p:fltVal val="0"/>
                                          </p:val>
                                        </p:tav>
                                        <p:tav tm="100000">
                                          <p:val>
                                            <p:strVal val="#ppt_h"/>
                                          </p:val>
                                        </p:tav>
                                      </p:tavLst>
                                    </p:anim>
                                    <p:animEffect transition="in" filter="fade">
                                      <p:cBhvr>
                                        <p:cTn id="29" dur="250"/>
                                        <p:tgtEl>
                                          <p:spTgt spid="6"/>
                                        </p:tgtEl>
                                      </p:cBhvr>
                                    </p:animEffect>
                                  </p:childTnLst>
                                </p:cTn>
                              </p:par>
                              <p:par>
                                <p:cTn id="30" presetID="22" presetClass="entr" presetSubtype="2" fill="hold" grpId="0" nodeType="withEffect">
                                  <p:stCondLst>
                                    <p:cond delay="175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250"/>
                                        <p:tgtEl>
                                          <p:spTgt spid="7"/>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22" presetClass="entr" presetSubtype="8" fill="hold" grpId="0" nodeType="withEffect">
                                  <p:stCondLst>
                                    <p:cond delay="150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7" grpId="0" bldLvl="0" animBg="1"/>
      <p:bldP spid="8" grpId="0"/>
      <p:bldP spid="9" grpId="0"/>
      <p:bldP spid="10" grpId="0"/>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fld>
            <a:endParaRPr lang="zh-CN" alt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fld>
            <a:endParaRPr lang="zh-CN" alt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fld>
            <a:endParaRPr lang="zh-CN" alt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210604" y="2358530"/>
            <a:ext cx="9893005" cy="1322070"/>
          </a:xfrm>
          <a:prstGeom prst="rect">
            <a:avLst/>
          </a:prstGeom>
          <a:noFill/>
          <a:ln w="9525">
            <a:noFill/>
            <a:miter lim="800000"/>
          </a:ln>
        </p:spPr>
        <p:txBody>
          <a:bodyPr wrap="square">
            <a:spAutoFit/>
          </a:bodyPr>
          <a:lstStyle/>
          <a:p>
            <a:pPr algn="ctr"/>
            <a:r>
              <a:rPr lang="zh-CN" altLang="en-US" sz="4000">
                <a:solidFill>
                  <a:schemeClr val="bg1"/>
                </a:solidFill>
                <a:sym typeface="+mn-ea"/>
              </a:rPr>
              <a:t>ScriptChecker: To Tame Third-party Script</a:t>
            </a:r>
            <a:br>
              <a:rPr lang="zh-CN" altLang="en-US" sz="4000">
                <a:solidFill>
                  <a:schemeClr val="bg1"/>
                </a:solidFill>
                <a:sym typeface="+mn-ea"/>
              </a:rPr>
            </a:br>
            <a:r>
              <a:rPr lang="zh-CN" altLang="en-US" sz="4000">
                <a:solidFill>
                  <a:schemeClr val="bg1"/>
                </a:solidFill>
                <a:sym typeface="+mn-ea"/>
              </a:rPr>
              <a:t>Execution With Task Capabilities</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1"/>
          <a:srcRect/>
          <a:stretch>
            <a:fillRect/>
          </a:stretch>
        </p:blipFill>
        <p:spPr bwMode="auto">
          <a:xfrm>
            <a:off x="550863" y="476250"/>
            <a:ext cx="2325687" cy="658813"/>
          </a:xfrm>
          <a:prstGeom prst="rect">
            <a:avLst/>
          </a:prstGeom>
          <a:noFill/>
          <a:ln w="9525">
            <a:noFill/>
            <a:miter lim="800000"/>
            <a:headEnd/>
            <a:tailEnd/>
          </a:ln>
        </p:spPr>
      </p:pic>
      <p:sp>
        <p:nvSpPr>
          <p:cNvPr id="47" name="文本框 46"/>
          <p:cNvSpPr txBox="1"/>
          <p:nvPr/>
        </p:nvSpPr>
        <p:spPr>
          <a:xfrm>
            <a:off x="4966335" y="3743960"/>
            <a:ext cx="2259330" cy="398780"/>
          </a:xfrm>
          <a:prstGeom prst="rect">
            <a:avLst/>
          </a:prstGeom>
          <a:noFill/>
        </p:spPr>
        <p:txBody>
          <a:bodyPr wrap="square">
            <a:spAutoFit/>
          </a:bodyPr>
          <a:lstStyle/>
          <a:p>
            <a:pPr algn="ctr" fontAlgn="auto">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sym typeface="+mn-ea"/>
              </a:rPr>
              <a:t>2022.10 </a:t>
            </a:r>
            <a:r>
              <a:rPr lang="zh-CN" altLang="en-US" sz="2000" dirty="0">
                <a:solidFill>
                  <a:schemeClr val="bg1"/>
                </a:solidFill>
                <a:latin typeface="微软雅黑" panose="020B0503020204020204" pitchFamily="34" charset="-122"/>
                <a:ea typeface="微软雅黑" panose="020B0503020204020204" pitchFamily="34" charset="-122"/>
                <a:sym typeface="+mn-ea"/>
              </a:rPr>
              <a:t>付烨齐</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缺点</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其次，当前的方法在适应性问题上也存在缺陷。对第三方脚本的限制对不同的网站或者对一个网站的不同生命周期来说是动态的。因此，静态的</a:t>
            </a:r>
            <a:r>
              <a:rPr lang="en-US" altLang="zh-CN"/>
              <a:t>Filter</a:t>
            </a:r>
            <a:r>
              <a:rPr lang="zh-CN" altLang="en-US"/>
              <a:t>很难满足这种变化的需求。</a:t>
            </a:r>
            <a:endParaRPr lang="zh-CN" altLang="en-US"/>
          </a:p>
        </p:txBody>
      </p:sp>
    </p:spTree>
  </p:cSld>
  <p:clrMapOvr>
    <a:masterClrMapping/>
  </p:clrMapOvr>
  <p:transition spd="slow" advClick="0" advTm="3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Chrome</a:t>
            </a:r>
            <a:r>
              <a:rPr lang="zh-CN" altLang="en-US"/>
              <a:t>目前的安全策略</a:t>
            </a:r>
            <a:endParaRPr lang="zh-CN" altLang="en-US"/>
          </a:p>
        </p:txBody>
      </p:sp>
      <p:sp>
        <p:nvSpPr>
          <p:cNvPr id="3" name="内容占位符 2"/>
          <p:cNvSpPr>
            <a:spLocks noGrp="1"/>
          </p:cNvSpPr>
          <p:nvPr>
            <p:ph idx="4294967295"/>
          </p:nvPr>
        </p:nvSpPr>
        <p:spPr>
          <a:xfrm>
            <a:off x="0" y="1825625"/>
            <a:ext cx="10515600" cy="4351655"/>
          </a:xfrm>
        </p:spPr>
        <p:txBody>
          <a:bodyPr/>
          <a:p>
            <a:r>
              <a:rPr lang="en-US" altLang="zh-CN"/>
              <a:t>Chrome</a:t>
            </a:r>
            <a:r>
              <a:rPr lang="zh-CN" altLang="en-US"/>
              <a:t>目前有两个级别的</a:t>
            </a:r>
            <a:r>
              <a:rPr lang="en-US" altLang="zh-CN"/>
              <a:t>security monitor</a:t>
            </a:r>
            <a:r>
              <a:rPr lang="zh-CN" altLang="en-US"/>
              <a:t>，</a:t>
            </a:r>
            <a:r>
              <a:rPr lang="en-US" altLang="zh-CN"/>
              <a:t>render</a:t>
            </a:r>
            <a:r>
              <a:rPr lang="zh-CN" altLang="en-US"/>
              <a:t>内部的</a:t>
            </a:r>
            <a:r>
              <a:rPr lang="en-US" altLang="zh-CN"/>
              <a:t>local security monitor</a:t>
            </a:r>
            <a:r>
              <a:rPr lang="zh-CN" altLang="en-US"/>
              <a:t>，以及</a:t>
            </a:r>
            <a:r>
              <a:rPr lang="en-US" altLang="zh-CN"/>
              <a:t>broker</a:t>
            </a:r>
            <a:r>
              <a:rPr lang="zh-CN" altLang="en-US"/>
              <a:t>进程内的</a:t>
            </a:r>
            <a:r>
              <a:rPr lang="en-US" altLang="zh-CN"/>
              <a:t>kernel security monitor</a:t>
            </a:r>
            <a:r>
              <a:rPr lang="zh-CN" altLang="en-US"/>
              <a:t>。</a:t>
            </a:r>
            <a:endParaRPr lang="zh-CN" altLang="en-US"/>
          </a:p>
          <a:p>
            <a:r>
              <a:rPr lang="en-US" altLang="zh-CN"/>
              <a:t>Local security monitor </a:t>
            </a:r>
            <a:r>
              <a:rPr lang="zh-CN" altLang="en-US"/>
              <a:t>主要处理一些</a:t>
            </a:r>
            <a:r>
              <a:rPr lang="en-US" altLang="zh-CN"/>
              <a:t>render</a:t>
            </a:r>
            <a:r>
              <a:rPr lang="zh-CN" altLang="en-US"/>
              <a:t>本身可以处理的一些隔离，比如可以限制对</a:t>
            </a:r>
            <a:r>
              <a:rPr lang="en-US" altLang="zh-CN"/>
              <a:t>DOM</a:t>
            </a:r>
            <a:r>
              <a:rPr lang="zh-CN" altLang="en-US"/>
              <a:t>或者</a:t>
            </a:r>
            <a:r>
              <a:rPr lang="en-US" altLang="zh-CN"/>
              <a:t>JS</a:t>
            </a:r>
            <a:r>
              <a:rPr lang="zh-CN" altLang="en-US"/>
              <a:t>对象的访问以及网络响应，基于此能力可以发展</a:t>
            </a:r>
            <a:r>
              <a:rPr lang="en-US" altLang="zh-CN"/>
              <a:t>origin- </a:t>
            </a:r>
            <a:r>
              <a:rPr lang="zh-CN" altLang="en-US"/>
              <a:t>或者</a:t>
            </a:r>
            <a:r>
              <a:rPr lang="en-US" altLang="zh-CN"/>
              <a:t>frame- based</a:t>
            </a:r>
            <a:r>
              <a:rPr lang="zh-CN" altLang="en-US"/>
              <a:t>的策略。</a:t>
            </a:r>
            <a:endParaRPr lang="zh-CN" altLang="en-US"/>
          </a:p>
          <a:p>
            <a:r>
              <a:rPr lang="en-US" altLang="zh-CN"/>
              <a:t>Kernel security monitor </a:t>
            </a:r>
            <a:r>
              <a:rPr lang="zh-CN" altLang="en-US"/>
              <a:t>则是限制一些更为敏感的浏览器数据，比如</a:t>
            </a:r>
            <a:r>
              <a:rPr lang="en-US" altLang="zh-CN"/>
              <a:t>cookies</a:t>
            </a:r>
            <a:r>
              <a:rPr lang="zh-CN" altLang="en-US"/>
              <a:t>和书签等。</a:t>
            </a:r>
            <a:endParaRPr lang="zh-CN" altLang="en-US"/>
          </a:p>
        </p:txBody>
      </p:sp>
    </p:spTree>
  </p:cSld>
  <p:clrMapOvr>
    <a:masterClrMapping/>
  </p:clrMapOvr>
  <p:transition spd="slow" advClick="0" advTm="3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ScriptChecker设计</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本篇论文提出了</a:t>
            </a:r>
            <a:r>
              <a:rPr lang="en-US" altLang="zh-CN"/>
              <a:t>ScriptCheker</a:t>
            </a:r>
            <a:r>
              <a:rPr lang="zh-CN" altLang="en-US"/>
              <a:t>，一个创新的基于浏览器的第三方脚本权限控制框架。</a:t>
            </a:r>
            <a:r>
              <a:rPr lang="en-US" altLang="zh-CN"/>
              <a:t>ScriptChecker</a:t>
            </a:r>
            <a:r>
              <a:rPr lang="zh-CN" altLang="en-US"/>
              <a:t>的核心是，当</a:t>
            </a:r>
            <a:r>
              <a:rPr lang="en-US" altLang="zh-CN"/>
              <a:t>host script</a:t>
            </a:r>
            <a:r>
              <a:rPr lang="zh-CN" altLang="en-US"/>
              <a:t>需要调用</a:t>
            </a:r>
            <a:r>
              <a:rPr lang="en-US" altLang="zh-CN"/>
              <a:t>third party script</a:t>
            </a:r>
            <a:r>
              <a:rPr lang="zh-CN" altLang="en-US"/>
              <a:t>的时候，从</a:t>
            </a:r>
            <a:r>
              <a:rPr lang="en-US" altLang="zh-CN"/>
              <a:t>chrome</a:t>
            </a:r>
            <a:r>
              <a:rPr lang="zh-CN" altLang="en-US"/>
              <a:t>的 </a:t>
            </a:r>
            <a:r>
              <a:rPr lang="en-US" altLang="zh-CN"/>
              <a:t>tasks </a:t>
            </a:r>
            <a:r>
              <a:rPr lang="zh-CN" altLang="en-US"/>
              <a:t>层面将调用</a:t>
            </a:r>
            <a:r>
              <a:rPr lang="en-US" altLang="zh-CN"/>
              <a:t>thirdparty script</a:t>
            </a:r>
            <a:r>
              <a:rPr lang="zh-CN" altLang="en-US"/>
              <a:t>的任务权限进行限制。</a:t>
            </a:r>
            <a:r>
              <a:rPr lang="en-US" altLang="zh-CN"/>
              <a:t> </a:t>
            </a:r>
            <a:endParaRPr lang="en-US" altLang="zh-CN"/>
          </a:p>
          <a:p>
            <a:r>
              <a:rPr lang="zh-CN" altLang="en-US"/>
              <a:t>限制依赖于</a:t>
            </a:r>
            <a:r>
              <a:rPr lang="en-US" altLang="zh-CN"/>
              <a:t>chrome</a:t>
            </a:r>
            <a:r>
              <a:rPr lang="zh-CN" altLang="en-US"/>
              <a:t>的</a:t>
            </a:r>
            <a:r>
              <a:rPr lang="en-US" altLang="zh-CN"/>
              <a:t>S</a:t>
            </a:r>
            <a:r>
              <a:rPr lang="zh-CN" altLang="en-US"/>
              <a:t>ecurity monitor。</a:t>
            </a:r>
            <a:r>
              <a:rPr lang="en-US" altLang="zh-CN"/>
              <a:t>S</a:t>
            </a:r>
            <a:r>
              <a:rPr lang="zh-CN" altLang="en-US">
                <a:sym typeface="+mn-ea"/>
              </a:rPr>
              <a:t>ecurity monitor 可以对单个</a:t>
            </a:r>
            <a:r>
              <a:rPr lang="en-US" altLang="zh-CN">
                <a:sym typeface="+mn-ea"/>
              </a:rPr>
              <a:t>task</a:t>
            </a:r>
            <a:r>
              <a:rPr lang="zh-CN" altLang="en-US">
                <a:sym typeface="+mn-ea"/>
              </a:rPr>
              <a:t>的资源访问做出限制，</a:t>
            </a:r>
            <a:r>
              <a:rPr lang="en-US" altLang="zh-CN">
                <a:sym typeface="+mn-ea"/>
              </a:rPr>
              <a:t>ScriptChecker</a:t>
            </a:r>
            <a:r>
              <a:rPr lang="zh-CN" altLang="en-US">
                <a:sym typeface="+mn-ea"/>
              </a:rPr>
              <a:t>要做的就是在这个层级加上用户可以自定义的限制条件。</a:t>
            </a:r>
            <a:endParaRPr lang="zh-CN" altLang="en-US">
              <a:sym typeface="+mn-ea"/>
            </a:endParaRPr>
          </a:p>
        </p:txBody>
      </p:sp>
    </p:spTree>
  </p:cSld>
  <p:clrMapOvr>
    <a:masterClrMapping/>
  </p:clrMapOvr>
  <p:transition spd="slow" advClick="0" advTm="3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ScriptChecker 优点</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sym typeface="+mn-ea"/>
              </a:rPr>
              <a:t>由于</a:t>
            </a:r>
            <a:r>
              <a:rPr lang="en-US" altLang="zh-CN">
                <a:sym typeface="+mn-ea"/>
              </a:rPr>
              <a:t>ScriptChecker</a:t>
            </a:r>
            <a:r>
              <a:rPr lang="zh-CN" altLang="en-US">
                <a:sym typeface="+mn-ea"/>
              </a:rPr>
              <a:t>的设计完全基于</a:t>
            </a:r>
            <a:r>
              <a:rPr lang="en-US" altLang="zh-CN">
                <a:sym typeface="+mn-ea"/>
              </a:rPr>
              <a:t>Browser</a:t>
            </a:r>
            <a:r>
              <a:rPr lang="zh-CN" altLang="en-US">
                <a:sym typeface="+mn-ea"/>
              </a:rPr>
              <a:t>的任务层级，总体来说是比</a:t>
            </a:r>
            <a:r>
              <a:rPr lang="en-US" altLang="zh-CN">
                <a:sym typeface="+mn-ea"/>
              </a:rPr>
              <a:t>javascript engine</a:t>
            </a:r>
            <a:r>
              <a:rPr lang="zh-CN" altLang="en-US">
                <a:sym typeface="+mn-ea"/>
              </a:rPr>
              <a:t>更为底层的层级，因此</a:t>
            </a:r>
            <a:r>
              <a:rPr lang="en-US" altLang="zh-CN">
                <a:sym typeface="+mn-ea"/>
              </a:rPr>
              <a:t>ScriptChecker</a:t>
            </a:r>
            <a:r>
              <a:rPr lang="zh-CN" altLang="en-US">
                <a:sym typeface="+mn-ea"/>
              </a:rPr>
              <a:t>不会受到</a:t>
            </a:r>
            <a:r>
              <a:rPr lang="en-US" altLang="zh-CN">
                <a:sym typeface="+mn-ea"/>
              </a:rPr>
              <a:t>Javascript </a:t>
            </a:r>
            <a:r>
              <a:rPr lang="zh-CN" altLang="en-US">
                <a:sym typeface="+mn-ea"/>
              </a:rPr>
              <a:t>层面的</a:t>
            </a:r>
            <a:r>
              <a:rPr lang="en-US" altLang="zh-CN">
                <a:sym typeface="+mn-ea"/>
              </a:rPr>
              <a:t>Filter</a:t>
            </a:r>
            <a:r>
              <a:rPr lang="zh-CN" altLang="en-US">
                <a:sym typeface="+mn-ea"/>
              </a:rPr>
              <a:t>所遇到的问题。</a:t>
            </a:r>
            <a:endParaRPr lang="zh-CN" altLang="en-US">
              <a:sym typeface="+mn-ea"/>
            </a:endParaRPr>
          </a:p>
          <a:p>
            <a:r>
              <a:rPr lang="zh-CN" altLang="en-US">
                <a:sym typeface="+mn-ea"/>
              </a:rPr>
              <a:t>另外，</a:t>
            </a:r>
            <a:r>
              <a:rPr lang="en-US" altLang="zh-CN">
                <a:sym typeface="+mn-ea"/>
              </a:rPr>
              <a:t>ScriptChecker</a:t>
            </a:r>
            <a:r>
              <a:rPr lang="zh-CN" altLang="en-US">
                <a:sym typeface="+mn-ea"/>
              </a:rPr>
              <a:t>提供动态的权限设置。</a:t>
            </a:r>
            <a:endParaRPr lang="zh-CN" altLang="en-US">
              <a:sym typeface="+mn-ea"/>
            </a:endParaRPr>
          </a:p>
          <a:p>
            <a:endParaRPr lang="zh-CN" altLang="en-US">
              <a:sym typeface="+mn-ea"/>
            </a:endParaRPr>
          </a:p>
        </p:txBody>
      </p:sp>
    </p:spTree>
  </p:cSld>
  <p:clrMapOvr>
    <a:masterClrMapping/>
  </p:clrMapOvr>
  <p:transition spd="slow" advClick="0" advTm="3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ScriptChecker </a:t>
            </a:r>
            <a:r>
              <a:rPr lang="zh-CN" altLang="en-US"/>
              <a:t>设计</a:t>
            </a:r>
            <a:r>
              <a:rPr lang="en-US" altLang="zh-CN"/>
              <a:t> </a:t>
            </a:r>
            <a:endParaRPr lang="en-US" altLang="zh-CN"/>
          </a:p>
        </p:txBody>
      </p:sp>
      <p:sp>
        <p:nvSpPr>
          <p:cNvPr id="3" name="内容占位符 2"/>
          <p:cNvSpPr>
            <a:spLocks noGrp="1"/>
          </p:cNvSpPr>
          <p:nvPr>
            <p:ph idx="4294967295"/>
          </p:nvPr>
        </p:nvSpPr>
        <p:spPr>
          <a:xfrm>
            <a:off x="0" y="1825625"/>
            <a:ext cx="10515600" cy="4351655"/>
          </a:xfrm>
        </p:spPr>
        <p:txBody>
          <a:bodyPr/>
          <a:p>
            <a:r>
              <a:rPr lang="zh-CN" altLang="en-US"/>
              <a:t>基于</a:t>
            </a:r>
            <a:r>
              <a:rPr lang="en-US" altLang="zh-CN"/>
              <a:t>Chrome </a:t>
            </a:r>
            <a:r>
              <a:rPr lang="zh-CN" altLang="en-US"/>
              <a:t>针对 </a:t>
            </a:r>
            <a:r>
              <a:rPr lang="en-US" altLang="zh-CN"/>
              <a:t>tasks </a:t>
            </a:r>
            <a:r>
              <a:rPr lang="zh-CN" altLang="en-US"/>
              <a:t>的权限管理，</a:t>
            </a:r>
            <a:r>
              <a:rPr lang="en-US" altLang="zh-CN"/>
              <a:t>ScriptChecker</a:t>
            </a:r>
            <a:r>
              <a:rPr lang="zh-CN" altLang="en-US"/>
              <a:t>旨在将第三方</a:t>
            </a:r>
            <a:r>
              <a:rPr lang="en-US" altLang="zh-CN"/>
              <a:t>Script</a:t>
            </a:r>
            <a:r>
              <a:rPr lang="zh-CN" altLang="en-US"/>
              <a:t>在作为另外的</a:t>
            </a:r>
            <a:r>
              <a:rPr lang="en-US" altLang="zh-CN"/>
              <a:t>task</a:t>
            </a:r>
            <a:r>
              <a:rPr lang="zh-CN" altLang="en-US">
                <a:sym typeface="+mn-ea"/>
              </a:rPr>
              <a:t>执行</a:t>
            </a:r>
            <a:r>
              <a:rPr lang="zh-CN" altLang="en-US"/>
              <a:t>，并且从</a:t>
            </a:r>
            <a:r>
              <a:rPr lang="en-US" altLang="zh-CN"/>
              <a:t>Security Monitor</a:t>
            </a:r>
            <a:r>
              <a:rPr lang="zh-CN" altLang="en-US"/>
              <a:t>的角度针对该</a:t>
            </a:r>
            <a:r>
              <a:rPr lang="en-US" altLang="zh-CN"/>
              <a:t>task</a:t>
            </a:r>
            <a:r>
              <a:rPr lang="zh-CN" altLang="en-US"/>
              <a:t>进行限制。</a:t>
            </a:r>
            <a:endParaRPr lang="zh-CN" altLang="en-US"/>
          </a:p>
          <a:p>
            <a:endParaRPr lang="zh-CN" altLang="en-US"/>
          </a:p>
        </p:txBody>
      </p:sp>
    </p:spTree>
  </p:cSld>
  <p:clrMapOvr>
    <a:masterClrMapping/>
  </p:clrMapOvr>
  <p:transition spd="slow" advClick="0" advTm="30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ScriptChecker </a:t>
            </a:r>
            <a:r>
              <a:rPr lang="zh-CN" altLang="en-US"/>
              <a:t>设计</a:t>
            </a:r>
            <a:r>
              <a:rPr lang="en-US" altLang="zh-CN"/>
              <a:t> </a:t>
            </a:r>
            <a:endParaRPr lang="en-US" altLang="zh-CN"/>
          </a:p>
        </p:txBody>
      </p:sp>
      <p:sp>
        <p:nvSpPr>
          <p:cNvPr id="3" name="内容占位符 2"/>
          <p:cNvSpPr>
            <a:spLocks noGrp="1"/>
          </p:cNvSpPr>
          <p:nvPr>
            <p:ph idx="4294967295"/>
          </p:nvPr>
        </p:nvSpPr>
        <p:spPr>
          <a:xfrm>
            <a:off x="0" y="1825625"/>
            <a:ext cx="10515600" cy="4351655"/>
          </a:xfrm>
        </p:spPr>
        <p:txBody>
          <a:bodyPr/>
          <a:p>
            <a:r>
              <a:rPr lang="zh-CN" altLang="en-US" sz="2800">
                <a:sym typeface="+mn-ea"/>
              </a:rPr>
              <a:t>这里存在两个基本问题：</a:t>
            </a:r>
            <a:endParaRPr lang="zh-CN" altLang="en-US" sz="2800"/>
          </a:p>
          <a:p>
            <a:pPr lvl="1"/>
            <a:r>
              <a:rPr lang="en-US" altLang="zh-CN" sz="2800">
                <a:sym typeface="+mn-ea"/>
              </a:rPr>
              <a:t>1. </a:t>
            </a:r>
            <a:r>
              <a:rPr lang="zh-CN" altLang="en-US" sz="2800">
                <a:sym typeface="+mn-ea"/>
              </a:rPr>
              <a:t>如何将第三方</a:t>
            </a:r>
            <a:r>
              <a:rPr lang="en-US" altLang="zh-CN" sz="2800">
                <a:sym typeface="+mn-ea"/>
              </a:rPr>
              <a:t>script</a:t>
            </a:r>
            <a:r>
              <a:rPr lang="zh-CN" altLang="en-US" sz="2800">
                <a:sym typeface="+mn-ea"/>
              </a:rPr>
              <a:t>的执行作为和 </a:t>
            </a:r>
            <a:r>
              <a:rPr lang="en-US" altLang="zh-CN" sz="2800">
                <a:sym typeface="+mn-ea"/>
              </a:rPr>
              <a:t>host script </a:t>
            </a:r>
            <a:r>
              <a:rPr lang="zh-CN" altLang="en-US" sz="2800">
                <a:sym typeface="+mn-ea"/>
              </a:rPr>
              <a:t>执行不同的</a:t>
            </a:r>
            <a:r>
              <a:rPr lang="en-US" altLang="zh-CN" sz="2800">
                <a:sym typeface="+mn-ea"/>
              </a:rPr>
              <a:t>task</a:t>
            </a:r>
            <a:r>
              <a:rPr lang="zh-CN" altLang="en-US" sz="2800">
                <a:sym typeface="+mn-ea"/>
              </a:rPr>
              <a:t>？</a:t>
            </a:r>
            <a:endParaRPr lang="en-US" altLang="zh-CN" sz="2800"/>
          </a:p>
          <a:p>
            <a:pPr lvl="1"/>
            <a:r>
              <a:rPr lang="en-US" altLang="zh-CN" sz="2800">
                <a:sym typeface="+mn-ea"/>
              </a:rPr>
              <a:t>2. </a:t>
            </a:r>
            <a:r>
              <a:rPr lang="zh-CN" altLang="en-US" sz="2800">
                <a:sym typeface="+mn-ea"/>
              </a:rPr>
              <a:t>如何限制</a:t>
            </a:r>
            <a:r>
              <a:rPr lang="en-US" altLang="zh-CN" sz="2800">
                <a:sym typeface="+mn-ea"/>
              </a:rPr>
              <a:t>Task</a:t>
            </a:r>
            <a:r>
              <a:rPr lang="zh-CN" altLang="en-US" sz="2800">
                <a:sym typeface="+mn-ea"/>
              </a:rPr>
              <a:t>的权限？</a:t>
            </a:r>
            <a:endParaRPr lang="zh-CN" altLang="en-US" sz="2800"/>
          </a:p>
          <a:p>
            <a:endParaRPr lang="zh-CN" altLang="en-US"/>
          </a:p>
        </p:txBody>
      </p:sp>
    </p:spTree>
  </p:cSld>
  <p:clrMapOvr>
    <a:masterClrMapping/>
  </p:clrMapOvr>
  <p:transition spd="slow" advClick="0" advTm="3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Sandbox Context </a:t>
            </a:r>
            <a:endParaRPr lang="en-US" altLang="zh-CN"/>
          </a:p>
        </p:txBody>
      </p:sp>
      <p:pic>
        <p:nvPicPr>
          <p:cNvPr id="6" name="图片 5"/>
          <p:cNvPicPr>
            <a:picLocks noChangeAspect="1"/>
          </p:cNvPicPr>
          <p:nvPr/>
        </p:nvPicPr>
        <p:blipFill>
          <a:blip r:embed="rId1"/>
          <a:stretch>
            <a:fillRect/>
          </a:stretch>
        </p:blipFill>
        <p:spPr>
          <a:xfrm>
            <a:off x="1586230" y="1316990"/>
            <a:ext cx="7673975" cy="5266690"/>
          </a:xfrm>
          <a:prstGeom prst="rect">
            <a:avLst/>
          </a:prstGeom>
        </p:spPr>
      </p:pic>
    </p:spTree>
  </p:cSld>
  <p:clrMapOvr>
    <a:masterClrMapping/>
  </p:clrMapOvr>
  <p:transition spd="slow" advClick="0" advTm="30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Sandbox Context </a:t>
            </a:r>
            <a:endParaRPr lang="en-US" altLang="zh-CN"/>
          </a:p>
        </p:txBody>
      </p:sp>
      <p:sp>
        <p:nvSpPr>
          <p:cNvPr id="3" name="内容占位符 2"/>
          <p:cNvSpPr>
            <a:spLocks noGrp="1"/>
          </p:cNvSpPr>
          <p:nvPr>
            <p:ph idx="4294967295"/>
          </p:nvPr>
        </p:nvSpPr>
        <p:spPr>
          <a:xfrm>
            <a:off x="0" y="1825625"/>
            <a:ext cx="10515600" cy="4351655"/>
          </a:xfrm>
        </p:spPr>
        <p:txBody>
          <a:bodyPr/>
          <a:p>
            <a:r>
              <a:rPr lang="zh-CN" altLang="en-US"/>
              <a:t>使用全新的</a:t>
            </a:r>
            <a:r>
              <a:rPr lang="en-US" altLang="zh-CN"/>
              <a:t>JS </a:t>
            </a:r>
            <a:r>
              <a:rPr lang="zh-CN" altLang="en-US"/>
              <a:t>上下文</a:t>
            </a:r>
            <a:r>
              <a:rPr lang="en-US" altLang="zh-CN"/>
              <a:t>Context</a:t>
            </a:r>
            <a:r>
              <a:rPr lang="zh-CN" altLang="en-US"/>
              <a:t>（但是应该是在同一个</a:t>
            </a:r>
            <a:r>
              <a:rPr lang="en-US" altLang="zh-CN"/>
              <a:t>Isolation</a:t>
            </a:r>
            <a:r>
              <a:rPr lang="zh-CN" altLang="en-US"/>
              <a:t>内部）进行 </a:t>
            </a:r>
            <a:r>
              <a:rPr lang="en-US" altLang="zh-CN"/>
              <a:t>Conext seperation </a:t>
            </a:r>
            <a:r>
              <a:rPr lang="zh-CN" altLang="en-US"/>
              <a:t>之后，有能力通过</a:t>
            </a:r>
            <a:r>
              <a:rPr lang="en-US" altLang="zh-CN"/>
              <a:t>render</a:t>
            </a:r>
            <a:r>
              <a:rPr lang="zh-CN" altLang="en-US"/>
              <a:t>的</a:t>
            </a:r>
            <a:r>
              <a:rPr lang="en-US" altLang="zh-CN"/>
              <a:t>local security monitor</a:t>
            </a:r>
            <a:r>
              <a:rPr lang="zh-CN" altLang="en-US"/>
              <a:t>抓捕 </a:t>
            </a:r>
            <a:r>
              <a:rPr lang="en-US" altLang="zh-CN"/>
              <a:t>cross-context </a:t>
            </a:r>
            <a:r>
              <a:rPr lang="zh-CN" altLang="en-US"/>
              <a:t>的行为。</a:t>
            </a:r>
            <a:endParaRPr lang="zh-CN" altLang="en-US"/>
          </a:p>
        </p:txBody>
      </p:sp>
    </p:spTree>
  </p:cSld>
  <p:clrMapOvr>
    <a:masterClrMapping/>
  </p:clrMapOvr>
  <p:transition spd="slow" advClick="0" advTm="3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 Capability System</a:t>
            </a:r>
            <a:endParaRPr lang="en-US" altLang="zh-CN"/>
          </a:p>
        </p:txBody>
      </p:sp>
      <p:sp>
        <p:nvSpPr>
          <p:cNvPr id="3" name="内容占位符 2"/>
          <p:cNvSpPr>
            <a:spLocks noGrp="1"/>
          </p:cNvSpPr>
          <p:nvPr>
            <p:ph idx="4294967295"/>
          </p:nvPr>
        </p:nvSpPr>
        <p:spPr>
          <a:xfrm>
            <a:off x="0" y="1825625"/>
            <a:ext cx="10515600" cy="4351655"/>
          </a:xfrm>
        </p:spPr>
        <p:txBody>
          <a:bodyPr/>
          <a:p>
            <a:r>
              <a:rPr lang="en-US" altLang="zh-CN"/>
              <a:t>ScriptChecker </a:t>
            </a:r>
            <a:r>
              <a:rPr lang="zh-CN" altLang="en-US"/>
              <a:t>提供一组权限字典，来供给 </a:t>
            </a:r>
            <a:r>
              <a:rPr lang="en-US" altLang="zh-CN"/>
              <a:t>host script </a:t>
            </a:r>
            <a:r>
              <a:rPr lang="zh-CN" altLang="en-US"/>
              <a:t>动态的设置 </a:t>
            </a:r>
            <a:r>
              <a:rPr lang="en-US" altLang="zh-CN"/>
              <a:t>cross-context </a:t>
            </a:r>
            <a:r>
              <a:rPr lang="zh-CN" altLang="en-US"/>
              <a:t>的 </a:t>
            </a:r>
            <a:r>
              <a:rPr lang="en-US" altLang="zh-CN"/>
              <a:t>Object </a:t>
            </a:r>
            <a:r>
              <a:rPr lang="zh-CN" altLang="en-US"/>
              <a:t>访问权限。这种权限在 </a:t>
            </a:r>
            <a:r>
              <a:rPr lang="en-US" altLang="zh-CN"/>
              <a:t>ScriptChecker </a:t>
            </a:r>
            <a:r>
              <a:rPr lang="zh-CN" altLang="en-US"/>
              <a:t>中叫做“能力”。</a:t>
            </a:r>
            <a:endParaRPr lang="zh-CN" altLang="en-US"/>
          </a:p>
          <a:p>
            <a:r>
              <a:rPr lang="zh-CN" altLang="en-US"/>
              <a:t>一旦对某个</a:t>
            </a:r>
            <a:r>
              <a:rPr lang="en-US" altLang="zh-CN"/>
              <a:t>task</a:t>
            </a:r>
            <a:r>
              <a:rPr lang="zh-CN" altLang="en-US"/>
              <a:t>提供了这种能力集合，那么该</a:t>
            </a:r>
            <a:r>
              <a:rPr lang="en-US" altLang="zh-CN"/>
              <a:t>task</a:t>
            </a:r>
            <a:r>
              <a:rPr lang="zh-CN" altLang="en-US"/>
              <a:t>对应的子</a:t>
            </a:r>
            <a:r>
              <a:rPr lang="en-US" altLang="zh-CN"/>
              <a:t>task</a:t>
            </a:r>
            <a:r>
              <a:rPr lang="zh-CN" altLang="en-US"/>
              <a:t>将会继承这种能力</a:t>
            </a:r>
            <a:endParaRPr lang="zh-CN" altLang="en-US"/>
          </a:p>
          <a:p>
            <a:r>
              <a:rPr lang="en-US" altLang="zh-CN"/>
              <a:t>Task </a:t>
            </a:r>
            <a:r>
              <a:rPr lang="zh-CN" altLang="en-US"/>
              <a:t>能力的赋予依赖于</a:t>
            </a:r>
            <a:r>
              <a:rPr lang="en-US" altLang="zh-CN"/>
              <a:t>security monitor</a:t>
            </a:r>
            <a:endParaRPr lang="en-US" altLang="zh-CN"/>
          </a:p>
        </p:txBody>
      </p:sp>
    </p:spTree>
  </p:cSld>
  <p:clrMapOvr>
    <a:masterClrMapping/>
  </p:clrMapOvr>
  <p:transition spd="slow" advClick="0" advTm="3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Asynchronous Execution</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为了可以在</a:t>
            </a:r>
            <a:r>
              <a:rPr lang="en-US" altLang="zh-CN"/>
              <a:t>task</a:t>
            </a:r>
            <a:r>
              <a:rPr lang="zh-CN" altLang="en-US"/>
              <a:t>级别上精准的限制第三方脚本，也就是解决</a:t>
            </a:r>
            <a:r>
              <a:rPr lang="en-US" altLang="zh-CN"/>
              <a:t>Q1</a:t>
            </a:r>
            <a:r>
              <a:rPr lang="zh-CN" altLang="en-US"/>
              <a:t>的问题，</a:t>
            </a:r>
            <a:r>
              <a:rPr lang="en-US" altLang="zh-CN"/>
              <a:t>ScriptChecker</a:t>
            </a:r>
            <a:r>
              <a:rPr lang="zh-CN" altLang="en-US"/>
              <a:t>定义了在一组</a:t>
            </a:r>
            <a:r>
              <a:rPr lang="en-US" altLang="zh-CN"/>
              <a:t>api</a:t>
            </a:r>
            <a:r>
              <a:rPr lang="zh-CN" altLang="en-US"/>
              <a:t>，调用该</a:t>
            </a:r>
            <a:r>
              <a:rPr lang="en-US" altLang="zh-CN"/>
              <a:t>api</a:t>
            </a:r>
            <a:r>
              <a:rPr lang="zh-CN" altLang="en-US"/>
              <a:t>可以将</a:t>
            </a:r>
            <a:r>
              <a:rPr lang="en-US" altLang="zh-CN"/>
              <a:t>callee function</a:t>
            </a:r>
            <a:r>
              <a:rPr lang="zh-CN" altLang="en-US"/>
              <a:t>的执行转移到一个新的</a:t>
            </a:r>
            <a:r>
              <a:rPr lang="en-US" altLang="zh-CN"/>
              <a:t>task</a:t>
            </a:r>
            <a:r>
              <a:rPr lang="zh-CN" altLang="en-US"/>
              <a:t>内。并且，</a:t>
            </a:r>
            <a:r>
              <a:rPr lang="en-US" altLang="zh-CN"/>
              <a:t>Scriptchecker</a:t>
            </a:r>
            <a:r>
              <a:rPr lang="zh-CN" altLang="en-US"/>
              <a:t>也修改了</a:t>
            </a:r>
            <a:r>
              <a:rPr lang="en-US" altLang="zh-CN"/>
              <a:t>chrome</a:t>
            </a:r>
            <a:r>
              <a:rPr lang="zh-CN" altLang="en-US"/>
              <a:t>，使其在</a:t>
            </a:r>
            <a:r>
              <a:rPr lang="en-US" altLang="zh-CN"/>
              <a:t>script inclusion</a:t>
            </a:r>
            <a:r>
              <a:rPr lang="zh-CN" altLang="en-US"/>
              <a:t>以及</a:t>
            </a:r>
            <a:r>
              <a:rPr lang="en-US" altLang="zh-CN"/>
              <a:t>listener execution</a:t>
            </a:r>
            <a:r>
              <a:rPr lang="zh-CN" altLang="en-US"/>
              <a:t>触发的时候使用这些产生新的</a:t>
            </a:r>
            <a:r>
              <a:rPr lang="en-US" altLang="zh-CN"/>
              <a:t>task</a:t>
            </a:r>
            <a:r>
              <a:rPr lang="zh-CN" altLang="en-US"/>
              <a:t>的</a:t>
            </a:r>
            <a:r>
              <a:rPr lang="en-US" altLang="zh-CN"/>
              <a:t>api</a:t>
            </a:r>
            <a:r>
              <a:rPr lang="zh-CN" altLang="en-US"/>
              <a:t>。</a:t>
            </a:r>
            <a:endParaRPr lang="zh-CN" altLang="en-US"/>
          </a:p>
        </p:txBody>
      </p:sp>
    </p:spTree>
  </p:cSld>
  <p:clrMapOvr>
    <a:masterClrMapping/>
  </p:clrMapOvr>
  <p:transition spd="slow" advClick="0" advTm="3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4741422" y="1667803"/>
            <a:ext cx="4826000" cy="529590"/>
          </a:xfrm>
          <a:prstGeom prst="rect">
            <a:avLst/>
          </a:prstGeom>
          <a:noFill/>
        </p:spPr>
        <p:txBody>
          <a:bodyPr wrap="square" rtlCol="0" anchor="ctr" anchorCtr="0">
            <a:noAutofit/>
          </a:bodyPr>
          <a:lstStyle/>
          <a:p>
            <a:pPr lvl="0">
              <a:lnSpc>
                <a:spcPct val="110000"/>
              </a:lnSpc>
              <a:spcBef>
                <a:spcPts val="0"/>
              </a:spcBef>
              <a:spcAft>
                <a:spcPts val="0"/>
              </a:spcAft>
              <a:buSzPct val="100000"/>
            </a:pPr>
            <a:r>
              <a:rPr lang="en-US" altLang="zh-CN"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论文简介</a:t>
            </a:r>
            <a:endParaRPr lang="zh-CN" altLang="en-US"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custDataLst>
              <p:tags r:id="rId2"/>
            </p:custDataLst>
          </p:nvPr>
        </p:nvSpPr>
        <p:spPr>
          <a:xfrm>
            <a:off x="4741422" y="2511083"/>
            <a:ext cx="4826000" cy="529590"/>
          </a:xfrm>
          <a:prstGeom prst="rect">
            <a:avLst/>
          </a:prstGeom>
          <a:noFill/>
        </p:spPr>
        <p:txBody>
          <a:bodyPr wrap="square" rtlCol="0" anchor="ctr" anchorCtr="0">
            <a:noAutofit/>
          </a:bodyPr>
          <a:lstStyle/>
          <a:p>
            <a:pPr>
              <a:lnSpc>
                <a:spcPct val="110000"/>
              </a:lnSpc>
              <a:spcBef>
                <a:spcPts val="0"/>
              </a:spcBef>
              <a:spcAft>
                <a:spcPts val="0"/>
              </a:spcAft>
              <a:buSzPct val="100000"/>
            </a:pPr>
            <a:r>
              <a:rPr lang="en-US" altLang="zh-CN"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现有工作</a:t>
            </a:r>
            <a:endParaRPr lang="zh-CN" altLang="en-US"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0" name="文本框 29"/>
          <p:cNvSpPr txBox="1"/>
          <p:nvPr>
            <p:custDataLst>
              <p:tags r:id="rId3"/>
            </p:custDataLst>
          </p:nvPr>
        </p:nvSpPr>
        <p:spPr>
          <a:xfrm>
            <a:off x="4741422" y="3354363"/>
            <a:ext cx="4826000" cy="529590"/>
          </a:xfrm>
          <a:prstGeom prst="rect">
            <a:avLst/>
          </a:prstGeom>
          <a:noFill/>
        </p:spPr>
        <p:txBody>
          <a:bodyPr wrap="square" rtlCol="0" anchor="ctr" anchorCtr="0">
            <a:noAutofit/>
          </a:bodyPr>
          <a:lstStyle/>
          <a:p>
            <a:pPr lvl="0">
              <a:lnSpc>
                <a:spcPct val="110000"/>
              </a:lnSpc>
              <a:spcBef>
                <a:spcPts val="0"/>
              </a:spcBef>
              <a:spcAft>
                <a:spcPts val="0"/>
              </a:spcAft>
              <a:buSzPct val="100000"/>
            </a:pPr>
            <a:r>
              <a:rPr lang="en-US" altLang="zh-CN"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设计实现</a:t>
            </a:r>
            <a:endParaRPr lang="zh-CN" altLang="en-US"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4"/>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90204" pitchFamily="34" charset="0"/>
              <a:ea typeface="微软雅黑" panose="020B0503020204020204" pitchFamily="34" charset="-122"/>
            </a:endParaRPr>
          </a:p>
        </p:txBody>
      </p:sp>
      <p:sp>
        <p:nvSpPr>
          <p:cNvPr id="16" name="矩形 15"/>
          <p:cNvSpPr/>
          <p:nvPr>
            <p:custDataLst>
              <p:tags r:id="rId5"/>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90204" pitchFamily="34" charset="0"/>
              <a:ea typeface="微软雅黑" panose="020B0503020204020204" pitchFamily="34" charset="-122"/>
            </a:endParaRPr>
          </a:p>
        </p:txBody>
      </p:sp>
      <p:sp>
        <p:nvSpPr>
          <p:cNvPr id="18" name="文本框 17"/>
          <p:cNvSpPr txBox="1"/>
          <p:nvPr>
            <p:custDataLst>
              <p:tags r:id="rId6"/>
            </p:custDataLst>
          </p:nvPr>
        </p:nvSpPr>
        <p:spPr>
          <a:xfrm>
            <a:off x="1502370" y="2250733"/>
            <a:ext cx="1107996" cy="1753235"/>
          </a:xfrm>
          <a:prstGeom prst="rect">
            <a:avLst/>
          </a:prstGeom>
          <a:noFill/>
        </p:spPr>
        <p:txBody>
          <a:bodyPr vert="eaVert" wrap="square" rtlCol="0" anchor="ctr" anchorCtr="0">
            <a:normAutofit fontScale="90000"/>
          </a:bodyPr>
          <a:lstStyle/>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90204" pitchFamily="34" charset="0"/>
                <a:ea typeface="汉仪旗黑-85S" panose="00020600040101010101" pitchFamily="18" charset="-122"/>
              </a:rPr>
              <a:t>目录</a:t>
            </a:r>
            <a:endParaRPr lang="zh-CN" altLang="en-US" sz="6000" spc="200" dirty="0">
              <a:solidFill>
                <a:srgbClr val="8F000B"/>
              </a:solidFill>
              <a:latin typeface="Arial" panose="020B0604020202090204" pitchFamily="34" charset="0"/>
              <a:ea typeface="汉仪旗黑-85S" panose="00020600040101010101" pitchFamily="18" charset="-122"/>
            </a:endParaRPr>
          </a:p>
        </p:txBody>
      </p:sp>
      <p:sp>
        <p:nvSpPr>
          <p:cNvPr id="3" name="文本框 2"/>
          <p:cNvSpPr txBox="1"/>
          <p:nvPr>
            <p:custDataLst>
              <p:tags r:id="rId7"/>
            </p:custDataLst>
          </p:nvPr>
        </p:nvSpPr>
        <p:spPr>
          <a:xfrm>
            <a:off x="4741422" y="4197643"/>
            <a:ext cx="4826000" cy="529590"/>
          </a:xfrm>
          <a:prstGeom prst="rect">
            <a:avLst/>
          </a:prstGeom>
          <a:noFill/>
        </p:spPr>
        <p:txBody>
          <a:bodyPr wrap="square" rtlCol="0" anchor="ctr" anchorCtr="0">
            <a:noAutofit/>
          </a:bodyPr>
          <a:p>
            <a:pPr lvl="0">
              <a:lnSpc>
                <a:spcPct val="110000"/>
              </a:lnSpc>
              <a:spcBef>
                <a:spcPts val="0"/>
              </a:spcBef>
              <a:spcAft>
                <a:spcPts val="0"/>
              </a:spcAft>
              <a:buSzPct val="100000"/>
            </a:pPr>
            <a:r>
              <a:rPr lang="en-US" altLang="zh-CN"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效果评估</a:t>
            </a:r>
            <a:endParaRPr lang="zh-CN" altLang="en-US" sz="2800" spc="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pic>
        <p:nvPicPr>
          <p:cNvPr id="4" name="内容占位符 3"/>
          <p:cNvPicPr>
            <a:picLocks noChangeAspect="1"/>
          </p:cNvPicPr>
          <p:nvPr>
            <p:ph idx="4294967295"/>
          </p:nvPr>
        </p:nvPicPr>
        <p:blipFill>
          <a:blip r:embed="rId1"/>
          <a:stretch>
            <a:fillRect/>
          </a:stretch>
        </p:blipFill>
        <p:spPr>
          <a:xfrm>
            <a:off x="4116070" y="1331595"/>
            <a:ext cx="5969000" cy="4194810"/>
          </a:xfrm>
          <a:prstGeom prst="rect">
            <a:avLst/>
          </a:prstGeom>
        </p:spPr>
      </p:pic>
      <p:sp>
        <p:nvSpPr>
          <p:cNvPr id="5" name="内容占位符 2"/>
          <p:cNvSpPr>
            <a:spLocks noGrp="1"/>
          </p:cNvSpPr>
          <p:nvPr/>
        </p:nvSpPr>
        <p:spPr>
          <a:xfrm>
            <a:off x="838200" y="1825625"/>
            <a:ext cx="312674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1. script inclusion </a:t>
            </a:r>
            <a:endParaRPr lang="zh-CN" altLang="en-US"/>
          </a:p>
          <a:p>
            <a:r>
              <a:rPr lang="en-US" altLang="zh-CN"/>
              <a:t>2. js function call</a:t>
            </a:r>
            <a:endParaRPr lang="en-US" altLang="zh-CN"/>
          </a:p>
          <a:p>
            <a:r>
              <a:rPr lang="en-US" altLang="zh-CN"/>
              <a:t>both create new tasks with permission</a:t>
            </a:r>
            <a:endParaRPr lang="en-US" altLang="zh-CN"/>
          </a:p>
        </p:txBody>
      </p:sp>
    </p:spTree>
  </p:cSld>
  <p:clrMapOvr>
    <a:masterClrMapping/>
  </p:clrMapOvr>
  <p:transition spd="slow" advClick="0" advTm="3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Details</a:t>
            </a:r>
            <a:endParaRPr lang="en-US" altLang="zh-CN"/>
          </a:p>
        </p:txBody>
      </p:sp>
      <p:sp>
        <p:nvSpPr>
          <p:cNvPr id="3" name="内容占位符 2"/>
          <p:cNvSpPr>
            <a:spLocks noGrp="1"/>
          </p:cNvSpPr>
          <p:nvPr>
            <p:ph idx="4294967295"/>
          </p:nvPr>
        </p:nvSpPr>
        <p:spPr>
          <a:xfrm>
            <a:off x="636905" y="1723390"/>
            <a:ext cx="4810760" cy="1831340"/>
          </a:xfrm>
        </p:spPr>
        <p:txBody>
          <a:bodyPr/>
          <a:p>
            <a:r>
              <a:rPr lang="en-US" altLang="zh-CN">
                <a:solidFill>
                  <a:schemeClr val="accent1"/>
                </a:solidFill>
              </a:rPr>
              <a:t>Context seperation</a:t>
            </a:r>
            <a:endParaRPr lang="en-US" altLang="zh-CN"/>
          </a:p>
          <a:p>
            <a:r>
              <a:rPr lang="en-US" altLang="zh-CN">
                <a:sym typeface="+mn-ea"/>
              </a:rPr>
              <a:t>Capability System</a:t>
            </a:r>
            <a:endParaRPr lang="en-US" altLang="zh-CN">
              <a:sym typeface="+mn-ea"/>
            </a:endParaRPr>
          </a:p>
          <a:p>
            <a:r>
              <a:rPr lang="zh-CN" altLang="en-US">
                <a:sym typeface="+mn-ea"/>
              </a:rPr>
              <a:t>Asynchronous Execution</a:t>
            </a:r>
            <a:endParaRPr lang="en-US" altLang="zh-CN"/>
          </a:p>
          <a:p>
            <a:endParaRPr lang="en-US" altLang="zh-CN"/>
          </a:p>
        </p:txBody>
      </p:sp>
    </p:spTree>
  </p:cSld>
  <p:clrMapOvr>
    <a:masterClrMapping/>
  </p:clrMapOvr>
  <p:transition spd="slow" advClick="0" advTm="3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Context seperation</a:t>
            </a:r>
            <a:endParaRPr lang="zh-CN" altLang="en-US"/>
          </a:p>
        </p:txBody>
      </p:sp>
      <p:sp>
        <p:nvSpPr>
          <p:cNvPr id="3" name="内容占位符 2"/>
          <p:cNvSpPr>
            <a:spLocks noGrp="1"/>
          </p:cNvSpPr>
          <p:nvPr>
            <p:ph idx="4294967295"/>
          </p:nvPr>
        </p:nvSpPr>
        <p:spPr>
          <a:xfrm>
            <a:off x="0" y="1825625"/>
            <a:ext cx="10515600" cy="4351655"/>
          </a:xfrm>
        </p:spPr>
        <p:txBody>
          <a:bodyPr/>
          <a:p>
            <a:r>
              <a:rPr lang="en-US" altLang="zh-CN"/>
              <a:t>ScriptChecker </a:t>
            </a:r>
            <a:r>
              <a:rPr lang="zh-CN" altLang="en-US"/>
              <a:t>引入了 </a:t>
            </a:r>
            <a:r>
              <a:rPr lang="en-US" altLang="zh-CN"/>
              <a:t>risky </a:t>
            </a:r>
            <a:r>
              <a:rPr lang="zh-CN" altLang="en-US"/>
              <a:t>标签，</a:t>
            </a:r>
            <a:r>
              <a:rPr lang="en-US" altLang="zh-CN"/>
              <a:t>Blink</a:t>
            </a:r>
            <a:r>
              <a:rPr lang="zh-CN" altLang="en-US"/>
              <a:t>在扫描到</a:t>
            </a:r>
            <a:r>
              <a:rPr lang="en-US" altLang="zh-CN"/>
              <a:t>risky</a:t>
            </a:r>
            <a:r>
              <a:rPr lang="zh-CN" altLang="en-US"/>
              <a:t>标签的时候，会为对应的</a:t>
            </a:r>
            <a:r>
              <a:rPr lang="en-US" altLang="zh-CN"/>
              <a:t>script</a:t>
            </a:r>
            <a:r>
              <a:rPr lang="zh-CN" altLang="en-US"/>
              <a:t>创建一个名为</a:t>
            </a:r>
            <a:r>
              <a:rPr lang="en-US" altLang="zh-CN"/>
              <a:t>sandbox context</a:t>
            </a:r>
            <a:r>
              <a:rPr lang="zh-CN" altLang="en-US"/>
              <a:t>的</a:t>
            </a:r>
            <a:r>
              <a:rPr lang="en-US" altLang="zh-CN"/>
              <a:t>JS</a:t>
            </a:r>
            <a:r>
              <a:rPr lang="zh-CN" altLang="en-US"/>
              <a:t>上下文。该上下文没有对</a:t>
            </a:r>
            <a:r>
              <a:rPr lang="en-US" altLang="zh-CN"/>
              <a:t>JS</a:t>
            </a:r>
            <a:r>
              <a:rPr lang="zh-CN" altLang="en-US"/>
              <a:t>的</a:t>
            </a:r>
            <a:r>
              <a:rPr lang="en-US" altLang="zh-CN"/>
              <a:t>builtin</a:t>
            </a:r>
            <a:r>
              <a:rPr lang="zh-CN" altLang="en-US"/>
              <a:t>做修改，旨在尽可能多的实现功能。</a:t>
            </a:r>
            <a:endParaRPr lang="zh-CN" altLang="en-US"/>
          </a:p>
          <a:p>
            <a:r>
              <a:rPr lang="zh-CN" altLang="en-US"/>
              <a:t>并且，</a:t>
            </a:r>
            <a:r>
              <a:rPr lang="en-US" altLang="zh-CN"/>
              <a:t>sandbox context</a:t>
            </a:r>
            <a:r>
              <a:rPr lang="zh-CN" altLang="en-US"/>
              <a:t>具有和</a:t>
            </a:r>
            <a:r>
              <a:rPr lang="en-US" altLang="zh-CN"/>
              <a:t>main context</a:t>
            </a:r>
            <a:r>
              <a:rPr lang="zh-CN" altLang="en-US"/>
              <a:t>相同的对</a:t>
            </a:r>
            <a:r>
              <a:rPr lang="en-US" altLang="zh-CN"/>
              <a:t>DOM</a:t>
            </a:r>
            <a:r>
              <a:rPr lang="zh-CN" altLang="en-US"/>
              <a:t>以及</a:t>
            </a:r>
            <a:r>
              <a:rPr lang="en-US" altLang="zh-CN"/>
              <a:t>system </a:t>
            </a:r>
            <a:r>
              <a:rPr lang="zh-CN" altLang="en-US"/>
              <a:t>资源的可见性（非可用性）</a:t>
            </a:r>
            <a:endParaRPr lang="zh-CN" altLang="en-US"/>
          </a:p>
          <a:p>
            <a:r>
              <a:rPr lang="zh-CN" altLang="en-US"/>
              <a:t>为了实现</a:t>
            </a:r>
            <a:r>
              <a:rPr lang="en-US" altLang="zh-CN"/>
              <a:t>sandbox context</a:t>
            </a:r>
            <a:r>
              <a:rPr lang="zh-CN" altLang="en-US"/>
              <a:t>和</a:t>
            </a:r>
            <a:r>
              <a:rPr lang="en-US" altLang="zh-CN"/>
              <a:t>main context</a:t>
            </a:r>
            <a:r>
              <a:rPr lang="zh-CN" altLang="en-US"/>
              <a:t>的同步，需要解决一些问题。</a:t>
            </a:r>
            <a:endParaRPr lang="zh-CN" altLang="en-US"/>
          </a:p>
        </p:txBody>
      </p:sp>
    </p:spTree>
  </p:cSld>
  <p:clrMapOvr>
    <a:masterClrMapping/>
  </p:clrMapOvr>
  <p:transition spd="slow" advClick="0" advTm="3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Frame struct</a:t>
            </a:r>
            <a:endParaRPr lang="zh-CN" altLang="en-US"/>
          </a:p>
        </p:txBody>
      </p:sp>
      <p:sp>
        <p:nvSpPr>
          <p:cNvPr id="3" name="内容占位符 2"/>
          <p:cNvSpPr>
            <a:spLocks noGrp="1"/>
          </p:cNvSpPr>
          <p:nvPr>
            <p:ph idx="4294967295"/>
          </p:nvPr>
        </p:nvSpPr>
        <p:spPr>
          <a:xfrm>
            <a:off x="0" y="1825625"/>
            <a:ext cx="5299075" cy="4351655"/>
          </a:xfrm>
        </p:spPr>
        <p:txBody>
          <a:bodyPr/>
          <a:p>
            <a:r>
              <a:rPr lang="en-US" altLang="zh-CN"/>
              <a:t>Sandbox context </a:t>
            </a:r>
            <a:r>
              <a:rPr lang="zh-CN" altLang="en-US"/>
              <a:t>拷贝了</a:t>
            </a:r>
            <a:r>
              <a:rPr lang="en-US" altLang="zh-CN"/>
              <a:t>main context</a:t>
            </a:r>
            <a:r>
              <a:rPr lang="zh-CN" altLang="en-US"/>
              <a:t>中与</a:t>
            </a:r>
            <a:r>
              <a:rPr lang="en-US" altLang="zh-CN"/>
              <a:t>frame</a:t>
            </a:r>
            <a:r>
              <a:rPr lang="zh-CN" altLang="en-US"/>
              <a:t>相关的数据结构，使其中的 </a:t>
            </a:r>
            <a:r>
              <a:rPr lang="en-US" altLang="zh-CN"/>
              <a:t>risky script </a:t>
            </a:r>
            <a:r>
              <a:rPr lang="zh-CN" altLang="en-US"/>
              <a:t>可以如同 </a:t>
            </a:r>
            <a:r>
              <a:rPr lang="en-US" altLang="zh-CN"/>
              <a:t>main conext </a:t>
            </a:r>
            <a:r>
              <a:rPr lang="zh-CN" altLang="en-US"/>
              <a:t>中那样通过</a:t>
            </a:r>
            <a:r>
              <a:rPr lang="en-US" altLang="zh-CN"/>
              <a:t>parent/frames </a:t>
            </a:r>
            <a:r>
              <a:rPr lang="zh-CN" altLang="en-US"/>
              <a:t>等对象访问到其他的</a:t>
            </a:r>
            <a:r>
              <a:rPr lang="en-US" altLang="zh-CN"/>
              <a:t>frames</a:t>
            </a:r>
            <a:r>
              <a:rPr lang="zh-CN" altLang="en-US"/>
              <a:t>。</a:t>
            </a:r>
            <a:endParaRPr lang="zh-CN" altLang="en-US"/>
          </a:p>
          <a:p>
            <a:r>
              <a:rPr lang="en-US" altLang="zh-CN"/>
              <a:t>Sandbox context </a:t>
            </a:r>
            <a:r>
              <a:rPr lang="zh-CN" altLang="en-US"/>
              <a:t>整体维护的</a:t>
            </a:r>
            <a:r>
              <a:rPr lang="en-US" altLang="zh-CN"/>
              <a:t>windows </a:t>
            </a:r>
            <a:r>
              <a:rPr lang="zh-CN" altLang="en-US"/>
              <a:t>对象是拷贝于</a:t>
            </a:r>
            <a:r>
              <a:rPr lang="en-US" altLang="zh-CN"/>
              <a:t>Main context</a:t>
            </a:r>
            <a:r>
              <a:rPr lang="zh-CN" altLang="en-US"/>
              <a:t>的</a:t>
            </a:r>
            <a:r>
              <a:rPr lang="en-US" altLang="zh-CN"/>
              <a:t>windows</a:t>
            </a:r>
            <a:r>
              <a:rPr lang="zh-CN" altLang="en-US"/>
              <a:t>对象</a:t>
            </a:r>
            <a:endParaRPr lang="zh-CN" altLang="en-US"/>
          </a:p>
        </p:txBody>
      </p:sp>
      <p:pic>
        <p:nvPicPr>
          <p:cNvPr id="4" name="图片 3"/>
          <p:cNvPicPr>
            <a:picLocks noChangeAspect="1"/>
          </p:cNvPicPr>
          <p:nvPr/>
        </p:nvPicPr>
        <p:blipFill>
          <a:blip r:embed="rId1"/>
          <a:srcRect t="-277" r="29051"/>
          <a:stretch>
            <a:fillRect/>
          </a:stretch>
        </p:blipFill>
        <p:spPr>
          <a:xfrm>
            <a:off x="5299075" y="1205230"/>
            <a:ext cx="4706620" cy="4447540"/>
          </a:xfrm>
          <a:prstGeom prst="rect">
            <a:avLst/>
          </a:prstGeom>
        </p:spPr>
      </p:pic>
    </p:spTree>
  </p:cSld>
  <p:clrMapOvr>
    <a:masterClrMapping/>
  </p:clrMapOvr>
  <p:transition spd="slow" advClick="0" advTm="3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Event Listeners</a:t>
            </a:r>
            <a:endParaRPr lang="en-US" altLang="zh-CN"/>
          </a:p>
        </p:txBody>
      </p:sp>
      <p:sp>
        <p:nvSpPr>
          <p:cNvPr id="3" name="内容占位符 2"/>
          <p:cNvSpPr>
            <a:spLocks noGrp="1"/>
          </p:cNvSpPr>
          <p:nvPr>
            <p:ph idx="4294967295"/>
          </p:nvPr>
        </p:nvSpPr>
        <p:spPr>
          <a:xfrm>
            <a:off x="0" y="1825625"/>
            <a:ext cx="10341610" cy="4351655"/>
          </a:xfrm>
        </p:spPr>
        <p:txBody>
          <a:bodyPr/>
          <a:p>
            <a:r>
              <a:rPr lang="en-US" altLang="zh-CN"/>
              <a:t>risky script </a:t>
            </a:r>
            <a:r>
              <a:rPr lang="zh-CN" altLang="en-US"/>
              <a:t>可以将 </a:t>
            </a:r>
            <a:r>
              <a:rPr lang="en-US" altLang="zh-CN"/>
              <a:t>event </a:t>
            </a:r>
            <a:r>
              <a:rPr lang="zh-CN" altLang="en-US"/>
              <a:t>注册进 </a:t>
            </a:r>
            <a:r>
              <a:rPr lang="en-US" altLang="zh-CN"/>
              <a:t>DOM </a:t>
            </a:r>
            <a:r>
              <a:rPr lang="zh-CN" altLang="en-US"/>
              <a:t>中，当</a:t>
            </a:r>
            <a:r>
              <a:rPr lang="en-US" altLang="zh-CN"/>
              <a:t>event</a:t>
            </a:r>
            <a:r>
              <a:rPr lang="zh-CN" altLang="en-US"/>
              <a:t>触发之后，</a:t>
            </a:r>
            <a:r>
              <a:rPr lang="en-US" altLang="zh-CN"/>
              <a:t>context</a:t>
            </a:r>
            <a:r>
              <a:rPr lang="zh-CN" altLang="en-US"/>
              <a:t>内的</a:t>
            </a:r>
            <a:r>
              <a:rPr lang="en-US" altLang="zh-CN"/>
              <a:t>listeners</a:t>
            </a:r>
            <a:r>
              <a:rPr lang="zh-CN" altLang="en-US"/>
              <a:t>将会执行内部的</a:t>
            </a:r>
            <a:r>
              <a:rPr lang="en-US" altLang="zh-CN"/>
              <a:t>script</a:t>
            </a:r>
            <a:r>
              <a:rPr lang="zh-CN" altLang="en-US"/>
              <a:t>。</a:t>
            </a:r>
            <a:endParaRPr lang="zh-CN" altLang="en-US"/>
          </a:p>
          <a:p>
            <a:r>
              <a:rPr lang="zh-CN" altLang="en-US"/>
              <a:t>因为重新构建了一个</a:t>
            </a:r>
            <a:r>
              <a:rPr lang="en-US" altLang="zh-CN"/>
              <a:t>sandbox context</a:t>
            </a:r>
            <a:r>
              <a:rPr lang="zh-CN" altLang="en-US"/>
              <a:t>，因此</a:t>
            </a:r>
            <a:r>
              <a:rPr lang="en-US" altLang="zh-CN"/>
              <a:t>event</a:t>
            </a:r>
            <a:r>
              <a:rPr lang="zh-CN" altLang="en-US"/>
              <a:t>触发需要在所有的</a:t>
            </a:r>
            <a:r>
              <a:rPr lang="en-US" altLang="zh-CN"/>
              <a:t>context</a:t>
            </a:r>
            <a:r>
              <a:rPr lang="zh-CN" altLang="en-US"/>
              <a:t>，包括</a:t>
            </a:r>
            <a:r>
              <a:rPr lang="en-US" altLang="zh-CN"/>
              <a:t>sandbox context</a:t>
            </a:r>
            <a:r>
              <a:rPr lang="zh-CN" altLang="en-US"/>
              <a:t>内执行</a:t>
            </a:r>
            <a:r>
              <a:rPr lang="en-US" altLang="zh-CN"/>
              <a:t>listeners</a:t>
            </a:r>
            <a:endParaRPr lang="en-US" altLang="zh-CN"/>
          </a:p>
        </p:txBody>
      </p:sp>
    </p:spTree>
  </p:cSld>
  <p:clrMapOvr>
    <a:masterClrMapping/>
  </p:clrMapOvr>
  <p:transition spd="slow" advClick="0" advTm="3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Code Extension</a:t>
            </a:r>
            <a:endParaRPr lang="zh-CN" altLang="en-US"/>
          </a:p>
        </p:txBody>
      </p:sp>
      <p:sp>
        <p:nvSpPr>
          <p:cNvPr id="3" name="内容占位符 2"/>
          <p:cNvSpPr>
            <a:spLocks noGrp="1"/>
          </p:cNvSpPr>
          <p:nvPr>
            <p:ph idx="4294967295"/>
          </p:nvPr>
        </p:nvSpPr>
        <p:spPr>
          <a:xfrm>
            <a:off x="0" y="1825625"/>
            <a:ext cx="10515600" cy="4351655"/>
          </a:xfrm>
        </p:spPr>
        <p:txBody>
          <a:bodyPr/>
          <a:p>
            <a:r>
              <a:rPr lang="en-US" altLang="zh-CN"/>
              <a:t>risky script </a:t>
            </a:r>
            <a:r>
              <a:rPr lang="zh-CN" altLang="en-US"/>
              <a:t>可能会调用</a:t>
            </a:r>
            <a:r>
              <a:rPr lang="en-US" altLang="zh-CN"/>
              <a:t>code embedding</a:t>
            </a:r>
            <a:r>
              <a:rPr lang="zh-CN" altLang="en-US"/>
              <a:t>来进行代码拓展。</a:t>
            </a:r>
            <a:r>
              <a:rPr lang="en-US" altLang="zh-CN"/>
              <a:t>ScriptChecker</a:t>
            </a:r>
            <a:r>
              <a:rPr lang="zh-CN" altLang="en-US"/>
              <a:t>为了保证拓展代码依旧可以被限制，</a:t>
            </a:r>
            <a:r>
              <a:rPr lang="en-US" altLang="zh-CN"/>
              <a:t>ScriptChecker</a:t>
            </a:r>
            <a:r>
              <a:rPr lang="zh-CN" altLang="en-US"/>
              <a:t>将会在所有的新创建的</a:t>
            </a:r>
            <a:r>
              <a:rPr lang="en-US" altLang="zh-CN"/>
              <a:t>script</a:t>
            </a:r>
            <a:r>
              <a:rPr lang="zh-CN" altLang="en-US"/>
              <a:t>标签处打上</a:t>
            </a:r>
            <a:r>
              <a:rPr lang="en-US" altLang="zh-CN"/>
              <a:t>risky tag</a:t>
            </a:r>
            <a:r>
              <a:rPr lang="zh-CN" altLang="en-US"/>
              <a:t>，并且，</a:t>
            </a:r>
            <a:r>
              <a:rPr lang="en-US" altLang="zh-CN"/>
              <a:t>risky tag</a:t>
            </a:r>
            <a:r>
              <a:rPr lang="zh-CN" altLang="en-US"/>
              <a:t>陪伴着标签的全部生命周期不允许修改。</a:t>
            </a:r>
            <a:endParaRPr lang="zh-CN" altLang="en-US"/>
          </a:p>
        </p:txBody>
      </p:sp>
    </p:spTree>
  </p:cSld>
  <p:clrMapOvr>
    <a:masterClrMapping/>
  </p:clrMapOvr>
  <p:transition spd="slow" advClick="0" advTm="3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Cross-Context Reference</a:t>
            </a:r>
            <a:endParaRPr lang="zh-CN" altLang="en-US"/>
          </a:p>
        </p:txBody>
      </p:sp>
      <p:sp>
        <p:nvSpPr>
          <p:cNvPr id="3" name="内容占位符 2"/>
          <p:cNvSpPr>
            <a:spLocks noGrp="1"/>
          </p:cNvSpPr>
          <p:nvPr>
            <p:ph idx="4294967295"/>
          </p:nvPr>
        </p:nvSpPr>
        <p:spPr>
          <a:xfrm>
            <a:off x="0" y="1825625"/>
            <a:ext cx="5380990" cy="4351655"/>
          </a:xfrm>
        </p:spPr>
        <p:txBody>
          <a:bodyPr/>
          <a:p>
            <a:r>
              <a:rPr lang="zh-CN" altLang="en-US"/>
              <a:t>由于</a:t>
            </a:r>
            <a:r>
              <a:rPr lang="en-US" altLang="zh-CN"/>
              <a:t>ScriptChecker</a:t>
            </a:r>
            <a:r>
              <a:rPr lang="zh-CN" altLang="en-US"/>
              <a:t>将第三方的脚本执行分离到了</a:t>
            </a:r>
            <a:r>
              <a:rPr lang="en-US" altLang="zh-CN"/>
              <a:t>Sandbox context</a:t>
            </a:r>
            <a:r>
              <a:rPr lang="zh-CN" altLang="en-US"/>
              <a:t>，因此两个</a:t>
            </a:r>
            <a:r>
              <a:rPr lang="en-US" altLang="zh-CN"/>
              <a:t>script</a:t>
            </a:r>
            <a:r>
              <a:rPr lang="zh-CN" altLang="en-US"/>
              <a:t>之间的交互就变成了跨</a:t>
            </a:r>
            <a:r>
              <a:rPr lang="en-US" altLang="zh-CN"/>
              <a:t>context</a:t>
            </a:r>
            <a:r>
              <a:rPr lang="zh-CN" altLang="en-US"/>
              <a:t>的访问。为了支持这个特性，</a:t>
            </a:r>
            <a:r>
              <a:rPr lang="en-US" altLang="zh-CN"/>
              <a:t>ScriptChecker</a:t>
            </a:r>
            <a:r>
              <a:rPr lang="zh-CN" altLang="en-US"/>
              <a:t>对 </a:t>
            </a:r>
            <a:r>
              <a:rPr lang="en-US" altLang="zh-CN"/>
              <a:t>windows</a:t>
            </a:r>
            <a:r>
              <a:rPr lang="zh-CN" altLang="en-US"/>
              <a:t>对象进行了修改</a:t>
            </a:r>
            <a:endParaRPr lang="zh-CN" altLang="en-US"/>
          </a:p>
        </p:txBody>
      </p:sp>
      <p:pic>
        <p:nvPicPr>
          <p:cNvPr id="4" name="图片 3"/>
          <p:cNvPicPr>
            <a:picLocks noChangeAspect="1"/>
          </p:cNvPicPr>
          <p:nvPr/>
        </p:nvPicPr>
        <p:blipFill>
          <a:blip r:embed="rId1"/>
          <a:srcRect t="766" r="29519"/>
          <a:stretch>
            <a:fillRect/>
          </a:stretch>
        </p:blipFill>
        <p:spPr>
          <a:xfrm>
            <a:off x="5556250" y="1253490"/>
            <a:ext cx="4622165" cy="4351655"/>
          </a:xfrm>
          <a:prstGeom prst="rect">
            <a:avLst/>
          </a:prstGeom>
        </p:spPr>
      </p:pic>
    </p:spTree>
  </p:cSld>
  <p:clrMapOvr>
    <a:masterClrMapping/>
  </p:clrMapOvr>
  <p:transition spd="slow" advClick="0" advTm="3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单向隔离</a:t>
            </a:r>
            <a:endParaRPr lang="zh-CN" altLang="en-US"/>
          </a:p>
        </p:txBody>
      </p:sp>
      <p:sp>
        <p:nvSpPr>
          <p:cNvPr id="3" name="内容占位符 2"/>
          <p:cNvSpPr>
            <a:spLocks noGrp="1"/>
          </p:cNvSpPr>
          <p:nvPr>
            <p:ph idx="4294967295"/>
          </p:nvPr>
        </p:nvSpPr>
        <p:spPr>
          <a:xfrm>
            <a:off x="0" y="1825625"/>
            <a:ext cx="4990465" cy="4351655"/>
          </a:xfrm>
        </p:spPr>
        <p:txBody>
          <a:bodyPr/>
          <a:p>
            <a:r>
              <a:rPr lang="zh-CN" altLang="en-US"/>
              <a:t>分离的</a:t>
            </a:r>
            <a:r>
              <a:rPr lang="en-US" altLang="zh-CN"/>
              <a:t>context</a:t>
            </a:r>
            <a:r>
              <a:rPr lang="zh-CN" altLang="en-US"/>
              <a:t>天生具有预防</a:t>
            </a:r>
            <a:r>
              <a:rPr lang="en-US" altLang="zh-CN"/>
              <a:t>context</a:t>
            </a:r>
            <a:r>
              <a:rPr lang="zh-CN" altLang="en-US"/>
              <a:t>污染的能力，第三方脚本想要污染</a:t>
            </a:r>
            <a:r>
              <a:rPr lang="en-US" altLang="zh-CN"/>
              <a:t>main context</a:t>
            </a:r>
            <a:r>
              <a:rPr lang="zh-CN" altLang="en-US"/>
              <a:t>必须进行</a:t>
            </a:r>
            <a:r>
              <a:rPr lang="en-US" altLang="zh-CN"/>
              <a:t>cross-context</a:t>
            </a:r>
            <a:r>
              <a:rPr lang="zh-CN" altLang="en-US"/>
              <a:t>的访问。</a:t>
            </a:r>
            <a:endParaRPr lang="zh-CN" altLang="en-US"/>
          </a:p>
          <a:p>
            <a:r>
              <a:rPr lang="en-US" altLang="zh-CN"/>
              <a:t>cross-context</a:t>
            </a:r>
            <a:r>
              <a:rPr lang="zh-CN" altLang="en-US"/>
              <a:t>的访问是单向的，右图</a:t>
            </a:r>
            <a:endParaRPr lang="zh-CN" altLang="en-US"/>
          </a:p>
        </p:txBody>
      </p:sp>
      <p:pic>
        <p:nvPicPr>
          <p:cNvPr id="4" name="图片 3"/>
          <p:cNvPicPr>
            <a:picLocks noChangeAspect="1"/>
          </p:cNvPicPr>
          <p:nvPr/>
        </p:nvPicPr>
        <p:blipFill>
          <a:blip r:embed="rId1"/>
          <a:stretch>
            <a:fillRect/>
          </a:stretch>
        </p:blipFill>
        <p:spPr>
          <a:xfrm>
            <a:off x="5725795" y="572770"/>
            <a:ext cx="3836670" cy="5711825"/>
          </a:xfrm>
          <a:prstGeom prst="rect">
            <a:avLst/>
          </a:prstGeom>
        </p:spPr>
      </p:pic>
    </p:spTree>
  </p:cSld>
  <p:clrMapOvr>
    <a:masterClrMapping/>
  </p:clrMapOvr>
  <p:transition spd="slow" advClick="0" advTm="3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Details</a:t>
            </a:r>
            <a:endParaRPr lang="en-US" altLang="zh-CN"/>
          </a:p>
        </p:txBody>
      </p:sp>
      <p:sp>
        <p:nvSpPr>
          <p:cNvPr id="3" name="内容占位符 2"/>
          <p:cNvSpPr>
            <a:spLocks noGrp="1"/>
          </p:cNvSpPr>
          <p:nvPr>
            <p:ph idx="4294967295"/>
          </p:nvPr>
        </p:nvSpPr>
        <p:spPr>
          <a:xfrm>
            <a:off x="636905" y="1723390"/>
            <a:ext cx="4810760" cy="1831340"/>
          </a:xfrm>
        </p:spPr>
        <p:txBody>
          <a:bodyPr/>
          <a:p>
            <a:r>
              <a:rPr lang="en-US" altLang="zh-CN">
                <a:solidFill>
                  <a:schemeClr val="tx1"/>
                </a:solidFill>
              </a:rPr>
              <a:t>Context seperation</a:t>
            </a:r>
            <a:endParaRPr lang="en-US" altLang="zh-CN"/>
          </a:p>
          <a:p>
            <a:r>
              <a:rPr lang="en-US" altLang="zh-CN">
                <a:solidFill>
                  <a:schemeClr val="accent3"/>
                </a:solidFill>
                <a:sym typeface="+mn-ea"/>
              </a:rPr>
              <a:t>Capability System</a:t>
            </a:r>
            <a:endParaRPr lang="en-US" altLang="zh-CN">
              <a:sym typeface="+mn-ea"/>
            </a:endParaRPr>
          </a:p>
          <a:p>
            <a:r>
              <a:rPr lang="zh-CN" altLang="en-US">
                <a:sym typeface="+mn-ea"/>
              </a:rPr>
              <a:t>Asynchronous Execution</a:t>
            </a:r>
            <a:endParaRPr lang="en-US" altLang="zh-CN"/>
          </a:p>
          <a:p>
            <a:endParaRPr lang="en-US" altLang="zh-CN"/>
          </a:p>
        </p:txBody>
      </p:sp>
    </p:spTree>
  </p:cSld>
  <p:clrMapOvr>
    <a:masterClrMapping/>
  </p:clrMapOvr>
  <p:transition spd="slow" advClick="0" advTm="3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CAPABILITY SYSTEM</a:t>
            </a:r>
            <a:endParaRPr lang="zh-CN" altLang="en-US"/>
          </a:p>
        </p:txBody>
      </p:sp>
      <p:sp>
        <p:nvSpPr>
          <p:cNvPr id="3" name="内容占位符 2"/>
          <p:cNvSpPr>
            <a:spLocks noGrp="1"/>
          </p:cNvSpPr>
          <p:nvPr>
            <p:ph idx="4294967295"/>
          </p:nvPr>
        </p:nvSpPr>
        <p:spPr>
          <a:xfrm>
            <a:off x="0" y="1825625"/>
            <a:ext cx="10515600" cy="4351655"/>
          </a:xfrm>
        </p:spPr>
        <p:txBody>
          <a:bodyPr/>
          <a:p>
            <a:r>
              <a:rPr lang="en-US" altLang="zh-CN"/>
              <a:t>Capabilities </a:t>
            </a:r>
            <a:r>
              <a:rPr lang="zh-CN" altLang="en-US"/>
              <a:t>只会赋予</a:t>
            </a:r>
            <a:r>
              <a:rPr lang="en-US" altLang="zh-CN"/>
              <a:t>risky task</a:t>
            </a:r>
            <a:r>
              <a:rPr lang="zh-CN" altLang="en-US"/>
              <a:t>，</a:t>
            </a:r>
            <a:r>
              <a:rPr lang="en-US" altLang="zh-CN"/>
              <a:t>host script</a:t>
            </a:r>
            <a:r>
              <a:rPr lang="zh-CN" altLang="en-US"/>
              <a:t>的运行不会受到限制。</a:t>
            </a:r>
            <a:endParaRPr lang="zh-CN" altLang="en-US"/>
          </a:p>
          <a:p>
            <a:r>
              <a:rPr lang="en-US" altLang="zh-CN"/>
              <a:t>Risky tasks</a:t>
            </a:r>
            <a:r>
              <a:rPr lang="zh-CN" altLang="en-US"/>
              <a:t>有三种情景：</a:t>
            </a:r>
            <a:endParaRPr lang="zh-CN" altLang="en-US"/>
          </a:p>
          <a:p>
            <a:pPr lvl="1"/>
            <a:r>
              <a:rPr lang="en-US" altLang="zh-CN"/>
              <a:t>1. ScriptChecker </a:t>
            </a:r>
            <a:r>
              <a:rPr lang="zh-CN" altLang="en-US"/>
              <a:t>的 </a:t>
            </a:r>
            <a:r>
              <a:rPr lang="en-US" altLang="zh-CN"/>
              <a:t>asynchronous API </a:t>
            </a:r>
            <a:r>
              <a:rPr lang="zh-CN" altLang="en-US"/>
              <a:t>（</a:t>
            </a:r>
            <a:r>
              <a:rPr lang="en-US" altLang="zh-CN"/>
              <a:t>newly created task</a:t>
            </a:r>
            <a:r>
              <a:rPr lang="zh-CN" altLang="en-US"/>
              <a:t>）</a:t>
            </a:r>
            <a:endParaRPr lang="zh-CN" altLang="en-US"/>
          </a:p>
          <a:p>
            <a:pPr lvl="1"/>
            <a:r>
              <a:rPr lang="en-US" altLang="zh-CN"/>
              <a:t>2. Javascript buildin asynchronous APIs </a:t>
            </a:r>
            <a:r>
              <a:rPr lang="zh-CN" altLang="en-US"/>
              <a:t>（派生）</a:t>
            </a:r>
            <a:endParaRPr lang="zh-CN" altLang="en-US"/>
          </a:p>
          <a:p>
            <a:pPr lvl="1"/>
            <a:r>
              <a:rPr lang="en-US" altLang="zh-CN"/>
              <a:t>3. Create by system tasks</a:t>
            </a:r>
            <a:r>
              <a:rPr lang="zh-CN" altLang="en-US"/>
              <a:t>（系统创建 </a:t>
            </a:r>
            <a:r>
              <a:rPr lang="en-US" altLang="zh-CN"/>
              <a:t>task </a:t>
            </a:r>
            <a:r>
              <a:rPr lang="zh-CN" altLang="en-US"/>
              <a:t>）</a:t>
            </a:r>
            <a:endParaRPr lang="en-US" altLang="zh-CN"/>
          </a:p>
          <a:p>
            <a:pPr lvl="2"/>
            <a:r>
              <a:rPr lang="zh-CN" altLang="en-US"/>
              <a:t>script inclusion：通过 </a:t>
            </a:r>
            <a:r>
              <a:rPr lang="en-US" altLang="zh-CN"/>
              <a:t>tag </a:t>
            </a:r>
            <a:r>
              <a:rPr lang="zh-CN" altLang="en-US"/>
              <a:t>的值</a:t>
            </a:r>
            <a:endParaRPr lang="zh-CN" altLang="en-US"/>
          </a:p>
          <a:p>
            <a:pPr lvl="2"/>
            <a:r>
              <a:rPr lang="zh-CN" altLang="en-US"/>
              <a:t>listener execution：通过修改</a:t>
            </a:r>
            <a:r>
              <a:rPr lang="en-US" altLang="zh-CN"/>
              <a:t>listerner</a:t>
            </a:r>
            <a:r>
              <a:rPr lang="zh-CN" altLang="en-US"/>
              <a:t>注册实现，如果注册的</a:t>
            </a:r>
            <a:r>
              <a:rPr lang="en-US" altLang="zh-CN"/>
              <a:t>task</a:t>
            </a:r>
            <a:r>
              <a:rPr lang="zh-CN" altLang="en-US"/>
              <a:t>被标记为有风险的，那么</a:t>
            </a:r>
            <a:r>
              <a:rPr lang="en-US" altLang="zh-CN"/>
              <a:t>Scriptchecker</a:t>
            </a:r>
            <a:r>
              <a:rPr lang="zh-CN" altLang="en-US"/>
              <a:t>将会在注册的</a:t>
            </a:r>
            <a:r>
              <a:rPr lang="en-US" altLang="zh-CN"/>
              <a:t>listener</a:t>
            </a:r>
            <a:r>
              <a:rPr lang="zh-CN" altLang="en-US"/>
              <a:t>上标记该</a:t>
            </a:r>
            <a:r>
              <a:rPr lang="en-US" altLang="zh-CN"/>
              <a:t>task</a:t>
            </a:r>
            <a:r>
              <a:rPr lang="zh-CN" altLang="en-US"/>
              <a:t>。当该</a:t>
            </a:r>
            <a:r>
              <a:rPr lang="en-US" altLang="zh-CN"/>
              <a:t>listener </a:t>
            </a:r>
            <a:r>
              <a:rPr lang="zh-CN" altLang="en-US"/>
              <a:t>被具体执行的时候，如果是标记的</a:t>
            </a:r>
            <a:r>
              <a:rPr lang="en-US" altLang="zh-CN"/>
              <a:t>task</a:t>
            </a:r>
            <a:r>
              <a:rPr lang="zh-CN" altLang="en-US"/>
              <a:t>的子</a:t>
            </a:r>
            <a:r>
              <a:rPr lang="en-US" altLang="zh-CN"/>
              <a:t>task</a:t>
            </a:r>
            <a:r>
              <a:rPr lang="zh-CN" altLang="en-US"/>
              <a:t>，那么将会被限制</a:t>
            </a:r>
            <a:endParaRPr lang="en-US" altLang="zh-CN"/>
          </a:p>
          <a:p>
            <a:pPr lvl="1"/>
            <a:endParaRPr lang="en-US" altLang="zh-CN"/>
          </a:p>
        </p:txBody>
      </p:sp>
    </p:spTree>
  </p:cSld>
  <p:clrMapOvr>
    <a:masterClrMapping/>
  </p:clrMapOvr>
  <p:transition spd="slow" advClick="0" advTm="3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endParaRPr lang="zh-CN" altLang="en-US"/>
          </a:p>
        </p:txBody>
      </p:sp>
      <p:sp>
        <p:nvSpPr>
          <p:cNvPr id="3" name="内容占位符 2"/>
          <p:cNvSpPr>
            <a:spLocks noGrp="1"/>
          </p:cNvSpPr>
          <p:nvPr>
            <p:ph idx="4294967295"/>
          </p:nvPr>
        </p:nvSpPr>
        <p:spPr>
          <a:xfrm>
            <a:off x="0" y="1825625"/>
            <a:ext cx="10515600" cy="4351655"/>
          </a:xfrm>
        </p:spPr>
        <p:txBody>
          <a:bodyPr>
            <a:normAutofit/>
          </a:bodyPr>
          <a:p>
            <a:r>
              <a:rPr lang="zh-CN" altLang="en-US" sz="2400"/>
              <a:t>该文为发表于NDSS 2022的ScriptChecker: To Tame Third-party Script Execution With Task Capabilities。</a:t>
            </a:r>
            <a:endParaRPr lang="zh-CN" altLang="en-US" sz="2400"/>
          </a:p>
          <a:p>
            <a:r>
              <a:rPr lang="zh-CN" altLang="en-US" sz="2400"/>
              <a:t>由于第三方脚本在使用上的便利性，88.45%的网站至少包含一个第三方脚本。然而，由于这些脚本具有访问所有资源的完全权限，调用这样的第三方脚本函数可能会导致意外，甚至是恶意代码执行。</a:t>
            </a:r>
            <a:endParaRPr lang="zh-CN" altLang="en-US" sz="2400"/>
          </a:p>
          <a:p>
            <a:endParaRPr lang="zh-CN" altLang="en-US" sz="2400"/>
          </a:p>
        </p:txBody>
      </p:sp>
    </p:spTree>
  </p:cSld>
  <p:clrMapOvr>
    <a:masterClrMapping/>
  </p:clrMapOvr>
  <p:transition spd="slow" advClick="0" advTm="300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CAPABILITY SYSTEM</a:t>
            </a:r>
            <a:endParaRPr lang="zh-CN" altLang="en-US"/>
          </a:p>
        </p:txBody>
      </p:sp>
      <p:sp>
        <p:nvSpPr>
          <p:cNvPr id="3" name="内容占位符 2"/>
          <p:cNvSpPr>
            <a:spLocks noGrp="1"/>
          </p:cNvSpPr>
          <p:nvPr>
            <p:ph idx="4294967295"/>
          </p:nvPr>
        </p:nvSpPr>
        <p:spPr>
          <a:xfrm>
            <a:off x="0" y="1825625"/>
            <a:ext cx="10515600" cy="4351655"/>
          </a:xfrm>
        </p:spPr>
        <p:txBody>
          <a:bodyPr/>
          <a:p>
            <a:pPr lvl="1"/>
            <a:r>
              <a:rPr lang="zh-CN" altLang="en-US"/>
              <a:t>能力系统需要对local/kernel security monitor作出修改，基于</a:t>
            </a:r>
            <a:r>
              <a:rPr lang="en-US" altLang="zh-CN"/>
              <a:t>security monitor</a:t>
            </a:r>
            <a:r>
              <a:rPr lang="zh-CN" altLang="en-US"/>
              <a:t>本身的限制能力制定策略。</a:t>
            </a:r>
            <a:endParaRPr lang="zh-CN" altLang="en-US"/>
          </a:p>
          <a:p>
            <a:pPr lvl="1"/>
            <a:r>
              <a:rPr lang="en-US" altLang="zh-CN"/>
              <a:t>kernel security monitor</a:t>
            </a:r>
            <a:r>
              <a:rPr lang="zh-CN" altLang="en-US"/>
              <a:t>的限制能力依赖于</a:t>
            </a:r>
            <a:r>
              <a:rPr lang="en-US" altLang="zh-CN"/>
              <a:t>ScriptChecker</a:t>
            </a:r>
            <a:r>
              <a:rPr lang="zh-CN" altLang="en-US"/>
              <a:t>为</a:t>
            </a:r>
            <a:r>
              <a:rPr lang="en-US" altLang="zh-CN"/>
              <a:t>IPC</a:t>
            </a:r>
            <a:r>
              <a:rPr lang="zh-CN" altLang="en-US"/>
              <a:t>消息添加的字段，通过扫描该字段内的权限信息来判断当前</a:t>
            </a:r>
            <a:r>
              <a:rPr lang="en-US" altLang="zh-CN"/>
              <a:t>IPC</a:t>
            </a:r>
            <a:r>
              <a:rPr lang="zh-CN" altLang="en-US"/>
              <a:t>请求是否符合规范。</a:t>
            </a:r>
            <a:endParaRPr lang="zh-CN" altLang="en-US"/>
          </a:p>
          <a:p>
            <a:pPr lvl="1"/>
            <a:r>
              <a:rPr lang="en-US" altLang="zh-CN">
                <a:sym typeface="+mn-ea"/>
              </a:rPr>
              <a:t>local security monitor</a:t>
            </a:r>
            <a:r>
              <a:rPr lang="zh-CN" altLang="en-US">
                <a:sym typeface="+mn-ea"/>
              </a:rPr>
              <a:t>的限制能力来源于当前 </a:t>
            </a:r>
            <a:r>
              <a:rPr lang="en-US" altLang="zh-CN">
                <a:sym typeface="+mn-ea"/>
              </a:rPr>
              <a:t>task </a:t>
            </a:r>
            <a:r>
              <a:rPr lang="zh-CN" altLang="en-US">
                <a:sym typeface="+mn-ea"/>
              </a:rPr>
              <a:t>附带的 </a:t>
            </a:r>
            <a:r>
              <a:rPr lang="en-US" altLang="zh-CN">
                <a:sym typeface="+mn-ea"/>
              </a:rPr>
              <a:t>capability </a:t>
            </a:r>
            <a:r>
              <a:rPr lang="zh-CN" altLang="en-US">
                <a:sym typeface="+mn-ea"/>
              </a:rPr>
              <a:t>字段</a:t>
            </a:r>
            <a:endParaRPr lang="zh-CN" altLang="en-US">
              <a:sym typeface="+mn-ea"/>
            </a:endParaRPr>
          </a:p>
        </p:txBody>
      </p:sp>
    </p:spTree>
  </p:cSld>
  <p:clrMapOvr>
    <a:masterClrMapping/>
  </p:clrMapOvr>
  <p:transition spd="slow" advClick="0" advTm="3000">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Details</a:t>
            </a:r>
            <a:endParaRPr lang="en-US" altLang="zh-CN"/>
          </a:p>
        </p:txBody>
      </p:sp>
      <p:sp>
        <p:nvSpPr>
          <p:cNvPr id="3" name="内容占位符 2"/>
          <p:cNvSpPr>
            <a:spLocks noGrp="1"/>
          </p:cNvSpPr>
          <p:nvPr>
            <p:ph idx="4294967295"/>
          </p:nvPr>
        </p:nvSpPr>
        <p:spPr>
          <a:xfrm>
            <a:off x="636905" y="1723390"/>
            <a:ext cx="4810760" cy="1831340"/>
          </a:xfrm>
        </p:spPr>
        <p:txBody>
          <a:bodyPr/>
          <a:p>
            <a:r>
              <a:rPr lang="en-US" altLang="zh-CN">
                <a:solidFill>
                  <a:schemeClr val="tx1"/>
                </a:solidFill>
              </a:rPr>
              <a:t>Context seperation</a:t>
            </a:r>
            <a:endParaRPr lang="en-US" altLang="zh-CN"/>
          </a:p>
          <a:p>
            <a:r>
              <a:rPr lang="en-US" altLang="zh-CN">
                <a:solidFill>
                  <a:schemeClr val="tx1"/>
                </a:solidFill>
                <a:sym typeface="+mn-ea"/>
              </a:rPr>
              <a:t>Capability System</a:t>
            </a:r>
            <a:endParaRPr lang="en-US" altLang="zh-CN">
              <a:sym typeface="+mn-ea"/>
            </a:endParaRPr>
          </a:p>
          <a:p>
            <a:r>
              <a:rPr lang="zh-CN" altLang="en-US">
                <a:solidFill>
                  <a:schemeClr val="accent3"/>
                </a:solidFill>
                <a:sym typeface="+mn-ea"/>
              </a:rPr>
              <a:t>Asynchronous Execution</a:t>
            </a:r>
            <a:endParaRPr lang="en-US" altLang="zh-CN"/>
          </a:p>
          <a:p>
            <a:endParaRPr lang="en-US" altLang="zh-CN"/>
          </a:p>
        </p:txBody>
      </p:sp>
    </p:spTree>
  </p:cSld>
  <p:clrMapOvr>
    <a:masterClrMapping/>
  </p:clrMapOvr>
  <p:transition spd="slow" advClick="0" advTm="300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02385" y="337185"/>
            <a:ext cx="7261860" cy="682625"/>
          </a:xfrm>
        </p:spPr>
        <p:txBody>
          <a:bodyPr>
            <a:normAutofit/>
          </a:bodyPr>
          <a:p>
            <a:r>
              <a:rPr lang="zh-CN" altLang="en-US"/>
              <a:t>ASYNCHRONOUS EXECUTION</a:t>
            </a:r>
            <a:endParaRPr lang="zh-CN" altLang="en-US"/>
          </a:p>
        </p:txBody>
      </p:sp>
      <p:sp>
        <p:nvSpPr>
          <p:cNvPr id="3" name="内容占位符 2"/>
          <p:cNvSpPr>
            <a:spLocks noGrp="1"/>
          </p:cNvSpPr>
          <p:nvPr>
            <p:ph idx="4294967295"/>
          </p:nvPr>
        </p:nvSpPr>
        <p:spPr>
          <a:xfrm>
            <a:off x="448310" y="1616075"/>
            <a:ext cx="10515600" cy="4351655"/>
          </a:xfrm>
        </p:spPr>
        <p:txBody>
          <a:bodyPr/>
          <a:p>
            <a:r>
              <a:rPr lang="zh-CN" altLang="en-US"/>
              <a:t>function call </a:t>
            </a:r>
            <a:r>
              <a:rPr lang="en-US" altLang="zh-CN"/>
              <a:t>JS </a:t>
            </a:r>
            <a:r>
              <a:rPr lang="zh-CN" altLang="en-US"/>
              <a:t>函数调用</a:t>
            </a:r>
            <a:endParaRPr lang="zh-CN" altLang="en-US"/>
          </a:p>
          <a:p>
            <a:r>
              <a:rPr lang="zh-CN" altLang="en-US"/>
              <a:t>script inclusio</a:t>
            </a:r>
            <a:r>
              <a:rPr lang="en-US" altLang="zh-CN"/>
              <a:t>n </a:t>
            </a:r>
            <a:r>
              <a:rPr lang="zh-CN" altLang="en-US"/>
              <a:t>脚本引入</a:t>
            </a:r>
            <a:endParaRPr lang="zh-CN" altLang="en-US"/>
          </a:p>
          <a:p>
            <a:r>
              <a:rPr lang="zh-CN" altLang="en-US"/>
              <a:t>listener execution 监听</a:t>
            </a:r>
            <a:endParaRPr lang="zh-CN" altLang="en-US"/>
          </a:p>
        </p:txBody>
      </p:sp>
    </p:spTree>
  </p:cSld>
  <p:clrMapOvr>
    <a:masterClrMapping/>
  </p:clrMapOvr>
  <p:transition spd="slow" advClick="0" advTm="300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Function Call</a:t>
            </a:r>
            <a:endParaRPr lang="en-US" altLang="zh-CN"/>
          </a:p>
        </p:txBody>
      </p:sp>
      <p:sp>
        <p:nvSpPr>
          <p:cNvPr id="3" name="内容占位符 2"/>
          <p:cNvSpPr>
            <a:spLocks noGrp="1"/>
          </p:cNvSpPr>
          <p:nvPr>
            <p:ph idx="4294967295"/>
          </p:nvPr>
        </p:nvSpPr>
        <p:spPr>
          <a:xfrm>
            <a:off x="0" y="1825625"/>
            <a:ext cx="10515600" cy="4351655"/>
          </a:xfrm>
        </p:spPr>
        <p:txBody>
          <a:bodyPr/>
          <a:p>
            <a:r>
              <a:rPr lang="zh-CN" altLang="en-US"/>
              <a:t>在同一个</a:t>
            </a:r>
            <a:r>
              <a:rPr lang="en-US" altLang="zh-CN"/>
              <a:t>task</a:t>
            </a:r>
            <a:r>
              <a:rPr lang="zh-CN" altLang="en-US"/>
              <a:t>内执行</a:t>
            </a:r>
            <a:r>
              <a:rPr lang="en-US" altLang="zh-CN"/>
              <a:t>js</a:t>
            </a:r>
            <a:r>
              <a:rPr lang="zh-CN" altLang="en-US"/>
              <a:t>代码是同步的，但是将第三方脚本分离到了单独的</a:t>
            </a:r>
            <a:r>
              <a:rPr lang="en-US" altLang="zh-CN"/>
              <a:t>task</a:t>
            </a:r>
            <a:r>
              <a:rPr lang="zh-CN" altLang="en-US"/>
              <a:t>之后，会产生异步。</a:t>
            </a:r>
            <a:endParaRPr lang="zh-CN" altLang="en-US"/>
          </a:p>
          <a:p>
            <a:r>
              <a:rPr lang="zh-CN" altLang="en-US"/>
              <a:t>为了解决异步带来的逻辑问题，</a:t>
            </a:r>
            <a:r>
              <a:rPr lang="en-US" altLang="zh-CN"/>
              <a:t>SC</a:t>
            </a:r>
            <a:r>
              <a:rPr lang="zh-CN" altLang="en-US"/>
              <a:t>提供了两个</a:t>
            </a:r>
            <a:r>
              <a:rPr lang="en-US" altLang="zh-CN"/>
              <a:t>JS api</a:t>
            </a:r>
            <a:r>
              <a:rPr lang="zh-CN" altLang="en-US"/>
              <a:t>，分别为asynCallCap以及asynCallNoCap。</a:t>
            </a:r>
            <a:endParaRPr lang="zh-CN" altLang="en-US"/>
          </a:p>
          <a:p>
            <a:r>
              <a:rPr lang="zh-CN" altLang="en-US"/>
              <a:t>asynCallCap的作用是为第三方脚本创建新的</a:t>
            </a:r>
            <a:r>
              <a:rPr lang="en-US" altLang="zh-CN"/>
              <a:t>task1</a:t>
            </a:r>
            <a:r>
              <a:rPr lang="zh-CN" altLang="en-US"/>
              <a:t>，并且将</a:t>
            </a:r>
            <a:r>
              <a:rPr lang="en-US" altLang="zh-CN"/>
              <a:t>task</a:t>
            </a:r>
            <a:r>
              <a:rPr lang="zh-CN" altLang="en-US"/>
              <a:t>移动到</a:t>
            </a:r>
            <a:r>
              <a:rPr lang="en-US" altLang="zh-CN"/>
              <a:t>task queue</a:t>
            </a:r>
            <a:r>
              <a:rPr lang="zh-CN" altLang="en-US"/>
              <a:t>的队首，确保立即执行。</a:t>
            </a:r>
            <a:endParaRPr lang="zh-CN" altLang="en-US"/>
          </a:p>
          <a:p>
            <a:r>
              <a:rPr lang="zh-CN" altLang="en-US"/>
              <a:t>而</a:t>
            </a:r>
            <a:r>
              <a:rPr lang="zh-CN" altLang="en-US">
                <a:sym typeface="+mn-ea"/>
              </a:rPr>
              <a:t>asynCallNoCap的作用是将剩余的</a:t>
            </a:r>
            <a:r>
              <a:rPr lang="en-US" altLang="zh-CN">
                <a:sym typeface="+mn-ea"/>
              </a:rPr>
              <a:t>host script</a:t>
            </a:r>
            <a:r>
              <a:rPr lang="zh-CN" altLang="en-US">
                <a:sym typeface="+mn-ea"/>
              </a:rPr>
              <a:t>也作为异步代码运行，</a:t>
            </a:r>
            <a:r>
              <a:rPr lang="en-US" altLang="zh-CN">
                <a:sym typeface="+mn-ea"/>
              </a:rPr>
              <a:t>emit</a:t>
            </a:r>
            <a:r>
              <a:rPr lang="zh-CN" altLang="en-US">
                <a:sym typeface="+mn-ea"/>
              </a:rPr>
              <a:t>一个</a:t>
            </a:r>
            <a:r>
              <a:rPr lang="en-US" altLang="zh-CN">
                <a:sym typeface="+mn-ea"/>
              </a:rPr>
              <a:t>task2</a:t>
            </a:r>
            <a:r>
              <a:rPr lang="zh-CN" altLang="en-US">
                <a:sym typeface="+mn-ea"/>
              </a:rPr>
              <a:t>，并且将该</a:t>
            </a:r>
            <a:r>
              <a:rPr lang="en-US" altLang="zh-CN">
                <a:sym typeface="+mn-ea"/>
              </a:rPr>
              <a:t>task2</a:t>
            </a:r>
            <a:r>
              <a:rPr lang="zh-CN" altLang="en-US">
                <a:sym typeface="+mn-ea"/>
              </a:rPr>
              <a:t>插入到</a:t>
            </a:r>
            <a:r>
              <a:rPr lang="en-US" altLang="zh-CN">
                <a:sym typeface="+mn-ea"/>
              </a:rPr>
              <a:t>task1</a:t>
            </a:r>
            <a:r>
              <a:rPr lang="zh-CN" altLang="en-US">
                <a:sym typeface="+mn-ea"/>
              </a:rPr>
              <a:t>的后面，以此来保证同步问题</a:t>
            </a:r>
            <a:endParaRPr lang="zh-CN" altLang="en-US">
              <a:sym typeface="+mn-ea"/>
            </a:endParaRPr>
          </a:p>
        </p:txBody>
      </p:sp>
    </p:spTree>
  </p:cSld>
  <p:clrMapOvr>
    <a:masterClrMapping/>
  </p:clrMapOvr>
  <p:transition spd="slow" advClick="0" advTm="3000">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Function Call</a:t>
            </a:r>
            <a:endParaRPr lang="en-US" altLang="zh-CN"/>
          </a:p>
        </p:txBody>
      </p:sp>
      <p:pic>
        <p:nvPicPr>
          <p:cNvPr id="5" name="图片 4"/>
          <p:cNvPicPr>
            <a:picLocks noChangeAspect="1"/>
          </p:cNvPicPr>
          <p:nvPr/>
        </p:nvPicPr>
        <p:blipFill>
          <a:blip r:embed="rId1"/>
          <a:stretch>
            <a:fillRect/>
          </a:stretch>
        </p:blipFill>
        <p:spPr>
          <a:xfrm>
            <a:off x="2305050" y="1428115"/>
            <a:ext cx="6750685" cy="5047615"/>
          </a:xfrm>
          <a:prstGeom prst="rect">
            <a:avLst/>
          </a:prstGeom>
        </p:spPr>
      </p:pic>
    </p:spTree>
  </p:cSld>
  <p:clrMapOvr>
    <a:masterClrMapping/>
  </p:clrMapOvr>
  <p:transition spd="slow" advClick="0" advTm="300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02385" y="337185"/>
            <a:ext cx="6903085" cy="682625"/>
          </a:xfrm>
        </p:spPr>
        <p:txBody>
          <a:bodyPr>
            <a:normAutofit/>
          </a:bodyPr>
          <a:p>
            <a:r>
              <a:rPr lang="zh-CN" altLang="en-US"/>
              <a:t>Restricted Risky Script Inclusion</a:t>
            </a:r>
            <a:endParaRPr lang="zh-CN" altLang="en-US"/>
          </a:p>
        </p:txBody>
      </p:sp>
      <p:sp>
        <p:nvSpPr>
          <p:cNvPr id="3" name="内容占位符 2"/>
          <p:cNvSpPr>
            <a:spLocks noGrp="1"/>
          </p:cNvSpPr>
          <p:nvPr>
            <p:ph idx="4294967295"/>
          </p:nvPr>
        </p:nvSpPr>
        <p:spPr>
          <a:xfrm>
            <a:off x="0" y="1825625"/>
            <a:ext cx="10515600" cy="4351655"/>
          </a:xfrm>
        </p:spPr>
        <p:txBody>
          <a:bodyPr/>
          <a:p>
            <a:r>
              <a:rPr lang="en-US" altLang="zh-CN"/>
              <a:t>Script </a:t>
            </a:r>
            <a:r>
              <a:rPr lang="zh-CN" altLang="en-US"/>
              <a:t>加载是需要借助系统能力的工作，当渲染器扫描到</a:t>
            </a:r>
            <a:r>
              <a:rPr lang="en-US" altLang="zh-CN"/>
              <a:t>script</a:t>
            </a:r>
            <a:r>
              <a:rPr lang="zh-CN" altLang="en-US"/>
              <a:t>标签时，会通过</a:t>
            </a:r>
            <a:r>
              <a:rPr lang="en-US" altLang="zh-CN"/>
              <a:t>IPC</a:t>
            </a:r>
            <a:r>
              <a:rPr lang="zh-CN" altLang="en-US"/>
              <a:t>向</a:t>
            </a:r>
            <a:r>
              <a:rPr lang="en-US" altLang="zh-CN"/>
              <a:t>broker</a:t>
            </a:r>
            <a:r>
              <a:rPr lang="zh-CN" altLang="en-US"/>
              <a:t>进程发送数据下载任务，然后下载过的脚本将会自动执行。</a:t>
            </a:r>
            <a:endParaRPr lang="zh-CN" altLang="en-US"/>
          </a:p>
          <a:p>
            <a:r>
              <a:rPr lang="en-US" altLang="zh-CN"/>
              <a:t>ScriptChecker </a:t>
            </a:r>
            <a:r>
              <a:rPr lang="zh-CN" altLang="en-US"/>
              <a:t>的方法是在</a:t>
            </a:r>
            <a:r>
              <a:rPr lang="en-US" altLang="zh-CN"/>
              <a:t>parser</a:t>
            </a:r>
            <a:r>
              <a:rPr lang="zh-CN" altLang="en-US"/>
              <a:t>发送</a:t>
            </a:r>
            <a:r>
              <a:rPr lang="en-US" altLang="zh-CN"/>
              <a:t>Network</a:t>
            </a:r>
            <a:r>
              <a:rPr lang="zh-CN" altLang="en-US"/>
              <a:t>请求的时候对</a:t>
            </a:r>
            <a:r>
              <a:rPr lang="en-US" altLang="zh-CN"/>
              <a:t>request task </a:t>
            </a:r>
            <a:r>
              <a:rPr lang="zh-CN" altLang="en-US"/>
              <a:t>赋予 </a:t>
            </a:r>
            <a:r>
              <a:rPr lang="en-US" altLang="zh-CN"/>
              <a:t>capability</a:t>
            </a:r>
            <a:r>
              <a:rPr lang="zh-CN" altLang="en-US"/>
              <a:t>。</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374015" y="4180840"/>
            <a:ext cx="9767570" cy="2374900"/>
          </a:xfrm>
          <a:prstGeom prst="rect">
            <a:avLst/>
          </a:prstGeom>
        </p:spPr>
      </p:pic>
    </p:spTree>
  </p:cSld>
  <p:clrMapOvr>
    <a:masterClrMapping/>
  </p:clrMapOvr>
  <p:transition spd="slow" advClick="0" advTm="300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02385" y="337185"/>
            <a:ext cx="7650480" cy="682625"/>
          </a:xfrm>
        </p:spPr>
        <p:txBody>
          <a:bodyPr>
            <a:normAutofit/>
          </a:bodyPr>
          <a:p>
            <a:r>
              <a:rPr lang="zh-CN" altLang="en-US"/>
              <a:t> Restricted Risky Listener Execution</a:t>
            </a:r>
            <a:endParaRPr lang="zh-CN" altLang="en-US"/>
          </a:p>
        </p:txBody>
      </p:sp>
      <p:sp>
        <p:nvSpPr>
          <p:cNvPr id="3" name="内容占位符 2"/>
          <p:cNvSpPr>
            <a:spLocks noGrp="1"/>
          </p:cNvSpPr>
          <p:nvPr>
            <p:ph idx="4294967295"/>
          </p:nvPr>
        </p:nvSpPr>
        <p:spPr>
          <a:xfrm>
            <a:off x="0" y="1825625"/>
            <a:ext cx="10515600" cy="4351655"/>
          </a:xfrm>
        </p:spPr>
        <p:txBody>
          <a:bodyPr/>
          <a:p>
            <a:r>
              <a:rPr lang="en-US" altLang="zh-CN"/>
              <a:t>ScriptChecker</a:t>
            </a:r>
            <a:r>
              <a:rPr lang="zh-CN" altLang="en-US"/>
              <a:t>通过依赖</a:t>
            </a:r>
            <a:r>
              <a:rPr lang="en-US" altLang="zh-CN"/>
              <a:t>task</a:t>
            </a:r>
            <a:r>
              <a:rPr lang="zh-CN" altLang="en-US"/>
              <a:t>之间的父子关系来处理有风险的侦听器函数。执行侦听器的任务是其注册任务的子任务 并继承了它的功能。</a:t>
            </a:r>
            <a:r>
              <a:rPr lang="en-US" altLang="zh-CN"/>
              <a:t>ScriptChecker </a:t>
            </a:r>
            <a:r>
              <a:rPr lang="zh-CN" altLang="en-US"/>
              <a:t>修改调用</a:t>
            </a:r>
            <a:r>
              <a:rPr lang="en-US" altLang="zh-CN"/>
              <a:t>Listener</a:t>
            </a:r>
            <a:r>
              <a:rPr lang="zh-CN" altLang="en-US"/>
              <a:t>的方式，以便在单独的任务中运行有风险的</a:t>
            </a:r>
            <a:r>
              <a:rPr lang="en-US" altLang="zh-CN">
                <a:sym typeface="+mn-ea"/>
              </a:rPr>
              <a:t>Listener</a:t>
            </a:r>
            <a:r>
              <a:rPr lang="zh-CN" altLang="en-US"/>
              <a:t>。</a:t>
            </a:r>
            <a:endParaRPr lang="zh-CN" altLang="en-US"/>
          </a:p>
          <a:p>
            <a:endParaRPr lang="zh-CN" altLang="en-US"/>
          </a:p>
        </p:txBody>
      </p:sp>
    </p:spTree>
  </p:cSld>
  <p:clrMapOvr>
    <a:masterClrMapping/>
  </p:clrMapOvr>
  <p:transition spd="slow" advClick="0" advTm="300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02385" y="337185"/>
            <a:ext cx="7650480" cy="682625"/>
          </a:xfrm>
        </p:spPr>
        <p:txBody>
          <a:bodyPr>
            <a:normAutofit/>
          </a:bodyPr>
          <a:p>
            <a:r>
              <a:rPr lang="zh-CN" altLang="en-US"/>
              <a:t> Restricted Risky Listener Execution</a:t>
            </a:r>
            <a:endParaRPr lang="zh-CN" altLang="en-US"/>
          </a:p>
        </p:txBody>
      </p:sp>
      <p:sp>
        <p:nvSpPr>
          <p:cNvPr id="3" name="内容占位符 2"/>
          <p:cNvSpPr>
            <a:spLocks noGrp="1"/>
          </p:cNvSpPr>
          <p:nvPr>
            <p:ph idx="4294967295"/>
          </p:nvPr>
        </p:nvSpPr>
        <p:spPr>
          <a:xfrm>
            <a:off x="0" y="1825625"/>
            <a:ext cx="10515600" cy="4351655"/>
          </a:xfrm>
        </p:spPr>
        <p:txBody>
          <a:bodyPr/>
          <a:p>
            <a:r>
              <a:rPr lang="en-US" altLang="zh-CN"/>
              <a:t>Chrome Listener</a:t>
            </a:r>
            <a:r>
              <a:rPr lang="zh-CN" altLang="en-US"/>
              <a:t>：当一个</a:t>
            </a:r>
            <a:r>
              <a:rPr lang="en-US" altLang="zh-CN"/>
              <a:t>risky task</a:t>
            </a:r>
            <a:r>
              <a:rPr lang="zh-CN" altLang="en-US"/>
              <a:t>向</a:t>
            </a:r>
            <a:r>
              <a:rPr lang="en-US" altLang="zh-CN"/>
              <a:t>chrome event</a:t>
            </a:r>
            <a:r>
              <a:rPr lang="zh-CN" altLang="en-US"/>
              <a:t>注册了一个</a:t>
            </a:r>
            <a:r>
              <a:rPr lang="en-US" altLang="zh-CN"/>
              <a:t>listener</a:t>
            </a:r>
            <a:r>
              <a:rPr lang="zh-CN" altLang="en-US"/>
              <a:t>时，</a:t>
            </a:r>
            <a:r>
              <a:rPr lang="en-US" altLang="zh-CN"/>
              <a:t>ScriptChecker</a:t>
            </a:r>
            <a:r>
              <a:rPr lang="zh-CN" altLang="en-US"/>
              <a:t>将会把</a:t>
            </a:r>
            <a:r>
              <a:rPr lang="en-US" altLang="zh-CN"/>
              <a:t>task</a:t>
            </a:r>
            <a:r>
              <a:rPr lang="zh-CN" altLang="en-US"/>
              <a:t>的标识附加在</a:t>
            </a:r>
            <a:r>
              <a:rPr lang="en-US" altLang="zh-CN"/>
              <a:t>listener</a:t>
            </a:r>
            <a:r>
              <a:rPr lang="zh-CN" altLang="en-US"/>
              <a:t>上。</a:t>
            </a:r>
            <a:r>
              <a:rPr lang="en-US" altLang="zh-CN"/>
              <a:t>Chrome event</a:t>
            </a:r>
            <a:r>
              <a:rPr lang="zh-CN" altLang="en-US"/>
              <a:t>触发了之后，</a:t>
            </a:r>
            <a:r>
              <a:rPr lang="en-US" altLang="zh-CN"/>
              <a:t>render process</a:t>
            </a:r>
            <a:r>
              <a:rPr lang="zh-CN" altLang="en-US"/>
              <a:t>将会对事件进行响应。响应办法是检查所有的</a:t>
            </a:r>
            <a:r>
              <a:rPr lang="en-US" altLang="zh-CN"/>
              <a:t>Listener</a:t>
            </a:r>
            <a:r>
              <a:rPr lang="zh-CN" altLang="en-US"/>
              <a:t>是否携带了</a:t>
            </a:r>
            <a:r>
              <a:rPr lang="en-US" altLang="zh-CN"/>
              <a:t>task</a:t>
            </a:r>
            <a:r>
              <a:rPr lang="zh-CN" altLang="en-US"/>
              <a:t>标志。如果携带，那么</a:t>
            </a:r>
            <a:r>
              <a:rPr lang="en-US" altLang="zh-CN"/>
              <a:t>render</a:t>
            </a:r>
            <a:r>
              <a:rPr lang="zh-CN" altLang="en-US"/>
              <a:t>将会创建新的</a:t>
            </a:r>
            <a:r>
              <a:rPr lang="en-US" altLang="zh-CN"/>
              <a:t>task</a:t>
            </a:r>
            <a:r>
              <a:rPr lang="zh-CN" altLang="en-US"/>
              <a:t>来运行</a:t>
            </a:r>
            <a:r>
              <a:rPr lang="en-US" altLang="zh-CN"/>
              <a:t>listener</a:t>
            </a:r>
            <a:r>
              <a:rPr lang="zh-CN" altLang="en-US"/>
              <a:t>，并且赋予</a:t>
            </a:r>
            <a:r>
              <a:rPr lang="en-US" altLang="zh-CN"/>
              <a:t>task</a:t>
            </a:r>
            <a:r>
              <a:rPr lang="zh-CN" altLang="en-US"/>
              <a:t>标识对应的权限。</a:t>
            </a:r>
            <a:endParaRPr lang="zh-CN" altLang="en-US"/>
          </a:p>
        </p:txBody>
      </p:sp>
    </p:spTree>
  </p:cSld>
  <p:clrMapOvr>
    <a:masterClrMapping/>
  </p:clrMapOvr>
  <p:transition spd="slow" advClick="0" advTm="300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02385" y="337185"/>
            <a:ext cx="8218805" cy="682625"/>
          </a:xfrm>
        </p:spPr>
        <p:txBody>
          <a:bodyPr>
            <a:normAutofit/>
          </a:bodyPr>
          <a:p>
            <a:r>
              <a:rPr lang="zh-CN" altLang="en-US"/>
              <a:t> Restricted Risky Listener Execution</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jQuery Listener：</a:t>
            </a:r>
            <a:r>
              <a:rPr lang="en-US" altLang="zh-CN"/>
              <a:t>Listener </a:t>
            </a:r>
            <a:r>
              <a:rPr lang="zh-CN" altLang="en-US"/>
              <a:t>同样也可以注册在</a:t>
            </a:r>
            <a:r>
              <a:rPr lang="en-US" altLang="zh-CN"/>
              <a:t>DOM</a:t>
            </a:r>
            <a:r>
              <a:rPr lang="zh-CN" altLang="en-US"/>
              <a:t>元素上。默认情况下，</a:t>
            </a:r>
            <a:r>
              <a:rPr lang="en-US" altLang="zh-CN"/>
              <a:t>DOM</a:t>
            </a:r>
            <a:r>
              <a:rPr lang="zh-CN" altLang="en-US"/>
              <a:t>元素对应的</a:t>
            </a:r>
            <a:r>
              <a:rPr lang="en-US" altLang="zh-CN"/>
              <a:t>event</a:t>
            </a:r>
            <a:r>
              <a:rPr lang="zh-CN" altLang="en-US"/>
              <a:t>触发时，所有的脚本都会在同一个</a:t>
            </a:r>
            <a:r>
              <a:rPr lang="en-US" altLang="zh-CN"/>
              <a:t>task</a:t>
            </a:r>
            <a:r>
              <a:rPr lang="zh-CN" altLang="en-US"/>
              <a:t>内运行。为了解决这个问题，</a:t>
            </a:r>
            <a:r>
              <a:rPr lang="en-US" altLang="zh-CN"/>
              <a:t>ScriptChecker</a:t>
            </a:r>
            <a:r>
              <a:rPr lang="zh-CN" altLang="en-US"/>
              <a:t>使用两套</a:t>
            </a:r>
            <a:r>
              <a:rPr lang="en-US" altLang="zh-CN"/>
              <a:t>DOM</a:t>
            </a:r>
            <a:r>
              <a:rPr lang="zh-CN" altLang="en-US"/>
              <a:t>，对应两套</a:t>
            </a:r>
            <a:r>
              <a:rPr lang="en-US" altLang="zh-CN"/>
              <a:t>event</a:t>
            </a:r>
            <a:r>
              <a:rPr lang="zh-CN" altLang="en-US"/>
              <a:t>以实现</a:t>
            </a:r>
            <a:r>
              <a:rPr lang="en-US" altLang="zh-CN"/>
              <a:t>task</a:t>
            </a:r>
            <a:r>
              <a:rPr lang="zh-CN" altLang="en-US"/>
              <a:t>的隔离。</a:t>
            </a:r>
            <a:endParaRPr lang="zh-CN" altLang="en-US"/>
          </a:p>
        </p:txBody>
      </p:sp>
      <p:pic>
        <p:nvPicPr>
          <p:cNvPr id="4" name="图片 3"/>
          <p:cNvPicPr>
            <a:picLocks noChangeAspect="1"/>
          </p:cNvPicPr>
          <p:nvPr/>
        </p:nvPicPr>
        <p:blipFill>
          <a:blip r:embed="rId1"/>
          <a:stretch>
            <a:fillRect/>
          </a:stretch>
        </p:blipFill>
        <p:spPr>
          <a:xfrm>
            <a:off x="1490345" y="3930650"/>
            <a:ext cx="8687435" cy="2076450"/>
          </a:xfrm>
          <a:prstGeom prst="rect">
            <a:avLst/>
          </a:prstGeom>
        </p:spPr>
      </p:pic>
    </p:spTree>
  </p:cSld>
  <p:clrMapOvr>
    <a:masterClrMapping/>
  </p:clrMapOvr>
  <p:transition spd="slow" advClick="0" advTm="300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a:t>
            </a:r>
            <a:r>
              <a:rPr lang="en-US" altLang="zh-CN"/>
              <a:t>-</a:t>
            </a:r>
            <a:r>
              <a:rPr lang="zh-CN" altLang="en-US"/>
              <a:t>能力</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文章选择了一个曾经被报告受到第三方库攻击的网站，National Baseball Hall web page。然后使用预定义的</a:t>
            </a:r>
            <a:r>
              <a:rPr lang="en-US" altLang="zh-CN"/>
              <a:t>ScriptChecker</a:t>
            </a:r>
            <a:r>
              <a:rPr lang="zh-CN" altLang="en-US"/>
              <a:t>规则。结果表明防御了所有攻击。</a:t>
            </a:r>
            <a:endParaRPr lang="zh-CN" altLang="en-US"/>
          </a:p>
        </p:txBody>
      </p:sp>
      <p:pic>
        <p:nvPicPr>
          <p:cNvPr id="4" name="图片 3"/>
          <p:cNvPicPr>
            <a:picLocks noChangeAspect="1"/>
          </p:cNvPicPr>
          <p:nvPr/>
        </p:nvPicPr>
        <p:blipFill>
          <a:blip r:embed="rId1"/>
          <a:stretch>
            <a:fillRect/>
          </a:stretch>
        </p:blipFill>
        <p:spPr>
          <a:xfrm>
            <a:off x="2875915" y="3282315"/>
            <a:ext cx="6440170" cy="2707640"/>
          </a:xfrm>
          <a:prstGeom prst="rect">
            <a:avLst/>
          </a:prstGeom>
        </p:spPr>
      </p:pic>
    </p:spTree>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endParaRPr lang="zh-CN" altLang="en-US"/>
          </a:p>
        </p:txBody>
      </p:sp>
      <p:sp>
        <p:nvSpPr>
          <p:cNvPr id="3" name="内容占位符 2"/>
          <p:cNvSpPr>
            <a:spLocks noGrp="1"/>
          </p:cNvSpPr>
          <p:nvPr>
            <p:ph idx="4294967295"/>
          </p:nvPr>
        </p:nvSpPr>
        <p:spPr>
          <a:xfrm>
            <a:off x="0" y="1825625"/>
            <a:ext cx="10515600" cy="4351655"/>
          </a:xfrm>
        </p:spPr>
        <p:txBody>
          <a:bodyPr>
            <a:normAutofit/>
          </a:bodyPr>
          <a:p>
            <a:r>
              <a:rPr lang="zh-CN" altLang="en-US" sz="2400">
                <a:sym typeface="+mn-ea"/>
              </a:rPr>
              <a:t>在本篇论文中，作者提出了ScriptChecker，这是一种基于浏览器的JS脚本检测框架，可以根据主机网页的指令有效地限制第三方脚本的执行。与现有基于JavaScript层运行的现有方案不同，ScriptChecker利用上下文分离和浏览器的安全监视器来对执行不受信任代码的任务实施按需地访问控制。主机页面可以在创建任务时灵活地为其分配资源访问能力。因此，ScriptChecker在安全性、可用性和性能方面优于现有技术。</a:t>
            </a:r>
            <a:endParaRPr lang="zh-CN" altLang="en-US" sz="2400"/>
          </a:p>
          <a:p>
            <a:endParaRPr lang="zh-CN" altLang="en-US" sz="2400"/>
          </a:p>
        </p:txBody>
      </p:sp>
    </p:spTree>
  </p:cSld>
  <p:clrMapOvr>
    <a:masterClrMapping/>
  </p:clrMapOvr>
  <p:transition spd="slow" advClick="0" advTm="300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a:t>
            </a:r>
            <a:r>
              <a:rPr lang="en-US" altLang="zh-CN"/>
              <a:t>-</a:t>
            </a:r>
            <a:r>
              <a:rPr lang="zh-CN" altLang="en-US"/>
              <a:t>适应性</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文章使用</a:t>
            </a:r>
            <a:r>
              <a:rPr lang="en-US" altLang="zh-CN"/>
              <a:t>JS API</a:t>
            </a:r>
            <a:r>
              <a:rPr lang="zh-CN" altLang="en-US"/>
              <a:t>来评估动态改变权限的可能。</a:t>
            </a:r>
            <a:endParaRPr lang="zh-CN" altLang="en-US"/>
          </a:p>
        </p:txBody>
      </p:sp>
      <p:pic>
        <p:nvPicPr>
          <p:cNvPr id="4" name="图片 3"/>
          <p:cNvPicPr>
            <a:picLocks noChangeAspect="1"/>
          </p:cNvPicPr>
          <p:nvPr/>
        </p:nvPicPr>
        <p:blipFill>
          <a:blip r:embed="rId1"/>
          <a:stretch>
            <a:fillRect/>
          </a:stretch>
        </p:blipFill>
        <p:spPr>
          <a:xfrm>
            <a:off x="2420620" y="2455545"/>
            <a:ext cx="7074535" cy="3390265"/>
          </a:xfrm>
          <a:prstGeom prst="rect">
            <a:avLst/>
          </a:prstGeom>
        </p:spPr>
      </p:pic>
    </p:spTree>
  </p:cSld>
  <p:clrMapOvr>
    <a:masterClrMapping/>
  </p:clrMapOvr>
  <p:transition spd="slow" advClick="0" advTm="3000">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a:t>
            </a:r>
            <a:r>
              <a:rPr lang="en-US" altLang="zh-CN"/>
              <a:t>-</a:t>
            </a:r>
            <a:r>
              <a:rPr lang="zh-CN" altLang="en-US"/>
              <a:t>防御 </a:t>
            </a:r>
            <a:r>
              <a:rPr lang="en-US" altLang="zh-CN"/>
              <a:t>Benchmark</a:t>
            </a:r>
            <a:endParaRPr lang="en-US" altLang="zh-CN"/>
          </a:p>
        </p:txBody>
      </p:sp>
      <p:sp>
        <p:nvSpPr>
          <p:cNvPr id="3" name="内容占位符 2"/>
          <p:cNvSpPr>
            <a:spLocks noGrp="1"/>
          </p:cNvSpPr>
          <p:nvPr>
            <p:ph idx="4294967295"/>
          </p:nvPr>
        </p:nvSpPr>
        <p:spPr>
          <a:xfrm>
            <a:off x="0" y="1825625"/>
            <a:ext cx="10515600" cy="4351655"/>
          </a:xfrm>
        </p:spPr>
        <p:txBody>
          <a:bodyPr/>
          <a:p>
            <a:r>
              <a:rPr lang="zh-CN" altLang="en-US"/>
              <a:t>文章创建了一个简单的网页，其中包含一些DOM对象（包括一个密码提交表单）和一个cookie。然后在Github中对1373个恶意脚本进行脚本检查，使用最多限制性政策，即拒绝所有访问DOM、Cookie和网络。结果显示，1021个脚本被阻止，332个脚本最终导致崩溃。其余的20个脚本没有被捕获。其中，12个由于环境错误而抑制了他们的攻击，4个使用弹出窗口，这超出了</a:t>
            </a:r>
            <a:r>
              <a:rPr lang="en-US" altLang="zh-CN"/>
              <a:t>ScriptChecker</a:t>
            </a:r>
            <a:r>
              <a:rPr lang="zh-CN" altLang="en-US"/>
              <a:t>的 </a:t>
            </a:r>
            <a:r>
              <a:rPr lang="en-US" altLang="zh-CN"/>
              <a:t>permission scope</a:t>
            </a:r>
            <a:r>
              <a:rPr lang="zh-CN" altLang="en-US"/>
              <a:t>。</a:t>
            </a:r>
            <a:endParaRPr lang="zh-CN" altLang="en-US"/>
          </a:p>
        </p:txBody>
      </p:sp>
    </p:spTree>
  </p:cSld>
  <p:clrMapOvr>
    <a:masterClrMapping/>
  </p:clrMapOvr>
  <p:transition spd="slow" advClick="0" advTm="3000">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a:t>
            </a:r>
            <a:r>
              <a:rPr lang="en-US" altLang="zh-CN"/>
              <a:t>-</a:t>
            </a:r>
            <a:r>
              <a:rPr lang="zh-CN" altLang="en-US"/>
              <a:t>效率</a:t>
            </a:r>
            <a:endParaRPr lang="zh-CN" altLang="en-US"/>
          </a:p>
        </p:txBody>
      </p:sp>
      <p:pic>
        <p:nvPicPr>
          <p:cNvPr id="4" name="内容占位符 3"/>
          <p:cNvPicPr>
            <a:picLocks noChangeAspect="1"/>
          </p:cNvPicPr>
          <p:nvPr>
            <p:ph idx="4294967295"/>
          </p:nvPr>
        </p:nvPicPr>
        <p:blipFill>
          <a:blip r:embed="rId1"/>
          <a:stretch>
            <a:fillRect/>
          </a:stretch>
        </p:blipFill>
        <p:spPr>
          <a:xfrm>
            <a:off x="213360" y="1488440"/>
            <a:ext cx="10049510" cy="4351655"/>
          </a:xfrm>
          <a:prstGeom prst="rect">
            <a:avLst/>
          </a:prstGeom>
        </p:spPr>
      </p:pic>
    </p:spTree>
  </p:cSld>
  <p:clrMapOvr>
    <a:masterClrMapping/>
  </p:clrMapOvr>
  <p:transition spd="slow" advClick="0" advTm="3000">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a:t>
            </a:r>
            <a:r>
              <a:rPr lang="en-US" altLang="zh-CN"/>
              <a:t>-</a:t>
            </a:r>
            <a:r>
              <a:rPr lang="zh-CN" altLang="en-US"/>
              <a:t>效率</a:t>
            </a:r>
            <a:endParaRPr lang="zh-CN" altLang="en-US"/>
          </a:p>
        </p:txBody>
      </p:sp>
      <p:pic>
        <p:nvPicPr>
          <p:cNvPr id="5" name="内容占位符 4"/>
          <p:cNvPicPr>
            <a:picLocks noChangeAspect="1"/>
          </p:cNvPicPr>
          <p:nvPr>
            <p:ph idx="4294967295"/>
          </p:nvPr>
        </p:nvPicPr>
        <p:blipFill>
          <a:blip r:embed="rId1"/>
          <a:stretch>
            <a:fillRect/>
          </a:stretch>
        </p:blipFill>
        <p:spPr>
          <a:xfrm>
            <a:off x="399415" y="1500505"/>
            <a:ext cx="8467725" cy="4624070"/>
          </a:xfrm>
          <a:prstGeom prst="rect">
            <a:avLst/>
          </a:prstGeom>
        </p:spPr>
      </p:pic>
    </p:spTree>
  </p:cSld>
  <p:clrMapOvr>
    <a:masterClrMapping/>
  </p:clrMapOvr>
  <p:transition spd="slow" advClick="0" advTm="3000">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a:t>
            </a:r>
            <a:r>
              <a:rPr lang="en-US" altLang="zh-CN"/>
              <a:t>-</a:t>
            </a:r>
            <a:r>
              <a:rPr lang="zh-CN" altLang="en-US"/>
              <a:t>与已有方案的对比</a:t>
            </a:r>
            <a:endParaRPr lang="zh-CN" altLang="en-US"/>
          </a:p>
        </p:txBody>
      </p:sp>
      <p:pic>
        <p:nvPicPr>
          <p:cNvPr id="4" name="内容占位符 3"/>
          <p:cNvPicPr>
            <a:picLocks noChangeAspect="1"/>
          </p:cNvPicPr>
          <p:nvPr>
            <p:ph idx="4294967295"/>
          </p:nvPr>
        </p:nvPicPr>
        <p:blipFill>
          <a:blip r:embed="rId1"/>
          <a:stretch>
            <a:fillRect/>
          </a:stretch>
        </p:blipFill>
        <p:spPr>
          <a:xfrm>
            <a:off x="415290" y="1903730"/>
            <a:ext cx="9634220" cy="2856865"/>
          </a:xfrm>
          <a:prstGeom prst="rect">
            <a:avLst/>
          </a:prstGeom>
        </p:spPr>
      </p:pic>
    </p:spTree>
  </p:cSld>
  <p:clrMapOvr>
    <a:masterClrMapping/>
  </p:clrMapOvr>
  <p:transition spd="slow" advClick="0" advTm="300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讨论</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本文实现的基于</a:t>
            </a:r>
            <a:r>
              <a:rPr lang="en-US" altLang="zh-CN"/>
              <a:t>Task</a:t>
            </a:r>
            <a:r>
              <a:rPr lang="zh-CN" altLang="en-US"/>
              <a:t>的方案理论上可以与现有的</a:t>
            </a:r>
            <a:r>
              <a:rPr lang="en-US" altLang="zh-CN"/>
              <a:t>js filter</a:t>
            </a:r>
            <a:r>
              <a:rPr lang="zh-CN" altLang="en-US"/>
              <a:t>共存，来进一步加强安全性能。</a:t>
            </a:r>
            <a:endParaRPr lang="zh-CN" altLang="en-US"/>
          </a:p>
          <a:p>
            <a:r>
              <a:rPr lang="zh-CN" altLang="en-US"/>
              <a:t>本文在</a:t>
            </a:r>
            <a:r>
              <a:rPr lang="en-US" altLang="zh-CN"/>
              <a:t>chromium</a:t>
            </a:r>
            <a:r>
              <a:rPr lang="zh-CN" altLang="en-US"/>
              <a:t>基础上实现的原型较为复杂，需要对</a:t>
            </a:r>
            <a:r>
              <a:rPr lang="en-US" altLang="zh-CN"/>
              <a:t>chromium</a:t>
            </a:r>
            <a:r>
              <a:rPr lang="zh-CN" altLang="en-US"/>
              <a:t>内核有比较深的理解，并且移植到其他引擎较为困难。但这可以归结为工程难题而非学术。</a:t>
            </a:r>
            <a:endParaRPr lang="zh-CN" altLang="en-US"/>
          </a:p>
          <a:p>
            <a:r>
              <a:rPr lang="en-US" altLang="zh-CN"/>
              <a:t>More</a:t>
            </a:r>
            <a:endParaRPr lang="en-US" altLang="zh-CN"/>
          </a:p>
        </p:txBody>
      </p:sp>
    </p:spTree>
  </p:cSld>
  <p:clrMapOvr>
    <a:masterClrMapping/>
  </p:clrMapOvr>
  <p:transition spd="slow" advClick="0" advTm="3000">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ea typeface="微软雅黑" panose="020B0503020204020204" pitchFamily="34" charset="-122"/>
            </a:endParaRPr>
          </a:p>
        </p:txBody>
      </p:sp>
      <p:sp>
        <p:nvSpPr>
          <p:cNvPr id="35" name="文本框 34"/>
          <p:cNvSpPr txBox="1">
            <a:spLocks noChangeArrowheads="1"/>
          </p:cNvSpPr>
          <p:nvPr/>
        </p:nvSpPr>
        <p:spPr bwMode="auto">
          <a:xfrm>
            <a:off x="1466510" y="2286775"/>
            <a:ext cx="9258980" cy="1106805"/>
          </a:xfrm>
          <a:prstGeom prst="rect">
            <a:avLst/>
          </a:prstGeom>
          <a:noFill/>
          <a:ln w="9525">
            <a:noFill/>
            <a:miter lim="800000"/>
          </a:ln>
        </p:spPr>
        <p:txBody>
          <a:bodyPr wrap="square">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Thank You !</a:t>
            </a:r>
            <a:endParaRPr lang="en-US" altLang="zh-CN" sz="6600" b="1" dirty="0">
              <a:solidFill>
                <a:schemeClr val="bg1"/>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1"/>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108575" y="3743960"/>
            <a:ext cx="1975485" cy="398780"/>
          </a:xfrm>
          <a:prstGeom prst="rect">
            <a:avLst/>
          </a:prstGeom>
          <a:noFill/>
        </p:spPr>
        <p:txBody>
          <a:bodyPr wrap="square" rtlCol="0">
            <a:spAutoFit/>
          </a:bodyPr>
          <a:lstStyle/>
          <a:p>
            <a:r>
              <a:rPr lang="en-US" altLang="zh-CN" sz="2000" smtClean="0">
                <a:solidFill>
                  <a:schemeClr val="bg1"/>
                </a:solidFill>
                <a:ea typeface="微软雅黑" panose="020B0503020204020204" pitchFamily="34" charset="-122"/>
              </a:rPr>
              <a:t>2022.10 </a:t>
            </a:r>
            <a:r>
              <a:rPr lang="zh-CN" altLang="en-US" sz="2000" smtClean="0">
                <a:solidFill>
                  <a:schemeClr val="bg1"/>
                </a:solidFill>
                <a:ea typeface="微软雅黑" panose="020B0503020204020204" pitchFamily="34" charset="-122"/>
              </a:rPr>
              <a:t>付烨齐</a:t>
            </a:r>
            <a:endParaRPr lang="zh-CN" altLang="en-US" sz="2000" smtClean="0">
              <a:solidFill>
                <a:schemeClr val="bg1"/>
              </a:solidFill>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介绍</a:t>
            </a:r>
            <a:endParaRPr lang="zh-CN" altLang="en-US"/>
          </a:p>
        </p:txBody>
      </p:sp>
      <p:sp>
        <p:nvSpPr>
          <p:cNvPr id="3" name="内容占位符 2"/>
          <p:cNvSpPr>
            <a:spLocks noGrp="1"/>
          </p:cNvSpPr>
          <p:nvPr>
            <p:ph idx="4294967295"/>
          </p:nvPr>
        </p:nvSpPr>
        <p:spPr>
          <a:xfrm>
            <a:off x="0" y="1825625"/>
            <a:ext cx="10515600" cy="4351655"/>
          </a:xfrm>
        </p:spPr>
        <p:txBody>
          <a:bodyPr>
            <a:normAutofit/>
          </a:bodyPr>
          <a:p>
            <a:r>
              <a:rPr lang="zh-CN" altLang="en-US" sz="2400"/>
              <a:t> 第三方脚本为专门的实用程序提供了现成的功能。例如 CryptoJS 以及jQuery 等。大部分的网站都会至少包含一个这种第三方脚本。</a:t>
            </a:r>
            <a:endParaRPr lang="zh-CN" altLang="en-US" sz="2400"/>
          </a:p>
          <a:p>
            <a:r>
              <a:rPr lang="zh-CN" altLang="en-US" sz="2400"/>
              <a:t>然而，调用第三方脚本可能会造成非预期的资源访问甚至代码执行。</a:t>
            </a:r>
            <a:endParaRPr lang="zh-CN" altLang="en-US" sz="2400"/>
          </a:p>
          <a:p>
            <a:endParaRPr lang="zh-CN" altLang="en-US" sz="2400"/>
          </a:p>
          <a:p>
            <a:endParaRPr lang="zh-CN" altLang="en-US" sz="2400"/>
          </a:p>
        </p:txBody>
      </p:sp>
    </p:spTree>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介绍</a:t>
            </a:r>
            <a:endParaRPr lang="zh-CN" altLang="en-US"/>
          </a:p>
        </p:txBody>
      </p:sp>
      <p:sp>
        <p:nvSpPr>
          <p:cNvPr id="3" name="内容占位符 2"/>
          <p:cNvSpPr>
            <a:spLocks noGrp="1"/>
          </p:cNvSpPr>
          <p:nvPr>
            <p:ph idx="4294967295"/>
          </p:nvPr>
        </p:nvSpPr>
        <p:spPr>
          <a:xfrm>
            <a:off x="0" y="1825625"/>
            <a:ext cx="10515600" cy="4351655"/>
          </a:xfrm>
        </p:spPr>
        <p:txBody>
          <a:bodyPr>
            <a:normAutofit/>
          </a:bodyPr>
          <a:p>
            <a:r>
              <a:rPr lang="zh-CN" altLang="en-US" sz="2400"/>
              <a:t> 第三方脚本的安全问题的挑战可以归结为两个方面。</a:t>
            </a:r>
            <a:endParaRPr lang="zh-CN" altLang="en-US" sz="2400"/>
          </a:p>
          <a:p>
            <a:pPr lvl="1"/>
            <a:r>
              <a:rPr lang="zh-CN" altLang="en-US" sz="2055"/>
              <a:t>第一就是用户定义脚本（</a:t>
            </a:r>
            <a:r>
              <a:rPr lang="en-US" altLang="zh-CN" sz="2055"/>
              <a:t>host script</a:t>
            </a:r>
            <a:r>
              <a:rPr lang="zh-CN" altLang="en-US" sz="2055"/>
              <a:t>）以及第三方脚本（</a:t>
            </a:r>
            <a:r>
              <a:rPr lang="en-US" altLang="zh-CN" sz="2055"/>
              <a:t>third script</a:t>
            </a:r>
            <a:r>
              <a:rPr lang="zh-CN" altLang="en-US" sz="2055"/>
              <a:t>）同处于一个</a:t>
            </a:r>
            <a:r>
              <a:rPr lang="en-US" altLang="zh-CN" sz="2055"/>
              <a:t>Frame</a:t>
            </a:r>
            <a:r>
              <a:rPr lang="zh-CN" altLang="en-US" sz="2055"/>
              <a:t>以及共享</a:t>
            </a:r>
            <a:r>
              <a:rPr lang="en-US" altLang="zh-CN" sz="2055"/>
              <a:t>origin</a:t>
            </a:r>
            <a:r>
              <a:rPr lang="zh-CN" altLang="en-US" sz="2055"/>
              <a:t>，因此一些基于</a:t>
            </a:r>
            <a:r>
              <a:rPr lang="en-US" altLang="zh-CN" sz="2055"/>
              <a:t>frame</a:t>
            </a:r>
            <a:r>
              <a:rPr lang="zh-CN" altLang="en-US" sz="2055"/>
              <a:t>或者</a:t>
            </a:r>
            <a:r>
              <a:rPr lang="en-US" altLang="zh-CN" sz="2055"/>
              <a:t>origin</a:t>
            </a:r>
            <a:r>
              <a:rPr lang="zh-CN" altLang="en-US" sz="2055"/>
              <a:t>的隔离机制都不起作用。因此，制定一个</a:t>
            </a:r>
            <a:r>
              <a:rPr lang="en-US" altLang="zh-CN" sz="2055"/>
              <a:t>Frame</a:t>
            </a:r>
            <a:r>
              <a:rPr lang="zh-CN" altLang="en-US" sz="2055"/>
              <a:t>内部的第三方脚本的隔离机制是必要的。</a:t>
            </a:r>
            <a:endParaRPr lang="zh-CN" altLang="en-US" sz="2055"/>
          </a:p>
          <a:p>
            <a:pPr lvl="1"/>
            <a:r>
              <a:rPr lang="zh-CN" altLang="en-US" sz="2055"/>
              <a:t>第二，不可能对所有网站的第三方脚本加载都使用同一套的脚本隔离策略。脚本隔离策略应该是特定于网站，而不是浏览器的。因此，一个理想的第三方脚本的限制策略应该允许</a:t>
            </a:r>
            <a:r>
              <a:rPr lang="en-US" altLang="zh-CN" sz="2055"/>
              <a:t>host website</a:t>
            </a:r>
            <a:r>
              <a:rPr lang="zh-CN" altLang="en-US" sz="2055"/>
              <a:t>动态的指定隔离策略。</a:t>
            </a:r>
            <a:endParaRPr lang="zh-CN" altLang="en-US" sz="2055"/>
          </a:p>
          <a:p>
            <a:endParaRPr lang="zh-CN" altLang="en-US" sz="2400"/>
          </a:p>
        </p:txBody>
      </p:sp>
    </p:spTree>
  </p:cSld>
  <p:clrMapOvr>
    <a:masterClrMapping/>
  </p:clrMapOvr>
  <p:transition spd="slow" advClick="0" advTm="3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现有工作</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更早的工作直接对</a:t>
            </a:r>
            <a:r>
              <a:rPr lang="en-US" altLang="zh-CN"/>
              <a:t>JS</a:t>
            </a:r>
            <a:r>
              <a:rPr lang="zh-CN" altLang="en-US"/>
              <a:t>的</a:t>
            </a:r>
            <a:r>
              <a:rPr lang="en-US" altLang="zh-CN"/>
              <a:t>function call</a:t>
            </a:r>
            <a:r>
              <a:rPr lang="zh-CN" altLang="en-US"/>
              <a:t>进行筛选，来决定需要禁止哪些</a:t>
            </a:r>
            <a:r>
              <a:rPr lang="en-US" altLang="zh-CN"/>
              <a:t>functioncall</a:t>
            </a:r>
            <a:r>
              <a:rPr lang="zh-CN" altLang="en-US"/>
              <a:t>。</a:t>
            </a:r>
            <a:endParaRPr lang="zh-CN" altLang="en-US"/>
          </a:p>
        </p:txBody>
      </p:sp>
      <p:pic>
        <p:nvPicPr>
          <p:cNvPr id="5" name="图片 4"/>
          <p:cNvPicPr>
            <a:picLocks noChangeAspect="1"/>
          </p:cNvPicPr>
          <p:nvPr/>
        </p:nvPicPr>
        <p:blipFill>
          <a:blip r:embed="rId1"/>
          <a:stretch>
            <a:fillRect/>
          </a:stretch>
        </p:blipFill>
        <p:spPr>
          <a:xfrm>
            <a:off x="2397760" y="2603500"/>
            <a:ext cx="5720080" cy="3905885"/>
          </a:xfrm>
          <a:prstGeom prst="rect">
            <a:avLst/>
          </a:prstGeom>
        </p:spPr>
      </p:pic>
    </p:spTree>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现有工作</a:t>
            </a:r>
            <a:endParaRPr lang="zh-CN" altLang="en-US"/>
          </a:p>
        </p:txBody>
      </p:sp>
      <p:sp>
        <p:nvSpPr>
          <p:cNvPr id="3" name="内容占位符 2"/>
          <p:cNvSpPr>
            <a:spLocks noGrp="1"/>
          </p:cNvSpPr>
          <p:nvPr>
            <p:ph idx="4294967295"/>
          </p:nvPr>
        </p:nvSpPr>
        <p:spPr>
          <a:xfrm>
            <a:off x="0" y="1825625"/>
            <a:ext cx="10515600" cy="4351655"/>
          </a:xfrm>
        </p:spPr>
        <p:txBody>
          <a:bodyPr/>
          <a:p>
            <a:r>
              <a:t>而最近的工作有一些是采用了单独的Javascript上下文来执行第三方脚本，并且从上下文的层面来捕获跨 isolation 的</a:t>
            </a:r>
            <a:r>
              <a:rPr lang="zh-CN"/>
              <a:t>对象访问</a:t>
            </a:r>
            <a:r>
              <a:t>，并对这些</a:t>
            </a:r>
            <a:r>
              <a:rPr lang="zh-CN"/>
              <a:t>访问</a:t>
            </a:r>
            <a:r>
              <a:t>进行筛选。</a:t>
            </a:r>
          </a:p>
        </p:txBody>
      </p:sp>
      <p:pic>
        <p:nvPicPr>
          <p:cNvPr id="4" name="图片 3"/>
          <p:cNvPicPr>
            <a:picLocks noChangeAspect="1"/>
          </p:cNvPicPr>
          <p:nvPr/>
        </p:nvPicPr>
        <p:blipFill>
          <a:blip r:embed="rId1"/>
          <a:stretch>
            <a:fillRect/>
          </a:stretch>
        </p:blipFill>
        <p:spPr>
          <a:xfrm>
            <a:off x="2689225" y="3110865"/>
            <a:ext cx="5137785" cy="3345180"/>
          </a:xfrm>
          <a:prstGeom prst="rect">
            <a:avLst/>
          </a:prstGeom>
        </p:spPr>
      </p:pic>
    </p:spTree>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缺点</a:t>
            </a:r>
            <a:endParaRPr lang="zh-CN" altLang="en-US"/>
          </a:p>
        </p:txBody>
      </p:sp>
      <p:sp>
        <p:nvSpPr>
          <p:cNvPr id="3" name="内容占位符 2"/>
          <p:cNvSpPr>
            <a:spLocks noGrp="1"/>
          </p:cNvSpPr>
          <p:nvPr>
            <p:ph idx="4294967295"/>
          </p:nvPr>
        </p:nvSpPr>
        <p:spPr>
          <a:xfrm>
            <a:off x="0" y="1825625"/>
            <a:ext cx="10515600" cy="4351655"/>
          </a:xfrm>
        </p:spPr>
        <p:txBody>
          <a:bodyPr/>
          <a:p>
            <a:r>
              <a:rPr lang="zh-CN" altLang="en-US"/>
              <a:t>我们要拦截的是对于关键的</a:t>
            </a:r>
            <a:r>
              <a:rPr lang="en-US" altLang="zh-CN"/>
              <a:t>DOM</a:t>
            </a:r>
            <a:r>
              <a:rPr lang="zh-CN" altLang="en-US"/>
              <a:t>以及系统资源的访问，而</a:t>
            </a:r>
            <a:r>
              <a:rPr lang="en-US" altLang="zh-CN"/>
              <a:t>javascript</a:t>
            </a:r>
            <a:r>
              <a:rPr lang="zh-CN" altLang="en-US"/>
              <a:t>层总归来说是比较靠前的层级。从 </a:t>
            </a:r>
            <a:r>
              <a:rPr lang="en-US" altLang="zh-CN"/>
              <a:t>Javascript </a:t>
            </a:r>
            <a:r>
              <a:rPr lang="zh-CN" altLang="en-US"/>
              <a:t>层很难做到百分百的拦截，因为开发人员要不断地更新敏感</a:t>
            </a:r>
            <a:r>
              <a:rPr lang="en-US" altLang="zh-CN"/>
              <a:t>JS</a:t>
            </a:r>
            <a:r>
              <a:rPr lang="zh-CN" altLang="en-US"/>
              <a:t>函数列表，并且防止绕过。</a:t>
            </a:r>
            <a:endParaRPr lang="zh-CN" altLang="en-US"/>
          </a:p>
          <a:p>
            <a:r>
              <a:rPr lang="zh-CN" altLang="en-US"/>
              <a:t>另外，即使可以做到对</a:t>
            </a:r>
            <a:r>
              <a:rPr lang="en-US" altLang="zh-CN"/>
              <a:t>Thirdparty</a:t>
            </a:r>
            <a:r>
              <a:rPr lang="zh-CN" altLang="en-US"/>
              <a:t>的</a:t>
            </a:r>
            <a:r>
              <a:rPr lang="en-US" altLang="zh-CN"/>
              <a:t>js</a:t>
            </a:r>
            <a:r>
              <a:rPr lang="zh-CN" altLang="en-US"/>
              <a:t>层面的隔离，但是</a:t>
            </a:r>
            <a:r>
              <a:rPr lang="en-US" altLang="zh-CN"/>
              <a:t>Thirdparty</a:t>
            </a:r>
            <a:r>
              <a:rPr lang="zh-CN" altLang="en-US"/>
              <a:t>依旧可以通过代理攻击来调用 </a:t>
            </a:r>
            <a:r>
              <a:rPr lang="en-US" altLang="zh-CN"/>
              <a:t>host script </a:t>
            </a:r>
            <a:r>
              <a:rPr lang="zh-CN" altLang="en-US"/>
              <a:t>或者其他规则不同的</a:t>
            </a:r>
            <a:r>
              <a:rPr lang="en-US" altLang="zh-CN"/>
              <a:t>Thirtyparty</a:t>
            </a:r>
            <a:r>
              <a:rPr lang="zh-CN" altLang="en-US"/>
              <a:t>没有经过</a:t>
            </a:r>
            <a:r>
              <a:rPr lang="en-US" altLang="zh-CN"/>
              <a:t>filter</a:t>
            </a:r>
            <a:r>
              <a:rPr lang="zh-CN" altLang="en-US"/>
              <a:t>的函数。因此并不能从根本上解决问题。</a:t>
            </a:r>
            <a:endParaRPr lang="zh-CN" altLang="en-US"/>
          </a:p>
        </p:txBody>
      </p:sp>
    </p:spTree>
  </p:cSld>
  <p:clrMapOvr>
    <a:masterClrMapping/>
  </p:clrMapOvr>
  <p:transition spd="slow" advClick="0" advTm="3000">
    <p:fade/>
  </p:transition>
</p:sld>
</file>

<file path=ppt/tags/tag1.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6269</Words>
  <Application>WPS 文字</Application>
  <PresentationFormat>宽屏</PresentationFormat>
  <Paragraphs>237</Paragraphs>
  <Slides>46</Slides>
  <Notes>30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46</vt:i4>
      </vt:variant>
    </vt:vector>
  </HeadingPairs>
  <TitlesOfParts>
    <vt:vector size="60" baseType="lpstr">
      <vt:lpstr>Arial</vt:lpstr>
      <vt:lpstr>方正书宋_GBK</vt:lpstr>
      <vt:lpstr>Wingdings</vt:lpstr>
      <vt:lpstr>宋体</vt:lpstr>
      <vt:lpstr>Calibri Light</vt:lpstr>
      <vt:lpstr>Helvetica Neue</vt:lpstr>
      <vt:lpstr>微软雅黑</vt:lpstr>
      <vt:lpstr>华文细黑</vt:lpstr>
      <vt:lpstr>黑体-简</vt:lpstr>
      <vt:lpstr>汉仪旗黑-85S</vt:lpstr>
      <vt:lpstr>苹方-简</vt:lpstr>
      <vt:lpstr>Calibri</vt:lpstr>
      <vt:lpstr>Arial Unicode MS</vt:lpstr>
      <vt:lpstr>第一PPT，www.1ppt.com</vt:lpstr>
      <vt:lpstr>PowerPoint 演示文稿</vt:lpstr>
      <vt:lpstr>PowerPoint 演示文稿</vt:lpstr>
      <vt:lpstr>简介</vt:lpstr>
      <vt:lpstr>简介</vt:lpstr>
      <vt:lpstr>介绍</vt:lpstr>
      <vt:lpstr>介绍</vt:lpstr>
      <vt:lpstr>现有工作</vt:lpstr>
      <vt:lpstr>现有工作</vt:lpstr>
      <vt:lpstr>缺点</vt:lpstr>
      <vt:lpstr>缺点</vt:lpstr>
      <vt:lpstr>Chrome目前的安全策略</vt:lpstr>
      <vt:lpstr>ScriptChecker设计</vt:lpstr>
      <vt:lpstr>ScriptChecker 优点</vt:lpstr>
      <vt:lpstr>ScriptChecker 设计 </vt:lpstr>
      <vt:lpstr>ScriptChecker 设计 </vt:lpstr>
      <vt:lpstr>Sandbox Context </vt:lpstr>
      <vt:lpstr>Sandbox Context </vt:lpstr>
      <vt:lpstr>Task Capability System</vt:lpstr>
      <vt:lpstr>Asynchronous Execution</vt:lpstr>
      <vt:lpstr>Example</vt:lpstr>
      <vt:lpstr>Details</vt:lpstr>
      <vt:lpstr>Context seperation</vt:lpstr>
      <vt:lpstr>Frame struct</vt:lpstr>
      <vt:lpstr>Event Listeners</vt:lpstr>
      <vt:lpstr>Code Extension</vt:lpstr>
      <vt:lpstr>Cross-Context Reference</vt:lpstr>
      <vt:lpstr>单向隔离</vt:lpstr>
      <vt:lpstr>Details</vt:lpstr>
      <vt:lpstr>CAPABILITY SYSTEM</vt:lpstr>
      <vt:lpstr>CAPABILITY SYSTEM</vt:lpstr>
      <vt:lpstr>Details</vt:lpstr>
      <vt:lpstr>ASYNCHRONOUS EXECUTION</vt:lpstr>
      <vt:lpstr>Function Call</vt:lpstr>
      <vt:lpstr>Function Call</vt:lpstr>
      <vt:lpstr>Restricted Risky Script Inclusion</vt:lpstr>
      <vt:lpstr> Restricted Risky Listener Execution</vt:lpstr>
      <vt:lpstr> Restricted Risky Listener Execution</vt:lpstr>
      <vt:lpstr> Restricted Risky Listener Execution</vt:lpstr>
      <vt:lpstr>评估-能力</vt:lpstr>
      <vt:lpstr>评估-适应性</vt:lpstr>
      <vt:lpstr>评估-防御 Benchmark</vt:lpstr>
      <vt:lpstr>评估-效率</vt:lpstr>
      <vt:lpstr>评估-效率</vt:lpstr>
      <vt:lpstr>评估-与已有方案的对比</vt:lpstr>
      <vt:lpstr>讨论</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apple</cp:lastModifiedBy>
  <cp:revision>1616</cp:revision>
  <dcterms:created xsi:type="dcterms:W3CDTF">2022-10-10T05:39:59Z</dcterms:created>
  <dcterms:modified xsi:type="dcterms:W3CDTF">2022-10-10T05:39:59Z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