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7" r:id="rId2"/>
    <p:sldId id="259" r:id="rId3"/>
    <p:sldId id="280" r:id="rId4"/>
    <p:sldId id="265" r:id="rId5"/>
    <p:sldId id="291" r:id="rId6"/>
    <p:sldId id="286" r:id="rId7"/>
    <p:sldId id="292" r:id="rId8"/>
    <p:sldId id="294" r:id="rId9"/>
    <p:sldId id="295" r:id="rId10"/>
    <p:sldId id="296" r:id="rId11"/>
    <p:sldId id="297" r:id="rId12"/>
    <p:sldId id="298" r:id="rId13"/>
    <p:sldId id="287" r:id="rId14"/>
    <p:sldId id="299" r:id="rId15"/>
    <p:sldId id="300" r:id="rId16"/>
    <p:sldId id="301" r:id="rId17"/>
    <p:sldId id="302" r:id="rId18"/>
    <p:sldId id="303" r:id="rId19"/>
    <p:sldId id="304" r:id="rId20"/>
    <p:sldId id="288" r:id="rId21"/>
    <p:sldId id="305" r:id="rId22"/>
    <p:sldId id="308" r:id="rId23"/>
    <p:sldId id="306" r:id="rId24"/>
    <p:sldId id="307" r:id="rId25"/>
    <p:sldId id="309" r:id="rId26"/>
    <p:sldId id="289" r:id="rId27"/>
    <p:sldId id="310" r:id="rId28"/>
    <p:sldId id="311" r:id="rId29"/>
    <p:sldId id="313" r:id="rId30"/>
    <p:sldId id="290" r:id="rId31"/>
    <p:sldId id="312" r:id="rId32"/>
    <p:sldId id="314" r:id="rId33"/>
    <p:sldId id="315" r:id="rId34"/>
    <p:sldId id="316" r:id="rId35"/>
    <p:sldId id="317" r:id="rId36"/>
    <p:sldId id="284" r:id="rId37"/>
  </p:sldIdLst>
  <p:sldSz cx="9001125" cy="5040313"/>
  <p:notesSz cx="6858000" cy="9144000"/>
  <p:custDataLst>
    <p:tags r:id="rId39"/>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a:srgbClr val="C00000"/>
    <a:srgbClr val="17375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70138" autoAdjust="0"/>
  </p:normalViewPr>
  <p:slideViewPr>
    <p:cSldViewPr>
      <p:cViewPr varScale="1">
        <p:scale>
          <a:sx n="81" d="100"/>
          <a:sy n="81" d="100"/>
        </p:scale>
        <p:origin x="1795" y="62"/>
      </p:cViewPr>
      <p:guideLst>
        <p:guide orient="horz" pos="1588"/>
        <p:guide pos="283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51A369-73AD-4A7F-B462-1E3FF944306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3B94C7F-8942-4A1B-A349-561EE3CD690C}">
      <dgm:prSet phldrT="[文本]"/>
      <dgm:spPr>
        <a:solidFill>
          <a:srgbClr val="C00000"/>
        </a:solidFill>
      </dgm:spPr>
      <dgm:t>
        <a:bodyPr/>
        <a:lstStyle/>
        <a:p>
          <a:r>
            <a:rPr lang="zh-CN" altLang="en-US" b="0" i="0" dirty="0"/>
            <a:t>账户管理</a:t>
          </a:r>
          <a:endParaRPr lang="zh-CN" altLang="en-US" dirty="0"/>
        </a:p>
      </dgm:t>
    </dgm:pt>
    <dgm:pt modelId="{A182358D-3DF0-42D1-A5F5-BE563B1D2F07}" type="parTrans" cxnId="{E3D4585F-4966-421E-B8F1-02D7D194CA53}">
      <dgm:prSet/>
      <dgm:spPr/>
      <dgm:t>
        <a:bodyPr/>
        <a:lstStyle/>
        <a:p>
          <a:endParaRPr lang="zh-CN" altLang="en-US"/>
        </a:p>
      </dgm:t>
    </dgm:pt>
    <dgm:pt modelId="{747D8D18-3157-4B33-9396-683377A45F58}" type="sibTrans" cxnId="{E3D4585F-4966-421E-B8F1-02D7D194CA53}">
      <dgm:prSet/>
      <dgm:spPr/>
      <dgm:t>
        <a:bodyPr/>
        <a:lstStyle/>
        <a:p>
          <a:endParaRPr lang="zh-CN" altLang="en-US"/>
        </a:p>
      </dgm:t>
    </dgm:pt>
    <dgm:pt modelId="{D3E7C829-35C3-477C-8932-267D093DF4F8}">
      <dgm:prSet phldrT="[文本]"/>
      <dgm:spPr>
        <a:solidFill>
          <a:srgbClr val="92D050"/>
        </a:solidFill>
      </dgm:spPr>
      <dgm:t>
        <a:bodyPr/>
        <a:lstStyle/>
        <a:p>
          <a:r>
            <a:rPr lang="en-US" b="0" i="0" dirty="0"/>
            <a:t>EOSIO</a:t>
          </a:r>
          <a:r>
            <a:rPr lang="zh-CN" altLang="en-US" b="0" i="0" dirty="0"/>
            <a:t>交易</a:t>
          </a:r>
          <a:endParaRPr lang="zh-CN" altLang="en-US" dirty="0"/>
        </a:p>
      </dgm:t>
    </dgm:pt>
    <dgm:pt modelId="{FB555328-1E83-456A-90A4-34A5C961616A}" type="parTrans" cxnId="{89677D1C-C5C5-4543-B0A9-DE5BA1510280}">
      <dgm:prSet/>
      <dgm:spPr/>
      <dgm:t>
        <a:bodyPr/>
        <a:lstStyle/>
        <a:p>
          <a:endParaRPr lang="zh-CN" altLang="en-US"/>
        </a:p>
      </dgm:t>
    </dgm:pt>
    <dgm:pt modelId="{17415E28-AAF1-41FB-B520-A36A3FFFD874}" type="sibTrans" cxnId="{89677D1C-C5C5-4543-B0A9-DE5BA1510280}">
      <dgm:prSet/>
      <dgm:spPr/>
      <dgm:t>
        <a:bodyPr/>
        <a:lstStyle/>
        <a:p>
          <a:endParaRPr lang="zh-CN" altLang="en-US"/>
        </a:p>
      </dgm:t>
    </dgm:pt>
    <dgm:pt modelId="{F31559B9-2251-4D8A-8B2A-B3E72355BAD7}">
      <dgm:prSet phldrT="[文本]"/>
      <dgm:spPr>
        <a:solidFill>
          <a:srgbClr val="C00000"/>
        </a:solidFill>
      </dgm:spPr>
      <dgm:t>
        <a:bodyPr/>
        <a:lstStyle/>
        <a:p>
          <a:r>
            <a:rPr lang="en-US" b="0" i="0" dirty="0" err="1"/>
            <a:t>Wasm</a:t>
          </a:r>
          <a:r>
            <a:rPr lang="zh-CN" altLang="en-US" b="0" i="0" dirty="0"/>
            <a:t>字节码和</a:t>
          </a:r>
          <a:r>
            <a:rPr lang="en-US" b="0" i="0" dirty="0"/>
            <a:t>EOS VM</a:t>
          </a:r>
          <a:endParaRPr lang="zh-CN" altLang="en-US" dirty="0"/>
        </a:p>
      </dgm:t>
    </dgm:pt>
    <dgm:pt modelId="{BB61D606-AE73-4936-8350-7A77AEB8E423}" type="parTrans" cxnId="{7505E6C8-8018-4DBB-9491-C1C3B0C56C8D}">
      <dgm:prSet/>
      <dgm:spPr/>
      <dgm:t>
        <a:bodyPr/>
        <a:lstStyle/>
        <a:p>
          <a:endParaRPr lang="zh-CN" altLang="en-US"/>
        </a:p>
      </dgm:t>
    </dgm:pt>
    <dgm:pt modelId="{16F301DE-F3DF-4C0A-91E1-E4CDFC498FD1}" type="sibTrans" cxnId="{7505E6C8-8018-4DBB-9491-C1C3B0C56C8D}">
      <dgm:prSet/>
      <dgm:spPr/>
      <dgm:t>
        <a:bodyPr/>
        <a:lstStyle/>
        <a:p>
          <a:endParaRPr lang="zh-CN" altLang="en-US"/>
        </a:p>
      </dgm:t>
    </dgm:pt>
    <dgm:pt modelId="{E81204C9-3834-42BA-B55C-7EF4698C9946}" type="pres">
      <dgm:prSet presAssocID="{AF51A369-73AD-4A7F-B462-1E3FF9443067}" presName="Name0" presStyleCnt="0">
        <dgm:presLayoutVars>
          <dgm:chMax val="7"/>
          <dgm:chPref val="7"/>
          <dgm:dir/>
        </dgm:presLayoutVars>
      </dgm:prSet>
      <dgm:spPr/>
    </dgm:pt>
    <dgm:pt modelId="{5622B76C-D4C1-43FE-A5FD-611A17CE08A2}" type="pres">
      <dgm:prSet presAssocID="{AF51A369-73AD-4A7F-B462-1E3FF9443067}" presName="Name1" presStyleCnt="0"/>
      <dgm:spPr/>
    </dgm:pt>
    <dgm:pt modelId="{BA11C16C-0AC5-4E79-8271-1116195333DA}" type="pres">
      <dgm:prSet presAssocID="{AF51A369-73AD-4A7F-B462-1E3FF9443067}" presName="cycle" presStyleCnt="0"/>
      <dgm:spPr/>
    </dgm:pt>
    <dgm:pt modelId="{2B01D139-43C6-40B5-B612-9DD96CB02EB0}" type="pres">
      <dgm:prSet presAssocID="{AF51A369-73AD-4A7F-B462-1E3FF9443067}" presName="srcNode" presStyleLbl="node1" presStyleIdx="0" presStyleCnt="3"/>
      <dgm:spPr/>
    </dgm:pt>
    <dgm:pt modelId="{67697982-31FE-4D21-9871-5FBBD3464F61}" type="pres">
      <dgm:prSet presAssocID="{AF51A369-73AD-4A7F-B462-1E3FF9443067}" presName="conn" presStyleLbl="parChTrans1D2" presStyleIdx="0" presStyleCnt="1"/>
      <dgm:spPr/>
    </dgm:pt>
    <dgm:pt modelId="{D638289B-CC65-475F-9505-68A57000980D}" type="pres">
      <dgm:prSet presAssocID="{AF51A369-73AD-4A7F-B462-1E3FF9443067}" presName="extraNode" presStyleLbl="node1" presStyleIdx="0" presStyleCnt="3"/>
      <dgm:spPr/>
    </dgm:pt>
    <dgm:pt modelId="{C5C3C7C6-7A92-4C57-93E1-2B5F171D0273}" type="pres">
      <dgm:prSet presAssocID="{AF51A369-73AD-4A7F-B462-1E3FF9443067}" presName="dstNode" presStyleLbl="node1" presStyleIdx="0" presStyleCnt="3"/>
      <dgm:spPr/>
    </dgm:pt>
    <dgm:pt modelId="{AFCA694D-9AFE-4F56-B4F5-03B7B92C1BBC}" type="pres">
      <dgm:prSet presAssocID="{D3B94C7F-8942-4A1B-A349-561EE3CD690C}" presName="text_1" presStyleLbl="node1" presStyleIdx="0" presStyleCnt="3">
        <dgm:presLayoutVars>
          <dgm:bulletEnabled val="1"/>
        </dgm:presLayoutVars>
      </dgm:prSet>
      <dgm:spPr/>
    </dgm:pt>
    <dgm:pt modelId="{35F25E68-7200-4F05-BFD5-6734AA112137}" type="pres">
      <dgm:prSet presAssocID="{D3B94C7F-8942-4A1B-A349-561EE3CD690C}" presName="accent_1" presStyleCnt="0"/>
      <dgm:spPr/>
    </dgm:pt>
    <dgm:pt modelId="{B7CF4065-5B0F-497D-BD74-4E16BC018F41}" type="pres">
      <dgm:prSet presAssocID="{D3B94C7F-8942-4A1B-A349-561EE3CD690C}" presName="accentRepeatNode" presStyleLbl="solidFgAcc1" presStyleIdx="0" presStyleCnt="3"/>
      <dgm:spPr/>
    </dgm:pt>
    <dgm:pt modelId="{5690C357-FB89-44BF-BBB8-46786CF3DB7B}" type="pres">
      <dgm:prSet presAssocID="{D3E7C829-35C3-477C-8932-267D093DF4F8}" presName="text_2" presStyleLbl="node1" presStyleIdx="1" presStyleCnt="3">
        <dgm:presLayoutVars>
          <dgm:bulletEnabled val="1"/>
        </dgm:presLayoutVars>
      </dgm:prSet>
      <dgm:spPr/>
    </dgm:pt>
    <dgm:pt modelId="{874600B7-D7F4-4E43-BD79-F6352797B09C}" type="pres">
      <dgm:prSet presAssocID="{D3E7C829-35C3-477C-8932-267D093DF4F8}" presName="accent_2" presStyleCnt="0"/>
      <dgm:spPr/>
    </dgm:pt>
    <dgm:pt modelId="{9CA97710-74BE-42DD-9998-CA3FB0837886}" type="pres">
      <dgm:prSet presAssocID="{D3E7C829-35C3-477C-8932-267D093DF4F8}" presName="accentRepeatNode" presStyleLbl="solidFgAcc1" presStyleIdx="1" presStyleCnt="3"/>
      <dgm:spPr/>
    </dgm:pt>
    <dgm:pt modelId="{4C7978BB-AF38-4E3A-9B02-F77E93770417}" type="pres">
      <dgm:prSet presAssocID="{F31559B9-2251-4D8A-8B2A-B3E72355BAD7}" presName="text_3" presStyleLbl="node1" presStyleIdx="2" presStyleCnt="3">
        <dgm:presLayoutVars>
          <dgm:bulletEnabled val="1"/>
        </dgm:presLayoutVars>
      </dgm:prSet>
      <dgm:spPr/>
    </dgm:pt>
    <dgm:pt modelId="{0A21BAB8-AF6B-4EAB-9B0D-6D2638EE3BC4}" type="pres">
      <dgm:prSet presAssocID="{F31559B9-2251-4D8A-8B2A-B3E72355BAD7}" presName="accent_3" presStyleCnt="0"/>
      <dgm:spPr/>
    </dgm:pt>
    <dgm:pt modelId="{D58E2CCA-319C-44EB-8ACC-DF270B6A3858}" type="pres">
      <dgm:prSet presAssocID="{F31559B9-2251-4D8A-8B2A-B3E72355BAD7}" presName="accentRepeatNode" presStyleLbl="solidFgAcc1" presStyleIdx="2" presStyleCnt="3"/>
      <dgm:spPr/>
    </dgm:pt>
  </dgm:ptLst>
  <dgm:cxnLst>
    <dgm:cxn modelId="{89677D1C-C5C5-4543-B0A9-DE5BA1510280}" srcId="{AF51A369-73AD-4A7F-B462-1E3FF9443067}" destId="{D3E7C829-35C3-477C-8932-267D093DF4F8}" srcOrd="1" destOrd="0" parTransId="{FB555328-1E83-456A-90A4-34A5C961616A}" sibTransId="{17415E28-AAF1-41FB-B520-A36A3FFFD874}"/>
    <dgm:cxn modelId="{E3D4585F-4966-421E-B8F1-02D7D194CA53}" srcId="{AF51A369-73AD-4A7F-B462-1E3FF9443067}" destId="{D3B94C7F-8942-4A1B-A349-561EE3CD690C}" srcOrd="0" destOrd="0" parTransId="{A182358D-3DF0-42D1-A5F5-BE563B1D2F07}" sibTransId="{747D8D18-3157-4B33-9396-683377A45F58}"/>
    <dgm:cxn modelId="{9C1200B3-8847-40A1-9EB9-5241D3C44645}" type="presOf" srcId="{AF51A369-73AD-4A7F-B462-1E3FF9443067}" destId="{E81204C9-3834-42BA-B55C-7EF4698C9946}" srcOrd="0" destOrd="0" presId="urn:microsoft.com/office/officeart/2008/layout/VerticalCurvedList"/>
    <dgm:cxn modelId="{CF52FCB5-D39B-4E34-AEF8-1DC2052CFA09}" type="presOf" srcId="{747D8D18-3157-4B33-9396-683377A45F58}" destId="{67697982-31FE-4D21-9871-5FBBD3464F61}" srcOrd="0" destOrd="0" presId="urn:microsoft.com/office/officeart/2008/layout/VerticalCurvedList"/>
    <dgm:cxn modelId="{7505E6C8-8018-4DBB-9491-C1C3B0C56C8D}" srcId="{AF51A369-73AD-4A7F-B462-1E3FF9443067}" destId="{F31559B9-2251-4D8A-8B2A-B3E72355BAD7}" srcOrd="2" destOrd="0" parTransId="{BB61D606-AE73-4936-8350-7A77AEB8E423}" sibTransId="{16F301DE-F3DF-4C0A-91E1-E4CDFC498FD1}"/>
    <dgm:cxn modelId="{A48DACCF-C2E5-499C-9327-95E7E2C40525}" type="presOf" srcId="{F31559B9-2251-4D8A-8B2A-B3E72355BAD7}" destId="{4C7978BB-AF38-4E3A-9B02-F77E93770417}" srcOrd="0" destOrd="0" presId="urn:microsoft.com/office/officeart/2008/layout/VerticalCurvedList"/>
    <dgm:cxn modelId="{E11D40E3-FB46-47E3-AFDA-05A47B042345}" type="presOf" srcId="{D3B94C7F-8942-4A1B-A349-561EE3CD690C}" destId="{AFCA694D-9AFE-4F56-B4F5-03B7B92C1BBC}" srcOrd="0" destOrd="0" presId="urn:microsoft.com/office/officeart/2008/layout/VerticalCurvedList"/>
    <dgm:cxn modelId="{1EBD3FF5-7D6B-47AE-A083-B8387383C097}" type="presOf" srcId="{D3E7C829-35C3-477C-8932-267D093DF4F8}" destId="{5690C357-FB89-44BF-BBB8-46786CF3DB7B}" srcOrd="0" destOrd="0" presId="urn:microsoft.com/office/officeart/2008/layout/VerticalCurvedList"/>
    <dgm:cxn modelId="{3AA1878B-49B0-46FA-9E1A-90AB5A665840}" type="presParOf" srcId="{E81204C9-3834-42BA-B55C-7EF4698C9946}" destId="{5622B76C-D4C1-43FE-A5FD-611A17CE08A2}" srcOrd="0" destOrd="0" presId="urn:microsoft.com/office/officeart/2008/layout/VerticalCurvedList"/>
    <dgm:cxn modelId="{429F958E-EC5C-4D8C-AB05-41DA1B15C064}" type="presParOf" srcId="{5622B76C-D4C1-43FE-A5FD-611A17CE08A2}" destId="{BA11C16C-0AC5-4E79-8271-1116195333DA}" srcOrd="0" destOrd="0" presId="urn:microsoft.com/office/officeart/2008/layout/VerticalCurvedList"/>
    <dgm:cxn modelId="{82C9FDE4-B0F0-40C2-ADD7-CA12FD6B2155}" type="presParOf" srcId="{BA11C16C-0AC5-4E79-8271-1116195333DA}" destId="{2B01D139-43C6-40B5-B612-9DD96CB02EB0}" srcOrd="0" destOrd="0" presId="urn:microsoft.com/office/officeart/2008/layout/VerticalCurvedList"/>
    <dgm:cxn modelId="{BD5D80D8-A492-4B10-AFE1-60B928A960E0}" type="presParOf" srcId="{BA11C16C-0AC5-4E79-8271-1116195333DA}" destId="{67697982-31FE-4D21-9871-5FBBD3464F61}" srcOrd="1" destOrd="0" presId="urn:microsoft.com/office/officeart/2008/layout/VerticalCurvedList"/>
    <dgm:cxn modelId="{9ED67033-B6AC-49C1-9C30-07F3B6B818DD}" type="presParOf" srcId="{BA11C16C-0AC5-4E79-8271-1116195333DA}" destId="{D638289B-CC65-475F-9505-68A57000980D}" srcOrd="2" destOrd="0" presId="urn:microsoft.com/office/officeart/2008/layout/VerticalCurvedList"/>
    <dgm:cxn modelId="{3856619B-5694-4FDE-A793-413248B9376E}" type="presParOf" srcId="{BA11C16C-0AC5-4E79-8271-1116195333DA}" destId="{C5C3C7C6-7A92-4C57-93E1-2B5F171D0273}" srcOrd="3" destOrd="0" presId="urn:microsoft.com/office/officeart/2008/layout/VerticalCurvedList"/>
    <dgm:cxn modelId="{7FA2E282-172A-46F4-8E66-8E3DCC32349D}" type="presParOf" srcId="{5622B76C-D4C1-43FE-A5FD-611A17CE08A2}" destId="{AFCA694D-9AFE-4F56-B4F5-03B7B92C1BBC}" srcOrd="1" destOrd="0" presId="urn:microsoft.com/office/officeart/2008/layout/VerticalCurvedList"/>
    <dgm:cxn modelId="{DC3DFFD9-A04E-4C76-82CF-735B29F1282D}" type="presParOf" srcId="{5622B76C-D4C1-43FE-A5FD-611A17CE08A2}" destId="{35F25E68-7200-4F05-BFD5-6734AA112137}" srcOrd="2" destOrd="0" presId="urn:microsoft.com/office/officeart/2008/layout/VerticalCurvedList"/>
    <dgm:cxn modelId="{473E3047-4175-42A9-96C8-CE1C9C46FA2C}" type="presParOf" srcId="{35F25E68-7200-4F05-BFD5-6734AA112137}" destId="{B7CF4065-5B0F-497D-BD74-4E16BC018F41}" srcOrd="0" destOrd="0" presId="urn:microsoft.com/office/officeart/2008/layout/VerticalCurvedList"/>
    <dgm:cxn modelId="{0B38E964-D44C-4CE3-A7A0-4873D0A9E9B4}" type="presParOf" srcId="{5622B76C-D4C1-43FE-A5FD-611A17CE08A2}" destId="{5690C357-FB89-44BF-BBB8-46786CF3DB7B}" srcOrd="3" destOrd="0" presId="urn:microsoft.com/office/officeart/2008/layout/VerticalCurvedList"/>
    <dgm:cxn modelId="{390A6FD8-A036-4F57-B210-F0BAD790CEF2}" type="presParOf" srcId="{5622B76C-D4C1-43FE-A5FD-611A17CE08A2}" destId="{874600B7-D7F4-4E43-BD79-F6352797B09C}" srcOrd="4" destOrd="0" presId="urn:microsoft.com/office/officeart/2008/layout/VerticalCurvedList"/>
    <dgm:cxn modelId="{F6E4FE3B-4528-4D9F-A069-CF7BA6BF284C}" type="presParOf" srcId="{874600B7-D7F4-4E43-BD79-F6352797B09C}" destId="{9CA97710-74BE-42DD-9998-CA3FB0837886}" srcOrd="0" destOrd="0" presId="urn:microsoft.com/office/officeart/2008/layout/VerticalCurvedList"/>
    <dgm:cxn modelId="{5EFC54CF-236E-40F6-BB27-4198BEF64501}" type="presParOf" srcId="{5622B76C-D4C1-43FE-A5FD-611A17CE08A2}" destId="{4C7978BB-AF38-4E3A-9B02-F77E93770417}" srcOrd="5" destOrd="0" presId="urn:microsoft.com/office/officeart/2008/layout/VerticalCurvedList"/>
    <dgm:cxn modelId="{C99447CE-BCC0-408A-AAE7-D36B734B8BDF}" type="presParOf" srcId="{5622B76C-D4C1-43FE-A5FD-611A17CE08A2}" destId="{0A21BAB8-AF6B-4EAB-9B0D-6D2638EE3BC4}" srcOrd="6" destOrd="0" presId="urn:microsoft.com/office/officeart/2008/layout/VerticalCurvedList"/>
    <dgm:cxn modelId="{81F6B410-4076-426C-AFD7-5930956E1C15}" type="presParOf" srcId="{0A21BAB8-AF6B-4EAB-9B0D-6D2638EE3BC4}" destId="{D58E2CCA-319C-44EB-8ACC-DF270B6A385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6795F0-D4ED-4EB1-B5E3-84C66815877F}" type="doc">
      <dgm:prSet loTypeId="urn:microsoft.com/office/officeart/2008/layout/HorizontalMultiLevelHierarchy" loCatId="hierarchy" qsTypeId="urn:microsoft.com/office/officeart/2005/8/quickstyle/simple3" qsCatId="simple" csTypeId="urn:microsoft.com/office/officeart/2005/8/colors/colorful3" csCatId="colorful" phldr="1"/>
      <dgm:spPr/>
      <dgm:t>
        <a:bodyPr/>
        <a:lstStyle/>
        <a:p>
          <a:endParaRPr lang="zh-CN" altLang="en-US"/>
        </a:p>
      </dgm:t>
    </dgm:pt>
    <dgm:pt modelId="{64192E5B-C53E-4B8E-877A-49BE191CF334}">
      <dgm:prSet phldrT="[文本]"/>
      <dgm:spPr/>
      <dgm:t>
        <a:bodyPr/>
        <a:lstStyle/>
        <a:p>
          <a:r>
            <a:rPr lang="zh-CN" altLang="en-US" dirty="0"/>
            <a:t>常见漏洞</a:t>
          </a:r>
        </a:p>
      </dgm:t>
    </dgm:pt>
    <dgm:pt modelId="{C2251125-4893-43DD-B4C3-9F2F8C746886}" type="parTrans" cxnId="{8989F715-C014-4F22-8DB0-9415CF096977}">
      <dgm:prSet/>
      <dgm:spPr/>
      <dgm:t>
        <a:bodyPr/>
        <a:lstStyle/>
        <a:p>
          <a:endParaRPr lang="zh-CN" altLang="en-US"/>
        </a:p>
      </dgm:t>
    </dgm:pt>
    <dgm:pt modelId="{64854EB5-8486-4AAF-A103-588BE5047751}" type="sibTrans" cxnId="{8989F715-C014-4F22-8DB0-9415CF096977}">
      <dgm:prSet/>
      <dgm:spPr/>
      <dgm:t>
        <a:bodyPr/>
        <a:lstStyle/>
        <a:p>
          <a:endParaRPr lang="zh-CN" altLang="en-US"/>
        </a:p>
      </dgm:t>
    </dgm:pt>
    <dgm:pt modelId="{EFF73824-E049-4D1B-BF49-37CC89C61B98}">
      <dgm:prSet phldrT="[文本]"/>
      <dgm:spPr/>
      <dgm:t>
        <a:bodyPr/>
        <a:lstStyle/>
        <a:p>
          <a:r>
            <a:rPr lang="zh-CN" altLang="en-US" dirty="0"/>
            <a:t>虚假</a:t>
          </a:r>
          <a:r>
            <a:rPr lang="en-US" altLang="zh-CN" dirty="0">
              <a:latin typeface="Segoe Print" panose="02000600000000000000" pitchFamily="2" charset="0"/>
            </a:rPr>
            <a:t>EOS</a:t>
          </a:r>
          <a:endParaRPr lang="zh-CN" altLang="en-US" dirty="0">
            <a:latin typeface="Segoe Print" panose="02000600000000000000" pitchFamily="2" charset="0"/>
          </a:endParaRPr>
        </a:p>
      </dgm:t>
    </dgm:pt>
    <dgm:pt modelId="{59A831A7-E5F0-44E0-94A6-38775775AC6A}" type="parTrans" cxnId="{5E0D4F1C-3272-41E1-95F3-F693E025D89C}">
      <dgm:prSet/>
      <dgm:spPr/>
      <dgm:t>
        <a:bodyPr/>
        <a:lstStyle/>
        <a:p>
          <a:endParaRPr lang="zh-CN" altLang="en-US"/>
        </a:p>
      </dgm:t>
    </dgm:pt>
    <dgm:pt modelId="{04A5133B-C4D5-48F3-BE59-50317B3C8A82}" type="sibTrans" cxnId="{5E0D4F1C-3272-41E1-95F3-F693E025D89C}">
      <dgm:prSet/>
      <dgm:spPr/>
      <dgm:t>
        <a:bodyPr/>
        <a:lstStyle/>
        <a:p>
          <a:endParaRPr lang="zh-CN" altLang="en-US"/>
        </a:p>
      </dgm:t>
    </dgm:pt>
    <dgm:pt modelId="{F41DD101-501A-453D-B0AC-31F1990502DA}">
      <dgm:prSet phldrT="[文本]"/>
      <dgm:spPr/>
      <dgm:t>
        <a:bodyPr/>
        <a:lstStyle/>
        <a:p>
          <a:r>
            <a:rPr lang="zh-CN" altLang="en-US" dirty="0"/>
            <a:t>回滚</a:t>
          </a:r>
        </a:p>
      </dgm:t>
    </dgm:pt>
    <dgm:pt modelId="{D5103EC7-E7CD-4FE9-B5F7-6E2F15B72CB0}" type="parTrans" cxnId="{8FFCE5C3-8104-48F1-9623-F87939508B82}">
      <dgm:prSet/>
      <dgm:spPr/>
      <dgm:t>
        <a:bodyPr/>
        <a:lstStyle/>
        <a:p>
          <a:endParaRPr lang="zh-CN" altLang="en-US"/>
        </a:p>
      </dgm:t>
    </dgm:pt>
    <dgm:pt modelId="{43DCEC94-2B2F-4F8D-B3BB-29F601FC51CD}" type="sibTrans" cxnId="{8FFCE5C3-8104-48F1-9623-F87939508B82}">
      <dgm:prSet/>
      <dgm:spPr/>
      <dgm:t>
        <a:bodyPr/>
        <a:lstStyle/>
        <a:p>
          <a:endParaRPr lang="zh-CN" altLang="en-US"/>
        </a:p>
      </dgm:t>
    </dgm:pt>
    <dgm:pt modelId="{9CF17924-36FE-4ADA-9807-D772EB95A045}">
      <dgm:prSet phldrT="[文本]"/>
      <dgm:spPr/>
      <dgm:t>
        <a:bodyPr/>
        <a:lstStyle/>
        <a:p>
          <a:r>
            <a:rPr lang="zh-CN" altLang="en-US" dirty="0"/>
            <a:t>缺少权限检查</a:t>
          </a:r>
        </a:p>
      </dgm:t>
    </dgm:pt>
    <dgm:pt modelId="{02C909FF-B456-4D2A-9CDF-6365D895C8DD}" type="parTrans" cxnId="{12FA799B-4205-4086-8FAB-D84A18036967}">
      <dgm:prSet/>
      <dgm:spPr/>
      <dgm:t>
        <a:bodyPr/>
        <a:lstStyle/>
        <a:p>
          <a:endParaRPr lang="zh-CN" altLang="en-US"/>
        </a:p>
      </dgm:t>
    </dgm:pt>
    <dgm:pt modelId="{E6A3CF40-2E91-446B-9400-382B1814264A}" type="sibTrans" cxnId="{12FA799B-4205-4086-8FAB-D84A18036967}">
      <dgm:prSet/>
      <dgm:spPr/>
      <dgm:t>
        <a:bodyPr/>
        <a:lstStyle/>
        <a:p>
          <a:endParaRPr lang="zh-CN" altLang="en-US"/>
        </a:p>
      </dgm:t>
    </dgm:pt>
    <dgm:pt modelId="{1B8498C7-E0D5-475E-97F2-65E524189EE7}">
      <dgm:prSet phldrT="[文本]"/>
      <dgm:spPr/>
      <dgm:t>
        <a:bodyPr/>
        <a:lstStyle/>
        <a:p>
          <a:r>
            <a:rPr lang="zh-CN" altLang="en-US" dirty="0"/>
            <a:t>虚假收据</a:t>
          </a:r>
        </a:p>
      </dgm:t>
    </dgm:pt>
    <dgm:pt modelId="{928BB61D-C086-4B80-9DD3-9954A84EDFFF}" type="sibTrans" cxnId="{662FF1AB-9BF7-4FF3-80C3-BF2EF8671016}">
      <dgm:prSet/>
      <dgm:spPr/>
      <dgm:t>
        <a:bodyPr/>
        <a:lstStyle/>
        <a:p>
          <a:endParaRPr lang="zh-CN" altLang="en-US"/>
        </a:p>
      </dgm:t>
    </dgm:pt>
    <dgm:pt modelId="{5B109C85-99AD-4D49-97C8-EFE072136721}" type="parTrans" cxnId="{662FF1AB-9BF7-4FF3-80C3-BF2EF8671016}">
      <dgm:prSet/>
      <dgm:spPr/>
      <dgm:t>
        <a:bodyPr/>
        <a:lstStyle/>
        <a:p>
          <a:endParaRPr lang="zh-CN" altLang="en-US"/>
        </a:p>
      </dgm:t>
    </dgm:pt>
    <dgm:pt modelId="{15EAC6DB-1D91-4A76-8022-2EA33637A796}" type="pres">
      <dgm:prSet presAssocID="{976795F0-D4ED-4EB1-B5E3-84C66815877F}" presName="Name0" presStyleCnt="0">
        <dgm:presLayoutVars>
          <dgm:chPref val="1"/>
          <dgm:dir/>
          <dgm:animOne val="branch"/>
          <dgm:animLvl val="lvl"/>
          <dgm:resizeHandles val="exact"/>
        </dgm:presLayoutVars>
      </dgm:prSet>
      <dgm:spPr/>
    </dgm:pt>
    <dgm:pt modelId="{2C05C666-0F88-4676-BF0A-003B8EB17A11}" type="pres">
      <dgm:prSet presAssocID="{64192E5B-C53E-4B8E-877A-49BE191CF334}" presName="root1" presStyleCnt="0"/>
      <dgm:spPr/>
    </dgm:pt>
    <dgm:pt modelId="{0C26DD8B-B686-4AAE-83B2-90EE09647F94}" type="pres">
      <dgm:prSet presAssocID="{64192E5B-C53E-4B8E-877A-49BE191CF334}" presName="LevelOneTextNode" presStyleLbl="node0" presStyleIdx="0" presStyleCnt="1">
        <dgm:presLayoutVars>
          <dgm:chPref val="3"/>
        </dgm:presLayoutVars>
      </dgm:prSet>
      <dgm:spPr/>
    </dgm:pt>
    <dgm:pt modelId="{FE4D4349-B515-4A67-B5C0-997B13131D64}" type="pres">
      <dgm:prSet presAssocID="{64192E5B-C53E-4B8E-877A-49BE191CF334}" presName="level2hierChild" presStyleCnt="0"/>
      <dgm:spPr/>
    </dgm:pt>
    <dgm:pt modelId="{064DE9C7-C2B1-4C57-A707-BDD0DD3646DE}" type="pres">
      <dgm:prSet presAssocID="{59A831A7-E5F0-44E0-94A6-38775775AC6A}" presName="conn2-1" presStyleLbl="parChTrans1D2" presStyleIdx="0" presStyleCnt="4"/>
      <dgm:spPr/>
    </dgm:pt>
    <dgm:pt modelId="{41F4445B-F454-4785-886B-86C0F80D684B}" type="pres">
      <dgm:prSet presAssocID="{59A831A7-E5F0-44E0-94A6-38775775AC6A}" presName="connTx" presStyleLbl="parChTrans1D2" presStyleIdx="0" presStyleCnt="4"/>
      <dgm:spPr/>
    </dgm:pt>
    <dgm:pt modelId="{D17EC89E-5B6B-465A-A62A-9B85705D777E}" type="pres">
      <dgm:prSet presAssocID="{EFF73824-E049-4D1B-BF49-37CC89C61B98}" presName="root2" presStyleCnt="0"/>
      <dgm:spPr/>
    </dgm:pt>
    <dgm:pt modelId="{DB7772C2-A29A-4CB8-8B3E-F2CE100751D5}" type="pres">
      <dgm:prSet presAssocID="{EFF73824-E049-4D1B-BF49-37CC89C61B98}" presName="LevelTwoTextNode" presStyleLbl="node2" presStyleIdx="0" presStyleCnt="4">
        <dgm:presLayoutVars>
          <dgm:chPref val="3"/>
        </dgm:presLayoutVars>
      </dgm:prSet>
      <dgm:spPr/>
    </dgm:pt>
    <dgm:pt modelId="{B0D49C93-B926-4E04-9F25-2B545321E7AB}" type="pres">
      <dgm:prSet presAssocID="{EFF73824-E049-4D1B-BF49-37CC89C61B98}" presName="level3hierChild" presStyleCnt="0"/>
      <dgm:spPr/>
    </dgm:pt>
    <dgm:pt modelId="{53792F95-2115-43F8-86B7-919B68716C6D}" type="pres">
      <dgm:prSet presAssocID="{5B109C85-99AD-4D49-97C8-EFE072136721}" presName="conn2-1" presStyleLbl="parChTrans1D2" presStyleIdx="1" presStyleCnt="4"/>
      <dgm:spPr/>
    </dgm:pt>
    <dgm:pt modelId="{FC4BE854-5AF0-4528-A38A-75CF2F3A07D9}" type="pres">
      <dgm:prSet presAssocID="{5B109C85-99AD-4D49-97C8-EFE072136721}" presName="connTx" presStyleLbl="parChTrans1D2" presStyleIdx="1" presStyleCnt="4"/>
      <dgm:spPr/>
    </dgm:pt>
    <dgm:pt modelId="{88CA3D6C-A205-4888-8592-63A67494F8DB}" type="pres">
      <dgm:prSet presAssocID="{1B8498C7-E0D5-475E-97F2-65E524189EE7}" presName="root2" presStyleCnt="0"/>
      <dgm:spPr/>
    </dgm:pt>
    <dgm:pt modelId="{18804908-F409-43AE-ABB1-7B22C7233E31}" type="pres">
      <dgm:prSet presAssocID="{1B8498C7-E0D5-475E-97F2-65E524189EE7}" presName="LevelTwoTextNode" presStyleLbl="node2" presStyleIdx="1" presStyleCnt="4">
        <dgm:presLayoutVars>
          <dgm:chPref val="3"/>
        </dgm:presLayoutVars>
      </dgm:prSet>
      <dgm:spPr/>
    </dgm:pt>
    <dgm:pt modelId="{DBFA713C-543D-42BA-858F-99578B36579B}" type="pres">
      <dgm:prSet presAssocID="{1B8498C7-E0D5-475E-97F2-65E524189EE7}" presName="level3hierChild" presStyleCnt="0"/>
      <dgm:spPr/>
    </dgm:pt>
    <dgm:pt modelId="{5B650C73-8F91-4934-9860-7CD1E4F620EB}" type="pres">
      <dgm:prSet presAssocID="{D5103EC7-E7CD-4FE9-B5F7-6E2F15B72CB0}" presName="conn2-1" presStyleLbl="parChTrans1D2" presStyleIdx="2" presStyleCnt="4"/>
      <dgm:spPr/>
    </dgm:pt>
    <dgm:pt modelId="{AED57D6B-7A3A-4259-9CEE-561C9271EAEE}" type="pres">
      <dgm:prSet presAssocID="{D5103EC7-E7CD-4FE9-B5F7-6E2F15B72CB0}" presName="connTx" presStyleLbl="parChTrans1D2" presStyleIdx="2" presStyleCnt="4"/>
      <dgm:spPr/>
    </dgm:pt>
    <dgm:pt modelId="{4F11CAC2-D253-407B-839B-74E6D18C0D80}" type="pres">
      <dgm:prSet presAssocID="{F41DD101-501A-453D-B0AC-31F1990502DA}" presName="root2" presStyleCnt="0"/>
      <dgm:spPr/>
    </dgm:pt>
    <dgm:pt modelId="{85CDA80B-B4CB-4117-B552-E9671401CC1A}" type="pres">
      <dgm:prSet presAssocID="{F41DD101-501A-453D-B0AC-31F1990502DA}" presName="LevelTwoTextNode" presStyleLbl="node2" presStyleIdx="2" presStyleCnt="4">
        <dgm:presLayoutVars>
          <dgm:chPref val="3"/>
        </dgm:presLayoutVars>
      </dgm:prSet>
      <dgm:spPr/>
    </dgm:pt>
    <dgm:pt modelId="{6946DE1F-4606-4B66-B403-9B6BA7249101}" type="pres">
      <dgm:prSet presAssocID="{F41DD101-501A-453D-B0AC-31F1990502DA}" presName="level3hierChild" presStyleCnt="0"/>
      <dgm:spPr/>
    </dgm:pt>
    <dgm:pt modelId="{EF9D1761-072C-47A6-B14B-E371CEB478CC}" type="pres">
      <dgm:prSet presAssocID="{02C909FF-B456-4D2A-9CDF-6365D895C8DD}" presName="conn2-1" presStyleLbl="parChTrans1D2" presStyleIdx="3" presStyleCnt="4"/>
      <dgm:spPr/>
    </dgm:pt>
    <dgm:pt modelId="{73253C8E-E6F5-4015-BE0C-517844D1C8A1}" type="pres">
      <dgm:prSet presAssocID="{02C909FF-B456-4D2A-9CDF-6365D895C8DD}" presName="connTx" presStyleLbl="parChTrans1D2" presStyleIdx="3" presStyleCnt="4"/>
      <dgm:spPr/>
    </dgm:pt>
    <dgm:pt modelId="{35D50FB7-A05E-43FF-990A-FCEFB49B5207}" type="pres">
      <dgm:prSet presAssocID="{9CF17924-36FE-4ADA-9807-D772EB95A045}" presName="root2" presStyleCnt="0"/>
      <dgm:spPr/>
    </dgm:pt>
    <dgm:pt modelId="{67112049-2FF3-4207-B79E-86E0B78974D9}" type="pres">
      <dgm:prSet presAssocID="{9CF17924-36FE-4ADA-9807-D772EB95A045}" presName="LevelTwoTextNode" presStyleLbl="node2" presStyleIdx="3" presStyleCnt="4">
        <dgm:presLayoutVars>
          <dgm:chPref val="3"/>
        </dgm:presLayoutVars>
      </dgm:prSet>
      <dgm:spPr/>
    </dgm:pt>
    <dgm:pt modelId="{917B9F75-B394-4F93-A457-2AF40FCD5608}" type="pres">
      <dgm:prSet presAssocID="{9CF17924-36FE-4ADA-9807-D772EB95A045}" presName="level3hierChild" presStyleCnt="0"/>
      <dgm:spPr/>
    </dgm:pt>
  </dgm:ptLst>
  <dgm:cxnLst>
    <dgm:cxn modelId="{3CD39206-1CAD-47CD-8678-1393F767BBCA}" type="presOf" srcId="{976795F0-D4ED-4EB1-B5E3-84C66815877F}" destId="{15EAC6DB-1D91-4A76-8022-2EA33637A796}" srcOrd="0" destOrd="0" presId="urn:microsoft.com/office/officeart/2008/layout/HorizontalMultiLevelHierarchy"/>
    <dgm:cxn modelId="{8989F715-C014-4F22-8DB0-9415CF096977}" srcId="{976795F0-D4ED-4EB1-B5E3-84C66815877F}" destId="{64192E5B-C53E-4B8E-877A-49BE191CF334}" srcOrd="0" destOrd="0" parTransId="{C2251125-4893-43DD-B4C3-9F2F8C746886}" sibTransId="{64854EB5-8486-4AAF-A103-588BE5047751}"/>
    <dgm:cxn modelId="{5E0D4F1C-3272-41E1-95F3-F693E025D89C}" srcId="{64192E5B-C53E-4B8E-877A-49BE191CF334}" destId="{EFF73824-E049-4D1B-BF49-37CC89C61B98}" srcOrd="0" destOrd="0" parTransId="{59A831A7-E5F0-44E0-94A6-38775775AC6A}" sibTransId="{04A5133B-C4D5-48F3-BE59-50317B3C8A82}"/>
    <dgm:cxn modelId="{9C549835-F88A-4588-8AF1-9E6884FE514E}" type="presOf" srcId="{59A831A7-E5F0-44E0-94A6-38775775AC6A}" destId="{41F4445B-F454-4785-886B-86C0F80D684B}" srcOrd="1" destOrd="0" presId="urn:microsoft.com/office/officeart/2008/layout/HorizontalMultiLevelHierarchy"/>
    <dgm:cxn modelId="{A746615E-5855-418E-ABE3-D4E9CBCD31AD}" type="presOf" srcId="{EFF73824-E049-4D1B-BF49-37CC89C61B98}" destId="{DB7772C2-A29A-4CB8-8B3E-F2CE100751D5}" srcOrd="0" destOrd="0" presId="urn:microsoft.com/office/officeart/2008/layout/HorizontalMultiLevelHierarchy"/>
    <dgm:cxn modelId="{2AAA0865-210C-4657-AA1E-71646D109A12}" type="presOf" srcId="{02C909FF-B456-4D2A-9CDF-6365D895C8DD}" destId="{EF9D1761-072C-47A6-B14B-E371CEB478CC}" srcOrd="0" destOrd="0" presId="urn:microsoft.com/office/officeart/2008/layout/HorizontalMultiLevelHierarchy"/>
    <dgm:cxn modelId="{85D30E6A-D468-4D02-8AF9-37440975BF45}" type="presOf" srcId="{1B8498C7-E0D5-475E-97F2-65E524189EE7}" destId="{18804908-F409-43AE-ABB1-7B22C7233E31}" srcOrd="0" destOrd="0" presId="urn:microsoft.com/office/officeart/2008/layout/HorizontalMultiLevelHierarchy"/>
    <dgm:cxn modelId="{CDC8F877-90B6-4627-8B0C-3A42E05D8B68}" type="presOf" srcId="{5B109C85-99AD-4D49-97C8-EFE072136721}" destId="{53792F95-2115-43F8-86B7-919B68716C6D}" srcOrd="0" destOrd="0" presId="urn:microsoft.com/office/officeart/2008/layout/HorizontalMultiLevelHierarchy"/>
    <dgm:cxn modelId="{44D44580-9CBB-4089-A34B-173819CD7FA8}" type="presOf" srcId="{F41DD101-501A-453D-B0AC-31F1990502DA}" destId="{85CDA80B-B4CB-4117-B552-E9671401CC1A}" srcOrd="0" destOrd="0" presId="urn:microsoft.com/office/officeart/2008/layout/HorizontalMultiLevelHierarchy"/>
    <dgm:cxn modelId="{02DDF48C-B73B-4CF8-AABF-6D7C7F2D1F0C}" type="presOf" srcId="{D5103EC7-E7CD-4FE9-B5F7-6E2F15B72CB0}" destId="{5B650C73-8F91-4934-9860-7CD1E4F620EB}" srcOrd="0" destOrd="0" presId="urn:microsoft.com/office/officeart/2008/layout/HorizontalMultiLevelHierarchy"/>
    <dgm:cxn modelId="{3B74A991-5548-41D3-85AA-03E4B5B875A7}" type="presOf" srcId="{5B109C85-99AD-4D49-97C8-EFE072136721}" destId="{FC4BE854-5AF0-4528-A38A-75CF2F3A07D9}" srcOrd="1" destOrd="0" presId="urn:microsoft.com/office/officeart/2008/layout/HorizontalMultiLevelHierarchy"/>
    <dgm:cxn modelId="{12FA799B-4205-4086-8FAB-D84A18036967}" srcId="{64192E5B-C53E-4B8E-877A-49BE191CF334}" destId="{9CF17924-36FE-4ADA-9807-D772EB95A045}" srcOrd="3" destOrd="0" parTransId="{02C909FF-B456-4D2A-9CDF-6365D895C8DD}" sibTransId="{E6A3CF40-2E91-446B-9400-382B1814264A}"/>
    <dgm:cxn modelId="{8DDB55A4-C399-4C56-8AF6-FE6BBD3BE47D}" type="presOf" srcId="{59A831A7-E5F0-44E0-94A6-38775775AC6A}" destId="{064DE9C7-C2B1-4C57-A707-BDD0DD3646DE}" srcOrd="0" destOrd="0" presId="urn:microsoft.com/office/officeart/2008/layout/HorizontalMultiLevelHierarchy"/>
    <dgm:cxn modelId="{662FF1AB-9BF7-4FF3-80C3-BF2EF8671016}" srcId="{64192E5B-C53E-4B8E-877A-49BE191CF334}" destId="{1B8498C7-E0D5-475E-97F2-65E524189EE7}" srcOrd="1" destOrd="0" parTransId="{5B109C85-99AD-4D49-97C8-EFE072136721}" sibTransId="{928BB61D-C086-4B80-9DD3-9954A84EDFFF}"/>
    <dgm:cxn modelId="{B48C4EAF-FC36-4B4B-BC6E-68F618D75303}" type="presOf" srcId="{9CF17924-36FE-4ADA-9807-D772EB95A045}" destId="{67112049-2FF3-4207-B79E-86E0B78974D9}" srcOrd="0" destOrd="0" presId="urn:microsoft.com/office/officeart/2008/layout/HorizontalMultiLevelHierarchy"/>
    <dgm:cxn modelId="{A9E8D7BA-F2D0-4C9A-A5C0-C34DEDAA666A}" type="presOf" srcId="{D5103EC7-E7CD-4FE9-B5F7-6E2F15B72CB0}" destId="{AED57D6B-7A3A-4259-9CEE-561C9271EAEE}" srcOrd="1" destOrd="0" presId="urn:microsoft.com/office/officeart/2008/layout/HorizontalMultiLevelHierarchy"/>
    <dgm:cxn modelId="{00FFACC2-936A-4728-AF96-02770798D29B}" type="presOf" srcId="{64192E5B-C53E-4B8E-877A-49BE191CF334}" destId="{0C26DD8B-B686-4AAE-83B2-90EE09647F94}" srcOrd="0" destOrd="0" presId="urn:microsoft.com/office/officeart/2008/layout/HorizontalMultiLevelHierarchy"/>
    <dgm:cxn modelId="{8FFCE5C3-8104-48F1-9623-F87939508B82}" srcId="{64192E5B-C53E-4B8E-877A-49BE191CF334}" destId="{F41DD101-501A-453D-B0AC-31F1990502DA}" srcOrd="2" destOrd="0" parTransId="{D5103EC7-E7CD-4FE9-B5F7-6E2F15B72CB0}" sibTransId="{43DCEC94-2B2F-4F8D-B3BB-29F601FC51CD}"/>
    <dgm:cxn modelId="{153F58EC-5E9B-470B-A02B-D2DB518B8BF1}" type="presOf" srcId="{02C909FF-B456-4D2A-9CDF-6365D895C8DD}" destId="{73253C8E-E6F5-4015-BE0C-517844D1C8A1}" srcOrd="1" destOrd="0" presId="urn:microsoft.com/office/officeart/2008/layout/HorizontalMultiLevelHierarchy"/>
    <dgm:cxn modelId="{D2A5D257-14AF-4353-B05C-A698D6FA7384}" type="presParOf" srcId="{15EAC6DB-1D91-4A76-8022-2EA33637A796}" destId="{2C05C666-0F88-4676-BF0A-003B8EB17A11}" srcOrd="0" destOrd="0" presId="urn:microsoft.com/office/officeart/2008/layout/HorizontalMultiLevelHierarchy"/>
    <dgm:cxn modelId="{56D86731-CCB4-42A9-9E7C-14892BC609BF}" type="presParOf" srcId="{2C05C666-0F88-4676-BF0A-003B8EB17A11}" destId="{0C26DD8B-B686-4AAE-83B2-90EE09647F94}" srcOrd="0" destOrd="0" presId="urn:microsoft.com/office/officeart/2008/layout/HorizontalMultiLevelHierarchy"/>
    <dgm:cxn modelId="{6CA6C707-AD5B-4A15-8754-68A5CEE92B63}" type="presParOf" srcId="{2C05C666-0F88-4676-BF0A-003B8EB17A11}" destId="{FE4D4349-B515-4A67-B5C0-997B13131D64}" srcOrd="1" destOrd="0" presId="urn:microsoft.com/office/officeart/2008/layout/HorizontalMultiLevelHierarchy"/>
    <dgm:cxn modelId="{382710FE-73A5-4AF7-9D79-58DDB39EE315}" type="presParOf" srcId="{FE4D4349-B515-4A67-B5C0-997B13131D64}" destId="{064DE9C7-C2B1-4C57-A707-BDD0DD3646DE}" srcOrd="0" destOrd="0" presId="urn:microsoft.com/office/officeart/2008/layout/HorizontalMultiLevelHierarchy"/>
    <dgm:cxn modelId="{7047E4CF-CB33-4DED-9A28-E12330F2D4A5}" type="presParOf" srcId="{064DE9C7-C2B1-4C57-A707-BDD0DD3646DE}" destId="{41F4445B-F454-4785-886B-86C0F80D684B}" srcOrd="0" destOrd="0" presId="urn:microsoft.com/office/officeart/2008/layout/HorizontalMultiLevelHierarchy"/>
    <dgm:cxn modelId="{85614A96-09F8-46AD-B14A-9427A165AD9E}" type="presParOf" srcId="{FE4D4349-B515-4A67-B5C0-997B13131D64}" destId="{D17EC89E-5B6B-465A-A62A-9B85705D777E}" srcOrd="1" destOrd="0" presId="urn:microsoft.com/office/officeart/2008/layout/HorizontalMultiLevelHierarchy"/>
    <dgm:cxn modelId="{F3DC7742-82DD-4BF8-A237-4D9D14460168}" type="presParOf" srcId="{D17EC89E-5B6B-465A-A62A-9B85705D777E}" destId="{DB7772C2-A29A-4CB8-8B3E-F2CE100751D5}" srcOrd="0" destOrd="0" presId="urn:microsoft.com/office/officeart/2008/layout/HorizontalMultiLevelHierarchy"/>
    <dgm:cxn modelId="{0EF66EAE-AA19-4585-BE54-63D1F9958748}" type="presParOf" srcId="{D17EC89E-5B6B-465A-A62A-9B85705D777E}" destId="{B0D49C93-B926-4E04-9F25-2B545321E7AB}" srcOrd="1" destOrd="0" presId="urn:microsoft.com/office/officeart/2008/layout/HorizontalMultiLevelHierarchy"/>
    <dgm:cxn modelId="{AAE87C44-A32D-4C04-A1EF-7A91A5B73D70}" type="presParOf" srcId="{FE4D4349-B515-4A67-B5C0-997B13131D64}" destId="{53792F95-2115-43F8-86B7-919B68716C6D}" srcOrd="2" destOrd="0" presId="urn:microsoft.com/office/officeart/2008/layout/HorizontalMultiLevelHierarchy"/>
    <dgm:cxn modelId="{17AF5595-7F33-4E68-B93F-837B8D57EB60}" type="presParOf" srcId="{53792F95-2115-43F8-86B7-919B68716C6D}" destId="{FC4BE854-5AF0-4528-A38A-75CF2F3A07D9}" srcOrd="0" destOrd="0" presId="urn:microsoft.com/office/officeart/2008/layout/HorizontalMultiLevelHierarchy"/>
    <dgm:cxn modelId="{6EE3B8D4-A487-40FF-8A67-3CF782F8A3D1}" type="presParOf" srcId="{FE4D4349-B515-4A67-B5C0-997B13131D64}" destId="{88CA3D6C-A205-4888-8592-63A67494F8DB}" srcOrd="3" destOrd="0" presId="urn:microsoft.com/office/officeart/2008/layout/HorizontalMultiLevelHierarchy"/>
    <dgm:cxn modelId="{57DBB33F-65E2-48C1-BDB3-6AE9297AA274}" type="presParOf" srcId="{88CA3D6C-A205-4888-8592-63A67494F8DB}" destId="{18804908-F409-43AE-ABB1-7B22C7233E31}" srcOrd="0" destOrd="0" presId="urn:microsoft.com/office/officeart/2008/layout/HorizontalMultiLevelHierarchy"/>
    <dgm:cxn modelId="{5A453962-27E8-495E-B832-DB535F90230E}" type="presParOf" srcId="{88CA3D6C-A205-4888-8592-63A67494F8DB}" destId="{DBFA713C-543D-42BA-858F-99578B36579B}" srcOrd="1" destOrd="0" presId="urn:microsoft.com/office/officeart/2008/layout/HorizontalMultiLevelHierarchy"/>
    <dgm:cxn modelId="{F568FC2A-6C67-4059-8C84-13C551B14F99}" type="presParOf" srcId="{FE4D4349-B515-4A67-B5C0-997B13131D64}" destId="{5B650C73-8F91-4934-9860-7CD1E4F620EB}" srcOrd="4" destOrd="0" presId="urn:microsoft.com/office/officeart/2008/layout/HorizontalMultiLevelHierarchy"/>
    <dgm:cxn modelId="{84ACF0C8-7327-4C01-8689-8B5C5094AD74}" type="presParOf" srcId="{5B650C73-8F91-4934-9860-7CD1E4F620EB}" destId="{AED57D6B-7A3A-4259-9CEE-561C9271EAEE}" srcOrd="0" destOrd="0" presId="urn:microsoft.com/office/officeart/2008/layout/HorizontalMultiLevelHierarchy"/>
    <dgm:cxn modelId="{F2A15E13-D149-4B98-9E35-3A08639A4AA0}" type="presParOf" srcId="{FE4D4349-B515-4A67-B5C0-997B13131D64}" destId="{4F11CAC2-D253-407B-839B-74E6D18C0D80}" srcOrd="5" destOrd="0" presId="urn:microsoft.com/office/officeart/2008/layout/HorizontalMultiLevelHierarchy"/>
    <dgm:cxn modelId="{C854EEB3-15FB-4E7E-933E-C44DC18605BE}" type="presParOf" srcId="{4F11CAC2-D253-407B-839B-74E6D18C0D80}" destId="{85CDA80B-B4CB-4117-B552-E9671401CC1A}" srcOrd="0" destOrd="0" presId="urn:microsoft.com/office/officeart/2008/layout/HorizontalMultiLevelHierarchy"/>
    <dgm:cxn modelId="{094D5589-74A3-4175-AFD1-58FA5AA12F47}" type="presParOf" srcId="{4F11CAC2-D253-407B-839B-74E6D18C0D80}" destId="{6946DE1F-4606-4B66-B403-9B6BA7249101}" srcOrd="1" destOrd="0" presId="urn:microsoft.com/office/officeart/2008/layout/HorizontalMultiLevelHierarchy"/>
    <dgm:cxn modelId="{93221BE7-1A14-4A35-B52D-45A7567CE245}" type="presParOf" srcId="{FE4D4349-B515-4A67-B5C0-997B13131D64}" destId="{EF9D1761-072C-47A6-B14B-E371CEB478CC}" srcOrd="6" destOrd="0" presId="urn:microsoft.com/office/officeart/2008/layout/HorizontalMultiLevelHierarchy"/>
    <dgm:cxn modelId="{EFA8EAC4-CB55-468F-BA10-A8C801DE753C}" type="presParOf" srcId="{EF9D1761-072C-47A6-B14B-E371CEB478CC}" destId="{73253C8E-E6F5-4015-BE0C-517844D1C8A1}" srcOrd="0" destOrd="0" presId="urn:microsoft.com/office/officeart/2008/layout/HorizontalMultiLevelHierarchy"/>
    <dgm:cxn modelId="{CCC1F507-CAE4-4030-9FA4-31BAA8D21F0D}" type="presParOf" srcId="{FE4D4349-B515-4A67-B5C0-997B13131D64}" destId="{35D50FB7-A05E-43FF-990A-FCEFB49B5207}" srcOrd="7" destOrd="0" presId="urn:microsoft.com/office/officeart/2008/layout/HorizontalMultiLevelHierarchy"/>
    <dgm:cxn modelId="{D786B80F-D239-4DE0-ACA2-B49986B3E44A}" type="presParOf" srcId="{35D50FB7-A05E-43FF-990A-FCEFB49B5207}" destId="{67112049-2FF3-4207-B79E-86E0B78974D9}" srcOrd="0" destOrd="0" presId="urn:microsoft.com/office/officeart/2008/layout/HorizontalMultiLevelHierarchy"/>
    <dgm:cxn modelId="{98693909-BBE0-43D6-BA2B-8CDD7F7859E5}" type="presParOf" srcId="{35D50FB7-A05E-43FF-990A-FCEFB49B5207}" destId="{917B9F75-B394-4F93-A457-2AF40FCD5608}"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31D10C-4F8E-4453-B9D4-19F92425DF6C}" type="doc">
      <dgm:prSet loTypeId="urn:microsoft.com/office/officeart/2005/8/layout/pyramid2" loCatId="list" qsTypeId="urn:microsoft.com/office/officeart/2005/8/quickstyle/simple1" qsCatId="simple" csTypeId="urn:microsoft.com/office/officeart/2005/8/colors/colorful2" csCatId="colorful" phldr="1"/>
      <dgm:spPr/>
    </dgm:pt>
    <dgm:pt modelId="{DD31C2EA-D057-4BDB-B147-E34C98DF550F}">
      <dgm:prSet phldrT="[文本]"/>
      <dgm:spPr/>
      <dgm:t>
        <a:bodyPr/>
        <a:lstStyle/>
        <a:p>
          <a:r>
            <a:rPr lang="zh-CN" altLang="en-US" dirty="0"/>
            <a:t>路径爆炸</a:t>
          </a:r>
        </a:p>
      </dgm:t>
    </dgm:pt>
    <dgm:pt modelId="{E267A400-FC46-4C5F-B6B8-3495EBDB9178}" type="parTrans" cxnId="{B66EF118-32FE-4489-8D36-2157A0EBA096}">
      <dgm:prSet/>
      <dgm:spPr/>
      <dgm:t>
        <a:bodyPr/>
        <a:lstStyle/>
        <a:p>
          <a:endParaRPr lang="zh-CN" altLang="en-US"/>
        </a:p>
      </dgm:t>
    </dgm:pt>
    <dgm:pt modelId="{46CA42B9-F9BB-4341-B12D-DDEC7EB399A2}" type="sibTrans" cxnId="{B66EF118-32FE-4489-8D36-2157A0EBA096}">
      <dgm:prSet/>
      <dgm:spPr/>
      <dgm:t>
        <a:bodyPr/>
        <a:lstStyle/>
        <a:p>
          <a:endParaRPr lang="zh-CN" altLang="en-US"/>
        </a:p>
      </dgm:t>
    </dgm:pt>
    <dgm:pt modelId="{75E5372B-764D-4409-BD5F-2BE976406173}">
      <dgm:prSet phldrT="[文本]"/>
      <dgm:spPr/>
      <dgm:t>
        <a:bodyPr/>
        <a:lstStyle/>
        <a:p>
          <a:r>
            <a:rPr lang="zh-CN" altLang="en-US" dirty="0"/>
            <a:t>内存重叠</a:t>
          </a:r>
        </a:p>
      </dgm:t>
    </dgm:pt>
    <dgm:pt modelId="{E8DDE995-CC1A-4E62-BC28-B95414002BD5}" type="parTrans" cxnId="{742A3A95-2A05-4A92-B789-80482DE740A0}">
      <dgm:prSet/>
      <dgm:spPr/>
      <dgm:t>
        <a:bodyPr/>
        <a:lstStyle/>
        <a:p>
          <a:endParaRPr lang="zh-CN" altLang="en-US"/>
        </a:p>
      </dgm:t>
    </dgm:pt>
    <dgm:pt modelId="{F6FB3DFA-8A57-4A03-84CA-A987A64B6533}" type="sibTrans" cxnId="{742A3A95-2A05-4A92-B789-80482DE740A0}">
      <dgm:prSet/>
      <dgm:spPr/>
      <dgm:t>
        <a:bodyPr/>
        <a:lstStyle/>
        <a:p>
          <a:endParaRPr lang="zh-CN" altLang="en-US"/>
        </a:p>
      </dgm:t>
    </dgm:pt>
    <dgm:pt modelId="{0E4C70BB-FA78-47D2-A3B4-0F3163AE41E9}">
      <dgm:prSet phldrT="[文本]"/>
      <dgm:spPr/>
      <dgm:t>
        <a:bodyPr/>
        <a:lstStyle/>
        <a:p>
          <a:r>
            <a:rPr lang="zh-CN" altLang="en-US" dirty="0"/>
            <a:t>库依赖</a:t>
          </a:r>
        </a:p>
      </dgm:t>
    </dgm:pt>
    <dgm:pt modelId="{7F67E3F8-BC4F-4658-A7EC-8487F5C3D7D0}" type="parTrans" cxnId="{9F81E8AF-BF7F-44CB-A0A4-C7ABD50E05E6}">
      <dgm:prSet/>
      <dgm:spPr/>
      <dgm:t>
        <a:bodyPr/>
        <a:lstStyle/>
        <a:p>
          <a:endParaRPr lang="zh-CN" altLang="en-US"/>
        </a:p>
      </dgm:t>
    </dgm:pt>
    <dgm:pt modelId="{1B7C3291-B354-4123-B069-137EB2732D95}" type="sibTrans" cxnId="{9F81E8AF-BF7F-44CB-A0A4-C7ABD50E05E6}">
      <dgm:prSet/>
      <dgm:spPr/>
      <dgm:t>
        <a:bodyPr/>
        <a:lstStyle/>
        <a:p>
          <a:endParaRPr lang="zh-CN" altLang="en-US"/>
        </a:p>
      </dgm:t>
    </dgm:pt>
    <dgm:pt modelId="{74A55C89-A8DF-4FDC-AA6C-F5CE6EBABA58}" type="pres">
      <dgm:prSet presAssocID="{1D31D10C-4F8E-4453-B9D4-19F92425DF6C}" presName="compositeShape" presStyleCnt="0">
        <dgm:presLayoutVars>
          <dgm:dir/>
          <dgm:resizeHandles/>
        </dgm:presLayoutVars>
      </dgm:prSet>
      <dgm:spPr/>
    </dgm:pt>
    <dgm:pt modelId="{3956AC7D-A11E-483C-89AE-CEBDC998FAF3}" type="pres">
      <dgm:prSet presAssocID="{1D31D10C-4F8E-4453-B9D4-19F92425DF6C}" presName="pyramid" presStyleLbl="node1" presStyleIdx="0" presStyleCnt="1"/>
      <dgm:spPr/>
    </dgm:pt>
    <dgm:pt modelId="{ED40C028-83B9-44F0-A17C-55F14537243D}" type="pres">
      <dgm:prSet presAssocID="{1D31D10C-4F8E-4453-B9D4-19F92425DF6C}" presName="theList" presStyleCnt="0"/>
      <dgm:spPr/>
    </dgm:pt>
    <dgm:pt modelId="{85B8447F-3D9C-497D-8FCA-95120D80F833}" type="pres">
      <dgm:prSet presAssocID="{DD31C2EA-D057-4BDB-B147-E34C98DF550F}" presName="aNode" presStyleLbl="fgAcc1" presStyleIdx="0" presStyleCnt="3">
        <dgm:presLayoutVars>
          <dgm:bulletEnabled val="1"/>
        </dgm:presLayoutVars>
      </dgm:prSet>
      <dgm:spPr/>
    </dgm:pt>
    <dgm:pt modelId="{2F7ECCA7-3802-4672-8E61-CCBB6A3992BA}" type="pres">
      <dgm:prSet presAssocID="{DD31C2EA-D057-4BDB-B147-E34C98DF550F}" presName="aSpace" presStyleCnt="0"/>
      <dgm:spPr/>
    </dgm:pt>
    <dgm:pt modelId="{4FB0DF29-0C71-4919-AF54-AE6040A7D824}" type="pres">
      <dgm:prSet presAssocID="{75E5372B-764D-4409-BD5F-2BE976406173}" presName="aNode" presStyleLbl="fgAcc1" presStyleIdx="1" presStyleCnt="3">
        <dgm:presLayoutVars>
          <dgm:bulletEnabled val="1"/>
        </dgm:presLayoutVars>
      </dgm:prSet>
      <dgm:spPr/>
    </dgm:pt>
    <dgm:pt modelId="{43268C27-CA5B-4A04-818F-0CB34EE2B7A0}" type="pres">
      <dgm:prSet presAssocID="{75E5372B-764D-4409-BD5F-2BE976406173}" presName="aSpace" presStyleCnt="0"/>
      <dgm:spPr/>
    </dgm:pt>
    <dgm:pt modelId="{6BEC2C92-F379-483F-A748-94D169FD03CA}" type="pres">
      <dgm:prSet presAssocID="{0E4C70BB-FA78-47D2-A3B4-0F3163AE41E9}" presName="aNode" presStyleLbl="fgAcc1" presStyleIdx="2" presStyleCnt="3" custLinFactNeighborX="746" custLinFactNeighborY="1134">
        <dgm:presLayoutVars>
          <dgm:bulletEnabled val="1"/>
        </dgm:presLayoutVars>
      </dgm:prSet>
      <dgm:spPr/>
    </dgm:pt>
    <dgm:pt modelId="{3ED86A60-926E-417A-9E74-7B9B27F4F5B0}" type="pres">
      <dgm:prSet presAssocID="{0E4C70BB-FA78-47D2-A3B4-0F3163AE41E9}" presName="aSpace" presStyleCnt="0"/>
      <dgm:spPr/>
    </dgm:pt>
  </dgm:ptLst>
  <dgm:cxnLst>
    <dgm:cxn modelId="{21E98604-5331-4EE3-9131-979C00689F1B}" type="presOf" srcId="{1D31D10C-4F8E-4453-B9D4-19F92425DF6C}" destId="{74A55C89-A8DF-4FDC-AA6C-F5CE6EBABA58}" srcOrd="0" destOrd="0" presId="urn:microsoft.com/office/officeart/2005/8/layout/pyramid2"/>
    <dgm:cxn modelId="{B66EF118-32FE-4489-8D36-2157A0EBA096}" srcId="{1D31D10C-4F8E-4453-B9D4-19F92425DF6C}" destId="{DD31C2EA-D057-4BDB-B147-E34C98DF550F}" srcOrd="0" destOrd="0" parTransId="{E267A400-FC46-4C5F-B6B8-3495EBDB9178}" sibTransId="{46CA42B9-F9BB-4341-B12D-DDEC7EB399A2}"/>
    <dgm:cxn modelId="{C2BBE52C-3EBE-4BCF-814E-0ABB57985D2E}" type="presOf" srcId="{75E5372B-764D-4409-BD5F-2BE976406173}" destId="{4FB0DF29-0C71-4919-AF54-AE6040A7D824}" srcOrd="0" destOrd="0" presId="urn:microsoft.com/office/officeart/2005/8/layout/pyramid2"/>
    <dgm:cxn modelId="{742A3A95-2A05-4A92-B789-80482DE740A0}" srcId="{1D31D10C-4F8E-4453-B9D4-19F92425DF6C}" destId="{75E5372B-764D-4409-BD5F-2BE976406173}" srcOrd="1" destOrd="0" parTransId="{E8DDE995-CC1A-4E62-BC28-B95414002BD5}" sibTransId="{F6FB3DFA-8A57-4A03-84CA-A987A64B6533}"/>
    <dgm:cxn modelId="{9F81E8AF-BF7F-44CB-A0A4-C7ABD50E05E6}" srcId="{1D31D10C-4F8E-4453-B9D4-19F92425DF6C}" destId="{0E4C70BB-FA78-47D2-A3B4-0F3163AE41E9}" srcOrd="2" destOrd="0" parTransId="{7F67E3F8-BC4F-4658-A7EC-8487F5C3D7D0}" sibTransId="{1B7C3291-B354-4123-B069-137EB2732D95}"/>
    <dgm:cxn modelId="{47FDB3B0-AE1E-461B-BA8B-C731E60C3381}" type="presOf" srcId="{DD31C2EA-D057-4BDB-B147-E34C98DF550F}" destId="{85B8447F-3D9C-497D-8FCA-95120D80F833}" srcOrd="0" destOrd="0" presId="urn:microsoft.com/office/officeart/2005/8/layout/pyramid2"/>
    <dgm:cxn modelId="{5C2ECFBB-5C2F-493A-A96D-D710BA947CF7}" type="presOf" srcId="{0E4C70BB-FA78-47D2-A3B4-0F3163AE41E9}" destId="{6BEC2C92-F379-483F-A748-94D169FD03CA}" srcOrd="0" destOrd="0" presId="urn:microsoft.com/office/officeart/2005/8/layout/pyramid2"/>
    <dgm:cxn modelId="{C4181C23-D62B-4F30-BF7B-12EEAF1197BC}" type="presParOf" srcId="{74A55C89-A8DF-4FDC-AA6C-F5CE6EBABA58}" destId="{3956AC7D-A11E-483C-89AE-CEBDC998FAF3}" srcOrd="0" destOrd="0" presId="urn:microsoft.com/office/officeart/2005/8/layout/pyramid2"/>
    <dgm:cxn modelId="{F51D7524-8AF0-4F14-8975-28563AE99951}" type="presParOf" srcId="{74A55C89-A8DF-4FDC-AA6C-F5CE6EBABA58}" destId="{ED40C028-83B9-44F0-A17C-55F14537243D}" srcOrd="1" destOrd="0" presId="urn:microsoft.com/office/officeart/2005/8/layout/pyramid2"/>
    <dgm:cxn modelId="{A376F0F5-2970-42C9-8244-B0B65099166E}" type="presParOf" srcId="{ED40C028-83B9-44F0-A17C-55F14537243D}" destId="{85B8447F-3D9C-497D-8FCA-95120D80F833}" srcOrd="0" destOrd="0" presId="urn:microsoft.com/office/officeart/2005/8/layout/pyramid2"/>
    <dgm:cxn modelId="{206EA6E5-D069-4DDE-A0D8-9123CC6F0F4E}" type="presParOf" srcId="{ED40C028-83B9-44F0-A17C-55F14537243D}" destId="{2F7ECCA7-3802-4672-8E61-CCBB6A3992BA}" srcOrd="1" destOrd="0" presId="urn:microsoft.com/office/officeart/2005/8/layout/pyramid2"/>
    <dgm:cxn modelId="{5496E2C1-336A-494E-B5DF-CC3B5681D8A2}" type="presParOf" srcId="{ED40C028-83B9-44F0-A17C-55F14537243D}" destId="{4FB0DF29-0C71-4919-AF54-AE6040A7D824}" srcOrd="2" destOrd="0" presId="urn:microsoft.com/office/officeart/2005/8/layout/pyramid2"/>
    <dgm:cxn modelId="{FDCAA083-A044-4DB7-92E7-EBB96346A71C}" type="presParOf" srcId="{ED40C028-83B9-44F0-A17C-55F14537243D}" destId="{43268C27-CA5B-4A04-818F-0CB34EE2B7A0}" srcOrd="3" destOrd="0" presId="urn:microsoft.com/office/officeart/2005/8/layout/pyramid2"/>
    <dgm:cxn modelId="{9E41E7E4-121A-4C47-A840-B05E0299BDD8}" type="presParOf" srcId="{ED40C028-83B9-44F0-A17C-55F14537243D}" destId="{6BEC2C92-F379-483F-A748-94D169FD03CA}" srcOrd="4" destOrd="0" presId="urn:microsoft.com/office/officeart/2005/8/layout/pyramid2"/>
    <dgm:cxn modelId="{0CB131E2-CDD4-442B-BCB1-BC554816814D}" type="presParOf" srcId="{ED40C028-83B9-44F0-A17C-55F14537243D}" destId="{3ED86A60-926E-417A-9E74-7B9B27F4F5B0}"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97982-31FE-4D21-9871-5FBBD3464F61}">
      <dsp:nvSpPr>
        <dsp:cNvPr id="0" name=""/>
        <dsp:cNvSpPr/>
      </dsp:nvSpPr>
      <dsp:spPr>
        <a:xfrm>
          <a:off x="-2340915" y="-361828"/>
          <a:ext cx="2795914" cy="2795914"/>
        </a:xfrm>
        <a:prstGeom prst="blockArc">
          <a:avLst>
            <a:gd name="adj1" fmla="val 18900000"/>
            <a:gd name="adj2" fmla="val 2700000"/>
            <a:gd name="adj3" fmla="val 77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CA694D-9AFE-4F56-B4F5-03B7B92C1BBC}">
      <dsp:nvSpPr>
        <dsp:cNvPr id="0" name=""/>
        <dsp:cNvSpPr/>
      </dsp:nvSpPr>
      <dsp:spPr>
        <a:xfrm>
          <a:off x="292497" y="207225"/>
          <a:ext cx="3404228" cy="41445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1"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账户管理</a:t>
          </a:r>
          <a:endParaRPr lang="zh-CN" altLang="en-US" sz="2000" kern="1200" dirty="0"/>
        </a:p>
      </dsp:txBody>
      <dsp:txXfrm>
        <a:off x="292497" y="207225"/>
        <a:ext cx="3404228" cy="414451"/>
      </dsp:txXfrm>
    </dsp:sp>
    <dsp:sp modelId="{B7CF4065-5B0F-497D-BD74-4E16BC018F41}">
      <dsp:nvSpPr>
        <dsp:cNvPr id="0" name=""/>
        <dsp:cNvSpPr/>
      </dsp:nvSpPr>
      <dsp:spPr>
        <a:xfrm>
          <a:off x="33465" y="155419"/>
          <a:ext cx="518064" cy="5180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90C357-FB89-44BF-BBB8-46786CF3DB7B}">
      <dsp:nvSpPr>
        <dsp:cNvPr id="0" name=""/>
        <dsp:cNvSpPr/>
      </dsp:nvSpPr>
      <dsp:spPr>
        <a:xfrm>
          <a:off x="443150" y="828903"/>
          <a:ext cx="3253575" cy="414451"/>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1"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t>EOSIO</a:t>
          </a:r>
          <a:r>
            <a:rPr lang="zh-CN" altLang="en-US" sz="2000" b="0" i="0" kern="1200" dirty="0"/>
            <a:t>交易</a:t>
          </a:r>
          <a:endParaRPr lang="zh-CN" altLang="en-US" sz="2000" kern="1200" dirty="0"/>
        </a:p>
      </dsp:txBody>
      <dsp:txXfrm>
        <a:off x="443150" y="828903"/>
        <a:ext cx="3253575" cy="414451"/>
      </dsp:txXfrm>
    </dsp:sp>
    <dsp:sp modelId="{9CA97710-74BE-42DD-9998-CA3FB0837886}">
      <dsp:nvSpPr>
        <dsp:cNvPr id="0" name=""/>
        <dsp:cNvSpPr/>
      </dsp:nvSpPr>
      <dsp:spPr>
        <a:xfrm>
          <a:off x="184118" y="777096"/>
          <a:ext cx="518064" cy="5180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7978BB-AF38-4E3A-9B02-F77E93770417}">
      <dsp:nvSpPr>
        <dsp:cNvPr id="0" name=""/>
        <dsp:cNvSpPr/>
      </dsp:nvSpPr>
      <dsp:spPr>
        <a:xfrm>
          <a:off x="292497" y="1450580"/>
          <a:ext cx="3404228" cy="41445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1"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err="1"/>
            <a:t>Wasm</a:t>
          </a:r>
          <a:r>
            <a:rPr lang="zh-CN" altLang="en-US" sz="2000" b="0" i="0" kern="1200" dirty="0"/>
            <a:t>字节码和</a:t>
          </a:r>
          <a:r>
            <a:rPr lang="en-US" sz="2000" b="0" i="0" kern="1200" dirty="0"/>
            <a:t>EOS VM</a:t>
          </a:r>
          <a:endParaRPr lang="zh-CN" altLang="en-US" sz="2000" kern="1200" dirty="0"/>
        </a:p>
      </dsp:txBody>
      <dsp:txXfrm>
        <a:off x="292497" y="1450580"/>
        <a:ext cx="3404228" cy="414451"/>
      </dsp:txXfrm>
    </dsp:sp>
    <dsp:sp modelId="{D58E2CCA-319C-44EB-8ACC-DF270B6A3858}">
      <dsp:nvSpPr>
        <dsp:cNvPr id="0" name=""/>
        <dsp:cNvSpPr/>
      </dsp:nvSpPr>
      <dsp:spPr>
        <a:xfrm>
          <a:off x="33465" y="1398774"/>
          <a:ext cx="518064" cy="5180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D1761-072C-47A6-B14B-E371CEB478CC}">
      <dsp:nvSpPr>
        <dsp:cNvPr id="0" name=""/>
        <dsp:cNvSpPr/>
      </dsp:nvSpPr>
      <dsp:spPr>
        <a:xfrm>
          <a:off x="1609478" y="1482169"/>
          <a:ext cx="369475" cy="1056045"/>
        </a:xfrm>
        <a:custGeom>
          <a:avLst/>
          <a:gdLst/>
          <a:ahLst/>
          <a:cxnLst/>
          <a:rect l="0" t="0" r="0" b="0"/>
          <a:pathLst>
            <a:path>
              <a:moveTo>
                <a:pt x="0" y="0"/>
              </a:moveTo>
              <a:lnTo>
                <a:pt x="184737" y="0"/>
              </a:lnTo>
              <a:lnTo>
                <a:pt x="184737" y="1056045"/>
              </a:lnTo>
              <a:lnTo>
                <a:pt x="369475" y="105604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66245" y="1982222"/>
        <a:ext cx="55940" cy="55940"/>
      </dsp:txXfrm>
    </dsp:sp>
    <dsp:sp modelId="{5B650C73-8F91-4934-9860-7CD1E4F620EB}">
      <dsp:nvSpPr>
        <dsp:cNvPr id="0" name=""/>
        <dsp:cNvSpPr/>
      </dsp:nvSpPr>
      <dsp:spPr>
        <a:xfrm>
          <a:off x="1609478" y="1482169"/>
          <a:ext cx="369475" cy="352015"/>
        </a:xfrm>
        <a:custGeom>
          <a:avLst/>
          <a:gdLst/>
          <a:ahLst/>
          <a:cxnLst/>
          <a:rect l="0" t="0" r="0" b="0"/>
          <a:pathLst>
            <a:path>
              <a:moveTo>
                <a:pt x="0" y="0"/>
              </a:moveTo>
              <a:lnTo>
                <a:pt x="184737" y="0"/>
              </a:lnTo>
              <a:lnTo>
                <a:pt x="184737" y="352015"/>
              </a:lnTo>
              <a:lnTo>
                <a:pt x="369475" y="3520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81457" y="1645419"/>
        <a:ext cx="25516" cy="25516"/>
      </dsp:txXfrm>
    </dsp:sp>
    <dsp:sp modelId="{53792F95-2115-43F8-86B7-919B68716C6D}">
      <dsp:nvSpPr>
        <dsp:cNvPr id="0" name=""/>
        <dsp:cNvSpPr/>
      </dsp:nvSpPr>
      <dsp:spPr>
        <a:xfrm>
          <a:off x="1609478" y="1130154"/>
          <a:ext cx="369475" cy="352015"/>
        </a:xfrm>
        <a:custGeom>
          <a:avLst/>
          <a:gdLst/>
          <a:ahLst/>
          <a:cxnLst/>
          <a:rect l="0" t="0" r="0" b="0"/>
          <a:pathLst>
            <a:path>
              <a:moveTo>
                <a:pt x="0" y="352015"/>
              </a:moveTo>
              <a:lnTo>
                <a:pt x="184737" y="352015"/>
              </a:lnTo>
              <a:lnTo>
                <a:pt x="184737" y="0"/>
              </a:lnTo>
              <a:lnTo>
                <a:pt x="369475"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81457" y="1293403"/>
        <a:ext cx="25516" cy="25516"/>
      </dsp:txXfrm>
    </dsp:sp>
    <dsp:sp modelId="{064DE9C7-C2B1-4C57-A707-BDD0DD3646DE}">
      <dsp:nvSpPr>
        <dsp:cNvPr id="0" name=""/>
        <dsp:cNvSpPr/>
      </dsp:nvSpPr>
      <dsp:spPr>
        <a:xfrm>
          <a:off x="1609478" y="426123"/>
          <a:ext cx="369475" cy="1056045"/>
        </a:xfrm>
        <a:custGeom>
          <a:avLst/>
          <a:gdLst/>
          <a:ahLst/>
          <a:cxnLst/>
          <a:rect l="0" t="0" r="0" b="0"/>
          <a:pathLst>
            <a:path>
              <a:moveTo>
                <a:pt x="0" y="1056045"/>
              </a:moveTo>
              <a:lnTo>
                <a:pt x="184737" y="1056045"/>
              </a:lnTo>
              <a:lnTo>
                <a:pt x="184737" y="0"/>
              </a:lnTo>
              <a:lnTo>
                <a:pt x="369475"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66245" y="926176"/>
        <a:ext cx="55940" cy="55940"/>
      </dsp:txXfrm>
    </dsp:sp>
    <dsp:sp modelId="{0C26DD8B-B686-4AAE-83B2-90EE09647F94}">
      <dsp:nvSpPr>
        <dsp:cNvPr id="0" name=""/>
        <dsp:cNvSpPr/>
      </dsp:nvSpPr>
      <dsp:spPr>
        <a:xfrm rot="16200000">
          <a:off x="-154303" y="1200557"/>
          <a:ext cx="2964339" cy="563224"/>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常见漏洞</a:t>
          </a:r>
        </a:p>
      </dsp:txBody>
      <dsp:txXfrm>
        <a:off x="-154303" y="1200557"/>
        <a:ext cx="2964339" cy="563224"/>
      </dsp:txXfrm>
    </dsp:sp>
    <dsp:sp modelId="{DB7772C2-A29A-4CB8-8B3E-F2CE100751D5}">
      <dsp:nvSpPr>
        <dsp:cNvPr id="0" name=""/>
        <dsp:cNvSpPr/>
      </dsp:nvSpPr>
      <dsp:spPr>
        <a:xfrm>
          <a:off x="1978953" y="144511"/>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虚假</a:t>
          </a:r>
          <a:r>
            <a:rPr lang="en-US" altLang="zh-CN" sz="2300" kern="1200" dirty="0">
              <a:latin typeface="Segoe Print" panose="02000600000000000000" pitchFamily="2" charset="0"/>
            </a:rPr>
            <a:t>EOS</a:t>
          </a:r>
          <a:endParaRPr lang="zh-CN" altLang="en-US" sz="2300" kern="1200" dirty="0">
            <a:latin typeface="Segoe Print" panose="02000600000000000000" pitchFamily="2" charset="0"/>
          </a:endParaRPr>
        </a:p>
      </dsp:txBody>
      <dsp:txXfrm>
        <a:off x="1978953" y="144511"/>
        <a:ext cx="1847376" cy="563224"/>
      </dsp:txXfrm>
    </dsp:sp>
    <dsp:sp modelId="{18804908-F409-43AE-ABB1-7B22C7233E31}">
      <dsp:nvSpPr>
        <dsp:cNvPr id="0" name=""/>
        <dsp:cNvSpPr/>
      </dsp:nvSpPr>
      <dsp:spPr>
        <a:xfrm>
          <a:off x="1978953" y="848542"/>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虚假收据</a:t>
          </a:r>
        </a:p>
      </dsp:txBody>
      <dsp:txXfrm>
        <a:off x="1978953" y="848542"/>
        <a:ext cx="1847376" cy="563224"/>
      </dsp:txXfrm>
    </dsp:sp>
    <dsp:sp modelId="{85CDA80B-B4CB-4117-B552-E9671401CC1A}">
      <dsp:nvSpPr>
        <dsp:cNvPr id="0" name=""/>
        <dsp:cNvSpPr/>
      </dsp:nvSpPr>
      <dsp:spPr>
        <a:xfrm>
          <a:off x="1978953" y="1552572"/>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回滚</a:t>
          </a:r>
        </a:p>
      </dsp:txBody>
      <dsp:txXfrm>
        <a:off x="1978953" y="1552572"/>
        <a:ext cx="1847376" cy="563224"/>
      </dsp:txXfrm>
    </dsp:sp>
    <dsp:sp modelId="{67112049-2FF3-4207-B79E-86E0B78974D9}">
      <dsp:nvSpPr>
        <dsp:cNvPr id="0" name=""/>
        <dsp:cNvSpPr/>
      </dsp:nvSpPr>
      <dsp:spPr>
        <a:xfrm>
          <a:off x="1978953" y="2256603"/>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缺少权限检查</a:t>
          </a:r>
        </a:p>
      </dsp:txBody>
      <dsp:txXfrm>
        <a:off x="1978953" y="2256603"/>
        <a:ext cx="1847376" cy="563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6AC7D-A11E-483C-89AE-CEBDC998FAF3}">
      <dsp:nvSpPr>
        <dsp:cNvPr id="0" name=""/>
        <dsp:cNvSpPr/>
      </dsp:nvSpPr>
      <dsp:spPr>
        <a:xfrm>
          <a:off x="476901" y="0"/>
          <a:ext cx="2927545" cy="2927545"/>
        </a:xfrm>
        <a:prstGeom prst="triangl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8447F-3D9C-497D-8FCA-95120D80F833}">
      <dsp:nvSpPr>
        <dsp:cNvPr id="0" name=""/>
        <dsp:cNvSpPr/>
      </dsp:nvSpPr>
      <dsp:spPr>
        <a:xfrm>
          <a:off x="1940674" y="294326"/>
          <a:ext cx="1902904" cy="693004"/>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路径爆炸</a:t>
          </a:r>
        </a:p>
      </dsp:txBody>
      <dsp:txXfrm>
        <a:off x="1974504" y="328156"/>
        <a:ext cx="1835244" cy="625344"/>
      </dsp:txXfrm>
    </dsp:sp>
    <dsp:sp modelId="{4FB0DF29-0C71-4919-AF54-AE6040A7D824}">
      <dsp:nvSpPr>
        <dsp:cNvPr id="0" name=""/>
        <dsp:cNvSpPr/>
      </dsp:nvSpPr>
      <dsp:spPr>
        <a:xfrm>
          <a:off x="1940674" y="1073957"/>
          <a:ext cx="1902904" cy="693004"/>
        </a:xfrm>
        <a:prstGeom prst="round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内存重叠</a:t>
          </a:r>
        </a:p>
      </dsp:txBody>
      <dsp:txXfrm>
        <a:off x="1974504" y="1107787"/>
        <a:ext cx="1835244" cy="625344"/>
      </dsp:txXfrm>
    </dsp:sp>
    <dsp:sp modelId="{6BEC2C92-F379-483F-A748-94D169FD03CA}">
      <dsp:nvSpPr>
        <dsp:cNvPr id="0" name=""/>
        <dsp:cNvSpPr/>
      </dsp:nvSpPr>
      <dsp:spPr>
        <a:xfrm>
          <a:off x="1954869" y="1854570"/>
          <a:ext cx="1902904" cy="693004"/>
        </a:xfrm>
        <a:prstGeom prst="round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库依赖</a:t>
          </a:r>
        </a:p>
      </dsp:txBody>
      <dsp:txXfrm>
        <a:off x="1988699" y="1888400"/>
        <a:ext cx="1835244" cy="62534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2022/8/15</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extLst>
      <p:ext uri="{BB962C8B-B14F-4D97-AF65-F5344CB8AC3E}">
        <p14:creationId xmlns:p14="http://schemas.microsoft.com/office/powerpoint/2010/main" val="152394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600"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271811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153380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b="0" i="0" kern="1200" dirty="0">
              <a:solidFill>
                <a:srgbClr val="585858"/>
              </a:solidFill>
              <a:effectLst/>
              <a:latin typeface="Segoe Print" panose="02000600000000000000" pitchFamily="2" charset="0"/>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4223425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1201958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117371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371248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231282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1841776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361905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127791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extLst>
      <p:ext uri="{BB962C8B-B14F-4D97-AF65-F5344CB8AC3E}">
        <p14:creationId xmlns:p14="http://schemas.microsoft.com/office/powerpoint/2010/main" val="2933788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4151771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2268599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3336545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239577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2960716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2988981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1390311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1248717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2780251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210476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2739648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673618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extLst>
      <p:ext uri="{BB962C8B-B14F-4D97-AF65-F5344CB8AC3E}">
        <p14:creationId xmlns:p14="http://schemas.microsoft.com/office/powerpoint/2010/main" val="2010811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1559902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608302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extLst>
      <p:ext uri="{BB962C8B-B14F-4D97-AF65-F5344CB8AC3E}">
        <p14:creationId xmlns:p14="http://schemas.microsoft.com/office/powerpoint/2010/main" val="431734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35</a:t>
            </a:fld>
            <a:endParaRPr lang="zh-CN" altLang="en-US"/>
          </a:p>
        </p:txBody>
      </p:sp>
    </p:spTree>
    <p:extLst>
      <p:ext uri="{BB962C8B-B14F-4D97-AF65-F5344CB8AC3E}">
        <p14:creationId xmlns:p14="http://schemas.microsoft.com/office/powerpoint/2010/main" val="4097643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36</a:t>
            </a:fld>
            <a:endParaRPr lang="zh-CN" altLang="en-US"/>
          </a:p>
        </p:txBody>
      </p:sp>
    </p:spTree>
    <p:extLst>
      <p:ext uri="{BB962C8B-B14F-4D97-AF65-F5344CB8AC3E}">
        <p14:creationId xmlns:p14="http://schemas.microsoft.com/office/powerpoint/2010/main" val="1420420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12020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260536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338680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2178371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52120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96518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2022/8/15</a:t>
            </a:fld>
            <a:endParaRPr lang="zh-CN" altLang="en-US" dirty="0"/>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295" rtl="0" eaLnBrk="1" latinLnBrk="0" hangingPunct="1">
        <a:spcBef>
          <a:spcPct val="0"/>
        </a:spcBef>
        <a:buNone/>
        <a:defRPr sz="3900" kern="1200">
          <a:solidFill>
            <a:schemeClr val="tx1"/>
          </a:solidFill>
          <a:latin typeface="+mj-lt"/>
          <a:ea typeface="微软雅黑" panose="020B0503020204020204" pitchFamily="34" charset="-122"/>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微软雅黑" panose="020B0503020204020204" pitchFamily="34" charset="-122"/>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微软雅黑" panose="020B0503020204020204" pitchFamily="34" charset="-122"/>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tm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9.tm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0.tm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1.tm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3.tmp"/></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12044"/>
            <a:ext cx="9001125" cy="252028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r>
              <a:rPr lang="en-US" altLang="zh-CN" sz="2800" dirty="0"/>
              <a:t>Security Analysis of EOSIO Smart Contracts</a:t>
            </a:r>
            <a:r>
              <a:rPr lang="zh-CN" altLang="en-US" sz="2800" dirty="0"/>
              <a:t>论文分享</a:t>
            </a:r>
            <a:endParaRPr lang="en-US" altLang="zh-CN" sz="2400" dirty="0">
              <a:solidFill>
                <a:schemeClr val="bg1"/>
              </a:solidFill>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475" y="4281642"/>
            <a:ext cx="1584176" cy="444964"/>
          </a:xfrm>
          <a:prstGeom prst="rect">
            <a:avLst/>
          </a:prstGeom>
        </p:spPr>
      </p:pic>
      <p:grpSp>
        <p:nvGrpSpPr>
          <p:cNvPr id="8" name="组合 7"/>
          <p:cNvGrpSpPr/>
          <p:nvPr/>
        </p:nvGrpSpPr>
        <p:grpSpPr>
          <a:xfrm>
            <a:off x="1440222" y="3240236"/>
            <a:ext cx="6120680" cy="646331"/>
            <a:chOff x="1476226" y="3422964"/>
            <a:chExt cx="6120680" cy="646331"/>
          </a:xfrm>
        </p:grpSpPr>
        <p:cxnSp>
          <p:nvCxnSpPr>
            <p:cNvPr id="13" name="直接连接符 12"/>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80382" y="3422964"/>
              <a:ext cx="3240360" cy="646331"/>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汇报人：彭婷</a:t>
              </a:r>
              <a:endParaRPr lang="en-US" altLang="zh-CN" sz="1800" b="1" dirty="0">
                <a:solidFill>
                  <a:schemeClr val="bg1"/>
                </a:solidFill>
                <a:latin typeface="微软雅黑" panose="020B0503020204020204" pitchFamily="34" charset="-122"/>
                <a:ea typeface="微软雅黑" panose="020B0503020204020204" pitchFamily="34" charset="-122"/>
              </a:endParaRPr>
            </a:p>
            <a:p>
              <a:pPr algn="ctr"/>
              <a:r>
                <a:rPr lang="zh-CN" altLang="en-US" sz="1800" b="1" dirty="0">
                  <a:solidFill>
                    <a:schemeClr val="bg1"/>
                  </a:solidFill>
                  <a:latin typeface="微软雅黑" panose="020B0503020204020204" pitchFamily="34" charset="-122"/>
                  <a:ea typeface="微软雅黑" panose="020B0503020204020204" pitchFamily="34" charset="-122"/>
                </a:rPr>
                <a:t>日期：</a:t>
              </a:r>
              <a:r>
                <a:rPr lang="en-US" altLang="zh-CN" sz="1800" b="1" dirty="0">
                  <a:solidFill>
                    <a:schemeClr val="bg1"/>
                  </a:solidFill>
                  <a:latin typeface="微软雅黑" panose="020B0503020204020204" pitchFamily="34" charset="-122"/>
                  <a:ea typeface="微软雅黑" panose="020B0503020204020204" pitchFamily="34" charset="-122"/>
                </a:rPr>
                <a:t>2022</a:t>
              </a:r>
              <a:r>
                <a:rPr lang="zh-CN" altLang="en-US" sz="1800" b="1" dirty="0">
                  <a:solidFill>
                    <a:schemeClr val="bg1"/>
                  </a:solidFill>
                  <a:latin typeface="微软雅黑" panose="020B0503020204020204" pitchFamily="34" charset="-122"/>
                  <a:ea typeface="微软雅黑" panose="020B0503020204020204" pitchFamily="34" charset="-122"/>
                </a:rPr>
                <a:t>年</a:t>
              </a:r>
              <a:r>
                <a:rPr lang="en-US" altLang="zh-CN" sz="1800" b="1" dirty="0">
                  <a:solidFill>
                    <a:schemeClr val="bg1"/>
                  </a:solidFill>
                  <a:latin typeface="微软雅黑" panose="020B0503020204020204" pitchFamily="34" charset="-122"/>
                  <a:ea typeface="微软雅黑" panose="020B0503020204020204" pitchFamily="34" charset="-122"/>
                </a:rPr>
                <a:t>7</a:t>
              </a:r>
              <a:r>
                <a:rPr lang="zh-CN" altLang="en-US" sz="1800" b="1" dirty="0">
                  <a:solidFill>
                    <a:schemeClr val="bg1"/>
                  </a:solidFill>
                  <a:latin typeface="微软雅黑" panose="020B0503020204020204" pitchFamily="34" charset="-122"/>
                  <a:ea typeface="微软雅黑" panose="020B0503020204020204" pitchFamily="34" charset="-122"/>
                </a:rPr>
                <a:t>月</a:t>
              </a:r>
              <a:r>
                <a:rPr lang="en-US" altLang="zh-CN" sz="1800" b="1" dirty="0">
                  <a:solidFill>
                    <a:schemeClr val="bg1"/>
                  </a:solidFill>
                  <a:latin typeface="微软雅黑" panose="020B0503020204020204" pitchFamily="34" charset="-122"/>
                  <a:ea typeface="微软雅黑" panose="020B0503020204020204" pitchFamily="34" charset="-122"/>
                </a:rPr>
                <a:t>31</a:t>
              </a:r>
              <a:r>
                <a:rPr lang="zh-CN" altLang="en-US" sz="1800" b="1" dirty="0">
                  <a:solidFill>
                    <a:schemeClr val="bg1"/>
                  </a:solidFill>
                  <a:latin typeface="微软雅黑" panose="020B0503020204020204" pitchFamily="34" charset="-122"/>
                  <a:ea typeface="微软雅黑" panose="020B0503020204020204" pitchFamily="34" charset="-122"/>
                </a:rPr>
                <a:t>日</a:t>
              </a:r>
            </a:p>
          </p:txBody>
        </p:sp>
      </p:grpSp>
    </p:spTree>
    <p:extLst>
      <p:ext uri="{BB962C8B-B14F-4D97-AF65-F5344CB8AC3E}">
        <p14:creationId xmlns:p14="http://schemas.microsoft.com/office/powerpoint/2010/main" val="2691015505"/>
      </p:ext>
    </p:extLst>
  </p:cSld>
  <p:clrMapOvr>
    <a:masterClrMapping/>
  </p:clrMapOvr>
  <p:extLst>
    <p:ext uri="{E180D4A7-C9FB-4DFB-919C-405C955672EB}">
      <p14:showEvtLst xmlns:p14="http://schemas.microsoft.com/office/powerpoint/2010/main">
        <p14:playEvt time="77"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交易</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168223AF-40F9-A6B2-9355-6F556577B2A3}"/>
              </a:ext>
            </a:extLst>
          </p:cNvPr>
          <p:cNvSpPr txBox="1"/>
          <p:nvPr/>
        </p:nvSpPr>
        <p:spPr>
          <a:xfrm>
            <a:off x="1116186" y="1152004"/>
            <a:ext cx="6552728" cy="400110"/>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事务是由节点验证的基本单位，它被打包在块中。</a:t>
            </a:r>
            <a:endParaRPr lang="zh-CN" altLang="en-US" sz="2000" dirty="0"/>
          </a:p>
        </p:txBody>
      </p:sp>
      <p:pic>
        <p:nvPicPr>
          <p:cNvPr id="4" name="图片 3">
            <a:extLst>
              <a:ext uri="{FF2B5EF4-FFF2-40B4-BE49-F238E27FC236}">
                <a16:creationId xmlns:a16="http://schemas.microsoft.com/office/drawing/2014/main" id="{5ECD3275-B536-BF33-CAAF-F24D5D770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043" y="1723797"/>
            <a:ext cx="6591871" cy="1592718"/>
          </a:xfrm>
          <a:prstGeom prst="rect">
            <a:avLst/>
          </a:prstGeom>
        </p:spPr>
      </p:pic>
    </p:spTree>
    <p:extLst>
      <p:ext uri="{BB962C8B-B14F-4D97-AF65-F5344CB8AC3E}">
        <p14:creationId xmlns:p14="http://schemas.microsoft.com/office/powerpoint/2010/main" val="411918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交易</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4" name="图片 3">
            <a:extLst>
              <a:ext uri="{FF2B5EF4-FFF2-40B4-BE49-F238E27FC236}">
                <a16:creationId xmlns:a16="http://schemas.microsoft.com/office/drawing/2014/main" id="{87A3DE4D-1949-62A8-F1D4-D2F798B89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4" y="1512044"/>
            <a:ext cx="6820491" cy="2484335"/>
          </a:xfrm>
          <a:prstGeom prst="rect">
            <a:avLst/>
          </a:prstGeom>
        </p:spPr>
      </p:pic>
      <p:sp>
        <p:nvSpPr>
          <p:cNvPr id="11" name="文本框 10">
            <a:extLst>
              <a:ext uri="{FF2B5EF4-FFF2-40B4-BE49-F238E27FC236}">
                <a16:creationId xmlns:a16="http://schemas.microsoft.com/office/drawing/2014/main" id="{0F26B224-0865-7526-0ACD-0FDBF4C52B57}"/>
              </a:ext>
            </a:extLst>
          </p:cNvPr>
          <p:cNvSpPr txBox="1"/>
          <p:nvPr/>
        </p:nvSpPr>
        <p:spPr>
          <a:xfrm>
            <a:off x="756146" y="946771"/>
            <a:ext cx="6247300" cy="707886"/>
          </a:xfrm>
          <a:prstGeom prst="rect">
            <a:avLst/>
          </a:prstGeom>
          <a:noFill/>
        </p:spPr>
        <p:txBody>
          <a:bodyPr wrap="square">
            <a:spAutoFit/>
          </a:bodyPr>
          <a:lstStyle/>
          <a:p>
            <a:r>
              <a:rPr lang="zh-CN" altLang="en-US" sz="2000" b="0" i="0" dirty="0">
                <a:solidFill>
                  <a:srgbClr val="585858"/>
                </a:solidFill>
                <a:effectLst/>
                <a:latin typeface="Segoe Print" panose="02000600000000000000" pitchFamily="2" charset="0"/>
              </a:rPr>
              <a:t>除了交易和动作外，还有另一种排他性机制，即</a:t>
            </a:r>
            <a:r>
              <a:rPr lang="en-US" altLang="zh-CN" sz="2000" b="0" i="0" dirty="0" err="1">
                <a:solidFill>
                  <a:srgbClr val="585858"/>
                </a:solidFill>
                <a:effectLst/>
                <a:latin typeface="Segoe Print" panose="02000600000000000000" pitchFamily="2" charset="0"/>
              </a:rPr>
              <a:t>notifification</a:t>
            </a:r>
            <a:r>
              <a:rPr lang="zh-CN" altLang="en-US" sz="2000" b="0" i="0" dirty="0">
                <a:solidFill>
                  <a:srgbClr val="585858"/>
                </a:solidFill>
                <a:effectLst/>
                <a:latin typeface="Segoe Print" panose="02000600000000000000" pitchFamily="2" charset="0"/>
              </a:rPr>
              <a:t>。</a:t>
            </a:r>
            <a:endParaRPr lang="zh-CN" altLang="en-US" sz="2000" dirty="0">
              <a:latin typeface="Segoe Print" panose="02000600000000000000" pitchFamily="2" charset="0"/>
            </a:endParaRPr>
          </a:p>
        </p:txBody>
      </p:sp>
    </p:spTree>
    <p:extLst>
      <p:ext uri="{BB962C8B-B14F-4D97-AF65-F5344CB8AC3E}">
        <p14:creationId xmlns:p14="http://schemas.microsoft.com/office/powerpoint/2010/main" val="252176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616159" y="408226"/>
            <a:ext cx="4392488"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err="1">
                <a:solidFill>
                  <a:prstClr val="black">
                    <a:lumMod val="65000"/>
                    <a:lumOff val="35000"/>
                  </a:prstClr>
                </a:solidFill>
                <a:latin typeface="Segoe Print" panose="02000600000000000000" pitchFamily="2" charset="0"/>
                <a:ea typeface="微软雅黑" panose="020B0503020204020204" pitchFamily="34" charset="-122"/>
              </a:rPr>
              <a:t>Wasm</a:t>
            </a:r>
            <a:r>
              <a:rPr lang="zh-CN" altLang="en-US" sz="2000" b="1" dirty="0">
                <a:solidFill>
                  <a:prstClr val="black">
                    <a:lumMod val="65000"/>
                    <a:lumOff val="35000"/>
                  </a:prstClr>
                </a:solidFill>
                <a:ea typeface="微软雅黑" panose="020B0503020204020204" pitchFamily="34" charset="-122"/>
              </a:rPr>
              <a:t>字节码和</a:t>
            </a:r>
            <a:r>
              <a:rPr lang="en-US" altLang="zh-CN" sz="2000" b="1" dirty="0">
                <a:solidFill>
                  <a:prstClr val="black">
                    <a:lumMod val="65000"/>
                    <a:lumOff val="35000"/>
                  </a:prstClr>
                </a:solidFill>
                <a:latin typeface="Segoe Print" panose="02000600000000000000" pitchFamily="2" charset="0"/>
                <a:ea typeface="微软雅黑" panose="020B0503020204020204" pitchFamily="34" charset="-122"/>
              </a:rPr>
              <a:t>EOS VM</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9F96D7FC-3BF3-C070-CD86-3FD5F9C487B4}"/>
              </a:ext>
            </a:extLst>
          </p:cNvPr>
          <p:cNvSpPr txBox="1"/>
          <p:nvPr/>
        </p:nvSpPr>
        <p:spPr>
          <a:xfrm>
            <a:off x="756146" y="1206078"/>
            <a:ext cx="5688632" cy="1015663"/>
          </a:xfrm>
          <a:prstGeom prst="rect">
            <a:avLst/>
          </a:prstGeom>
          <a:noFill/>
        </p:spPr>
        <p:txBody>
          <a:bodyPr wrap="square">
            <a:spAutoFit/>
          </a:bodyPr>
          <a:lstStyle/>
          <a:p>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mn-ea"/>
              </a:rPr>
              <a:t>智能合约用</a:t>
            </a:r>
            <a:r>
              <a:rPr lang="en-US" altLang="zh-CN" sz="2000" dirty="0">
                <a:solidFill>
                  <a:srgbClr val="585858"/>
                </a:solidFill>
                <a:latin typeface="Segoe Print" panose="02000600000000000000" pitchFamily="2" charset="0"/>
              </a:rPr>
              <a:t>C ++</a:t>
            </a:r>
            <a:r>
              <a:rPr lang="zh-CN" altLang="en-US" sz="2000" b="0" i="0" dirty="0">
                <a:solidFill>
                  <a:srgbClr val="585858"/>
                </a:solidFill>
                <a:effectLst/>
                <a:latin typeface="+mn-ea"/>
              </a:rPr>
              <a:t>编写，然后编译为</a:t>
            </a:r>
            <a:r>
              <a:rPr lang="en-US" altLang="zh-CN" sz="2000" dirty="0" err="1">
                <a:solidFill>
                  <a:srgbClr val="585858"/>
                </a:solidFill>
                <a:latin typeface="Segoe Print" panose="02000600000000000000" pitchFamily="2" charset="0"/>
              </a:rPr>
              <a:t>WebAssembly</a:t>
            </a:r>
            <a:r>
              <a:rPr lang="zh-CN" altLang="en-US" sz="2000" b="0" i="0" dirty="0">
                <a:solidFill>
                  <a:srgbClr val="585858"/>
                </a:solidFill>
                <a:effectLst/>
                <a:latin typeface="+mn-ea"/>
              </a:rPr>
              <a:t>（</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mn-ea"/>
              </a:rPr>
              <a:t>）字节码，该字节码将在</a:t>
            </a:r>
            <a:r>
              <a:rPr lang="en-US" altLang="zh-CN" sz="2000" dirty="0">
                <a:solidFill>
                  <a:srgbClr val="585858"/>
                </a:solidFill>
                <a:latin typeface="Segoe Print" panose="02000600000000000000" pitchFamily="2" charset="0"/>
              </a:rPr>
              <a:t>EOS</a:t>
            </a:r>
            <a:r>
              <a:rPr lang="en-US" altLang="zh-CN" sz="2000" b="0" i="0" dirty="0">
                <a:solidFill>
                  <a:srgbClr val="585858"/>
                </a:solidFill>
                <a:effectLst/>
                <a:latin typeface="+mn-ea"/>
              </a:rPr>
              <a:t> </a:t>
            </a:r>
            <a:r>
              <a:rPr lang="en-US" altLang="zh-CN" sz="2000" dirty="0">
                <a:solidFill>
                  <a:srgbClr val="585858"/>
                </a:solidFill>
                <a:latin typeface="Segoe Print" panose="02000600000000000000" pitchFamily="2" charset="0"/>
              </a:rPr>
              <a:t>VM</a:t>
            </a:r>
            <a:r>
              <a:rPr lang="zh-CN" altLang="en-US" sz="2000" b="0" i="0" dirty="0">
                <a:solidFill>
                  <a:srgbClr val="585858"/>
                </a:solidFill>
                <a:effectLst/>
                <a:latin typeface="+mn-ea"/>
              </a:rPr>
              <a:t>中执行</a:t>
            </a:r>
            <a:r>
              <a:rPr lang="zh-CN" altLang="en-US" b="0" i="0" dirty="0">
                <a:solidFill>
                  <a:srgbClr val="585858"/>
                </a:solidFill>
                <a:effectLst/>
                <a:latin typeface="Lato" panose="020F0502020204030203" pitchFamily="34" charset="0"/>
              </a:rPr>
              <a:t>。</a:t>
            </a:r>
            <a:endParaRPr lang="zh-CN" altLang="en-US" dirty="0"/>
          </a:p>
        </p:txBody>
      </p:sp>
      <p:sp>
        <p:nvSpPr>
          <p:cNvPr id="10" name="文本框 9">
            <a:extLst>
              <a:ext uri="{FF2B5EF4-FFF2-40B4-BE49-F238E27FC236}">
                <a16:creationId xmlns:a16="http://schemas.microsoft.com/office/drawing/2014/main" id="{82EFF661-F9EC-2115-8F07-2B01A224FA57}"/>
              </a:ext>
            </a:extLst>
          </p:cNvPr>
          <p:cNvSpPr txBox="1"/>
          <p:nvPr/>
        </p:nvSpPr>
        <p:spPr>
          <a:xfrm>
            <a:off x="900162" y="2818572"/>
            <a:ext cx="4498622" cy="400110"/>
          </a:xfrm>
          <a:prstGeom prst="rect">
            <a:avLst/>
          </a:prstGeom>
          <a:noFill/>
        </p:spPr>
        <p:txBody>
          <a:bodyPr wrap="square">
            <a:spAutoFit/>
          </a:bodyPr>
          <a:lstStyle/>
          <a:p>
            <a:r>
              <a:rPr lang="en-US" altLang="zh-CN" sz="2000" dirty="0">
                <a:solidFill>
                  <a:srgbClr val="585858"/>
                </a:solidFill>
                <a:latin typeface="Segoe Print" panose="02000600000000000000" pitchFamily="2" charset="0"/>
              </a:rPr>
              <a:t>EOSIO </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mn-ea"/>
              </a:rPr>
              <a:t>二进制文件称为模块。</a:t>
            </a:r>
            <a:endParaRPr lang="zh-CN" altLang="en-US" sz="2000" dirty="0">
              <a:latin typeface="+mn-ea"/>
            </a:endParaRPr>
          </a:p>
        </p:txBody>
      </p:sp>
    </p:spTree>
    <p:extLst>
      <p:ext uri="{BB962C8B-B14F-4D97-AF65-F5344CB8AC3E}">
        <p14:creationId xmlns:p14="http://schemas.microsoft.com/office/powerpoint/2010/main" val="349188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0525" y="1707900"/>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188194" y="1874431"/>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132410" y="2212379"/>
            <a:ext cx="496855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EOSIO</a:t>
            </a: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智能合约漏洞</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797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68997" y="44208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智能合约漏洞</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AB117680-679E-FF6C-5445-835929390AF4}"/>
              </a:ext>
            </a:extLst>
          </p:cNvPr>
          <p:cNvSpPr txBox="1"/>
          <p:nvPr/>
        </p:nvSpPr>
        <p:spPr>
          <a:xfrm>
            <a:off x="612130" y="935980"/>
            <a:ext cx="7704856" cy="707886"/>
          </a:xfrm>
          <a:prstGeom prst="rect">
            <a:avLst/>
          </a:prstGeom>
          <a:noFill/>
        </p:spPr>
        <p:txBody>
          <a:bodyPr wrap="square">
            <a:spAutoFit/>
          </a:bodyPr>
          <a:lstStyle/>
          <a:p>
            <a:r>
              <a:rPr lang="zh-CN" altLang="en-US" sz="2000" b="0" i="0" dirty="0">
                <a:solidFill>
                  <a:srgbClr val="585858"/>
                </a:solidFill>
                <a:effectLst/>
                <a:latin typeface="+mn-ea"/>
              </a:rPr>
              <a:t>在合约执行的生命周期内，可以随时进行攻击。因此首先以</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为例，介绍智能合约执行的一般生命周期，如下图所示。</a:t>
            </a:r>
            <a:endParaRPr lang="zh-CN" altLang="en-US" sz="2000" dirty="0">
              <a:latin typeface="+mn-ea"/>
            </a:endParaRPr>
          </a:p>
        </p:txBody>
      </p:sp>
      <p:pic>
        <p:nvPicPr>
          <p:cNvPr id="4" name="图片 3">
            <a:extLst>
              <a:ext uri="{FF2B5EF4-FFF2-40B4-BE49-F238E27FC236}">
                <a16:creationId xmlns:a16="http://schemas.microsoft.com/office/drawing/2014/main" id="{7C23EFB7-DB88-C18D-BC2D-9C792B9AA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997" y="2016100"/>
            <a:ext cx="6675698" cy="1783235"/>
          </a:xfrm>
          <a:prstGeom prst="rect">
            <a:avLst/>
          </a:prstGeom>
        </p:spPr>
      </p:pic>
    </p:spTree>
    <p:extLst>
      <p:ext uri="{BB962C8B-B14F-4D97-AF65-F5344CB8AC3E}">
        <p14:creationId xmlns:p14="http://schemas.microsoft.com/office/powerpoint/2010/main" val="135305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智能合约漏洞</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E6842954-D42C-464B-8FE3-019168796D0B}"/>
              </a:ext>
            </a:extLst>
          </p:cNvPr>
          <p:cNvSpPr txBox="1"/>
          <p:nvPr/>
        </p:nvSpPr>
        <p:spPr>
          <a:xfrm>
            <a:off x="784112" y="935980"/>
            <a:ext cx="6812794" cy="400110"/>
          </a:xfrm>
          <a:prstGeom prst="rect">
            <a:avLst/>
          </a:prstGeom>
          <a:noFill/>
        </p:spPr>
        <p:txBody>
          <a:bodyPr wrap="square">
            <a:spAutoFit/>
          </a:bodyPr>
          <a:lstStyle/>
          <a:p>
            <a:r>
              <a:rPr lang="zh-CN" altLang="en-US" sz="2000" b="0" i="0" dirty="0">
                <a:solidFill>
                  <a:srgbClr val="585858"/>
                </a:solidFill>
                <a:effectLst/>
                <a:latin typeface="+mn-ea"/>
              </a:rPr>
              <a:t>与合约执行生命周期有关的四种常见漏洞。</a:t>
            </a:r>
            <a:endParaRPr lang="zh-CN" altLang="en-US" sz="2000" dirty="0">
              <a:latin typeface="+mn-ea"/>
            </a:endParaRPr>
          </a:p>
        </p:txBody>
      </p:sp>
      <p:graphicFrame>
        <p:nvGraphicFramePr>
          <p:cNvPr id="5" name="图示 4">
            <a:extLst>
              <a:ext uri="{FF2B5EF4-FFF2-40B4-BE49-F238E27FC236}">
                <a16:creationId xmlns:a16="http://schemas.microsoft.com/office/drawing/2014/main" id="{8A16DD38-DEA0-35F6-CE56-3FFAA886FCD6}"/>
              </a:ext>
            </a:extLst>
          </p:cNvPr>
          <p:cNvGraphicFramePr/>
          <p:nvPr>
            <p:extLst>
              <p:ext uri="{D42A27DB-BD31-4B8C-83A1-F6EECF244321}">
                <p14:modId xmlns:p14="http://schemas.microsoft.com/office/powerpoint/2010/main" val="2266490834"/>
              </p:ext>
            </p:extLst>
          </p:nvPr>
        </p:nvGraphicFramePr>
        <p:xfrm>
          <a:off x="1500187" y="1556066"/>
          <a:ext cx="4872583" cy="29643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30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虚假</a:t>
            </a:r>
            <a:r>
              <a:rPr lang="en-US" altLang="zh-CN" sz="2000" b="1" dirty="0">
                <a:solidFill>
                  <a:prstClr val="black">
                    <a:lumMod val="65000"/>
                    <a:lumOff val="35000"/>
                  </a:prstClr>
                </a:solidFill>
                <a:latin typeface="Segoe Print" panose="02000600000000000000" pitchFamily="2" charset="0"/>
                <a:ea typeface="微软雅黑" panose="020B0503020204020204" pitchFamily="34" charset="-122"/>
                <a:sym typeface="Arial" panose="020B0604020202020204" pitchFamily="34" charset="0"/>
              </a:rPr>
              <a:t>EOS</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AD88C8E3-ADED-4281-2A39-60E07744020F}"/>
              </a:ext>
            </a:extLst>
          </p:cNvPr>
          <p:cNvSpPr txBox="1"/>
          <p:nvPr/>
        </p:nvSpPr>
        <p:spPr>
          <a:xfrm>
            <a:off x="485368" y="935980"/>
            <a:ext cx="7831618"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任何人都可以创建和发行称为</a:t>
            </a:r>
            <a:r>
              <a:rPr lang="en-US" altLang="zh-CN" sz="2000" b="0" i="0" dirty="0">
                <a:solidFill>
                  <a:srgbClr val="585858"/>
                </a:solidFill>
                <a:effectLst/>
                <a:latin typeface="Segoe Print" panose="02000600000000000000" pitchFamily="2" charset="0"/>
              </a:rPr>
              <a:t>EOS</a:t>
            </a:r>
            <a:r>
              <a:rPr lang="zh-CN" altLang="en-US" sz="2000" b="0" i="0" dirty="0">
                <a:solidFill>
                  <a:srgbClr val="585858"/>
                </a:solidFill>
                <a:effectLst/>
                <a:latin typeface="Lato" panose="020F0502020204030203" pitchFamily="34" charset="0"/>
              </a:rPr>
              <a:t>的</a:t>
            </a:r>
            <a:r>
              <a:rPr lang="en-US" altLang="zh-CN" sz="2000" dirty="0">
                <a:solidFill>
                  <a:srgbClr val="585858"/>
                </a:solidFill>
                <a:latin typeface="Segoe Print" panose="02000600000000000000" pitchFamily="2" charset="0"/>
              </a:rPr>
              <a:t>token</a:t>
            </a:r>
            <a:r>
              <a:rPr lang="zh-CN" altLang="en-US" sz="2000" b="0" i="0" dirty="0">
                <a:solidFill>
                  <a:srgbClr val="585858"/>
                </a:solidFill>
                <a:effectLst/>
                <a:latin typeface="Lato" panose="020F0502020204030203" pitchFamily="34" charset="0"/>
              </a:rPr>
              <a:t>，因为</a:t>
            </a:r>
            <a:r>
              <a:rPr lang="en-US" altLang="zh-CN" sz="2000" dirty="0">
                <a:solidFill>
                  <a:srgbClr val="585858"/>
                </a:solidFill>
                <a:latin typeface="Segoe Print" panose="02000600000000000000" pitchFamily="2" charset="0"/>
              </a:rPr>
              <a:t>token</a:t>
            </a:r>
            <a:r>
              <a:rPr lang="zh-CN" altLang="en-US" sz="2000" b="0" i="0" dirty="0">
                <a:solidFill>
                  <a:srgbClr val="585858"/>
                </a:solidFill>
                <a:effectLst/>
                <a:latin typeface="Lato" panose="020F0502020204030203" pitchFamily="34" charset="0"/>
              </a:rPr>
              <a:t>名称和符号在</a:t>
            </a:r>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Lato" panose="020F0502020204030203" pitchFamily="34" charset="0"/>
              </a:rPr>
              <a:t>中不需要符合唯一性。因此，在下图中的步骤</a:t>
            </a:r>
            <a:r>
              <a:rPr lang="en-US" altLang="zh-CN" sz="2000" b="0" i="0" dirty="0">
                <a:solidFill>
                  <a:srgbClr val="585858"/>
                </a:solidFill>
                <a:effectLst/>
                <a:latin typeface="Lato" panose="020F0502020204030203" pitchFamily="34" charset="0"/>
              </a:rPr>
              <a:t>3</a:t>
            </a:r>
            <a:r>
              <a:rPr lang="zh-CN" altLang="en-US" sz="2000" b="0" i="0" dirty="0">
                <a:solidFill>
                  <a:srgbClr val="585858"/>
                </a:solidFill>
                <a:effectLst/>
                <a:latin typeface="Lato" panose="020F0502020204030203" pitchFamily="34" charset="0"/>
              </a:rPr>
              <a:t>对</a:t>
            </a:r>
            <a:r>
              <a:rPr lang="en-US" altLang="zh-CN" sz="2000" dirty="0">
                <a:solidFill>
                  <a:srgbClr val="585858"/>
                </a:solidFill>
                <a:latin typeface="Segoe Print" panose="02000600000000000000" pitchFamily="2" charset="0"/>
              </a:rPr>
              <a:t>code</a:t>
            </a:r>
            <a:r>
              <a:rPr lang="zh-CN" altLang="en-US" sz="2000" b="0" i="0" dirty="0">
                <a:solidFill>
                  <a:srgbClr val="585858"/>
                </a:solidFill>
                <a:effectLst/>
                <a:latin typeface="Lato" panose="020F0502020204030203" pitchFamily="34" charset="0"/>
              </a:rPr>
              <a:t>进行不正确验证可能会导致漏洞。</a:t>
            </a:r>
            <a:endParaRPr lang="zh-CN" altLang="en-US" sz="2000" dirty="0"/>
          </a:p>
        </p:txBody>
      </p:sp>
      <p:pic>
        <p:nvPicPr>
          <p:cNvPr id="11" name="图片 10">
            <a:extLst>
              <a:ext uri="{FF2B5EF4-FFF2-40B4-BE49-F238E27FC236}">
                <a16:creationId xmlns:a16="http://schemas.microsoft.com/office/drawing/2014/main" id="{B87439D8-EB81-4772-BEA9-EA97CBF03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93" y="2197052"/>
            <a:ext cx="6675698" cy="1783235"/>
          </a:xfrm>
          <a:prstGeom prst="rect">
            <a:avLst/>
          </a:prstGeom>
        </p:spPr>
      </p:pic>
      <p:sp>
        <p:nvSpPr>
          <p:cNvPr id="13" name="文本框 12">
            <a:extLst>
              <a:ext uri="{FF2B5EF4-FFF2-40B4-BE49-F238E27FC236}">
                <a16:creationId xmlns:a16="http://schemas.microsoft.com/office/drawing/2014/main" id="{1AADA979-2F40-3913-744D-E807EBEF4E5B}"/>
              </a:ext>
            </a:extLst>
          </p:cNvPr>
          <p:cNvSpPr txBox="1"/>
          <p:nvPr/>
        </p:nvSpPr>
        <p:spPr>
          <a:xfrm>
            <a:off x="756146" y="4088353"/>
            <a:ext cx="7831618" cy="707886"/>
          </a:xfrm>
          <a:prstGeom prst="rect">
            <a:avLst/>
          </a:prstGeom>
          <a:noFill/>
        </p:spPr>
        <p:txBody>
          <a:bodyPr wrap="square">
            <a:spAutoFit/>
          </a:bodyPr>
          <a:lstStyle/>
          <a:p>
            <a:r>
              <a:rPr lang="zh-CN" altLang="en-US" sz="2000" b="1" dirty="0">
                <a:solidFill>
                  <a:srgbClr val="585858"/>
                </a:solidFill>
                <a:latin typeface="Lato" panose="020F0502020204030203" pitchFamily="34" charset="0"/>
              </a:rPr>
              <a:t>漏洞描述</a:t>
            </a:r>
            <a:r>
              <a:rPr lang="zh-CN" altLang="en-US" sz="2000" dirty="0">
                <a:solidFill>
                  <a:srgbClr val="585858"/>
                </a:solidFill>
                <a:latin typeface="Lato" panose="020F0502020204030203" pitchFamily="34" charset="0"/>
              </a:rPr>
              <a:t>：由于</a:t>
            </a:r>
            <a:r>
              <a:rPr lang="en-US" altLang="zh-CN" sz="2000" dirty="0" err="1">
                <a:solidFill>
                  <a:srgbClr val="585858"/>
                </a:solidFill>
                <a:latin typeface="Segoe Print" panose="02000600000000000000" pitchFamily="2" charset="0"/>
              </a:rPr>
              <a:t>eosio.token</a:t>
            </a:r>
            <a:r>
              <a:rPr lang="zh-CN" altLang="en-US" sz="2000" dirty="0">
                <a:solidFill>
                  <a:srgbClr val="585858"/>
                </a:solidFill>
                <a:latin typeface="Lato" panose="020F0502020204030203" pitchFamily="34" charset="0"/>
              </a:rPr>
              <a:t>的源代码是完全公开的，因此任何人都可以复制其源代码并发行具有相同名称，符号和代码的</a:t>
            </a:r>
            <a:r>
              <a:rPr lang="en-US" altLang="zh-CN" sz="2000" dirty="0">
                <a:solidFill>
                  <a:srgbClr val="585858"/>
                </a:solidFill>
                <a:latin typeface="Segoe Print" panose="02000600000000000000" pitchFamily="2" charset="0"/>
              </a:rPr>
              <a:t>token</a:t>
            </a:r>
            <a:r>
              <a:rPr lang="zh-CN" altLang="en-US" sz="2000" dirty="0">
                <a:solidFill>
                  <a:srgbClr val="585858"/>
                </a:solidFill>
                <a:latin typeface="Lato" panose="020F0502020204030203" pitchFamily="34" charset="0"/>
              </a:rPr>
              <a:t>。</a:t>
            </a:r>
          </a:p>
        </p:txBody>
      </p:sp>
    </p:spTree>
    <p:extLst>
      <p:ext uri="{BB962C8B-B14F-4D97-AF65-F5344CB8AC3E}">
        <p14:creationId xmlns:p14="http://schemas.microsoft.com/office/powerpoint/2010/main" val="22776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虚假收据</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5B2B54B8-CD23-AA50-CF9A-86B5CFD3893C}"/>
              </a:ext>
            </a:extLst>
          </p:cNvPr>
          <p:cNvSpPr txBox="1"/>
          <p:nvPr/>
        </p:nvSpPr>
        <p:spPr>
          <a:xfrm>
            <a:off x="612130" y="1007988"/>
            <a:ext cx="8112026" cy="1015663"/>
          </a:xfrm>
          <a:prstGeom prst="rect">
            <a:avLst/>
          </a:prstGeom>
          <a:noFill/>
        </p:spPr>
        <p:txBody>
          <a:bodyPr wrap="square">
            <a:spAutoFit/>
          </a:bodyPr>
          <a:lstStyle/>
          <a:p>
            <a:r>
              <a:rPr lang="zh-CN" altLang="en-US" sz="2000" b="0" i="0" dirty="0">
                <a:solidFill>
                  <a:srgbClr val="585858"/>
                </a:solidFill>
                <a:effectLst/>
                <a:latin typeface="+mn-ea"/>
              </a:rPr>
              <a:t>如果</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开发人员对</a:t>
            </a:r>
            <a:r>
              <a:rPr lang="en-US" altLang="zh-CN" sz="2000" b="0" i="0" dirty="0">
                <a:solidFill>
                  <a:srgbClr val="585858"/>
                </a:solidFill>
                <a:effectLst/>
                <a:latin typeface="Segoe Print" panose="02000600000000000000" pitchFamily="2" charset="0"/>
              </a:rPr>
              <a:t>code</a:t>
            </a:r>
            <a:r>
              <a:rPr lang="zh-CN" altLang="en-US" sz="2000" b="0" i="0" dirty="0">
                <a:solidFill>
                  <a:srgbClr val="585858"/>
                </a:solidFill>
                <a:effectLst/>
                <a:latin typeface="+mn-ea"/>
              </a:rPr>
              <a:t>进行了全面检查，则通知将由调度程序转发到</a:t>
            </a:r>
            <a:r>
              <a:rPr lang="en-US" altLang="zh-CN" sz="2000" b="0" i="0" dirty="0">
                <a:solidFill>
                  <a:srgbClr val="585858"/>
                </a:solidFill>
                <a:effectLst/>
                <a:latin typeface="Segoe Print" panose="02000600000000000000" pitchFamily="2" charset="0"/>
              </a:rPr>
              <a:t>transfer</a:t>
            </a:r>
            <a:r>
              <a:rPr lang="zh-CN" altLang="en-US" sz="2000" b="0" i="0" dirty="0">
                <a:solidFill>
                  <a:srgbClr val="585858"/>
                </a:solidFill>
                <a:effectLst/>
                <a:latin typeface="+mn-ea"/>
              </a:rPr>
              <a:t>，如下图中的步骤</a:t>
            </a:r>
            <a:r>
              <a:rPr lang="en-US" altLang="zh-CN" sz="2000" b="0" i="0" dirty="0">
                <a:solidFill>
                  <a:srgbClr val="585858"/>
                </a:solidFill>
                <a:effectLst/>
                <a:latin typeface="+mn-ea"/>
              </a:rPr>
              <a:t>4</a:t>
            </a:r>
            <a:r>
              <a:rPr lang="zh-CN" altLang="en-US" sz="2000" b="0" i="0" dirty="0">
                <a:solidFill>
                  <a:srgbClr val="585858"/>
                </a:solidFill>
                <a:effectLst/>
                <a:latin typeface="+mn-ea"/>
              </a:rPr>
              <a:t>所示。但是，如果开发人员在此步骤中未执行验证，则</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可以被攻击。</a:t>
            </a:r>
            <a:endParaRPr lang="zh-CN" altLang="en-US" sz="2000" dirty="0">
              <a:latin typeface="+mn-ea"/>
            </a:endParaRPr>
          </a:p>
        </p:txBody>
      </p:sp>
      <p:sp>
        <p:nvSpPr>
          <p:cNvPr id="10" name="文本框 9">
            <a:extLst>
              <a:ext uri="{FF2B5EF4-FFF2-40B4-BE49-F238E27FC236}">
                <a16:creationId xmlns:a16="http://schemas.microsoft.com/office/drawing/2014/main" id="{7ED1FB30-0908-B22E-1939-14E088F491C7}"/>
              </a:ext>
            </a:extLst>
          </p:cNvPr>
          <p:cNvSpPr txBox="1"/>
          <p:nvPr/>
        </p:nvSpPr>
        <p:spPr>
          <a:xfrm>
            <a:off x="612130" y="3939871"/>
            <a:ext cx="7704856" cy="707886"/>
          </a:xfrm>
          <a:prstGeom prst="rect">
            <a:avLst/>
          </a:prstGeom>
          <a:noFill/>
        </p:spPr>
        <p:txBody>
          <a:bodyPr wrap="square">
            <a:spAutoFit/>
          </a:bodyPr>
          <a:lstStyle/>
          <a:p>
            <a:r>
              <a:rPr lang="zh-CN" altLang="en-US" sz="2000" b="1" i="0" dirty="0">
                <a:solidFill>
                  <a:srgbClr val="585858"/>
                </a:solidFill>
                <a:effectLst/>
                <a:latin typeface="+mn-ea"/>
              </a:rPr>
              <a:t>漏洞描述：</a:t>
            </a:r>
            <a:r>
              <a:rPr lang="zh-CN" altLang="en-US" sz="2000" b="0" i="0" dirty="0">
                <a:solidFill>
                  <a:srgbClr val="585858"/>
                </a:solidFill>
                <a:effectLst/>
                <a:latin typeface="+mn-ea"/>
              </a:rPr>
              <a:t>通知可以转发，并且</a:t>
            </a:r>
            <a:r>
              <a:rPr lang="en-US" altLang="zh-CN" sz="2000" b="0" i="0" dirty="0">
                <a:solidFill>
                  <a:srgbClr val="585858"/>
                </a:solidFill>
                <a:effectLst/>
                <a:latin typeface="Segoe Print" panose="02000600000000000000" pitchFamily="2" charset="0"/>
              </a:rPr>
              <a:t>code</a:t>
            </a:r>
            <a:r>
              <a:rPr lang="zh-CN" altLang="en-US" sz="2000" b="0" i="0" dirty="0">
                <a:solidFill>
                  <a:srgbClr val="585858"/>
                </a:solidFill>
                <a:effectLst/>
                <a:latin typeface="+mn-ea"/>
              </a:rPr>
              <a:t>不会更改。因此，</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可能会被同时扮演发起者和共犯双重角色（帐户）的攻击者欺骗。</a:t>
            </a:r>
            <a:endParaRPr lang="zh-CN" altLang="en-US" sz="2000" dirty="0">
              <a:latin typeface="+mn-ea"/>
            </a:endParaRPr>
          </a:p>
        </p:txBody>
      </p:sp>
      <p:pic>
        <p:nvPicPr>
          <p:cNvPr id="12" name="图片 11">
            <a:extLst>
              <a:ext uri="{FF2B5EF4-FFF2-40B4-BE49-F238E27FC236}">
                <a16:creationId xmlns:a16="http://schemas.microsoft.com/office/drawing/2014/main" id="{C41EB6D4-339C-E894-A188-D4C9CC39E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146" y="2023651"/>
            <a:ext cx="6675698" cy="1783235"/>
          </a:xfrm>
          <a:prstGeom prst="rect">
            <a:avLst/>
          </a:prstGeom>
        </p:spPr>
      </p:pic>
    </p:spTree>
    <p:extLst>
      <p:ext uri="{BB962C8B-B14F-4D97-AF65-F5344CB8AC3E}">
        <p14:creationId xmlns:p14="http://schemas.microsoft.com/office/powerpoint/2010/main" val="417971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回滚</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7" name="图片 6">
            <a:extLst>
              <a:ext uri="{FF2B5EF4-FFF2-40B4-BE49-F238E27FC236}">
                <a16:creationId xmlns:a16="http://schemas.microsoft.com/office/drawing/2014/main" id="{C57993B2-E342-938A-FAE4-E282462D1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9" y="2184713"/>
            <a:ext cx="6675698" cy="1783235"/>
          </a:xfrm>
          <a:prstGeom prst="rect">
            <a:avLst/>
          </a:prstGeom>
        </p:spPr>
      </p:pic>
      <p:sp>
        <p:nvSpPr>
          <p:cNvPr id="9" name="文本框 8">
            <a:extLst>
              <a:ext uri="{FF2B5EF4-FFF2-40B4-BE49-F238E27FC236}">
                <a16:creationId xmlns:a16="http://schemas.microsoft.com/office/drawing/2014/main" id="{62EDB657-BE85-01B0-EE6D-55118B9A7B29}"/>
              </a:ext>
            </a:extLst>
          </p:cNvPr>
          <p:cNvSpPr txBox="1"/>
          <p:nvPr/>
        </p:nvSpPr>
        <p:spPr>
          <a:xfrm>
            <a:off x="775634" y="774169"/>
            <a:ext cx="7491139" cy="163121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如下图，</a:t>
            </a:r>
            <a:r>
              <a:rPr lang="en-US" altLang="zh-CN" sz="2000" b="0" i="0" dirty="0">
                <a:solidFill>
                  <a:srgbClr val="585858"/>
                </a:solidFill>
                <a:effectLst/>
                <a:latin typeface="Segoe Print" panose="02000600000000000000" pitchFamily="2" charset="0"/>
              </a:rPr>
              <a:t>transfer</a:t>
            </a:r>
            <a:r>
              <a:rPr lang="zh-CN" altLang="en-US" sz="2000" b="0" i="0" dirty="0">
                <a:solidFill>
                  <a:srgbClr val="585858"/>
                </a:solidFill>
                <a:effectLst/>
                <a:latin typeface="Lato" panose="020F0502020204030203" pitchFamily="34" charset="0"/>
              </a:rPr>
              <a:t>和</a:t>
            </a:r>
            <a:r>
              <a:rPr lang="en-US" altLang="zh-CN" sz="2000" dirty="0">
                <a:solidFill>
                  <a:srgbClr val="585858"/>
                </a:solidFill>
                <a:latin typeface="Segoe Print" panose="02000600000000000000" pitchFamily="2" charset="0"/>
              </a:rPr>
              <a:t>reveal</a:t>
            </a:r>
            <a:r>
              <a:rPr lang="zh-CN" altLang="en-US" sz="2000" b="0" i="0" dirty="0">
                <a:solidFill>
                  <a:srgbClr val="585858"/>
                </a:solidFill>
                <a:effectLst/>
                <a:latin typeface="Lato" panose="020F0502020204030203" pitchFamily="34" charset="0"/>
              </a:rPr>
              <a:t>是关键函数。</a:t>
            </a:r>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transfer</a:t>
            </a:r>
            <a:r>
              <a:rPr lang="zh-CN" altLang="en-US" sz="2000" b="0" i="0" dirty="0">
                <a:solidFill>
                  <a:srgbClr val="585858"/>
                </a:solidFill>
                <a:effectLst/>
                <a:latin typeface="Lato" panose="020F0502020204030203" pitchFamily="34" charset="0"/>
              </a:rPr>
              <a:t>中，</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处理随玩家转帐而收到的压注；</a:t>
            </a:r>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reveal</a:t>
            </a:r>
            <a:r>
              <a:rPr lang="zh-CN" altLang="en-US" sz="2000" b="0" i="0" dirty="0">
                <a:solidFill>
                  <a:srgbClr val="585858"/>
                </a:solidFill>
                <a:effectLst/>
                <a:latin typeface="Lato" panose="020F0502020204030203" pitchFamily="34" charset="0"/>
              </a:rPr>
              <a:t>中，开发人员经常使用各种链上状态值作为种子来生成伪随机数，并最终通过将生成的数字与玩家的输入进行比较来获得结果。</a:t>
            </a:r>
            <a:endParaRPr lang="zh-CN" altLang="en-US" sz="2000" dirty="0"/>
          </a:p>
        </p:txBody>
      </p:sp>
      <p:sp>
        <p:nvSpPr>
          <p:cNvPr id="11" name="文本框 10">
            <a:extLst>
              <a:ext uri="{FF2B5EF4-FFF2-40B4-BE49-F238E27FC236}">
                <a16:creationId xmlns:a16="http://schemas.microsoft.com/office/drawing/2014/main" id="{62940B37-5C90-DAC2-C529-E9A329C0499F}"/>
              </a:ext>
            </a:extLst>
          </p:cNvPr>
          <p:cNvSpPr txBox="1"/>
          <p:nvPr/>
        </p:nvSpPr>
        <p:spPr>
          <a:xfrm>
            <a:off x="775634" y="3951176"/>
            <a:ext cx="8120594" cy="1015663"/>
          </a:xfrm>
          <a:prstGeom prst="rect">
            <a:avLst/>
          </a:prstGeom>
          <a:noFill/>
        </p:spPr>
        <p:txBody>
          <a:bodyPr wrap="square">
            <a:spAutoFit/>
          </a:bodyPr>
          <a:lstStyle/>
          <a:p>
            <a:r>
              <a:rPr lang="zh-CN" altLang="en-US" sz="2000" b="1" i="0" dirty="0">
                <a:solidFill>
                  <a:srgbClr val="585858"/>
                </a:solidFill>
                <a:effectLst/>
                <a:latin typeface="Lato" panose="020F0502020204030203" pitchFamily="34" charset="0"/>
              </a:rPr>
              <a:t>漏洞描述：</a:t>
            </a:r>
            <a:r>
              <a:rPr lang="zh-CN" altLang="en-US" sz="2000" b="0" i="0" dirty="0">
                <a:solidFill>
                  <a:srgbClr val="585858"/>
                </a:solidFill>
                <a:effectLst/>
                <a:latin typeface="Lato" panose="020F0502020204030203" pitchFamily="34" charset="0"/>
              </a:rPr>
              <a:t>即使开发人员仔细检查了输入的每个参数，并在采取任何敏感措施之前检查了调用者的权限，与前图中的模型匹配的游戏仍然可能受到攻击。</a:t>
            </a:r>
            <a:endParaRPr lang="zh-CN" altLang="en-US" sz="2000" dirty="0"/>
          </a:p>
        </p:txBody>
      </p:sp>
    </p:spTree>
    <p:extLst>
      <p:ext uri="{BB962C8B-B14F-4D97-AF65-F5344CB8AC3E}">
        <p14:creationId xmlns:p14="http://schemas.microsoft.com/office/powerpoint/2010/main" val="2010233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缺少权限检查</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7" name="图片 6">
            <a:extLst>
              <a:ext uri="{FF2B5EF4-FFF2-40B4-BE49-F238E27FC236}">
                <a16:creationId xmlns:a16="http://schemas.microsoft.com/office/drawing/2014/main" id="{7FB131A5-79A4-FC59-BA0C-83DA5BB74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59" y="1840472"/>
            <a:ext cx="6675698" cy="1783235"/>
          </a:xfrm>
          <a:prstGeom prst="rect">
            <a:avLst/>
          </a:prstGeom>
        </p:spPr>
      </p:pic>
      <p:sp>
        <p:nvSpPr>
          <p:cNvPr id="9" name="文本框 8">
            <a:extLst>
              <a:ext uri="{FF2B5EF4-FFF2-40B4-BE49-F238E27FC236}">
                <a16:creationId xmlns:a16="http://schemas.microsoft.com/office/drawing/2014/main" id="{4939E21D-4FAF-E682-483B-D7CDA7987C19}"/>
              </a:ext>
            </a:extLst>
          </p:cNvPr>
          <p:cNvSpPr txBox="1"/>
          <p:nvPr/>
        </p:nvSpPr>
        <p:spPr>
          <a:xfrm>
            <a:off x="616159" y="803772"/>
            <a:ext cx="7416824"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在执行任何敏感操作之前，开发人员应检查动作是否携带了相应的权限。例如，在下图的步骤</a:t>
            </a:r>
            <a:r>
              <a:rPr lang="en-US" altLang="zh-CN" sz="2000" b="0" i="0" dirty="0">
                <a:solidFill>
                  <a:srgbClr val="585858"/>
                </a:solidFill>
                <a:effectLst/>
                <a:latin typeface="Lato" panose="020F0502020204030203" pitchFamily="34" charset="0"/>
              </a:rPr>
              <a:t>5</a:t>
            </a:r>
            <a:r>
              <a:rPr lang="zh-CN" altLang="en-US" sz="2000" b="0" i="0" dirty="0">
                <a:solidFill>
                  <a:srgbClr val="585858"/>
                </a:solidFill>
                <a:effectLst/>
                <a:latin typeface="Lato" panose="020F0502020204030203" pitchFamily="34" charset="0"/>
              </a:rPr>
              <a:t>之前，</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应检查调用者是否可以代表实际付款人参加游戏。</a:t>
            </a:r>
            <a:endParaRPr lang="zh-CN" altLang="en-US" sz="2000" dirty="0"/>
          </a:p>
        </p:txBody>
      </p:sp>
      <p:sp>
        <p:nvSpPr>
          <p:cNvPr id="11" name="文本框 10">
            <a:extLst>
              <a:ext uri="{FF2B5EF4-FFF2-40B4-BE49-F238E27FC236}">
                <a16:creationId xmlns:a16="http://schemas.microsoft.com/office/drawing/2014/main" id="{95DB7561-3D80-B005-7A93-D4D054340DF7}"/>
              </a:ext>
            </a:extLst>
          </p:cNvPr>
          <p:cNvSpPr txBox="1"/>
          <p:nvPr/>
        </p:nvSpPr>
        <p:spPr>
          <a:xfrm>
            <a:off x="485369" y="4011968"/>
            <a:ext cx="8238787" cy="707886"/>
          </a:xfrm>
          <a:prstGeom prst="rect">
            <a:avLst/>
          </a:prstGeom>
          <a:noFill/>
        </p:spPr>
        <p:txBody>
          <a:bodyPr wrap="square">
            <a:spAutoFit/>
          </a:bodyPr>
          <a:lstStyle/>
          <a:p>
            <a:r>
              <a:rPr lang="zh-CN" altLang="en-US" sz="2000" b="1" i="0" dirty="0">
                <a:solidFill>
                  <a:srgbClr val="585858"/>
                </a:solidFill>
                <a:effectLst/>
                <a:latin typeface="Lato" panose="020F0502020204030203" pitchFamily="34" charset="0"/>
              </a:rPr>
              <a:t>漏洞描述：</a:t>
            </a:r>
            <a:r>
              <a:rPr lang="zh-CN" altLang="en-US" sz="2000" b="0" i="0" dirty="0">
                <a:solidFill>
                  <a:srgbClr val="585858"/>
                </a:solidFill>
                <a:effectLst/>
                <a:latin typeface="Lato" panose="020F0502020204030203" pitchFamily="34" charset="0"/>
              </a:rPr>
              <a:t>权限检查由</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中的</a:t>
            </a:r>
            <a:r>
              <a:rPr lang="en-US" altLang="zh-CN" sz="2000" dirty="0" err="1">
                <a:solidFill>
                  <a:srgbClr val="585858"/>
                </a:solidFill>
                <a:latin typeface="Segoe Print" panose="02000600000000000000" pitchFamily="2" charset="0"/>
              </a:rPr>
              <a:t>require</a:t>
            </a:r>
            <a:r>
              <a:rPr lang="en-US" altLang="zh-CN" sz="2000" b="0" i="0" dirty="0" err="1">
                <a:solidFill>
                  <a:srgbClr val="585858"/>
                </a:solidFill>
                <a:effectLst/>
                <a:latin typeface="Lato" panose="020F0502020204030203" pitchFamily="34" charset="0"/>
              </a:rPr>
              <a:t>_</a:t>
            </a:r>
            <a:r>
              <a:rPr lang="en-US" altLang="zh-CN" sz="2000" dirty="0" err="1">
                <a:solidFill>
                  <a:srgbClr val="585858"/>
                </a:solidFill>
                <a:latin typeface="Segoe Print" panose="02000600000000000000" pitchFamily="2" charset="0"/>
              </a:rPr>
              <a:t>auth</a:t>
            </a:r>
            <a:r>
              <a:rPr lang="zh-CN" altLang="en-US" sz="2000" b="0" i="0" dirty="0">
                <a:solidFill>
                  <a:srgbClr val="585858"/>
                </a:solidFill>
                <a:effectLst/>
                <a:latin typeface="Lato" panose="020F0502020204030203" pitchFamily="34" charset="0"/>
              </a:rPr>
              <a:t>（</a:t>
            </a:r>
            <a:r>
              <a:rPr lang="en-US" altLang="zh-CN" sz="2000" dirty="0">
                <a:solidFill>
                  <a:srgbClr val="585858"/>
                </a:solidFill>
                <a:latin typeface="Segoe Print" panose="02000600000000000000" pitchFamily="2" charset="0"/>
              </a:rPr>
              <a:t>acct</a:t>
            </a:r>
            <a:r>
              <a:rPr lang="zh-CN" altLang="en-US" sz="2000" b="0" i="0" dirty="0">
                <a:solidFill>
                  <a:srgbClr val="585858"/>
                </a:solidFill>
                <a:effectLst/>
                <a:latin typeface="Lato" panose="020F0502020204030203" pitchFamily="34" charset="0"/>
              </a:rPr>
              <a:t>）强制执行，用于检查调用者是否已被</a:t>
            </a:r>
            <a:r>
              <a:rPr lang="en-US" altLang="zh-CN" sz="2000" dirty="0">
                <a:solidFill>
                  <a:srgbClr val="585858"/>
                </a:solidFill>
                <a:latin typeface="Segoe Print" panose="02000600000000000000" pitchFamily="2" charset="0"/>
              </a:rPr>
              <a:t>acct</a:t>
            </a:r>
            <a:r>
              <a:rPr lang="zh-CN" altLang="en-US" sz="2000" b="0" i="0" dirty="0">
                <a:solidFill>
                  <a:srgbClr val="585858"/>
                </a:solidFill>
                <a:effectLst/>
                <a:latin typeface="Lato" panose="020F0502020204030203" pitchFamily="34" charset="0"/>
              </a:rPr>
              <a:t>授权来触发相应的函数。</a:t>
            </a:r>
            <a:endParaRPr lang="zh-CN" altLang="en-US" sz="2000" dirty="0"/>
          </a:p>
        </p:txBody>
      </p:sp>
    </p:spTree>
    <p:extLst>
      <p:ext uri="{BB962C8B-B14F-4D97-AF65-F5344CB8AC3E}">
        <p14:creationId xmlns:p14="http://schemas.microsoft.com/office/powerpoint/2010/main" val="388757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473" y="344356"/>
            <a:ext cx="366837" cy="365183"/>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3" name="矩形 2"/>
          <p:cNvSpPr/>
          <p:nvPr/>
        </p:nvSpPr>
        <p:spPr>
          <a:xfrm>
            <a:off x="499212" y="540163"/>
            <a:ext cx="244558" cy="2434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4" name="MH_Other_1"/>
          <p:cNvSpPr/>
          <p:nvPr>
            <p:custDataLst>
              <p:tags r:id="rId2"/>
            </p:custDataLst>
          </p:nvPr>
        </p:nvSpPr>
        <p:spPr>
          <a:xfrm flipV="1">
            <a:off x="4155959" y="1083247"/>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2"/>
          <p:cNvSpPr/>
          <p:nvPr>
            <p:custDataLst>
              <p:tags r:id="rId3"/>
            </p:custDataLst>
          </p:nvPr>
        </p:nvSpPr>
        <p:spPr>
          <a:xfrm>
            <a:off x="4155959" y="676078"/>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3"/>
          <p:cNvSpPr/>
          <p:nvPr>
            <p:custDataLst>
              <p:tags r:id="rId4"/>
            </p:custDataLst>
          </p:nvPr>
        </p:nvSpPr>
        <p:spPr>
          <a:xfrm flipV="1">
            <a:off x="4155959" y="176458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Other_4"/>
          <p:cNvSpPr/>
          <p:nvPr>
            <p:custDataLst>
              <p:tags r:id="rId5"/>
            </p:custDataLst>
          </p:nvPr>
        </p:nvSpPr>
        <p:spPr>
          <a:xfrm>
            <a:off x="4155959" y="135741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5"/>
          <p:cNvSpPr/>
          <p:nvPr>
            <p:custDataLst>
              <p:tags r:id="rId6"/>
            </p:custDataLst>
          </p:nvPr>
        </p:nvSpPr>
        <p:spPr>
          <a:xfrm flipV="1">
            <a:off x="4155959" y="2444757"/>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Other_6"/>
          <p:cNvSpPr/>
          <p:nvPr>
            <p:custDataLst>
              <p:tags r:id="rId7"/>
            </p:custDataLst>
          </p:nvPr>
        </p:nvSpPr>
        <p:spPr>
          <a:xfrm>
            <a:off x="4155959" y="2038754"/>
            <a:ext cx="82037" cy="73501"/>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7"/>
          <p:cNvSpPr/>
          <p:nvPr>
            <p:custDataLst>
              <p:tags r:id="rId8"/>
            </p:custDataLst>
          </p:nvPr>
        </p:nvSpPr>
        <p:spPr>
          <a:xfrm flipV="1">
            <a:off x="4155959" y="3126095"/>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8"/>
          <p:cNvSpPr/>
          <p:nvPr>
            <p:custDataLst>
              <p:tags r:id="rId9"/>
            </p:custDataLst>
          </p:nvPr>
        </p:nvSpPr>
        <p:spPr>
          <a:xfrm>
            <a:off x="4155959" y="271892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9"/>
          <p:cNvSpPr/>
          <p:nvPr>
            <p:custDataLst>
              <p:tags r:id="rId10"/>
            </p:custDataLst>
          </p:nvPr>
        </p:nvSpPr>
        <p:spPr>
          <a:xfrm>
            <a:off x="3537165" y="750745"/>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_10"/>
          <p:cNvSpPr/>
          <p:nvPr>
            <p:custDataLst>
              <p:tags r:id="rId11"/>
            </p:custDataLst>
          </p:nvPr>
        </p:nvSpPr>
        <p:spPr>
          <a:xfrm>
            <a:off x="3537165" y="1432083"/>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2"/>
            </p:custDataLst>
          </p:nvPr>
        </p:nvSpPr>
        <p:spPr>
          <a:xfrm>
            <a:off x="3537165" y="2113240"/>
            <a:ext cx="1205105" cy="406184"/>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_12"/>
          <p:cNvSpPr/>
          <p:nvPr>
            <p:custDataLst>
              <p:tags r:id="rId13"/>
            </p:custDataLst>
          </p:nvPr>
        </p:nvSpPr>
        <p:spPr>
          <a:xfrm>
            <a:off x="3537165" y="2793593"/>
            <a:ext cx="1205105" cy="407169"/>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1"/>
          <p:cNvSpPr/>
          <p:nvPr>
            <p:custDataLst>
              <p:tags r:id="rId14"/>
            </p:custDataLst>
          </p:nvPr>
        </p:nvSpPr>
        <p:spPr>
          <a:xfrm>
            <a:off x="3330914" y="750745"/>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2"/>
          <p:cNvSpPr/>
          <p:nvPr>
            <p:custDataLst>
              <p:tags r:id="rId15"/>
            </p:custDataLst>
          </p:nvPr>
        </p:nvSpPr>
        <p:spPr>
          <a:xfrm>
            <a:off x="3330914" y="1432083"/>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3"/>
          <p:cNvSpPr/>
          <p:nvPr>
            <p:custDataLst>
              <p:tags r:id="rId16"/>
            </p:custDataLst>
          </p:nvPr>
        </p:nvSpPr>
        <p:spPr>
          <a:xfrm>
            <a:off x="3330914" y="2113240"/>
            <a:ext cx="825045" cy="406184"/>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SubTitle_4"/>
          <p:cNvSpPr/>
          <p:nvPr>
            <p:custDataLst>
              <p:tags r:id="rId17"/>
            </p:custDataLst>
          </p:nvPr>
        </p:nvSpPr>
        <p:spPr>
          <a:xfrm>
            <a:off x="3330914" y="2793593"/>
            <a:ext cx="825045" cy="407169"/>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18"/>
            </p:custDataLst>
          </p:nvPr>
        </p:nvSpPr>
        <p:spPr>
          <a:xfrm>
            <a:off x="5050556" y="815300"/>
            <a:ext cx="172657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概要与介绍</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2"/>
          <p:cNvSpPr/>
          <p:nvPr>
            <p:custDataLst>
              <p:tags r:id="rId19"/>
            </p:custDataLst>
          </p:nvPr>
        </p:nvSpPr>
        <p:spPr>
          <a:xfrm>
            <a:off x="5050556" y="1514639"/>
            <a:ext cx="2892287"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22" name="MH_Entry_3"/>
          <p:cNvSpPr/>
          <p:nvPr>
            <p:custDataLst>
              <p:tags r:id="rId20"/>
            </p:custDataLst>
          </p:nvPr>
        </p:nvSpPr>
        <p:spPr>
          <a:xfrm>
            <a:off x="5050556" y="2194928"/>
            <a:ext cx="30786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2000" dirty="0">
                <a:solidFill>
                  <a:srgbClr val="8B0012"/>
                </a:solidFill>
                <a:latin typeface="Segoe Print" panose="02000600000000000000" pitchFamily="2" charset="0"/>
                <a:ea typeface="微软雅黑" panose="020B0503020204020204" pitchFamily="34" charset="-122"/>
                <a:sym typeface="Arial" panose="020B0604020202020204" pitchFamily="34" charset="0"/>
              </a:rPr>
              <a:t>EOSIO</a:t>
            </a: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智能合约漏洞</a:t>
            </a:r>
            <a:r>
              <a:rPr lang="en-US" altLang="zh-CN" sz="900" dirty="0">
                <a:solidFill>
                  <a:srgbClr val="8B0012"/>
                </a:solidFill>
                <a:latin typeface="Arial" panose="020B0604020202020204" pitchFamily="34" charset="0"/>
                <a:ea typeface="微软雅黑" panose="020B0503020204020204" pitchFamily="34" charset="-122"/>
                <a:sym typeface="Arial" panose="020B0604020202020204" pitchFamily="34" charset="0"/>
              </a:rPr>
              <a:t> </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4"/>
          <p:cNvSpPr/>
          <p:nvPr>
            <p:custDataLst>
              <p:tags r:id="rId21"/>
            </p:custDataLst>
          </p:nvPr>
        </p:nvSpPr>
        <p:spPr>
          <a:xfrm>
            <a:off x="5050556" y="2793593"/>
            <a:ext cx="26171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技术难点与解决</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22"/>
            </p:custDataLst>
          </p:nvPr>
        </p:nvSpPr>
        <p:spPr>
          <a:xfrm>
            <a:off x="1080887" y="644489"/>
            <a:ext cx="907941" cy="2644243"/>
          </a:xfrm>
          <a:prstGeom prst="rect">
            <a:avLst/>
          </a:prstGeom>
          <a:noFill/>
        </p:spPr>
        <p:txBody>
          <a:bodyPr vert="eaVert" wrap="square" lIns="0" tIns="0" rIns="0" bIns="0" rtlCol="0" anchor="ctr" anchorCtr="0">
            <a:spAutoFit/>
          </a:bodyPr>
          <a:lstStyle/>
          <a:p>
            <a:pPr algn="ctr" defTabSz="638367" fontAlgn="base">
              <a:spcBef>
                <a:spcPct val="0"/>
              </a:spcBef>
              <a:spcAft>
                <a:spcPct val="0"/>
              </a:spcAft>
            </a:pPr>
            <a:r>
              <a:rPr lang="zh-CN" altLang="en-US" sz="5900" b="1" dirty="0">
                <a:solidFill>
                  <a:srgbClr val="8B0012"/>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25" name="MH_Others_2"/>
          <p:cNvSpPr txBox="1"/>
          <p:nvPr>
            <p:custDataLst>
              <p:tags r:id="rId23"/>
            </p:custDataLst>
          </p:nvPr>
        </p:nvSpPr>
        <p:spPr>
          <a:xfrm rot="5400000">
            <a:off x="-272383" y="1816815"/>
            <a:ext cx="2299098" cy="338554"/>
          </a:xfrm>
          <a:prstGeom prst="rect">
            <a:avLst/>
          </a:prstGeom>
          <a:noFill/>
        </p:spPr>
        <p:txBody>
          <a:bodyPr wrap="square" lIns="0" tIns="0" rIns="0" bIns="0">
            <a:spAutoFit/>
          </a:bodyPr>
          <a:lstStyle/>
          <a:p>
            <a:pPr algn="ctr" defTabSz="638367" fontAlgn="base">
              <a:spcBef>
                <a:spcPct val="0"/>
              </a:spcBef>
              <a:spcAft>
                <a:spcPct val="0"/>
              </a:spcAft>
              <a:defRPr/>
            </a:pPr>
            <a:r>
              <a:rPr lang="en-US" altLang="zh-CN" sz="2200" dirty="0">
                <a:solidFill>
                  <a:srgbClr val="FFC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00"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Other_7">
            <a:extLst>
              <a:ext uri="{FF2B5EF4-FFF2-40B4-BE49-F238E27FC236}">
                <a16:creationId xmlns:a16="http://schemas.microsoft.com/office/drawing/2014/main" id="{D32E0F16-A637-1584-9009-AB62E1F5EC81}"/>
              </a:ext>
            </a:extLst>
          </p:cNvPr>
          <p:cNvSpPr/>
          <p:nvPr>
            <p:custDataLst>
              <p:tags r:id="rId24"/>
            </p:custDataLst>
          </p:nvPr>
        </p:nvSpPr>
        <p:spPr>
          <a:xfrm flipV="1">
            <a:off x="4155959" y="3711877"/>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8">
            <a:extLst>
              <a:ext uri="{FF2B5EF4-FFF2-40B4-BE49-F238E27FC236}">
                <a16:creationId xmlns:a16="http://schemas.microsoft.com/office/drawing/2014/main" id="{9BDA787C-F0B7-6085-8354-6A25BD15ADEB}"/>
              </a:ext>
            </a:extLst>
          </p:cNvPr>
          <p:cNvSpPr/>
          <p:nvPr>
            <p:custDataLst>
              <p:tags r:id="rId25"/>
            </p:custDataLst>
          </p:nvPr>
        </p:nvSpPr>
        <p:spPr>
          <a:xfrm>
            <a:off x="4155959" y="3304708"/>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12">
            <a:extLst>
              <a:ext uri="{FF2B5EF4-FFF2-40B4-BE49-F238E27FC236}">
                <a16:creationId xmlns:a16="http://schemas.microsoft.com/office/drawing/2014/main" id="{3CF17C3E-C81B-D40A-0645-CE667DFF48D0}"/>
              </a:ext>
            </a:extLst>
          </p:cNvPr>
          <p:cNvSpPr/>
          <p:nvPr>
            <p:custDataLst>
              <p:tags r:id="rId26"/>
            </p:custDataLst>
          </p:nvPr>
        </p:nvSpPr>
        <p:spPr>
          <a:xfrm>
            <a:off x="3537165" y="3379375"/>
            <a:ext cx="1205105" cy="407169"/>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SubTitle_4">
            <a:extLst>
              <a:ext uri="{FF2B5EF4-FFF2-40B4-BE49-F238E27FC236}">
                <a16:creationId xmlns:a16="http://schemas.microsoft.com/office/drawing/2014/main" id="{C9F85883-9192-C076-7CDC-33AD50E7D83D}"/>
              </a:ext>
            </a:extLst>
          </p:cNvPr>
          <p:cNvSpPr/>
          <p:nvPr>
            <p:custDataLst>
              <p:tags r:id="rId27"/>
            </p:custDataLst>
          </p:nvPr>
        </p:nvSpPr>
        <p:spPr>
          <a:xfrm>
            <a:off x="3330914" y="3379375"/>
            <a:ext cx="825045" cy="407169"/>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Other_1">
            <a:extLst>
              <a:ext uri="{FF2B5EF4-FFF2-40B4-BE49-F238E27FC236}">
                <a16:creationId xmlns:a16="http://schemas.microsoft.com/office/drawing/2014/main" id="{13F33EEE-A293-82DD-D87D-062845174E68}"/>
              </a:ext>
            </a:extLst>
          </p:cNvPr>
          <p:cNvSpPr/>
          <p:nvPr>
            <p:custDataLst>
              <p:tags r:id="rId28"/>
            </p:custDataLst>
          </p:nvPr>
        </p:nvSpPr>
        <p:spPr>
          <a:xfrm flipV="1">
            <a:off x="4155959" y="4297659"/>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2">
            <a:extLst>
              <a:ext uri="{FF2B5EF4-FFF2-40B4-BE49-F238E27FC236}">
                <a16:creationId xmlns:a16="http://schemas.microsoft.com/office/drawing/2014/main" id="{4AF124A4-7109-0375-BF1C-74CD7C558A28}"/>
              </a:ext>
            </a:extLst>
          </p:cNvPr>
          <p:cNvSpPr/>
          <p:nvPr>
            <p:custDataLst>
              <p:tags r:id="rId29"/>
            </p:custDataLst>
          </p:nvPr>
        </p:nvSpPr>
        <p:spPr>
          <a:xfrm>
            <a:off x="4155959" y="3890490"/>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9">
            <a:extLst>
              <a:ext uri="{FF2B5EF4-FFF2-40B4-BE49-F238E27FC236}">
                <a16:creationId xmlns:a16="http://schemas.microsoft.com/office/drawing/2014/main" id="{6DE064E3-FC73-5068-5F8B-5C4BB4A8EE72}"/>
              </a:ext>
            </a:extLst>
          </p:cNvPr>
          <p:cNvSpPr/>
          <p:nvPr>
            <p:custDataLst>
              <p:tags r:id="rId30"/>
            </p:custDataLst>
          </p:nvPr>
        </p:nvSpPr>
        <p:spPr>
          <a:xfrm>
            <a:off x="3537165" y="3965157"/>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SubTitle_1">
            <a:extLst>
              <a:ext uri="{FF2B5EF4-FFF2-40B4-BE49-F238E27FC236}">
                <a16:creationId xmlns:a16="http://schemas.microsoft.com/office/drawing/2014/main" id="{D5AA0363-8836-AF44-E7B5-7811B4C93736}"/>
              </a:ext>
            </a:extLst>
          </p:cNvPr>
          <p:cNvSpPr/>
          <p:nvPr>
            <p:custDataLst>
              <p:tags r:id="rId31"/>
            </p:custDataLst>
          </p:nvPr>
        </p:nvSpPr>
        <p:spPr>
          <a:xfrm>
            <a:off x="3330914" y="3965157"/>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Entry_1">
            <a:extLst>
              <a:ext uri="{FF2B5EF4-FFF2-40B4-BE49-F238E27FC236}">
                <a16:creationId xmlns:a16="http://schemas.microsoft.com/office/drawing/2014/main" id="{20ECFF47-EF07-F5F2-19BE-91DA1AF395F3}"/>
              </a:ext>
            </a:extLst>
          </p:cNvPr>
          <p:cNvSpPr/>
          <p:nvPr>
            <p:custDataLst>
              <p:tags r:id="rId32"/>
            </p:custDataLst>
          </p:nvPr>
        </p:nvSpPr>
        <p:spPr>
          <a:xfrm>
            <a:off x="5050556" y="4029712"/>
            <a:ext cx="172657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效果</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Entry_4">
            <a:extLst>
              <a:ext uri="{FF2B5EF4-FFF2-40B4-BE49-F238E27FC236}">
                <a16:creationId xmlns:a16="http://schemas.microsoft.com/office/drawing/2014/main" id="{00428792-46E4-62C1-EC0E-897BEE4F3126}"/>
              </a:ext>
            </a:extLst>
          </p:cNvPr>
          <p:cNvSpPr/>
          <p:nvPr>
            <p:custDataLst>
              <p:tags r:id="rId33"/>
            </p:custDataLst>
          </p:nvPr>
        </p:nvSpPr>
        <p:spPr>
          <a:xfrm>
            <a:off x="5050556" y="3466460"/>
            <a:ext cx="26171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系统设计与实现</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101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79958"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2204856"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780482" y="2300935"/>
            <a:ext cx="374441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技术难点与解决</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272215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技术难点与解决</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graphicFrame>
        <p:nvGraphicFramePr>
          <p:cNvPr id="7" name="图示 6">
            <a:extLst>
              <a:ext uri="{FF2B5EF4-FFF2-40B4-BE49-F238E27FC236}">
                <a16:creationId xmlns:a16="http://schemas.microsoft.com/office/drawing/2014/main" id="{302038E7-747D-451F-A446-3CA37BFE9CF1}"/>
              </a:ext>
            </a:extLst>
          </p:cNvPr>
          <p:cNvGraphicFramePr/>
          <p:nvPr>
            <p:extLst>
              <p:ext uri="{D42A27DB-BD31-4B8C-83A1-F6EECF244321}">
                <p14:modId xmlns:p14="http://schemas.microsoft.com/office/powerpoint/2010/main" val="2005829548"/>
              </p:ext>
            </p:extLst>
          </p:nvPr>
        </p:nvGraphicFramePr>
        <p:xfrm>
          <a:off x="2124298" y="1809629"/>
          <a:ext cx="4320480" cy="2927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文本框 8">
            <a:extLst>
              <a:ext uri="{FF2B5EF4-FFF2-40B4-BE49-F238E27FC236}">
                <a16:creationId xmlns:a16="http://schemas.microsoft.com/office/drawing/2014/main" id="{07045796-CD49-C19F-5A22-F4C7E3896EBA}"/>
              </a:ext>
            </a:extLst>
          </p:cNvPr>
          <p:cNvSpPr txBox="1"/>
          <p:nvPr/>
        </p:nvSpPr>
        <p:spPr>
          <a:xfrm>
            <a:off x="828154" y="1070376"/>
            <a:ext cx="5061770" cy="400110"/>
          </a:xfrm>
          <a:prstGeom prst="rect">
            <a:avLst/>
          </a:prstGeom>
          <a:noFill/>
        </p:spPr>
        <p:txBody>
          <a:bodyPr wrap="none" rtlCol="0">
            <a:spAutoFit/>
          </a:bodyPr>
          <a:lstStyle/>
          <a:p>
            <a:r>
              <a:rPr lang="zh-CN" altLang="en-US" sz="2000" dirty="0">
                <a:latin typeface="+mn-ea"/>
              </a:rPr>
              <a:t>在</a:t>
            </a:r>
            <a:r>
              <a:rPr lang="en-US" altLang="zh-CN" sz="2000" dirty="0">
                <a:latin typeface="+mn-ea"/>
              </a:rPr>
              <a:t>EOSIO</a:t>
            </a:r>
            <a:r>
              <a:rPr lang="zh-CN" altLang="en-US" sz="2000" dirty="0">
                <a:latin typeface="+mn-ea"/>
              </a:rPr>
              <a:t>中主要存在</a:t>
            </a:r>
            <a:r>
              <a:rPr lang="en-US" altLang="zh-CN" sz="2000" dirty="0">
                <a:latin typeface="+mn-ea"/>
              </a:rPr>
              <a:t>3</a:t>
            </a:r>
            <a:r>
              <a:rPr lang="zh-CN" altLang="en-US" sz="2000" dirty="0">
                <a:latin typeface="+mn-ea"/>
              </a:rPr>
              <a:t>个挑战，如下图所示：</a:t>
            </a:r>
          </a:p>
        </p:txBody>
      </p:sp>
    </p:spTree>
    <p:extLst>
      <p:ext uri="{BB962C8B-B14F-4D97-AF65-F5344CB8AC3E}">
        <p14:creationId xmlns:p14="http://schemas.microsoft.com/office/powerpoint/2010/main" val="20988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路径爆炸</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84B2CE3F-B14C-DD5F-73F5-7D8C3AE5B8DF}"/>
              </a:ext>
            </a:extLst>
          </p:cNvPr>
          <p:cNvSpPr txBox="1"/>
          <p:nvPr/>
        </p:nvSpPr>
        <p:spPr>
          <a:xfrm>
            <a:off x="828154" y="1079996"/>
            <a:ext cx="6336704" cy="707886"/>
          </a:xfrm>
          <a:prstGeom prst="rect">
            <a:avLst/>
          </a:prstGeom>
          <a:noFill/>
        </p:spPr>
        <p:txBody>
          <a:bodyPr wrap="square">
            <a:spAutoFit/>
          </a:bodyPr>
          <a:lstStyle/>
          <a:p>
            <a:r>
              <a:rPr lang="zh-CN" altLang="en-US" sz="2000" b="0" i="0" dirty="0">
                <a:solidFill>
                  <a:srgbClr val="585858"/>
                </a:solidFill>
                <a:effectLst/>
                <a:latin typeface="+mn-ea"/>
              </a:rPr>
              <a:t>在</a:t>
            </a:r>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mn-ea"/>
              </a:rPr>
              <a:t>中，路径爆炸主要是由于两种情况造成的：执行条件跳转指令（例如</a:t>
            </a:r>
            <a:r>
              <a:rPr lang="en-US" altLang="zh-CN" sz="2000" b="0" i="0" dirty="0" err="1">
                <a:solidFill>
                  <a:srgbClr val="585858"/>
                </a:solidFill>
                <a:effectLst/>
                <a:latin typeface="Segoe Print" panose="02000600000000000000" pitchFamily="2" charset="0"/>
              </a:rPr>
              <a:t>br_if</a:t>
            </a:r>
            <a:r>
              <a:rPr lang="zh-CN" altLang="en-US" sz="2000" b="0" i="0" dirty="0">
                <a:solidFill>
                  <a:srgbClr val="585858"/>
                </a:solidFill>
                <a:effectLst/>
                <a:latin typeface="+mn-ea"/>
              </a:rPr>
              <a:t>）或调用函数调用。</a:t>
            </a:r>
            <a:endParaRPr lang="zh-CN" altLang="en-US" sz="2000" dirty="0">
              <a:latin typeface="+mn-ea"/>
            </a:endParaRPr>
          </a:p>
        </p:txBody>
      </p:sp>
      <p:sp>
        <p:nvSpPr>
          <p:cNvPr id="10" name="文本框 9">
            <a:extLst>
              <a:ext uri="{FF2B5EF4-FFF2-40B4-BE49-F238E27FC236}">
                <a16:creationId xmlns:a16="http://schemas.microsoft.com/office/drawing/2014/main" id="{0DA3332E-D2C0-81D8-E6ED-951DB635AF4E}"/>
              </a:ext>
            </a:extLst>
          </p:cNvPr>
          <p:cNvSpPr txBox="1"/>
          <p:nvPr/>
        </p:nvSpPr>
        <p:spPr>
          <a:xfrm>
            <a:off x="833210" y="2520156"/>
            <a:ext cx="6619679" cy="707886"/>
          </a:xfrm>
          <a:prstGeom prst="rect">
            <a:avLst/>
          </a:prstGeom>
          <a:noFill/>
        </p:spPr>
        <p:txBody>
          <a:bodyPr wrap="square">
            <a:spAutoFit/>
          </a:bodyPr>
          <a:lstStyle/>
          <a:p>
            <a:r>
              <a:rPr lang="zh-CN" altLang="en-US" sz="2000" b="0" i="0" dirty="0">
                <a:solidFill>
                  <a:srgbClr val="585858"/>
                </a:solidFill>
                <a:effectLst/>
                <a:latin typeface="+mn-ea"/>
              </a:rPr>
              <a:t>采用启发式指导的剪枝方法</a:t>
            </a:r>
            <a:r>
              <a:rPr lang="en-US" altLang="zh-CN" sz="2000" b="0" i="0" dirty="0">
                <a:solidFill>
                  <a:srgbClr val="585858"/>
                </a:solidFill>
                <a:effectLst/>
                <a:latin typeface="+mn-ea"/>
              </a:rPr>
              <a:t>(</a:t>
            </a:r>
            <a:r>
              <a:rPr lang="en-US" altLang="zh-CN" sz="2000" b="0" i="0" dirty="0">
                <a:solidFill>
                  <a:srgbClr val="585858"/>
                </a:solidFill>
                <a:effectLst/>
                <a:latin typeface="Segoe Print" panose="02000600000000000000" pitchFamily="2" charset="0"/>
              </a:rPr>
              <a:t>heuristic-guided pruning approach</a:t>
            </a:r>
            <a:r>
              <a:rPr lang="en-US" altLang="zh-CN" sz="2000" b="0" i="0" dirty="0">
                <a:solidFill>
                  <a:srgbClr val="585858"/>
                </a:solidFill>
                <a:effectLst/>
                <a:latin typeface="+mn-ea"/>
              </a:rPr>
              <a:t>)</a:t>
            </a:r>
            <a:r>
              <a:rPr lang="zh-CN" altLang="en-US" sz="2000" b="0" i="0" dirty="0">
                <a:solidFill>
                  <a:srgbClr val="585858"/>
                </a:solidFill>
                <a:effectLst/>
                <a:latin typeface="+mn-ea"/>
              </a:rPr>
              <a:t>来解决挑战。</a:t>
            </a:r>
            <a:endParaRPr lang="zh-CN" altLang="en-US" sz="2000" dirty="0">
              <a:latin typeface="+mn-ea"/>
            </a:endParaRPr>
          </a:p>
        </p:txBody>
      </p:sp>
    </p:spTree>
    <p:extLst>
      <p:ext uri="{BB962C8B-B14F-4D97-AF65-F5344CB8AC3E}">
        <p14:creationId xmlns:p14="http://schemas.microsoft.com/office/powerpoint/2010/main" val="172365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31924"/>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内存重叠</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474F0608-7046-C73A-9316-1CAFBCEDB9C7}"/>
              </a:ext>
            </a:extLst>
          </p:cNvPr>
          <p:cNvSpPr txBox="1"/>
          <p:nvPr/>
        </p:nvSpPr>
        <p:spPr>
          <a:xfrm>
            <a:off x="485369" y="851163"/>
            <a:ext cx="7704856" cy="707886"/>
          </a:xfrm>
          <a:prstGeom prst="rect">
            <a:avLst/>
          </a:prstGeom>
          <a:noFill/>
        </p:spPr>
        <p:txBody>
          <a:bodyPr wrap="square">
            <a:spAutoFit/>
          </a:bodyPr>
          <a:lstStyle/>
          <a:p>
            <a:r>
              <a:rPr lang="en-US" altLang="zh-CN" sz="2000" b="0" i="0" dirty="0" err="1">
                <a:solidFill>
                  <a:srgbClr val="585858"/>
                </a:solidFill>
                <a:effectLst/>
                <a:latin typeface="Segoe Print" panose="02000600000000000000" pitchFamily="2" charset="0"/>
              </a:rPr>
              <a:t>Wasm</a:t>
            </a:r>
            <a:r>
              <a:rPr lang="zh-CN" altLang="en-US" sz="2000" b="0" i="0" dirty="0">
                <a:solidFill>
                  <a:srgbClr val="585858"/>
                </a:solidFill>
                <a:effectLst/>
                <a:latin typeface="Lato" panose="020F0502020204030203" pitchFamily="34" charset="0"/>
              </a:rPr>
              <a:t>的存储区可以看作是未解释字节的向量，这意味着用户可以通过</a:t>
            </a:r>
            <a:r>
              <a:rPr lang="en-US" altLang="zh-CN" sz="2000" dirty="0">
                <a:solidFill>
                  <a:srgbClr val="585858"/>
                </a:solidFill>
                <a:latin typeface="Segoe Print" panose="02000600000000000000" pitchFamily="2" charset="0"/>
              </a:rPr>
              <a:t>load</a:t>
            </a:r>
            <a:r>
              <a:rPr lang="zh-CN" altLang="en-US" sz="2000" b="0" i="0" dirty="0">
                <a:solidFill>
                  <a:srgbClr val="585858"/>
                </a:solidFill>
                <a:effectLst/>
                <a:latin typeface="Lato" panose="020F0502020204030203" pitchFamily="34" charset="0"/>
              </a:rPr>
              <a:t>和</a:t>
            </a:r>
            <a:r>
              <a:rPr lang="en-US" altLang="zh-CN" sz="2000" dirty="0">
                <a:solidFill>
                  <a:srgbClr val="585858"/>
                </a:solidFill>
                <a:latin typeface="Segoe Print" panose="02000600000000000000" pitchFamily="2" charset="0"/>
              </a:rPr>
              <a:t>store</a:t>
            </a:r>
            <a:r>
              <a:rPr lang="zh-CN" altLang="en-US" sz="2000" b="0" i="0" dirty="0">
                <a:solidFill>
                  <a:srgbClr val="585858"/>
                </a:solidFill>
                <a:effectLst/>
                <a:latin typeface="Lato" panose="020F0502020204030203" pitchFamily="34" charset="0"/>
              </a:rPr>
              <a:t>以不同的值类型来解释这些原始位。</a:t>
            </a:r>
            <a:endParaRPr lang="zh-CN" altLang="en-US" sz="2000" dirty="0"/>
          </a:p>
        </p:txBody>
      </p:sp>
      <p:sp>
        <p:nvSpPr>
          <p:cNvPr id="12" name="文本框 11">
            <a:extLst>
              <a:ext uri="{FF2B5EF4-FFF2-40B4-BE49-F238E27FC236}">
                <a16:creationId xmlns:a16="http://schemas.microsoft.com/office/drawing/2014/main" id="{2DD44FFC-C81F-D763-1E4F-4F19677B1541}"/>
              </a:ext>
            </a:extLst>
          </p:cNvPr>
          <p:cNvSpPr txBox="1"/>
          <p:nvPr/>
        </p:nvSpPr>
        <p:spPr>
          <a:xfrm>
            <a:off x="485369" y="1601125"/>
            <a:ext cx="7837783"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模拟内存的传统方法是使用线性数组，但是由于模拟了</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智能合约的稀疏内存布局，非常耗费内存。因此决定使用</a:t>
            </a:r>
            <a:r>
              <a:rPr lang="en-US" altLang="zh-CN" sz="2000" dirty="0">
                <a:solidFill>
                  <a:srgbClr val="585858"/>
                </a:solidFill>
                <a:latin typeface="Segoe Print" panose="02000600000000000000" pitchFamily="2" charset="0"/>
              </a:rPr>
              <a:t>key-value</a:t>
            </a:r>
            <a:r>
              <a:rPr lang="zh-CN" altLang="en-US" sz="2000" b="0" i="0" dirty="0">
                <a:solidFill>
                  <a:srgbClr val="585858"/>
                </a:solidFill>
                <a:effectLst/>
                <a:latin typeface="Lato" panose="020F0502020204030203" pitchFamily="34" charset="0"/>
              </a:rPr>
              <a:t>映射来模拟内存，此策略可能导致内存重叠，如下图所示：</a:t>
            </a:r>
            <a:endParaRPr lang="zh-CN" altLang="en-US" sz="2000" dirty="0"/>
          </a:p>
        </p:txBody>
      </p:sp>
      <p:pic>
        <p:nvPicPr>
          <p:cNvPr id="5" name="图片 4">
            <a:extLst>
              <a:ext uri="{FF2B5EF4-FFF2-40B4-BE49-F238E27FC236}">
                <a16:creationId xmlns:a16="http://schemas.microsoft.com/office/drawing/2014/main" id="{031B6B39-876E-79A2-B20C-ADFDA4785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88" y="2573673"/>
            <a:ext cx="6904318" cy="2034716"/>
          </a:xfrm>
          <a:prstGeom prst="rect">
            <a:avLst/>
          </a:prstGeom>
        </p:spPr>
      </p:pic>
    </p:spTree>
    <p:extLst>
      <p:ext uri="{BB962C8B-B14F-4D97-AF65-F5344CB8AC3E}">
        <p14:creationId xmlns:p14="http://schemas.microsoft.com/office/powerpoint/2010/main" val="111755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内存重叠</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AD51E426-151D-3E36-30D3-433886863091}"/>
              </a:ext>
            </a:extLst>
          </p:cNvPr>
          <p:cNvSpPr txBox="1"/>
          <p:nvPr/>
        </p:nvSpPr>
        <p:spPr>
          <a:xfrm>
            <a:off x="624569" y="967402"/>
            <a:ext cx="7751986" cy="3785652"/>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通过合并分配的内存可以解决内存重叠问题。</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Lato" panose="020F0502020204030203" pitchFamily="34" charset="0"/>
              </a:rPr>
              <a:t>提供了</a:t>
            </a:r>
            <a:r>
              <a:rPr lang="en-US" altLang="zh-CN" dirty="0">
                <a:solidFill>
                  <a:srgbClr val="585858"/>
                </a:solidFill>
                <a:latin typeface="Segoe Print" panose="02000600000000000000" pitchFamily="2" charset="0"/>
              </a:rPr>
              <a:t>20</a:t>
            </a:r>
            <a:r>
              <a:rPr lang="zh-CN" altLang="en-US" sz="2000" b="0" i="0" dirty="0">
                <a:solidFill>
                  <a:srgbClr val="585858"/>
                </a:solidFill>
                <a:effectLst/>
                <a:latin typeface="Lato" panose="020F0502020204030203" pitchFamily="34" charset="0"/>
              </a:rPr>
              <a:t>多个与内存访问相关的指令。</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首先为遇到的所有与存储相关的指令创建键</a:t>
            </a:r>
            <a:r>
              <a:rPr lang="en-US" altLang="zh-CN" sz="2000" b="0" i="0" dirty="0">
                <a:solidFill>
                  <a:srgbClr val="585858"/>
                </a:solidFill>
                <a:effectLst/>
                <a:latin typeface="Lato" panose="020F0502020204030203" pitchFamily="34" charset="0"/>
              </a:rPr>
              <a:t>-</a:t>
            </a:r>
            <a:r>
              <a:rPr lang="zh-CN" altLang="en-US" sz="2000" b="0" i="0" dirty="0">
                <a:solidFill>
                  <a:srgbClr val="585858"/>
                </a:solidFill>
                <a:effectLst/>
                <a:latin typeface="Lato" panose="020F0502020204030203" pitchFamily="34" charset="0"/>
              </a:rPr>
              <a:t>值映射，其中值是按位存储的数据。</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然后，可以根据所提出的内存合并算法处理范围相邻或重叠的两个键的情况，该算法将更新相应的数据块以保证执行的准确性。</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总之就是，尽力确保任意两个任意键之间的间隔至少为一位。通过这样做可以成功克服上图中提出的挑战。</a:t>
            </a:r>
            <a:endParaRPr lang="zh-CN" altLang="en-US" sz="2000" dirty="0"/>
          </a:p>
        </p:txBody>
      </p:sp>
    </p:spTree>
    <p:extLst>
      <p:ext uri="{BB962C8B-B14F-4D97-AF65-F5344CB8AC3E}">
        <p14:creationId xmlns:p14="http://schemas.microsoft.com/office/powerpoint/2010/main" val="134064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库依赖</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AD82A19D-BF45-FB7E-25D5-9688210C633F}"/>
              </a:ext>
            </a:extLst>
          </p:cNvPr>
          <p:cNvSpPr txBox="1"/>
          <p:nvPr/>
        </p:nvSpPr>
        <p:spPr>
          <a:xfrm>
            <a:off x="723841" y="1284659"/>
            <a:ext cx="7597868" cy="163121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为了促进智能合约的开发，</a:t>
            </a:r>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Lato" panose="020F0502020204030203" pitchFamily="34" charset="0"/>
              </a:rPr>
              <a:t>允许将外部函数作为库导入，这意味着这些导入函数的主体将不会编译为</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Lato" panose="020F0502020204030203" pitchFamily="34" charset="0"/>
              </a:rPr>
              <a:t>字节码。 </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官方为</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开发人员提供了大量诸如系统库之类的函数。它们已在许多（如果不是大多数）智能合约中得到广泛使用。结果，由于缺少那些导入的函数调用的主体，因此分析将被错误地终止。</a:t>
            </a:r>
            <a:endParaRPr lang="zh-CN" altLang="en-US" sz="2000" dirty="0"/>
          </a:p>
        </p:txBody>
      </p:sp>
      <p:sp>
        <p:nvSpPr>
          <p:cNvPr id="10" name="文本框 9">
            <a:extLst>
              <a:ext uri="{FF2B5EF4-FFF2-40B4-BE49-F238E27FC236}">
                <a16:creationId xmlns:a16="http://schemas.microsoft.com/office/drawing/2014/main" id="{32DA12BD-C104-BE3C-0316-207B4310F0AB}"/>
              </a:ext>
            </a:extLst>
          </p:cNvPr>
          <p:cNvSpPr txBox="1"/>
          <p:nvPr/>
        </p:nvSpPr>
        <p:spPr>
          <a:xfrm>
            <a:off x="756146" y="3600276"/>
            <a:ext cx="7823994" cy="70788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为了解决依赖关系，提出了一种按需且语义感知的方法来模拟导入的函数。</a:t>
            </a:r>
            <a:endParaRPr lang="zh-CN" altLang="en-US" sz="2000" dirty="0"/>
          </a:p>
        </p:txBody>
      </p:sp>
    </p:spTree>
    <p:extLst>
      <p:ext uri="{BB962C8B-B14F-4D97-AF65-F5344CB8AC3E}">
        <p14:creationId xmlns:p14="http://schemas.microsoft.com/office/powerpoint/2010/main" val="47766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3765"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582738" y="1874431"/>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917194" y="2212379"/>
            <a:ext cx="7166734"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367" fontAlgn="base">
              <a:spcBef>
                <a:spcPct val="0"/>
              </a:spcBef>
              <a:spcAft>
                <a:spcPct val="0"/>
              </a:spcAft>
              <a:defRPr/>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系统设计与实现</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345461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EOSAFE</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架构</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EE8B705F-E827-B28A-5E60-E83ACADAA73A}"/>
              </a:ext>
            </a:extLst>
          </p:cNvPr>
          <p:cNvSpPr txBox="1"/>
          <p:nvPr/>
        </p:nvSpPr>
        <p:spPr>
          <a:xfrm>
            <a:off x="6314246" y="1008256"/>
            <a:ext cx="2764452" cy="1938992"/>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如图所示，描绘了</a:t>
            </a:r>
            <a:r>
              <a:rPr lang="en-US" altLang="zh-CN" sz="2000" b="0" i="0" dirty="0">
                <a:solidFill>
                  <a:srgbClr val="585858"/>
                </a:solidFill>
                <a:effectLst/>
                <a:latin typeface="Segoe Print" panose="02000600000000000000" pitchFamily="2" charset="0"/>
              </a:rPr>
              <a:t>EOSAFE</a:t>
            </a:r>
            <a:r>
              <a:rPr lang="zh-CN" altLang="en-US" sz="2000" b="0" i="0" dirty="0">
                <a:solidFill>
                  <a:srgbClr val="585858"/>
                </a:solidFill>
                <a:effectLst/>
                <a:latin typeface="Lato" panose="020F0502020204030203" pitchFamily="34" charset="0"/>
              </a:rPr>
              <a:t>的总体架构，该架构以</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智能合约的</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Lato" panose="020F0502020204030203" pitchFamily="34" charset="0"/>
              </a:rPr>
              <a:t>字节码作为输入，并最终确定该字节码是否易受攻击。</a:t>
            </a:r>
            <a:endParaRPr lang="zh-CN" altLang="en-US" sz="2000" dirty="0"/>
          </a:p>
        </p:txBody>
      </p:sp>
      <p:pic>
        <p:nvPicPr>
          <p:cNvPr id="4" name="图片 3">
            <a:extLst>
              <a:ext uri="{FF2B5EF4-FFF2-40B4-BE49-F238E27FC236}">
                <a16:creationId xmlns:a16="http://schemas.microsoft.com/office/drawing/2014/main" id="{0F6E5C41-CDEE-9C87-623E-6F97F4708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90" y="716003"/>
            <a:ext cx="5689356" cy="3975694"/>
          </a:xfrm>
          <a:prstGeom prst="rect">
            <a:avLst/>
          </a:prstGeom>
        </p:spPr>
      </p:pic>
      <p:sp>
        <p:nvSpPr>
          <p:cNvPr id="14" name="文本框 13">
            <a:extLst>
              <a:ext uri="{FF2B5EF4-FFF2-40B4-BE49-F238E27FC236}">
                <a16:creationId xmlns:a16="http://schemas.microsoft.com/office/drawing/2014/main" id="{6DA3DC88-9BB3-A09A-58CF-1F2538C3035A}"/>
              </a:ext>
            </a:extLst>
          </p:cNvPr>
          <p:cNvSpPr txBox="1"/>
          <p:nvPr/>
        </p:nvSpPr>
        <p:spPr>
          <a:xfrm>
            <a:off x="6314246" y="3211633"/>
            <a:ext cx="25407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dirty="0" err="1">
                <a:solidFill>
                  <a:srgbClr val="585858"/>
                </a:solidFill>
                <a:latin typeface="Segoe Print" panose="02000600000000000000" pitchFamily="2" charset="0"/>
              </a:rPr>
              <a:t>Wasm</a:t>
            </a:r>
            <a:r>
              <a:rPr lang="zh-CN" altLang="en-US" b="0" i="0" dirty="0">
                <a:solidFill>
                  <a:srgbClr val="585858"/>
                </a:solidFill>
                <a:effectLst/>
                <a:latin typeface="Lato" panose="020F0502020204030203" pitchFamily="34" charset="0"/>
              </a:rPr>
              <a:t>符号执行引擎</a:t>
            </a:r>
            <a:endParaRPr lang="zh-CN" altLang="en-US" dirty="0"/>
          </a:p>
        </p:txBody>
      </p:sp>
      <p:sp>
        <p:nvSpPr>
          <p:cNvPr id="16" name="文本框 15">
            <a:extLst>
              <a:ext uri="{FF2B5EF4-FFF2-40B4-BE49-F238E27FC236}">
                <a16:creationId xmlns:a16="http://schemas.microsoft.com/office/drawing/2014/main" id="{325A3DDE-E930-1798-3AC4-3B95B5FFE592}"/>
              </a:ext>
            </a:extLst>
          </p:cNvPr>
          <p:cNvSpPr txBox="1"/>
          <p:nvPr/>
        </p:nvSpPr>
        <p:spPr>
          <a:xfrm>
            <a:off x="6314246" y="3688574"/>
            <a:ext cx="2138959"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dirty="0">
                <a:solidFill>
                  <a:srgbClr val="585858"/>
                </a:solidFill>
                <a:latin typeface="Segoe Print" panose="02000600000000000000" pitchFamily="2" charset="0"/>
              </a:rPr>
              <a:t>EOSIO</a:t>
            </a:r>
            <a:r>
              <a:rPr lang="en-US" altLang="zh-CN" b="0" i="0" dirty="0">
                <a:solidFill>
                  <a:srgbClr val="585858"/>
                </a:solidFill>
                <a:effectLst/>
                <a:latin typeface="Lato" panose="020F0502020204030203" pitchFamily="34" charset="0"/>
              </a:rPr>
              <a:t> </a:t>
            </a:r>
            <a:r>
              <a:rPr lang="zh-CN" altLang="en-US" b="0" i="0" dirty="0">
                <a:solidFill>
                  <a:srgbClr val="585858"/>
                </a:solidFill>
                <a:effectLst/>
                <a:latin typeface="Lato" panose="020F0502020204030203" pitchFamily="34" charset="0"/>
              </a:rPr>
              <a:t>库模拟器</a:t>
            </a:r>
            <a:endParaRPr lang="zh-CN" altLang="en-US" dirty="0"/>
          </a:p>
        </p:txBody>
      </p:sp>
      <p:sp>
        <p:nvSpPr>
          <p:cNvPr id="18" name="文本框 17">
            <a:extLst>
              <a:ext uri="{FF2B5EF4-FFF2-40B4-BE49-F238E27FC236}">
                <a16:creationId xmlns:a16="http://schemas.microsoft.com/office/drawing/2014/main" id="{FFAB2771-C165-0DC8-515D-8BFAD5C4CED5}"/>
              </a:ext>
            </a:extLst>
          </p:cNvPr>
          <p:cNvSpPr txBox="1"/>
          <p:nvPr/>
        </p:nvSpPr>
        <p:spPr>
          <a:xfrm>
            <a:off x="6256312" y="4155033"/>
            <a:ext cx="2880320" cy="338554"/>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585858"/>
                </a:solidFill>
                <a:effectLst/>
                <a:latin typeface="Lato" panose="020F0502020204030203" pitchFamily="34" charset="0"/>
              </a:rPr>
              <a:t>漏洞扫描程序（</a:t>
            </a:r>
            <a:r>
              <a:rPr lang="en-US" altLang="zh-CN" dirty="0">
                <a:solidFill>
                  <a:srgbClr val="585858"/>
                </a:solidFill>
                <a:latin typeface="Segoe Print" panose="02000600000000000000" pitchFamily="2" charset="0"/>
              </a:rPr>
              <a:t>Scanner</a:t>
            </a:r>
            <a:r>
              <a:rPr lang="zh-CN" altLang="en-US" b="0" i="0" dirty="0">
                <a:solidFill>
                  <a:srgbClr val="585858"/>
                </a:solidFill>
                <a:effectLst/>
                <a:latin typeface="Lato" panose="020F0502020204030203" pitchFamily="34" charset="0"/>
              </a:rPr>
              <a:t>）</a:t>
            </a:r>
            <a:endParaRPr lang="zh-CN" altLang="en-US" dirty="0"/>
          </a:p>
        </p:txBody>
      </p:sp>
    </p:spTree>
    <p:extLst>
      <p:ext uri="{BB962C8B-B14F-4D97-AF65-F5344CB8AC3E}">
        <p14:creationId xmlns:p14="http://schemas.microsoft.com/office/powerpoint/2010/main" val="425564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rPr>
              <a:t>EOSIO</a:t>
            </a:r>
            <a:r>
              <a:rPr lang="zh-CN" altLang="en-US" sz="2000" b="1" dirty="0">
                <a:solidFill>
                  <a:prstClr val="black">
                    <a:lumMod val="65000"/>
                    <a:lumOff val="35000"/>
                  </a:prstClr>
                </a:solidFill>
                <a:ea typeface="微软雅黑" panose="020B0503020204020204" pitchFamily="34" charset="-122"/>
              </a:rPr>
              <a:t>库模拟器</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7" name="文本框 16">
            <a:extLst>
              <a:ext uri="{FF2B5EF4-FFF2-40B4-BE49-F238E27FC236}">
                <a16:creationId xmlns:a16="http://schemas.microsoft.com/office/drawing/2014/main" id="{6DEB2274-E8A6-7BAD-1C70-3BF6DCA5F346}"/>
              </a:ext>
            </a:extLst>
          </p:cNvPr>
          <p:cNvSpPr txBox="1"/>
          <p:nvPr/>
        </p:nvSpPr>
        <p:spPr>
          <a:xfrm>
            <a:off x="492741" y="1007988"/>
            <a:ext cx="7704857" cy="1077218"/>
          </a:xfrm>
          <a:prstGeom prst="rect">
            <a:avLst/>
          </a:prstGeom>
          <a:noFill/>
        </p:spPr>
        <p:txBody>
          <a:bodyPr wrap="square">
            <a:spAutoFit/>
          </a:bodyPr>
          <a:lstStyle/>
          <a:p>
            <a:r>
              <a:rPr lang="zh-CN" altLang="en-US" b="0" i="0" dirty="0">
                <a:solidFill>
                  <a:srgbClr val="585858"/>
                </a:solidFill>
                <a:effectLst/>
                <a:latin typeface="Lato" panose="020F0502020204030203" pitchFamily="34" charset="0"/>
              </a:rPr>
              <a:t>使用按需和语义感知的方法来解决</a:t>
            </a:r>
            <a:r>
              <a:rPr lang="en-US" altLang="zh-CN" b="0" i="0" dirty="0">
                <a:solidFill>
                  <a:srgbClr val="585858"/>
                </a:solidFill>
                <a:effectLst/>
                <a:latin typeface="Segoe Print" panose="02000600000000000000" pitchFamily="2" charset="0"/>
              </a:rPr>
              <a:t>EOSIO</a:t>
            </a:r>
            <a:r>
              <a:rPr lang="zh-CN" altLang="en-US" b="0" i="0" dirty="0">
                <a:solidFill>
                  <a:srgbClr val="585858"/>
                </a:solidFill>
                <a:effectLst/>
                <a:latin typeface="Lato" panose="020F0502020204030203" pitchFamily="34" charset="0"/>
              </a:rPr>
              <a:t>库依赖关系。已经手动分析了排名前</a:t>
            </a:r>
            <a:r>
              <a:rPr lang="en-US" altLang="zh-CN" dirty="0">
                <a:solidFill>
                  <a:srgbClr val="585858"/>
                </a:solidFill>
                <a:latin typeface="Segoe Print" panose="02000600000000000000" pitchFamily="2" charset="0"/>
              </a:rPr>
              <a:t>100</a:t>
            </a:r>
            <a:r>
              <a:rPr lang="zh-CN" altLang="en-US" b="0" i="0" dirty="0">
                <a:solidFill>
                  <a:srgbClr val="585858"/>
                </a:solidFill>
                <a:effectLst/>
                <a:latin typeface="Lato" panose="020F0502020204030203" pitchFamily="34" charset="0"/>
              </a:rPr>
              <a:t>位的流行</a:t>
            </a:r>
            <a:r>
              <a:rPr lang="en-US" altLang="zh-CN" dirty="0" err="1">
                <a:solidFill>
                  <a:srgbClr val="585858"/>
                </a:solidFill>
                <a:latin typeface="Segoe Print" panose="02000600000000000000" pitchFamily="2" charset="0"/>
              </a:rPr>
              <a:t>DApp</a:t>
            </a:r>
            <a:r>
              <a:rPr lang="zh-CN" altLang="en-US" b="0" i="0" dirty="0">
                <a:solidFill>
                  <a:srgbClr val="585858"/>
                </a:solidFill>
                <a:effectLst/>
                <a:latin typeface="Lato" panose="020F0502020204030203" pitchFamily="34" charset="0"/>
              </a:rPr>
              <a:t>的智能合约和现有已知的易受攻击的智能合约，以从</a:t>
            </a:r>
            <a:r>
              <a:rPr lang="en-US" altLang="zh-CN" dirty="0">
                <a:solidFill>
                  <a:srgbClr val="585858"/>
                </a:solidFill>
                <a:latin typeface="Segoe Print" panose="02000600000000000000" pitchFamily="2" charset="0"/>
              </a:rPr>
              <a:t>Function</a:t>
            </a:r>
            <a:r>
              <a:rPr lang="zh-CN" altLang="en-US" b="0" i="0" dirty="0">
                <a:solidFill>
                  <a:srgbClr val="585858"/>
                </a:solidFill>
                <a:effectLst/>
                <a:latin typeface="Lato" panose="020F0502020204030203" pitchFamily="34" charset="0"/>
              </a:rPr>
              <a:t>部分提取所有导入的函数。然后，根据其主要函数（如下表所示）将所有导入的函数分为五类进行模拟。最后，可以从模拟的导入函数中检索副作用。</a:t>
            </a:r>
            <a:endParaRPr lang="zh-CN" altLang="en-US" dirty="0"/>
          </a:p>
        </p:txBody>
      </p:sp>
      <p:pic>
        <p:nvPicPr>
          <p:cNvPr id="7" name="图片 6">
            <a:extLst>
              <a:ext uri="{FF2B5EF4-FFF2-40B4-BE49-F238E27FC236}">
                <a16:creationId xmlns:a16="http://schemas.microsoft.com/office/drawing/2014/main" id="{4479E5BA-2507-B949-B97F-0FA7A205A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290" y="2218045"/>
            <a:ext cx="4320161" cy="2430432"/>
          </a:xfrm>
          <a:prstGeom prst="rect">
            <a:avLst/>
          </a:prstGeom>
        </p:spPr>
      </p:pic>
    </p:spTree>
    <p:extLst>
      <p:ext uri="{BB962C8B-B14F-4D97-AF65-F5344CB8AC3E}">
        <p14:creationId xmlns:p14="http://schemas.microsoft.com/office/powerpoint/2010/main" val="3443535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漏洞扫描器</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1B2D7816-C6F4-3960-63E3-5CC524224BB0}"/>
              </a:ext>
            </a:extLst>
          </p:cNvPr>
          <p:cNvSpPr txBox="1"/>
          <p:nvPr/>
        </p:nvSpPr>
        <p:spPr>
          <a:xfrm>
            <a:off x="665197" y="940371"/>
            <a:ext cx="4498622" cy="1323439"/>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为了检测多个漏洞，</a:t>
            </a:r>
            <a:r>
              <a:rPr lang="en-US" altLang="zh-CN" sz="2000" b="0" i="0" dirty="0">
                <a:solidFill>
                  <a:srgbClr val="585858"/>
                </a:solidFill>
                <a:effectLst/>
                <a:latin typeface="Segoe Print" panose="02000600000000000000" pitchFamily="2" charset="0"/>
              </a:rPr>
              <a:t>Scanner</a:t>
            </a:r>
            <a:r>
              <a:rPr lang="zh-CN" altLang="en-US" sz="2000" b="0" i="0" dirty="0">
                <a:solidFill>
                  <a:srgbClr val="585858"/>
                </a:solidFill>
                <a:effectLst/>
                <a:latin typeface="Lato" panose="020F0502020204030203" pitchFamily="34" charset="0"/>
              </a:rPr>
              <a:t>被设计为执行检测的通用框架。它主要包括两个步骤，即查找可疑函数和检测漏洞。</a:t>
            </a:r>
            <a:endParaRPr lang="zh-CN" altLang="en-US" sz="2000" dirty="0"/>
          </a:p>
        </p:txBody>
      </p:sp>
      <p:sp>
        <p:nvSpPr>
          <p:cNvPr id="12" name="文本框 11">
            <a:extLst>
              <a:ext uri="{FF2B5EF4-FFF2-40B4-BE49-F238E27FC236}">
                <a16:creationId xmlns:a16="http://schemas.microsoft.com/office/drawing/2014/main" id="{582D208C-F00D-7779-04ED-866C8B448A6B}"/>
              </a:ext>
            </a:extLst>
          </p:cNvPr>
          <p:cNvSpPr txBox="1"/>
          <p:nvPr/>
        </p:nvSpPr>
        <p:spPr>
          <a:xfrm>
            <a:off x="665197" y="2232346"/>
            <a:ext cx="4680520" cy="2862322"/>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只需要关注有价值的函数，这些函数可以调用具有更改链上状态的外部函数，包括</a:t>
            </a:r>
            <a:r>
              <a:rPr lang="en-US" altLang="zh-CN" sz="2000" b="0" i="0" dirty="0" err="1">
                <a:solidFill>
                  <a:srgbClr val="585858"/>
                </a:solidFill>
                <a:effectLst/>
                <a:latin typeface="Lato" panose="020F0502020204030203" pitchFamily="34" charset="0"/>
              </a:rPr>
              <a:t>send_</a:t>
            </a:r>
            <a:r>
              <a:rPr lang="en-US" altLang="zh-CN" sz="2000" dirty="0" err="1">
                <a:solidFill>
                  <a:srgbClr val="585858"/>
                </a:solidFill>
                <a:latin typeface="Segoe Print" panose="02000600000000000000" pitchFamily="2" charset="0"/>
              </a:rPr>
              <a:t>inline</a:t>
            </a:r>
            <a:r>
              <a:rPr lang="zh-CN" altLang="en-US" sz="2000" b="0" i="0" dirty="0">
                <a:solidFill>
                  <a:srgbClr val="585858"/>
                </a:solidFill>
                <a:effectLst/>
                <a:latin typeface="Lato" panose="020F0502020204030203" pitchFamily="34" charset="0"/>
              </a:rPr>
              <a:t>，</a:t>
            </a:r>
            <a:r>
              <a:rPr lang="en-US" altLang="zh-CN" sz="2000" b="0" i="0" dirty="0">
                <a:solidFill>
                  <a:srgbClr val="585858"/>
                </a:solidFill>
                <a:effectLst/>
                <a:latin typeface="Lato" panose="020F0502020204030203" pitchFamily="34" charset="0"/>
              </a:rPr>
              <a:t>db_</a:t>
            </a:r>
            <a:r>
              <a:rPr lang="en-US" altLang="zh-CN" sz="2000" dirty="0">
                <a:solidFill>
                  <a:srgbClr val="585858"/>
                </a:solidFill>
                <a:latin typeface="Segoe Print" panose="02000600000000000000" pitchFamily="2" charset="0"/>
              </a:rPr>
              <a:t>update</a:t>
            </a:r>
            <a:r>
              <a:rPr lang="en-US" altLang="zh-CN" sz="2000" b="0" i="0" dirty="0">
                <a:solidFill>
                  <a:srgbClr val="585858"/>
                </a:solidFill>
                <a:effectLst/>
                <a:latin typeface="Lato" panose="020F0502020204030203" pitchFamily="34" charset="0"/>
              </a:rPr>
              <a:t>_i64</a:t>
            </a:r>
            <a:r>
              <a:rPr lang="zh-CN" altLang="en-US" sz="2000" b="0" i="0" dirty="0">
                <a:solidFill>
                  <a:srgbClr val="585858"/>
                </a:solidFill>
                <a:effectLst/>
                <a:latin typeface="Lato" panose="020F0502020204030203" pitchFamily="34" charset="0"/>
              </a:rPr>
              <a:t>和</a:t>
            </a:r>
            <a:r>
              <a:rPr lang="en-US" altLang="zh-CN" sz="2000" b="0" i="0" dirty="0">
                <a:solidFill>
                  <a:srgbClr val="585858"/>
                </a:solidFill>
                <a:effectLst/>
                <a:latin typeface="Lato" panose="020F0502020204030203" pitchFamily="34" charset="0"/>
              </a:rPr>
              <a:t>db_</a:t>
            </a:r>
            <a:r>
              <a:rPr lang="en-US" altLang="zh-CN" sz="2000" dirty="0">
                <a:solidFill>
                  <a:srgbClr val="585858"/>
                </a:solidFill>
                <a:latin typeface="Segoe Print" panose="02000600000000000000" pitchFamily="2" charset="0"/>
              </a:rPr>
              <a:t>store</a:t>
            </a:r>
            <a:r>
              <a:rPr lang="en-US" altLang="zh-CN" sz="2000" b="0" i="0" dirty="0">
                <a:solidFill>
                  <a:srgbClr val="585858"/>
                </a:solidFill>
                <a:effectLst/>
                <a:latin typeface="Lato" panose="020F0502020204030203" pitchFamily="34" charset="0"/>
              </a:rPr>
              <a:t>_i64</a:t>
            </a:r>
            <a:r>
              <a:rPr lang="zh-CN" altLang="en-US" sz="2000" b="0" i="0" dirty="0">
                <a:solidFill>
                  <a:srgbClr val="585858"/>
                </a:solidFill>
                <a:effectLst/>
                <a:latin typeface="Lato" panose="020F0502020204030203" pitchFamily="34" charset="0"/>
              </a:rPr>
              <a:t>。根据观察，在大多数情况下，这些有价值的函数可以</a:t>
            </a:r>
            <a:r>
              <a:rPr lang="zh-CN" altLang="en-US" sz="2000" dirty="0">
                <a:solidFill>
                  <a:srgbClr val="585858"/>
                </a:solidFill>
                <a:latin typeface="Segoe Print" panose="02000600000000000000" pitchFamily="2" charset="0"/>
              </a:rPr>
              <a:t>试探性</a:t>
            </a:r>
            <a:r>
              <a:rPr lang="zh-CN" altLang="en-US" sz="2000" b="0" i="0" dirty="0">
                <a:solidFill>
                  <a:srgbClr val="585858"/>
                </a:solidFill>
                <a:effectLst/>
                <a:latin typeface="Lato" panose="020F0502020204030203" pitchFamily="34" charset="0"/>
              </a:rPr>
              <a:t>地视为目标函数，从而可以显著减少分析时间。结果，借助</a:t>
            </a:r>
            <a:r>
              <a:rPr lang="en-US" altLang="zh-CN" sz="2000" dirty="0">
                <a:solidFill>
                  <a:srgbClr val="585858"/>
                </a:solidFill>
                <a:latin typeface="Segoe Print" panose="02000600000000000000" pitchFamily="2" charset="0"/>
              </a:rPr>
              <a:t>CFG</a:t>
            </a:r>
            <a:r>
              <a:rPr lang="zh-CN" altLang="en-US" sz="2000" b="0" i="0" dirty="0">
                <a:solidFill>
                  <a:srgbClr val="585858"/>
                </a:solidFill>
                <a:effectLst/>
                <a:latin typeface="Lato" panose="020F0502020204030203" pitchFamily="34" charset="0"/>
              </a:rPr>
              <a:t>和路径树（由约束和有价值的函数组成），可以高效、准确地识别漏洞。</a:t>
            </a:r>
            <a:endParaRPr lang="zh-CN" altLang="en-US" sz="2000" dirty="0"/>
          </a:p>
        </p:txBody>
      </p:sp>
    </p:spTree>
    <p:extLst>
      <p:ext uri="{BB962C8B-B14F-4D97-AF65-F5344CB8AC3E}">
        <p14:creationId xmlns:p14="http://schemas.microsoft.com/office/powerpoint/2010/main" val="375866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79958"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2204856"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780482" y="2300937"/>
            <a:ext cx="374441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概要与介绍</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500141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79958"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2204856"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780482" y="2300937"/>
            <a:ext cx="374441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效果</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4214176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效果</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BEF14F5B-45C1-5D11-1CC0-F11626182FD9}"/>
              </a:ext>
            </a:extLst>
          </p:cNvPr>
          <p:cNvSpPr txBox="1"/>
          <p:nvPr/>
        </p:nvSpPr>
        <p:spPr>
          <a:xfrm>
            <a:off x="316089" y="1079996"/>
            <a:ext cx="7884904" cy="1323439"/>
          </a:xfrm>
          <a:prstGeom prst="rect">
            <a:avLst/>
          </a:prstGeom>
          <a:noFill/>
        </p:spPr>
        <p:txBody>
          <a:bodyPr wrap="square">
            <a:spAutoFit/>
          </a:bodyPr>
          <a:lstStyle/>
          <a:p>
            <a:r>
              <a:rPr lang="zh-CN" altLang="en-US" sz="2000" b="0" i="0" dirty="0">
                <a:solidFill>
                  <a:srgbClr val="585858"/>
                </a:solidFill>
                <a:effectLst/>
                <a:latin typeface="+mn-ea"/>
              </a:rPr>
              <a:t>利用</a:t>
            </a:r>
            <a:r>
              <a:rPr lang="en-US" altLang="zh-CN" sz="2000" b="0" i="0" dirty="0">
                <a:solidFill>
                  <a:srgbClr val="585858"/>
                </a:solidFill>
                <a:effectLst/>
                <a:latin typeface="Segoe Print" panose="02000600000000000000" pitchFamily="2" charset="0"/>
              </a:rPr>
              <a:t>Octopus</a:t>
            </a:r>
            <a:r>
              <a:rPr lang="zh-CN" altLang="en-US" sz="2000" b="0" i="0" dirty="0">
                <a:solidFill>
                  <a:srgbClr val="585858"/>
                </a:solidFill>
                <a:effectLst/>
                <a:latin typeface="+mn-ea"/>
              </a:rPr>
              <a:t>构建</a:t>
            </a:r>
            <a:r>
              <a:rPr lang="en-US" altLang="zh-CN" sz="2000" b="0" i="0" dirty="0" err="1">
                <a:solidFill>
                  <a:srgbClr val="585858"/>
                </a:solidFill>
                <a:effectLst/>
                <a:latin typeface="+mn-ea"/>
              </a:rPr>
              <a:t>Wasm</a:t>
            </a:r>
            <a:r>
              <a:rPr lang="zh-CN" altLang="en-US" sz="2000" b="0" i="0" dirty="0">
                <a:solidFill>
                  <a:srgbClr val="585858"/>
                </a:solidFill>
                <a:effectLst/>
                <a:latin typeface="+mn-ea"/>
              </a:rPr>
              <a:t>字节码的</a:t>
            </a:r>
            <a:r>
              <a:rPr lang="en-US" altLang="zh-CN" sz="2000" dirty="0">
                <a:solidFill>
                  <a:srgbClr val="585858"/>
                </a:solidFill>
                <a:latin typeface="Segoe Print" panose="02000600000000000000" pitchFamily="2" charset="0"/>
              </a:rPr>
              <a:t>CFG</a:t>
            </a:r>
            <a:r>
              <a:rPr lang="zh-CN" altLang="en-US" sz="2000" b="0" i="0" dirty="0">
                <a:solidFill>
                  <a:srgbClr val="585858"/>
                </a:solidFill>
                <a:effectLst/>
                <a:latin typeface="+mn-ea"/>
              </a:rPr>
              <a:t>，并使用</a:t>
            </a:r>
            <a:r>
              <a:rPr lang="en-US" altLang="zh-CN" sz="2000" dirty="0">
                <a:solidFill>
                  <a:srgbClr val="585858"/>
                </a:solidFill>
                <a:latin typeface="Segoe Print" panose="02000600000000000000" pitchFamily="2" charset="0"/>
              </a:rPr>
              <a:t>Z3</a:t>
            </a:r>
            <a:r>
              <a:rPr lang="zh-CN" altLang="en-US" sz="2000" b="0" i="0" dirty="0">
                <a:solidFill>
                  <a:srgbClr val="585858"/>
                </a:solidFill>
                <a:effectLst/>
                <a:latin typeface="+mn-ea"/>
              </a:rPr>
              <a:t>定理证明（版本</a:t>
            </a:r>
            <a:r>
              <a:rPr lang="en-US" altLang="zh-CN" sz="2000" dirty="0">
                <a:solidFill>
                  <a:srgbClr val="585858"/>
                </a:solidFill>
                <a:latin typeface="Segoe Print" panose="02000600000000000000" pitchFamily="2" charset="0"/>
              </a:rPr>
              <a:t>4.8.6</a:t>
            </a:r>
            <a:r>
              <a:rPr lang="zh-CN" altLang="en-US" sz="2000" b="0" i="0" dirty="0">
                <a:solidFill>
                  <a:srgbClr val="585858"/>
                </a:solidFill>
                <a:effectLst/>
                <a:latin typeface="+mn-ea"/>
              </a:rPr>
              <a:t>）作为约束求解器。所有其他主要组件，包括</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mn-ea"/>
              </a:rPr>
              <a:t>符号执行引擎，库模拟器和漏洞扫描程序，均已设计和实现的前提下，对其效果进行了测试。</a:t>
            </a:r>
            <a:r>
              <a:rPr lang="zh-CN" altLang="en-US" sz="2000" dirty="0">
                <a:solidFill>
                  <a:srgbClr val="585858"/>
                </a:solidFill>
                <a:latin typeface="+mn-ea"/>
              </a:rPr>
              <a:t>评估以下三个方面</a:t>
            </a:r>
          </a:p>
        </p:txBody>
      </p:sp>
      <p:sp>
        <p:nvSpPr>
          <p:cNvPr id="12" name="文本框 11">
            <a:extLst>
              <a:ext uri="{FF2B5EF4-FFF2-40B4-BE49-F238E27FC236}">
                <a16:creationId xmlns:a16="http://schemas.microsoft.com/office/drawing/2014/main" id="{E3A21408-13D6-15AB-A414-3BD0AB066181}"/>
              </a:ext>
            </a:extLst>
          </p:cNvPr>
          <p:cNvSpPr txBox="1"/>
          <p:nvPr/>
        </p:nvSpPr>
        <p:spPr>
          <a:xfrm>
            <a:off x="349282" y="2845374"/>
            <a:ext cx="7674779" cy="1631216"/>
          </a:xfrm>
          <a:prstGeom prst="rect">
            <a:avLst/>
          </a:prstGeom>
          <a:noFill/>
        </p:spPr>
        <p:txBody>
          <a:bodyPr wrap="square">
            <a:spAutoFit/>
          </a:bodyPr>
          <a:lstStyle/>
          <a:p>
            <a:pPr marL="285750" indent="-285750" algn="l">
              <a:buFont typeface="Arial" panose="020B0604020202020204" pitchFamily="34" charset="0"/>
              <a:buChar char="•"/>
            </a:pPr>
            <a:r>
              <a:rPr lang="zh-CN" altLang="en-US" sz="2000" b="0" i="0" dirty="0">
                <a:solidFill>
                  <a:srgbClr val="585858"/>
                </a:solidFill>
                <a:effectLst/>
                <a:latin typeface="楷体" panose="02010609060101010101" pitchFamily="49" charset="-122"/>
                <a:ea typeface="楷体" panose="02010609060101010101" pitchFamily="49" charset="-122"/>
              </a:rPr>
              <a:t> </a:t>
            </a:r>
            <a:r>
              <a:rPr lang="en-US" altLang="zh-CN" sz="2000" b="0" i="0" dirty="0">
                <a:solidFill>
                  <a:srgbClr val="585858"/>
                </a:solidFill>
                <a:effectLst/>
                <a:latin typeface="Segoe Print" panose="02000600000000000000" pitchFamily="2" charset="0"/>
                <a:ea typeface="楷体" panose="02010609060101010101" pitchFamily="49" charset="-122"/>
              </a:rPr>
              <a:t>EOSAFE</a:t>
            </a:r>
            <a:r>
              <a:rPr lang="zh-CN" altLang="en-US" sz="2000" b="0" i="0" dirty="0">
                <a:solidFill>
                  <a:srgbClr val="585858"/>
                </a:solidFill>
                <a:effectLst/>
                <a:latin typeface="楷体" panose="02010609060101010101" pitchFamily="49" charset="-122"/>
                <a:ea typeface="楷体" panose="02010609060101010101" pitchFamily="49" charset="-122"/>
              </a:rPr>
              <a:t>在检测</a:t>
            </a:r>
            <a:r>
              <a:rPr lang="en-US" altLang="zh-CN" sz="2000" dirty="0">
                <a:solidFill>
                  <a:srgbClr val="585858"/>
                </a:solidFill>
                <a:latin typeface="Segoe Print" panose="02000600000000000000" pitchFamily="2" charset="0"/>
                <a:ea typeface="楷体" panose="02010609060101010101" pitchFamily="49" charset="-122"/>
              </a:rPr>
              <a:t>EOSIO</a:t>
            </a:r>
            <a:r>
              <a:rPr lang="zh-CN" altLang="en-US" sz="2000" b="0" i="0" dirty="0">
                <a:solidFill>
                  <a:srgbClr val="585858"/>
                </a:solidFill>
                <a:effectLst/>
                <a:latin typeface="楷体" panose="02010609060101010101" pitchFamily="49" charset="-122"/>
                <a:ea typeface="楷体" panose="02010609060101010101" pitchFamily="49" charset="-122"/>
              </a:rPr>
              <a:t>智能合约的漏洞方面的准确性如何？</a:t>
            </a: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r>
              <a:rPr lang="zh-CN" altLang="en-US" sz="2000" b="0" i="0" dirty="0">
                <a:solidFill>
                  <a:srgbClr val="585858"/>
                </a:solidFill>
                <a:effectLst/>
                <a:latin typeface="楷体" panose="02010609060101010101" pitchFamily="49" charset="-122"/>
                <a:ea typeface="楷体" panose="02010609060101010101" pitchFamily="49" charset="-122"/>
              </a:rPr>
              <a:t>这些漏洞在生态系统中是否普遍存在？</a:t>
            </a: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r>
              <a:rPr lang="zh-CN" altLang="en-US" sz="2000" b="0" i="0" dirty="0">
                <a:solidFill>
                  <a:srgbClr val="585858"/>
                </a:solidFill>
                <a:effectLst/>
                <a:latin typeface="楷体" panose="02010609060101010101" pitchFamily="49" charset="-122"/>
                <a:ea typeface="楷体" panose="02010609060101010101" pitchFamily="49" charset="-122"/>
              </a:rPr>
              <a:t>攻击者利用了多少智能合约，这些攻击的影响是什么？</a:t>
            </a:r>
            <a:endParaRPr lang="zh-CN" altLang="en-US" sz="2000" b="0" i="0" dirty="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0309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漏洞检测准确性</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BC88E4E7-4565-3F09-EDB2-8E02CE8C4D3F}"/>
              </a:ext>
            </a:extLst>
          </p:cNvPr>
          <p:cNvSpPr txBox="1"/>
          <p:nvPr/>
        </p:nvSpPr>
        <p:spPr>
          <a:xfrm>
            <a:off x="612130" y="964197"/>
            <a:ext cx="7776864"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52</a:t>
            </a:r>
            <a:r>
              <a:rPr lang="zh-CN" altLang="en-US" sz="2000" b="0" i="0" dirty="0">
                <a:solidFill>
                  <a:srgbClr val="585858"/>
                </a:solidFill>
                <a:effectLst/>
                <a:latin typeface="Lato" panose="020F0502020204030203" pitchFamily="34" charset="0"/>
              </a:rPr>
              <a:t>份智能合约中，</a:t>
            </a:r>
            <a:r>
              <a:rPr lang="en-US" altLang="zh-CN" sz="2000" b="0" i="0" dirty="0">
                <a:solidFill>
                  <a:srgbClr val="585858"/>
                </a:solidFill>
                <a:effectLst/>
                <a:latin typeface="Segoe Print" panose="02000600000000000000" pitchFamily="2" charset="0"/>
              </a:rPr>
              <a:t>EOSAFE</a:t>
            </a:r>
            <a:r>
              <a:rPr lang="zh-CN" altLang="en-US" sz="2000" b="0" i="0" dirty="0">
                <a:solidFill>
                  <a:srgbClr val="585858"/>
                </a:solidFill>
                <a:effectLst/>
                <a:latin typeface="Lato" panose="020F0502020204030203" pitchFamily="34" charset="0"/>
              </a:rPr>
              <a:t>将</a:t>
            </a:r>
            <a:r>
              <a:rPr lang="en-US" altLang="zh-CN" sz="2000" b="0" i="0" dirty="0">
                <a:solidFill>
                  <a:srgbClr val="585858"/>
                </a:solidFill>
                <a:effectLst/>
                <a:latin typeface="Lato" panose="020F0502020204030203" pitchFamily="34" charset="0"/>
              </a:rPr>
              <a:t>26</a:t>
            </a:r>
            <a:r>
              <a:rPr lang="zh-CN" altLang="en-US" sz="2000" b="0" i="0" dirty="0">
                <a:solidFill>
                  <a:srgbClr val="585858"/>
                </a:solidFill>
                <a:effectLst/>
                <a:latin typeface="Lato" panose="020F0502020204030203" pitchFamily="34" charset="0"/>
              </a:rPr>
              <a:t>份标记为易受攻击，只有一个漏报性案例（属于回滚），没有误报性，准确率和召回率分别为</a:t>
            </a:r>
            <a:r>
              <a:rPr lang="en-US" altLang="zh-CN" sz="2000" dirty="0">
                <a:solidFill>
                  <a:srgbClr val="585858"/>
                </a:solidFill>
                <a:latin typeface="Segoe Print" panose="02000600000000000000" pitchFamily="2" charset="0"/>
              </a:rPr>
              <a:t>100</a:t>
            </a:r>
            <a:r>
              <a:rPr lang="zh-CN" altLang="en-US" sz="2000" b="0" i="0" dirty="0">
                <a:solidFill>
                  <a:srgbClr val="585858"/>
                </a:solidFill>
                <a:effectLst/>
                <a:latin typeface="Lato" panose="020F0502020204030203" pitchFamily="34" charset="0"/>
              </a:rPr>
              <a:t>％和</a:t>
            </a:r>
            <a:r>
              <a:rPr lang="en-US" altLang="zh-CN" sz="2000" dirty="0">
                <a:solidFill>
                  <a:srgbClr val="585858"/>
                </a:solidFill>
                <a:latin typeface="Segoe Print" panose="02000600000000000000" pitchFamily="2" charset="0"/>
              </a:rPr>
              <a:t>96.97</a:t>
            </a:r>
            <a:r>
              <a:rPr lang="zh-CN" altLang="en-US" sz="2000" b="0" i="0" dirty="0">
                <a:solidFill>
                  <a:srgbClr val="585858"/>
                </a:solidFill>
                <a:effectLst/>
                <a:latin typeface="Lato" panose="020F0502020204030203" pitchFamily="34" charset="0"/>
              </a:rPr>
              <a:t>％。</a:t>
            </a:r>
            <a:endParaRPr lang="zh-CN" altLang="en-US" sz="2000" dirty="0"/>
          </a:p>
        </p:txBody>
      </p:sp>
      <p:pic>
        <p:nvPicPr>
          <p:cNvPr id="4" name="图片 3">
            <a:extLst>
              <a:ext uri="{FF2B5EF4-FFF2-40B4-BE49-F238E27FC236}">
                <a16:creationId xmlns:a16="http://schemas.microsoft.com/office/drawing/2014/main" id="{676F0CDA-E898-DC3E-5AB9-0EFF5BCACC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162" y="2248849"/>
            <a:ext cx="6469941" cy="1821338"/>
          </a:xfrm>
          <a:prstGeom prst="rect">
            <a:avLst/>
          </a:prstGeom>
        </p:spPr>
      </p:pic>
    </p:spTree>
    <p:extLst>
      <p:ext uri="{BB962C8B-B14F-4D97-AF65-F5344CB8AC3E}">
        <p14:creationId xmlns:p14="http://schemas.microsoft.com/office/powerpoint/2010/main" val="1230103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漏洞的普遍程度</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2C94D041-E684-EAA4-FF0F-459E312F768F}"/>
              </a:ext>
            </a:extLst>
          </p:cNvPr>
          <p:cNvSpPr txBox="1"/>
          <p:nvPr/>
        </p:nvSpPr>
        <p:spPr>
          <a:xfrm>
            <a:off x="767764" y="808465"/>
            <a:ext cx="6696744" cy="1323439"/>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使用</a:t>
            </a:r>
            <a:r>
              <a:rPr lang="en-US" altLang="zh-CN" sz="2000" b="0" i="0" dirty="0" err="1">
                <a:solidFill>
                  <a:srgbClr val="585858"/>
                </a:solidFill>
                <a:effectLst/>
                <a:latin typeface="Segoe Print" panose="02000600000000000000" pitchFamily="2" charset="0"/>
              </a:rPr>
              <a:t>DAppTotal</a:t>
            </a:r>
            <a:r>
              <a:rPr lang="en-US" altLang="zh-CN" sz="2000" b="0" i="0" dirty="0">
                <a:solidFill>
                  <a:srgbClr val="585858"/>
                </a:solidFill>
                <a:effectLst/>
                <a:latin typeface="Segoe Print" panose="02000600000000000000" pitchFamily="2" charset="0"/>
              </a:rPr>
              <a:t>-</a:t>
            </a:r>
            <a:r>
              <a:rPr lang="zh-CN" altLang="en-US" sz="2000" b="0" i="0" dirty="0">
                <a:solidFill>
                  <a:srgbClr val="585858"/>
                </a:solidFill>
                <a:effectLst/>
                <a:latin typeface="Lato" panose="020F0502020204030203" pitchFamily="34" charset="0"/>
              </a:rPr>
              <a:t>一种可靠的多平台</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浏览器来标记游戏</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，并使用此类合约（</a:t>
            </a:r>
            <a:r>
              <a:rPr lang="en-US" altLang="zh-CN" sz="2000" dirty="0">
                <a:solidFill>
                  <a:srgbClr val="585858"/>
                </a:solidFill>
                <a:latin typeface="Segoe Print" panose="02000600000000000000" pitchFamily="2" charset="0"/>
              </a:rPr>
              <a:t>17,394</a:t>
            </a:r>
            <a:r>
              <a:rPr lang="zh-CN" altLang="en-US" sz="2000" b="0" i="0" dirty="0">
                <a:solidFill>
                  <a:srgbClr val="585858"/>
                </a:solidFill>
                <a:effectLst/>
                <a:latin typeface="Lato" panose="020F0502020204030203" pitchFamily="34" charset="0"/>
              </a:rPr>
              <a:t>）进行回滚漏洞检测。对于其他三种漏洞，将扫描器应用于所有</a:t>
            </a:r>
            <a:r>
              <a:rPr lang="en-US" altLang="zh-CN" sz="2000" dirty="0">
                <a:solidFill>
                  <a:srgbClr val="585858"/>
                </a:solidFill>
                <a:latin typeface="Segoe Print" panose="02000600000000000000" pitchFamily="2" charset="0"/>
              </a:rPr>
              <a:t>53,666</a:t>
            </a:r>
            <a:r>
              <a:rPr lang="zh-CN" altLang="en-US" sz="2000" b="0" i="0" dirty="0">
                <a:solidFill>
                  <a:srgbClr val="585858"/>
                </a:solidFill>
                <a:effectLst/>
                <a:latin typeface="Lato" panose="020F0502020204030203" pitchFamily="34" charset="0"/>
              </a:rPr>
              <a:t>个合约（请参见下表）。</a:t>
            </a:r>
            <a:endParaRPr lang="zh-CN" altLang="en-US" sz="2000" dirty="0"/>
          </a:p>
        </p:txBody>
      </p:sp>
      <p:pic>
        <p:nvPicPr>
          <p:cNvPr id="4" name="图片 3">
            <a:extLst>
              <a:ext uri="{FF2B5EF4-FFF2-40B4-BE49-F238E27FC236}">
                <a16:creationId xmlns:a16="http://schemas.microsoft.com/office/drawing/2014/main" id="{1DDD8B48-1097-7AE2-DCDC-4D1DCBBC3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138" y="2088108"/>
            <a:ext cx="6584251" cy="1684166"/>
          </a:xfrm>
          <a:prstGeom prst="rect">
            <a:avLst/>
          </a:prstGeom>
        </p:spPr>
      </p:pic>
      <p:sp>
        <p:nvSpPr>
          <p:cNvPr id="14" name="文本框 13">
            <a:extLst>
              <a:ext uri="{FF2B5EF4-FFF2-40B4-BE49-F238E27FC236}">
                <a16:creationId xmlns:a16="http://schemas.microsoft.com/office/drawing/2014/main" id="{3166ECD7-599C-8AB1-D77D-1FF4E30CECF1}"/>
              </a:ext>
            </a:extLst>
          </p:cNvPr>
          <p:cNvSpPr txBox="1"/>
          <p:nvPr/>
        </p:nvSpPr>
        <p:spPr>
          <a:xfrm>
            <a:off x="756146" y="3940591"/>
            <a:ext cx="7128792" cy="70788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上表显示了总体结果</a:t>
            </a:r>
            <a:r>
              <a:rPr lang="zh-CN" altLang="en-US" sz="2000" dirty="0">
                <a:solidFill>
                  <a:srgbClr val="585858"/>
                </a:solidFill>
                <a:latin typeface="Lato" panose="020F0502020204030203" pitchFamily="34" charset="0"/>
              </a:rPr>
              <a:t>，</a:t>
            </a:r>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53,666</a:t>
            </a:r>
            <a:r>
              <a:rPr lang="zh-CN" altLang="en-US" sz="2000" b="0" i="0" dirty="0">
                <a:solidFill>
                  <a:srgbClr val="585858"/>
                </a:solidFill>
                <a:effectLst/>
                <a:latin typeface="Lato" panose="020F0502020204030203" pitchFamily="34" charset="0"/>
              </a:rPr>
              <a:t>个智能合约中，有</a:t>
            </a:r>
            <a:r>
              <a:rPr lang="en-US" altLang="zh-CN" sz="2000" dirty="0">
                <a:solidFill>
                  <a:srgbClr val="585858"/>
                </a:solidFill>
                <a:latin typeface="Segoe Print" panose="02000600000000000000" pitchFamily="2" charset="0"/>
              </a:rPr>
              <a:t>25</a:t>
            </a:r>
            <a:r>
              <a:rPr lang="zh-CN" altLang="en-US" sz="2000" b="0" i="0" dirty="0">
                <a:solidFill>
                  <a:srgbClr val="585858"/>
                </a:solidFill>
                <a:effectLst/>
                <a:latin typeface="Lato" panose="020F0502020204030203" pitchFamily="34" charset="0"/>
              </a:rPr>
              <a:t>％以上是易受攻击的（请参阅第</a:t>
            </a:r>
            <a:r>
              <a:rPr lang="en-US" altLang="zh-CN" sz="2000" dirty="0">
                <a:solidFill>
                  <a:srgbClr val="585858"/>
                </a:solidFill>
                <a:latin typeface="Segoe Print" panose="02000600000000000000" pitchFamily="2" charset="0"/>
              </a:rPr>
              <a:t>3</a:t>
            </a:r>
            <a:r>
              <a:rPr lang="zh-CN" altLang="en-US" sz="2000" b="0" i="0" dirty="0">
                <a:solidFill>
                  <a:srgbClr val="585858"/>
                </a:solidFill>
                <a:effectLst/>
                <a:latin typeface="Lato" panose="020F0502020204030203" pitchFamily="34" charset="0"/>
              </a:rPr>
              <a:t>列）。</a:t>
            </a:r>
            <a:endParaRPr lang="zh-CN" altLang="en-US" sz="2000" dirty="0"/>
          </a:p>
        </p:txBody>
      </p:sp>
    </p:spTree>
    <p:extLst>
      <p:ext uri="{BB962C8B-B14F-4D97-AF65-F5344CB8AC3E}">
        <p14:creationId xmlns:p14="http://schemas.microsoft.com/office/powerpoint/2010/main" val="2647901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存在攻击</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152A8D77-F100-7996-D84F-14A2D5DDFC28}"/>
              </a:ext>
            </a:extLst>
          </p:cNvPr>
          <p:cNvSpPr txBox="1"/>
          <p:nvPr/>
        </p:nvSpPr>
        <p:spPr>
          <a:xfrm>
            <a:off x="684138" y="3088638"/>
            <a:ext cx="7830018" cy="163121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总体结果如上表所示。总共确定了</a:t>
            </a:r>
            <a:r>
              <a:rPr lang="en-US" altLang="zh-CN" sz="2000" b="0" i="0" dirty="0">
                <a:solidFill>
                  <a:srgbClr val="585858"/>
                </a:solidFill>
                <a:effectLst/>
                <a:latin typeface="Lato" panose="020F0502020204030203" pitchFamily="34" charset="0"/>
              </a:rPr>
              <a:t>48</a:t>
            </a:r>
            <a:r>
              <a:rPr lang="zh-CN" altLang="en-US" sz="2000" b="0" i="0" dirty="0">
                <a:solidFill>
                  <a:srgbClr val="585858"/>
                </a:solidFill>
                <a:effectLst/>
                <a:latin typeface="Lato" panose="020F0502020204030203" pitchFamily="34" charset="0"/>
              </a:rPr>
              <a:t>个攻击，包括</a:t>
            </a:r>
            <a:r>
              <a:rPr lang="en-US" altLang="zh-CN" sz="2000" b="0" i="0" dirty="0">
                <a:solidFill>
                  <a:srgbClr val="585858"/>
                </a:solidFill>
                <a:effectLst/>
                <a:latin typeface="Lato" panose="020F0502020204030203" pitchFamily="34" charset="0"/>
              </a:rPr>
              <a:t>9</a:t>
            </a:r>
            <a:r>
              <a:rPr lang="zh-CN" altLang="en-US" sz="2000" b="0" i="0" dirty="0">
                <a:solidFill>
                  <a:srgbClr val="585858"/>
                </a:solidFill>
                <a:effectLst/>
                <a:latin typeface="Lato" panose="020F0502020204030203" pitchFamily="34" charset="0"/>
              </a:rPr>
              <a:t>个虚假</a:t>
            </a:r>
            <a:r>
              <a:rPr lang="en-US" altLang="zh-CN" sz="2000" b="0" i="0" dirty="0">
                <a:solidFill>
                  <a:srgbClr val="585858"/>
                </a:solidFill>
                <a:effectLst/>
                <a:latin typeface="Lato" panose="020F0502020204030203" pitchFamily="34" charset="0"/>
              </a:rPr>
              <a:t>EOS</a:t>
            </a:r>
            <a:r>
              <a:rPr lang="zh-CN" altLang="en-US" sz="2000" b="0" i="0" dirty="0">
                <a:solidFill>
                  <a:srgbClr val="585858"/>
                </a:solidFill>
                <a:effectLst/>
                <a:latin typeface="Lato" panose="020F0502020204030203" pitchFamily="34" charset="0"/>
              </a:rPr>
              <a:t>攻击，</a:t>
            </a:r>
            <a:r>
              <a:rPr lang="en-US" altLang="zh-CN" sz="2000" b="0" i="0" dirty="0">
                <a:solidFill>
                  <a:srgbClr val="585858"/>
                </a:solidFill>
                <a:effectLst/>
                <a:latin typeface="Lato" panose="020F0502020204030203" pitchFamily="34" charset="0"/>
              </a:rPr>
              <a:t>27</a:t>
            </a:r>
            <a:r>
              <a:rPr lang="zh-CN" altLang="en-US" sz="2000" b="0" i="0" dirty="0">
                <a:solidFill>
                  <a:srgbClr val="585858"/>
                </a:solidFill>
                <a:effectLst/>
                <a:latin typeface="Lato" panose="020F0502020204030203" pitchFamily="34" charset="0"/>
              </a:rPr>
              <a:t>个虚假收据攻击和</a:t>
            </a:r>
            <a:r>
              <a:rPr lang="en-US" altLang="zh-CN" sz="2000" b="0" i="0" dirty="0">
                <a:solidFill>
                  <a:srgbClr val="585858"/>
                </a:solidFill>
                <a:effectLst/>
                <a:latin typeface="Lato" panose="020F0502020204030203" pitchFamily="34" charset="0"/>
              </a:rPr>
              <a:t>12</a:t>
            </a:r>
            <a:r>
              <a:rPr lang="zh-CN" altLang="en-US" sz="2000" b="0" i="0" dirty="0">
                <a:solidFill>
                  <a:srgbClr val="585858"/>
                </a:solidFill>
                <a:effectLst/>
                <a:latin typeface="Lato" panose="020F0502020204030203" pitchFamily="34" charset="0"/>
              </a:rPr>
              <a:t>个回滚攻击。此外，还确定了</a:t>
            </a:r>
            <a:r>
              <a:rPr lang="en-US" altLang="zh-CN" sz="2000" b="0" i="0" dirty="0">
                <a:solidFill>
                  <a:srgbClr val="585858"/>
                </a:solidFill>
                <a:effectLst/>
                <a:latin typeface="Lato" panose="020F0502020204030203" pitchFamily="34" charset="0"/>
              </a:rPr>
              <a:t>183</a:t>
            </a:r>
            <a:r>
              <a:rPr lang="zh-CN" altLang="en-US" sz="2000" b="0" i="0" dirty="0">
                <a:solidFill>
                  <a:srgbClr val="585858"/>
                </a:solidFill>
                <a:effectLst/>
                <a:latin typeface="Lato" panose="020F0502020204030203" pitchFamily="34" charset="0"/>
              </a:rPr>
              <a:t>个未执行权限检查的调用操作（属于</a:t>
            </a:r>
            <a:r>
              <a:rPr lang="en-US" altLang="zh-CN" sz="2000" b="0" i="0" dirty="0">
                <a:solidFill>
                  <a:srgbClr val="585858"/>
                </a:solidFill>
                <a:effectLst/>
                <a:latin typeface="Lato" panose="020F0502020204030203" pitchFamily="34" charset="0"/>
              </a:rPr>
              <a:t>144</a:t>
            </a:r>
            <a:r>
              <a:rPr lang="zh-CN" altLang="en-US" sz="2000" b="0" i="0" dirty="0">
                <a:solidFill>
                  <a:srgbClr val="585858"/>
                </a:solidFill>
                <a:effectLst/>
                <a:latin typeface="Lato" panose="020F0502020204030203" pitchFamily="34" charset="0"/>
              </a:rPr>
              <a:t>个合约）。值得注意的是，对于这些缺少权限检查的操作，其中一些是预料之中的。很难区分它们是否是攻击，并且无法估计经济损失。因此将其视为滥用行为，而不是攻击</a:t>
            </a:r>
            <a:r>
              <a:rPr lang="zh-CN" altLang="en-US" b="0" i="0" dirty="0">
                <a:solidFill>
                  <a:srgbClr val="585858"/>
                </a:solidFill>
                <a:effectLst/>
                <a:latin typeface="Lato" panose="020F0502020204030203" pitchFamily="34" charset="0"/>
              </a:rPr>
              <a:t>。</a:t>
            </a:r>
            <a:endParaRPr lang="zh-CN" altLang="en-US" dirty="0"/>
          </a:p>
        </p:txBody>
      </p:sp>
      <p:pic>
        <p:nvPicPr>
          <p:cNvPr id="4" name="图片 3">
            <a:extLst>
              <a:ext uri="{FF2B5EF4-FFF2-40B4-BE49-F238E27FC236}">
                <a16:creationId xmlns:a16="http://schemas.microsoft.com/office/drawing/2014/main" id="{4638062D-5051-528A-6253-71BE28CA1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18" y="1007988"/>
            <a:ext cx="6332769" cy="2034716"/>
          </a:xfrm>
          <a:prstGeom prst="rect">
            <a:avLst/>
          </a:prstGeom>
        </p:spPr>
      </p:pic>
    </p:spTree>
    <p:extLst>
      <p:ext uri="{BB962C8B-B14F-4D97-AF65-F5344CB8AC3E}">
        <p14:creationId xmlns:p14="http://schemas.microsoft.com/office/powerpoint/2010/main" val="2123079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626365" y="40822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总结</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92337978-0E6C-DE2A-E4EE-D5439715FD1E}"/>
              </a:ext>
            </a:extLst>
          </p:cNvPr>
          <p:cNvSpPr txBox="1"/>
          <p:nvPr/>
        </p:nvSpPr>
        <p:spPr>
          <a:xfrm>
            <a:off x="626365" y="1007988"/>
            <a:ext cx="7397705" cy="3416320"/>
          </a:xfrm>
          <a:prstGeom prst="rect">
            <a:avLst/>
          </a:prstGeom>
          <a:noFill/>
        </p:spPr>
        <p:txBody>
          <a:bodyPr wrap="square">
            <a:spAutoFit/>
          </a:bodyPr>
          <a:lstStyle/>
          <a:p>
            <a:r>
              <a:rPr lang="zh-CN" altLang="en-US" sz="2400" dirty="0">
                <a:solidFill>
                  <a:srgbClr val="585858"/>
                </a:solidFill>
                <a:latin typeface="楷体" panose="02010609060101010101" pitchFamily="49" charset="-122"/>
                <a:ea typeface="楷体" panose="02010609060101010101" pitchFamily="49" charset="-122"/>
              </a:rPr>
              <a:t>这篇论文</a:t>
            </a:r>
            <a:r>
              <a:rPr lang="zh-CN" altLang="en-US" sz="2400" b="0" i="0" dirty="0">
                <a:solidFill>
                  <a:srgbClr val="585858"/>
                </a:solidFill>
                <a:effectLst/>
                <a:latin typeface="楷体" panose="02010609060101010101" pitchFamily="49" charset="-122"/>
                <a:ea typeface="楷体" panose="02010609060101010101" pitchFamily="49" charset="-122"/>
              </a:rPr>
              <a:t>是首个有关检测</a:t>
            </a:r>
            <a:r>
              <a:rPr lang="en-US" altLang="zh-CN" sz="2400" dirty="0">
                <a:solidFill>
                  <a:srgbClr val="585858"/>
                </a:solidFill>
                <a:latin typeface="楷体" panose="02010609060101010101" pitchFamily="49" charset="-122"/>
                <a:ea typeface="楷体" panose="02010609060101010101" pitchFamily="49" charset="-122"/>
              </a:rPr>
              <a:t>EOSIO</a:t>
            </a:r>
            <a:r>
              <a:rPr lang="zh-CN" altLang="en-US" sz="2400" b="0" i="0" dirty="0">
                <a:solidFill>
                  <a:srgbClr val="585858"/>
                </a:solidFill>
                <a:effectLst/>
                <a:latin typeface="楷体" panose="02010609060101010101" pitchFamily="49" charset="-122"/>
                <a:ea typeface="楷体" panose="02010609060101010101" pitchFamily="49" charset="-122"/>
              </a:rPr>
              <a:t>智能合约中的安全漏洞工作。在文中提出了</a:t>
            </a:r>
            <a:r>
              <a:rPr lang="en-US" altLang="zh-CN" sz="2400" dirty="0">
                <a:solidFill>
                  <a:srgbClr val="585858"/>
                </a:solidFill>
                <a:latin typeface="楷体" panose="02010609060101010101" pitchFamily="49" charset="-122"/>
                <a:ea typeface="楷体" panose="02010609060101010101" pitchFamily="49" charset="-122"/>
              </a:rPr>
              <a:t>EOSAFE</a:t>
            </a:r>
            <a:r>
              <a:rPr lang="zh-CN" altLang="en-US" sz="2400" b="0" i="0" dirty="0">
                <a:solidFill>
                  <a:srgbClr val="585858"/>
                </a:solidFill>
                <a:effectLst/>
                <a:latin typeface="楷体" panose="02010609060101010101" pitchFamily="49" charset="-122"/>
                <a:ea typeface="楷体" panose="02010609060101010101" pitchFamily="49" charset="-122"/>
              </a:rPr>
              <a:t>，是一个准确且可扩展的框架，该框架能够检测</a:t>
            </a:r>
            <a:r>
              <a:rPr lang="en-US" altLang="zh-CN" sz="2400" dirty="0">
                <a:solidFill>
                  <a:srgbClr val="585858"/>
                </a:solidFill>
                <a:latin typeface="楷体" panose="02010609060101010101" pitchFamily="49" charset="-122"/>
                <a:ea typeface="楷体" panose="02010609060101010101" pitchFamily="49" charset="-122"/>
              </a:rPr>
              <a:t>EOSIO</a:t>
            </a:r>
            <a:r>
              <a:rPr lang="zh-CN" altLang="en-US" sz="2400" b="0" i="0" dirty="0">
                <a:solidFill>
                  <a:srgbClr val="585858"/>
                </a:solidFill>
                <a:effectLst/>
                <a:latin typeface="楷体" panose="02010609060101010101" pitchFamily="49" charset="-122"/>
                <a:ea typeface="楷体" panose="02010609060101010101" pitchFamily="49" charset="-122"/>
              </a:rPr>
              <a:t>特定的漏洞。</a:t>
            </a:r>
            <a:endParaRPr lang="en-US" altLang="zh-CN" sz="2400" b="0" i="0" dirty="0">
              <a:solidFill>
                <a:srgbClr val="585858"/>
              </a:solidFill>
              <a:effectLst/>
              <a:latin typeface="楷体" panose="02010609060101010101" pitchFamily="49" charset="-122"/>
              <a:ea typeface="楷体" panose="02010609060101010101" pitchFamily="49" charset="-122"/>
            </a:endParaRPr>
          </a:p>
          <a:p>
            <a:endParaRPr lang="en-US" altLang="zh-CN" sz="2400" dirty="0">
              <a:solidFill>
                <a:srgbClr val="585858"/>
              </a:solidFill>
              <a:latin typeface="楷体" panose="02010609060101010101" pitchFamily="49" charset="-122"/>
              <a:ea typeface="楷体" panose="02010609060101010101" pitchFamily="49" charset="-122"/>
            </a:endParaRPr>
          </a:p>
          <a:p>
            <a:r>
              <a:rPr lang="zh-CN" altLang="en-US" sz="2400" b="0" i="0" dirty="0">
                <a:solidFill>
                  <a:srgbClr val="585858"/>
                </a:solidFill>
                <a:effectLst/>
                <a:latin typeface="楷体" panose="02010609060101010101" pitchFamily="49" charset="-122"/>
                <a:ea typeface="楷体" panose="02010609060101010101" pitchFamily="49" charset="-122"/>
              </a:rPr>
              <a:t>实验结果表明，</a:t>
            </a:r>
            <a:r>
              <a:rPr lang="en-US" altLang="zh-CN" sz="2400" dirty="0">
                <a:solidFill>
                  <a:srgbClr val="585858"/>
                </a:solidFill>
                <a:latin typeface="楷体" panose="02010609060101010101" pitchFamily="49" charset="-122"/>
                <a:ea typeface="楷体" panose="02010609060101010101" pitchFamily="49" charset="-122"/>
              </a:rPr>
              <a:t>EOSAFE</a:t>
            </a:r>
            <a:r>
              <a:rPr lang="zh-CN" altLang="en-US" sz="2400" b="0" i="0" dirty="0">
                <a:solidFill>
                  <a:srgbClr val="585858"/>
                </a:solidFill>
                <a:effectLst/>
                <a:latin typeface="楷体" panose="02010609060101010101" pitchFamily="49" charset="-122"/>
                <a:ea typeface="楷体" panose="02010609060101010101" pitchFamily="49" charset="-122"/>
              </a:rPr>
              <a:t>具有良好的性能。</a:t>
            </a:r>
            <a:endParaRPr lang="en-US" altLang="zh-CN" sz="2400" b="0" i="0" dirty="0">
              <a:solidFill>
                <a:srgbClr val="585858"/>
              </a:solidFill>
              <a:effectLst/>
              <a:latin typeface="楷体" panose="02010609060101010101" pitchFamily="49" charset="-122"/>
              <a:ea typeface="楷体" panose="02010609060101010101" pitchFamily="49" charset="-122"/>
            </a:endParaRPr>
          </a:p>
          <a:p>
            <a:endParaRPr lang="en-US" altLang="zh-CN" sz="2400" b="0" i="0" dirty="0">
              <a:solidFill>
                <a:srgbClr val="585858"/>
              </a:solidFill>
              <a:effectLst/>
              <a:latin typeface="楷体" panose="02010609060101010101" pitchFamily="49" charset="-122"/>
              <a:ea typeface="楷体" panose="02010609060101010101" pitchFamily="49" charset="-122"/>
            </a:endParaRPr>
          </a:p>
          <a:p>
            <a:r>
              <a:rPr lang="zh-CN" altLang="en-US" sz="2400" b="0" i="0" dirty="0">
                <a:solidFill>
                  <a:srgbClr val="585858"/>
                </a:solidFill>
                <a:effectLst/>
                <a:latin typeface="楷体" panose="02010609060101010101" pitchFamily="49" charset="-122"/>
                <a:ea typeface="楷体" panose="02010609060101010101" pitchFamily="49" charset="-122"/>
              </a:rPr>
              <a:t>大规模评估研究进一步揭示了生态系统中的严重安全问题，即超过</a:t>
            </a:r>
            <a:r>
              <a:rPr lang="en-US" altLang="zh-CN" sz="2400" dirty="0">
                <a:solidFill>
                  <a:srgbClr val="585858"/>
                </a:solidFill>
                <a:latin typeface="楷体" panose="02010609060101010101" pitchFamily="49" charset="-122"/>
                <a:ea typeface="楷体" panose="02010609060101010101" pitchFamily="49" charset="-122"/>
              </a:rPr>
              <a:t>25</a:t>
            </a:r>
            <a:r>
              <a:rPr lang="zh-CN" altLang="en-US" sz="2400" b="0" i="0" dirty="0">
                <a:solidFill>
                  <a:srgbClr val="585858"/>
                </a:solidFill>
                <a:effectLst/>
                <a:latin typeface="楷体" panose="02010609060101010101" pitchFamily="49" charset="-122"/>
                <a:ea typeface="楷体" panose="02010609060101010101" pitchFamily="49" charset="-122"/>
              </a:rPr>
              <a:t>％的智能合约易受攻击，并且成功造成了许多著名攻击事件。</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7391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160116"/>
            <a:ext cx="9001125"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4" name="矩形 3"/>
          <p:cNvSpPr/>
          <p:nvPr/>
        </p:nvSpPr>
        <p:spPr>
          <a:xfrm>
            <a:off x="921539" y="2446231"/>
            <a:ext cx="7230053" cy="829399"/>
          </a:xfrm>
          <a:prstGeom prst="rect">
            <a:avLst/>
          </a:prstGeom>
        </p:spPr>
        <p:txBody>
          <a:bodyPr wrap="square" lIns="89858" tIns="44929" rIns="89858" bIns="44929">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汇报完毕  感谢您的聆听</a:t>
            </a:r>
          </a:p>
        </p:txBody>
      </p:sp>
      <p:sp>
        <p:nvSpPr>
          <p:cNvPr id="5" name="TextBox 10"/>
          <p:cNvSpPr txBox="1"/>
          <p:nvPr/>
        </p:nvSpPr>
        <p:spPr>
          <a:xfrm>
            <a:off x="3204418" y="890846"/>
            <a:ext cx="2399037" cy="1052447"/>
          </a:xfrm>
          <a:prstGeom prst="rect">
            <a:avLst/>
          </a:prstGeom>
          <a:noFill/>
        </p:spPr>
        <p:txBody>
          <a:bodyPr wrap="square" lIns="89858" tIns="44929" rIns="89858" bIns="44929" rtlCol="0">
            <a:prstTxWarp prst="textPlain">
              <a:avLst/>
            </a:prstTxWarp>
            <a:spAutoFit/>
          </a:bodyPr>
          <a:lstStyle/>
          <a:p>
            <a:r>
              <a:rPr lang="en-US" altLang="zh-CN" sz="5900" b="1" dirty="0">
                <a:solidFill>
                  <a:srgbClr val="8B0012"/>
                </a:solidFill>
                <a:latin typeface="Agency FB" panose="020B0503020202020204" pitchFamily="34" charset="0"/>
                <a:ea typeface="Adobe Gothic Std B" panose="020B0800000000000000" pitchFamily="34" charset="-128"/>
              </a:rPr>
              <a:t>2022</a:t>
            </a:r>
            <a:endParaRPr lang="zh-CN" altLang="en-US" sz="5900" b="1" dirty="0">
              <a:solidFill>
                <a:srgbClr val="8B0012"/>
              </a:solidFill>
              <a:latin typeface="Agency FB" panose="020B0503020202020204" pitchFamily="34" charset="0"/>
              <a:ea typeface="微软雅黑" panose="020B0503020204020204" pitchFamily="34" charset="-122"/>
            </a:endParaRPr>
          </a:p>
        </p:txBody>
      </p:sp>
      <p:grpSp>
        <p:nvGrpSpPr>
          <p:cNvPr id="18" name="组合 17"/>
          <p:cNvGrpSpPr/>
          <p:nvPr/>
        </p:nvGrpSpPr>
        <p:grpSpPr>
          <a:xfrm>
            <a:off x="1476226" y="3411126"/>
            <a:ext cx="6120680" cy="369332"/>
            <a:chOff x="1476226" y="3422964"/>
            <a:chExt cx="6120680" cy="369332"/>
          </a:xfrm>
        </p:grpSpPr>
        <p:cxnSp>
          <p:nvCxnSpPr>
            <p:cNvPr id="19" name="直接连接符 18"/>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880382" y="3422964"/>
              <a:ext cx="3240360" cy="369332"/>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汇报人：彭婷</a:t>
              </a:r>
            </a:p>
          </p:txBody>
        </p:sp>
      </p:gr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466" y="4322581"/>
            <a:ext cx="1584176" cy="444964"/>
          </a:xfrm>
          <a:prstGeom prst="rect">
            <a:avLst/>
          </a:prstGeom>
        </p:spPr>
      </p:pic>
    </p:spTree>
    <p:extLst>
      <p:ext uri="{BB962C8B-B14F-4D97-AF65-F5344CB8AC3E}">
        <p14:creationId xmlns:p14="http://schemas.microsoft.com/office/powerpoint/2010/main" val="28835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92770"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概要与介绍</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EBCDA847-F553-0FB2-3B77-DAF60F1D999C}"/>
              </a:ext>
            </a:extLst>
          </p:cNvPr>
          <p:cNvSpPr txBox="1"/>
          <p:nvPr/>
        </p:nvSpPr>
        <p:spPr>
          <a:xfrm>
            <a:off x="740775" y="2311856"/>
            <a:ext cx="6624736" cy="707886"/>
          </a:xfrm>
          <a:prstGeom prst="rect">
            <a:avLst/>
          </a:prstGeom>
          <a:noFill/>
        </p:spPr>
        <p:txBody>
          <a:bodyPr wrap="square">
            <a:spAutoFit/>
          </a:bodyPr>
          <a:lstStyle/>
          <a:p>
            <a:r>
              <a:rPr lang="zh-CN" altLang="en-US" sz="2000" dirty="0">
                <a:solidFill>
                  <a:srgbClr val="585858"/>
                </a:solidFill>
                <a:latin typeface="+mn-ea"/>
              </a:rPr>
              <a:t>研究人员提出了不同的共识协议，例如权益证明（</a:t>
            </a:r>
            <a:r>
              <a:rPr lang="en-US" altLang="zh-CN" sz="2000" dirty="0" err="1">
                <a:solidFill>
                  <a:srgbClr val="585858"/>
                </a:solidFill>
                <a:latin typeface="Segoe Print" panose="02000600000000000000" pitchFamily="2" charset="0"/>
              </a:rPr>
              <a:t>PoS</a:t>
            </a:r>
            <a:r>
              <a:rPr lang="zh-CN" altLang="en-US" sz="2000" dirty="0">
                <a:solidFill>
                  <a:srgbClr val="585858"/>
                </a:solidFill>
                <a:latin typeface="+mn-ea"/>
              </a:rPr>
              <a:t>）和委托权益证明（</a:t>
            </a:r>
            <a:r>
              <a:rPr lang="en-US" altLang="zh-CN" sz="2000" dirty="0" err="1">
                <a:solidFill>
                  <a:srgbClr val="585858"/>
                </a:solidFill>
                <a:latin typeface="Segoe Print" panose="02000600000000000000" pitchFamily="2" charset="0"/>
              </a:rPr>
              <a:t>DPoS</a:t>
            </a:r>
            <a:r>
              <a:rPr lang="zh-CN" altLang="en-US" sz="2000" dirty="0">
                <a:solidFill>
                  <a:srgbClr val="585858"/>
                </a:solidFill>
                <a:latin typeface="+mn-ea"/>
              </a:rPr>
              <a:t>）以解决性能问题。</a:t>
            </a:r>
          </a:p>
        </p:txBody>
      </p:sp>
      <p:sp>
        <p:nvSpPr>
          <p:cNvPr id="10" name="文本框 9">
            <a:extLst>
              <a:ext uri="{FF2B5EF4-FFF2-40B4-BE49-F238E27FC236}">
                <a16:creationId xmlns:a16="http://schemas.microsoft.com/office/drawing/2014/main" id="{2D1CC820-4A2A-2744-278E-D132E015F527}"/>
              </a:ext>
            </a:extLst>
          </p:cNvPr>
          <p:cNvSpPr txBox="1"/>
          <p:nvPr/>
        </p:nvSpPr>
        <p:spPr>
          <a:xfrm>
            <a:off x="740775" y="1052797"/>
            <a:ext cx="7488832" cy="1015663"/>
          </a:xfrm>
          <a:prstGeom prst="rect">
            <a:avLst/>
          </a:prstGeom>
          <a:noFill/>
        </p:spPr>
        <p:txBody>
          <a:bodyPr wrap="square">
            <a:spAutoFit/>
          </a:bodyPr>
          <a:lstStyle/>
          <a:p>
            <a:r>
              <a:rPr lang="zh-CN" altLang="en-US" sz="2000" b="0" i="0" dirty="0">
                <a:solidFill>
                  <a:srgbClr val="585858"/>
                </a:solidFill>
                <a:effectLst/>
                <a:latin typeface="+mn-ea"/>
              </a:rPr>
              <a:t>由于工作证明共识的带来的吞吐量有限（例如</a:t>
            </a:r>
            <a:r>
              <a:rPr lang="en-US" altLang="zh-CN" sz="2000" dirty="0">
                <a:solidFill>
                  <a:srgbClr val="585858"/>
                </a:solidFill>
                <a:latin typeface="Segoe Print" panose="02000600000000000000" pitchFamily="2" charset="0"/>
              </a:rPr>
              <a:t>TPS</a:t>
            </a:r>
            <a:r>
              <a:rPr lang="zh-CN" altLang="en-US" sz="2000" b="0" i="0" dirty="0">
                <a:solidFill>
                  <a:srgbClr val="585858"/>
                </a:solidFill>
                <a:effectLst/>
                <a:latin typeface="+mn-ea"/>
              </a:rPr>
              <a:t>），因此不能使用传统的区块链平台（例如比特币和以太坊）来支持高性能应用程序。</a:t>
            </a:r>
            <a:endParaRPr lang="zh-CN" altLang="en-US" sz="2000" dirty="0">
              <a:latin typeface="+mn-ea"/>
            </a:endParaRPr>
          </a:p>
        </p:txBody>
      </p:sp>
      <p:sp>
        <p:nvSpPr>
          <p:cNvPr id="12" name="文本框 11">
            <a:extLst>
              <a:ext uri="{FF2B5EF4-FFF2-40B4-BE49-F238E27FC236}">
                <a16:creationId xmlns:a16="http://schemas.microsoft.com/office/drawing/2014/main" id="{BB28CD3C-D295-4BCE-62DC-A35E22B201FD}"/>
              </a:ext>
            </a:extLst>
          </p:cNvPr>
          <p:cNvSpPr txBox="1"/>
          <p:nvPr/>
        </p:nvSpPr>
        <p:spPr>
          <a:xfrm>
            <a:off x="748902" y="3325796"/>
            <a:ext cx="6954945" cy="1323439"/>
          </a:xfrm>
          <a:prstGeom prst="rect">
            <a:avLst/>
          </a:prstGeom>
          <a:noFill/>
        </p:spPr>
        <p:txBody>
          <a:bodyPr wrap="square">
            <a:spAutoFit/>
          </a:bodyPr>
          <a:lstStyle/>
          <a:p>
            <a:r>
              <a:rPr lang="zh-CN" altLang="en-US" sz="2000" dirty="0">
                <a:solidFill>
                  <a:srgbClr val="585858"/>
                </a:solidFill>
                <a:latin typeface="+mn-ea"/>
              </a:rPr>
              <a:t>作为最具代表性的</a:t>
            </a:r>
            <a:r>
              <a:rPr lang="en-US" altLang="zh-CN" sz="2000" dirty="0" err="1">
                <a:solidFill>
                  <a:srgbClr val="585858"/>
                </a:solidFill>
                <a:latin typeface="Segoe Print" panose="02000600000000000000" pitchFamily="2" charset="0"/>
              </a:rPr>
              <a:t>DPoS</a:t>
            </a:r>
            <a:r>
              <a:rPr lang="zh-CN" altLang="en-US" sz="2000" dirty="0">
                <a:solidFill>
                  <a:srgbClr val="585858"/>
                </a:solidFill>
                <a:latin typeface="+mn-ea"/>
              </a:rPr>
              <a:t>平台之一，</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已成为最活跃的全球社区之一。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采用了基于</a:t>
            </a:r>
            <a:r>
              <a:rPr lang="en-US" altLang="zh-CN" sz="2000" dirty="0" err="1">
                <a:solidFill>
                  <a:srgbClr val="585858"/>
                </a:solidFill>
                <a:latin typeface="Segoe Print" panose="02000600000000000000" pitchFamily="2" charset="0"/>
              </a:rPr>
              <a:t>DPoS</a:t>
            </a:r>
            <a:r>
              <a:rPr lang="zh-CN" altLang="en-US" sz="2000" dirty="0">
                <a:solidFill>
                  <a:srgbClr val="585858"/>
                </a:solidFill>
                <a:latin typeface="+mn-ea"/>
              </a:rPr>
              <a:t>共识协议的多线程机制，能够实现数百万的</a:t>
            </a:r>
            <a:r>
              <a:rPr lang="en-US" altLang="zh-CN" sz="2000" dirty="0">
                <a:solidFill>
                  <a:srgbClr val="585858"/>
                </a:solidFill>
                <a:latin typeface="Segoe Print" panose="02000600000000000000" pitchFamily="2" charset="0"/>
              </a:rPr>
              <a:t>TPS</a:t>
            </a:r>
            <a:r>
              <a:rPr lang="zh-CN" altLang="en-US" sz="2000" dirty="0">
                <a:solidFill>
                  <a:srgbClr val="585858"/>
                </a:solidFill>
                <a:latin typeface="+mn-ea"/>
              </a:rPr>
              <a:t>。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的性能优势使其在去中心化应用程序（</a:t>
            </a:r>
            <a:r>
              <a:rPr lang="en-US" altLang="zh-CN" sz="2000" dirty="0" err="1">
                <a:solidFill>
                  <a:srgbClr val="585858"/>
                </a:solidFill>
                <a:latin typeface="Segoe Print" panose="02000600000000000000" pitchFamily="2" charset="0"/>
              </a:rPr>
              <a:t>DApps</a:t>
            </a:r>
            <a:r>
              <a:rPr lang="zh-CN" altLang="en-US" sz="2000" dirty="0">
                <a:solidFill>
                  <a:srgbClr val="585858"/>
                </a:solidFill>
                <a:latin typeface="+mn-ea"/>
              </a:rPr>
              <a:t>）开发人员中很受欢迎</a:t>
            </a:r>
            <a:r>
              <a:rPr lang="zh-CN" altLang="en-US" b="0" i="0" dirty="0">
                <a:solidFill>
                  <a:srgbClr val="585858"/>
                </a:solidFill>
                <a:effectLst/>
                <a:latin typeface="Lato" panose="020F0502020204030203" pitchFamily="34" charset="0"/>
              </a:rPr>
              <a:t>。</a:t>
            </a:r>
            <a:endParaRPr lang="zh-CN" altLang="en-US" dirty="0"/>
          </a:p>
        </p:txBody>
      </p:sp>
    </p:spTree>
    <p:extLst>
      <p:ext uri="{BB962C8B-B14F-4D97-AF65-F5344CB8AC3E}">
        <p14:creationId xmlns:p14="http://schemas.microsoft.com/office/powerpoint/2010/main" val="269101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92770"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概要与介绍</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DBC921DE-5BDF-E716-98DF-444C904B4E6C}"/>
              </a:ext>
            </a:extLst>
          </p:cNvPr>
          <p:cNvSpPr txBox="1"/>
          <p:nvPr/>
        </p:nvSpPr>
        <p:spPr>
          <a:xfrm>
            <a:off x="592770" y="1152004"/>
            <a:ext cx="7934824" cy="1631216"/>
          </a:xfrm>
          <a:prstGeom prst="rect">
            <a:avLst/>
          </a:prstGeom>
          <a:noFill/>
        </p:spPr>
        <p:txBody>
          <a:bodyPr wrap="square">
            <a:spAutoFit/>
          </a:bodyPr>
          <a:lstStyle/>
          <a:p>
            <a:r>
              <a:rPr lang="zh-CN" altLang="en-US" sz="2000" dirty="0">
                <a:solidFill>
                  <a:srgbClr val="585858"/>
                </a:solidFill>
                <a:latin typeface="+mn-ea"/>
              </a:rPr>
              <a:t>智能合约是一种计算机协议，允许用户以便捷安全的方式进行数字协商。与传统合约法相比，智能合约的交易成本大大降低，并且共识协议确保了其执行的正确性。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智能合约可以用</a:t>
            </a:r>
            <a:r>
              <a:rPr lang="en-US" altLang="zh-CN" sz="2000" dirty="0">
                <a:solidFill>
                  <a:srgbClr val="585858"/>
                </a:solidFill>
                <a:latin typeface="Segoe Print" panose="02000600000000000000" pitchFamily="2" charset="0"/>
              </a:rPr>
              <a:t>C ++</a:t>
            </a:r>
            <a:r>
              <a:rPr lang="zh-CN" altLang="en-US" sz="2000" dirty="0">
                <a:solidFill>
                  <a:srgbClr val="585858"/>
                </a:solidFill>
                <a:latin typeface="+mn-ea"/>
              </a:rPr>
              <a:t>编写，然后将其编译为</a:t>
            </a:r>
            <a:r>
              <a:rPr lang="en-US" altLang="zh-CN" sz="2000" dirty="0" err="1">
                <a:solidFill>
                  <a:srgbClr val="585858"/>
                </a:solidFill>
                <a:latin typeface="Segoe Print" panose="02000600000000000000" pitchFamily="2" charset="0"/>
              </a:rPr>
              <a:t>WebAssembly</a:t>
            </a:r>
            <a:r>
              <a:rPr lang="zh-CN" altLang="en-US" sz="2000" dirty="0">
                <a:solidFill>
                  <a:srgbClr val="585858"/>
                </a:solidFill>
                <a:latin typeface="+mn-ea"/>
              </a:rPr>
              <a:t>（又名</a:t>
            </a:r>
            <a:r>
              <a:rPr lang="en-US" altLang="zh-CN" sz="2000" dirty="0" err="1">
                <a:solidFill>
                  <a:srgbClr val="585858"/>
                </a:solidFill>
                <a:latin typeface="Segoe Print" panose="02000600000000000000" pitchFamily="2" charset="0"/>
              </a:rPr>
              <a:t>Wasm</a:t>
            </a:r>
            <a:r>
              <a:rPr lang="zh-CN" altLang="en-US" sz="2000" dirty="0">
                <a:solidFill>
                  <a:srgbClr val="585858"/>
                </a:solidFill>
                <a:latin typeface="+mn-ea"/>
              </a:rPr>
              <a:t>）并在</a:t>
            </a:r>
            <a:r>
              <a:rPr lang="en-US" altLang="zh-CN" sz="2000" dirty="0">
                <a:solidFill>
                  <a:srgbClr val="585858"/>
                </a:solidFill>
                <a:latin typeface="Segoe Print" panose="02000600000000000000" pitchFamily="2" charset="0"/>
              </a:rPr>
              <a:t>EOS</a:t>
            </a:r>
            <a:r>
              <a:rPr lang="zh-CN" altLang="en-US" sz="2000" dirty="0">
                <a:solidFill>
                  <a:srgbClr val="585858"/>
                </a:solidFill>
                <a:latin typeface="+mn-ea"/>
              </a:rPr>
              <a:t>虚拟机（</a:t>
            </a:r>
            <a:r>
              <a:rPr lang="en-US" altLang="zh-CN" sz="2000" dirty="0">
                <a:solidFill>
                  <a:srgbClr val="585858"/>
                </a:solidFill>
                <a:latin typeface="Segoe Print" panose="02000600000000000000" pitchFamily="2" charset="0"/>
              </a:rPr>
              <a:t>EOS</a:t>
            </a:r>
            <a:r>
              <a:rPr lang="en-US" altLang="zh-CN" sz="2000" dirty="0">
                <a:solidFill>
                  <a:srgbClr val="585858"/>
                </a:solidFill>
                <a:latin typeface="+mn-ea"/>
              </a:rPr>
              <a:t> VM</a:t>
            </a:r>
            <a:r>
              <a:rPr lang="zh-CN" altLang="en-US" sz="2000" dirty="0">
                <a:solidFill>
                  <a:srgbClr val="585858"/>
                </a:solidFill>
                <a:latin typeface="+mn-ea"/>
              </a:rPr>
              <a:t>）中执行。 </a:t>
            </a:r>
          </a:p>
        </p:txBody>
      </p:sp>
      <p:sp>
        <p:nvSpPr>
          <p:cNvPr id="13" name="文本框 12">
            <a:extLst>
              <a:ext uri="{FF2B5EF4-FFF2-40B4-BE49-F238E27FC236}">
                <a16:creationId xmlns:a16="http://schemas.microsoft.com/office/drawing/2014/main" id="{1C65C416-353F-5B2D-8F5A-29F3F6659453}"/>
              </a:ext>
            </a:extLst>
          </p:cNvPr>
          <p:cNvSpPr txBox="1"/>
          <p:nvPr/>
        </p:nvSpPr>
        <p:spPr>
          <a:xfrm>
            <a:off x="610439" y="3219221"/>
            <a:ext cx="6984776" cy="1015663"/>
          </a:xfrm>
          <a:prstGeom prst="rect">
            <a:avLst/>
          </a:prstGeom>
          <a:noFill/>
        </p:spPr>
        <p:txBody>
          <a:bodyPr wrap="square">
            <a:spAutoFit/>
          </a:bodyPr>
          <a:lstStyle/>
          <a:p>
            <a:r>
              <a:rPr lang="zh-CN" altLang="en-US" sz="2000" dirty="0">
                <a:solidFill>
                  <a:srgbClr val="585858"/>
                </a:solidFill>
                <a:latin typeface="+mn-ea"/>
              </a:rPr>
              <a:t>但是，要保证执行智能合约的安全性并不容易，特别是</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智能合约中发现了许多漏洞，遭受了严重的攻击，造成了巨大的经济损失。</a:t>
            </a:r>
          </a:p>
        </p:txBody>
      </p:sp>
    </p:spTree>
    <p:extLst>
      <p:ext uri="{BB962C8B-B14F-4D97-AF65-F5344CB8AC3E}">
        <p14:creationId xmlns:p14="http://schemas.microsoft.com/office/powerpoint/2010/main" val="169511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3765" y="1800076"/>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620242" y="196298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266944" y="2300936"/>
            <a:ext cx="5220643"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Tree>
    <p:custDataLst>
      <p:tags r:id="rId1"/>
    </p:custDataLst>
    <p:extLst>
      <p:ext uri="{BB962C8B-B14F-4D97-AF65-F5344CB8AC3E}">
        <p14:creationId xmlns:p14="http://schemas.microsoft.com/office/powerpoint/2010/main" val="218090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背景</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2EB2D71A-4BE9-178D-D96D-161577F97F7C}"/>
              </a:ext>
            </a:extLst>
          </p:cNvPr>
          <p:cNvSpPr txBox="1"/>
          <p:nvPr/>
        </p:nvSpPr>
        <p:spPr>
          <a:xfrm>
            <a:off x="777428" y="1007988"/>
            <a:ext cx="7395542" cy="1631216"/>
          </a:xfrm>
          <a:prstGeom prst="rect">
            <a:avLst/>
          </a:prstGeom>
          <a:noFill/>
        </p:spPr>
        <p:txBody>
          <a:bodyPr wrap="square">
            <a:spAutoFit/>
          </a:bodyPr>
          <a:lstStyle/>
          <a:p>
            <a:r>
              <a:rPr lang="zh-CN" altLang="en-US" sz="2000" b="0" i="0" dirty="0">
                <a:solidFill>
                  <a:srgbClr val="585858"/>
                </a:solidFill>
                <a:effectLst/>
                <a:latin typeface="+mn-ea"/>
              </a:rPr>
              <a:t>作为第一个工业级规模的分布式操作系统，</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平台可以实现高性能，即数百万个</a:t>
            </a:r>
            <a:r>
              <a:rPr lang="en-US" altLang="zh-CN" sz="2000" dirty="0">
                <a:solidFill>
                  <a:srgbClr val="585858"/>
                </a:solidFill>
                <a:latin typeface="Segoe Print" panose="02000600000000000000" pitchFamily="2" charset="0"/>
              </a:rPr>
              <a:t>TPS</a:t>
            </a:r>
            <a:r>
              <a:rPr lang="zh-CN" altLang="en-US" sz="2000" b="0" i="0" dirty="0">
                <a:solidFill>
                  <a:srgbClr val="585858"/>
                </a:solidFill>
                <a:effectLst/>
                <a:latin typeface="+mn-ea"/>
              </a:rPr>
              <a:t>，以有效执行复杂的</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mn-ea"/>
              </a:rPr>
              <a:t>。它如此高效地执行，事实上很大程度归功于它使用的共识算法，即</a:t>
            </a:r>
            <a:r>
              <a:rPr lang="en-US" altLang="zh-CN" sz="2000" dirty="0" err="1">
                <a:solidFill>
                  <a:srgbClr val="585858"/>
                </a:solidFill>
                <a:latin typeface="Segoe Print" panose="02000600000000000000" pitchFamily="2" charset="0"/>
              </a:rPr>
              <a:t>DPoS</a:t>
            </a:r>
            <a:r>
              <a:rPr lang="zh-CN" altLang="en-US" sz="2000" b="0" i="0" dirty="0">
                <a:solidFill>
                  <a:srgbClr val="585858"/>
                </a:solidFill>
                <a:effectLst/>
                <a:latin typeface="+mn-ea"/>
              </a:rPr>
              <a:t>。与传统的</a:t>
            </a:r>
            <a:r>
              <a:rPr lang="en-US" altLang="zh-CN" sz="2000" dirty="0" err="1">
                <a:solidFill>
                  <a:srgbClr val="585858"/>
                </a:solidFill>
                <a:latin typeface="Segoe Print" panose="02000600000000000000" pitchFamily="2" charset="0"/>
              </a:rPr>
              <a:t>PoW</a:t>
            </a:r>
            <a:r>
              <a:rPr lang="zh-CN" altLang="en-US" sz="2000" b="0" i="0" dirty="0">
                <a:solidFill>
                  <a:srgbClr val="585858"/>
                </a:solidFill>
                <a:effectLst/>
                <a:latin typeface="+mn-ea"/>
              </a:rPr>
              <a:t>（比特币和以太坊）相比，它不会在不必要的挖掘过程中花费大量的计算资源。</a:t>
            </a:r>
            <a:endParaRPr lang="zh-CN" altLang="en-US" sz="2000" dirty="0">
              <a:latin typeface="+mn-ea"/>
            </a:endParaRPr>
          </a:p>
        </p:txBody>
      </p:sp>
      <p:graphicFrame>
        <p:nvGraphicFramePr>
          <p:cNvPr id="6" name="图示 5">
            <a:extLst>
              <a:ext uri="{FF2B5EF4-FFF2-40B4-BE49-F238E27FC236}">
                <a16:creationId xmlns:a16="http://schemas.microsoft.com/office/drawing/2014/main" id="{1E0D4CD1-5C1F-4A14-9965-28953383F531}"/>
              </a:ext>
            </a:extLst>
          </p:cNvPr>
          <p:cNvGraphicFramePr/>
          <p:nvPr>
            <p:extLst>
              <p:ext uri="{D42A27DB-BD31-4B8C-83A1-F6EECF244321}">
                <p14:modId xmlns:p14="http://schemas.microsoft.com/office/powerpoint/2010/main" val="4018891233"/>
              </p:ext>
            </p:extLst>
          </p:nvPr>
        </p:nvGraphicFramePr>
        <p:xfrm>
          <a:off x="3275673" y="2639204"/>
          <a:ext cx="3720455" cy="2072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文本框 13">
            <a:extLst>
              <a:ext uri="{FF2B5EF4-FFF2-40B4-BE49-F238E27FC236}">
                <a16:creationId xmlns:a16="http://schemas.microsoft.com/office/drawing/2014/main" id="{A35BF60C-B0BA-1C77-DD18-4B7E664EF7E4}"/>
              </a:ext>
            </a:extLst>
          </p:cNvPr>
          <p:cNvSpPr txBox="1"/>
          <p:nvPr/>
        </p:nvSpPr>
        <p:spPr>
          <a:xfrm>
            <a:off x="2366681" y="3239339"/>
            <a:ext cx="936104" cy="1015663"/>
          </a:xfrm>
          <a:prstGeom prst="rect">
            <a:avLst/>
          </a:prstGeom>
          <a:noFill/>
        </p:spPr>
        <p:txBody>
          <a:bodyPr wrap="square">
            <a:spAutoFit/>
          </a:bodyPr>
          <a:lstStyle/>
          <a:p>
            <a:r>
              <a:rPr lang="en-US" altLang="zh-CN" sz="2000" b="1" dirty="0">
                <a:solidFill>
                  <a:srgbClr val="585858"/>
                </a:solidFill>
                <a:latin typeface="Segoe Print" panose="02000600000000000000" pitchFamily="2" charset="0"/>
              </a:rPr>
              <a:t>EOSIO</a:t>
            </a:r>
            <a:r>
              <a:rPr lang="zh-CN" altLang="en-US" sz="2000" b="1" dirty="0">
                <a:solidFill>
                  <a:srgbClr val="585858"/>
                </a:solidFill>
                <a:latin typeface="Segoe Print" panose="02000600000000000000" pitchFamily="2" charset="0"/>
              </a:rPr>
              <a:t>关键概念</a:t>
            </a:r>
          </a:p>
        </p:txBody>
      </p:sp>
    </p:spTree>
    <p:extLst>
      <p:ext uri="{BB962C8B-B14F-4D97-AF65-F5344CB8AC3E}">
        <p14:creationId xmlns:p14="http://schemas.microsoft.com/office/powerpoint/2010/main" val="36603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账户管理</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79D9D74C-8674-452E-C739-7346E29F82A3}"/>
              </a:ext>
            </a:extLst>
          </p:cNvPr>
          <p:cNvSpPr txBox="1"/>
          <p:nvPr/>
        </p:nvSpPr>
        <p:spPr>
          <a:xfrm>
            <a:off x="900162" y="1368028"/>
            <a:ext cx="7200800" cy="1938992"/>
          </a:xfrm>
          <a:prstGeom prst="rect">
            <a:avLst/>
          </a:prstGeom>
          <a:noFill/>
        </p:spPr>
        <p:txBody>
          <a:bodyPr wrap="square">
            <a:spAutoFit/>
          </a:bodyPr>
          <a:lstStyle/>
          <a:p>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中的帐户是识别实体的基本单位，它可以触发与</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中其他帐户的交易。</a:t>
            </a:r>
            <a:endParaRPr lang="en-US" altLang="zh-CN" sz="2000" b="0" i="0" dirty="0">
              <a:solidFill>
                <a:srgbClr val="585858"/>
              </a:solidFill>
              <a:effectLst/>
              <a:latin typeface="+mn-ea"/>
            </a:endParaRPr>
          </a:p>
          <a:p>
            <a:endParaRPr lang="en-US" altLang="zh-CN" sz="2000" dirty="0">
              <a:solidFill>
                <a:srgbClr val="585858"/>
              </a:solidFill>
              <a:latin typeface="+mn-ea"/>
            </a:endParaRPr>
          </a:p>
          <a:p>
            <a:endParaRPr lang="en-US" altLang="zh-CN" sz="2000" b="0" i="0" dirty="0">
              <a:solidFill>
                <a:srgbClr val="585858"/>
              </a:solidFill>
              <a:effectLst/>
              <a:latin typeface="+mn-ea"/>
            </a:endParaRPr>
          </a:p>
          <a:p>
            <a:r>
              <a:rPr lang="zh-CN" altLang="en-US" sz="2000" b="0" i="0" dirty="0">
                <a:solidFill>
                  <a:srgbClr val="585858"/>
                </a:solidFill>
                <a:effectLst/>
                <a:latin typeface="+mn-ea"/>
              </a:rPr>
              <a:t>此外，为了确保帐户安全并防止身份欺诈，</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实施了基于权限的高级访问控制系统。</a:t>
            </a:r>
            <a:endParaRPr lang="zh-CN" altLang="en-US" sz="2000" dirty="0">
              <a:latin typeface="+mn-ea"/>
            </a:endParaRPr>
          </a:p>
        </p:txBody>
      </p:sp>
    </p:spTree>
    <p:extLst>
      <p:ext uri="{BB962C8B-B14F-4D97-AF65-F5344CB8AC3E}">
        <p14:creationId xmlns:p14="http://schemas.microsoft.com/office/powerpoint/2010/main" val="363862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账户管理</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3" name="图片 2">
            <a:extLst>
              <a:ext uri="{FF2B5EF4-FFF2-40B4-BE49-F238E27FC236}">
                <a16:creationId xmlns:a16="http://schemas.microsoft.com/office/drawing/2014/main" id="{04C7F8F9-5C82-9954-7BE4-81C010D3C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54" y="1034127"/>
            <a:ext cx="6675698" cy="2972058"/>
          </a:xfrm>
          <a:prstGeom prst="rect">
            <a:avLst/>
          </a:prstGeom>
        </p:spPr>
      </p:pic>
    </p:spTree>
    <p:extLst>
      <p:ext uri="{BB962C8B-B14F-4D97-AF65-F5344CB8AC3E}">
        <p14:creationId xmlns:p14="http://schemas.microsoft.com/office/powerpoint/2010/main" val="1541896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TIMING" val="|3.3|2.5|1.4|1|1.8|1"/>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ags/tag2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TIMING" val="|1.6"/>
</p:tagLst>
</file>

<file path=ppt/tags/tag3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TIMING" val="|1.6"/>
</p:tagLst>
</file>

<file path=ppt/tags/tag3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TIMING" val="|1.6"/>
</p:tagLst>
</file>

<file path=ppt/tags/tag4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TIMING" val="|1.6"/>
</p:tagLst>
</file>

<file path=ppt/tags/tag4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TIMING" val="|1.6"/>
</p:tagLst>
</file>

<file path=ppt/tags/tag4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50.xml><?xml version="1.0" encoding="utf-8"?>
<p:tagLst xmlns:a="http://schemas.openxmlformats.org/drawingml/2006/main" xmlns:r="http://schemas.openxmlformats.org/officeDocument/2006/relationships" xmlns:p="http://schemas.openxmlformats.org/presentationml/2006/main">
  <p:tag name="TIMING" val="|1.6"/>
</p:tagLst>
</file>

<file path=ppt/tags/tag5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2020</Words>
  <Application>Microsoft Office PowerPoint</Application>
  <PresentationFormat>自定义</PresentationFormat>
  <Paragraphs>171</Paragraphs>
  <Slides>36</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等线</vt:lpstr>
      <vt:lpstr>楷体</vt:lpstr>
      <vt:lpstr>宋体</vt:lpstr>
      <vt:lpstr>微软雅黑</vt:lpstr>
      <vt:lpstr>Agency FB</vt:lpstr>
      <vt:lpstr>Arial</vt:lpstr>
      <vt:lpstr>Calibri</vt:lpstr>
      <vt:lpstr>Lato</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modified xsi:type="dcterms:W3CDTF">2022-08-15T02:14:35Z</dcterms:modified>
</cp:coreProperties>
</file>