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57" r:id="rId2"/>
    <p:sldId id="259" r:id="rId3"/>
    <p:sldId id="280" r:id="rId4"/>
    <p:sldId id="265" r:id="rId5"/>
    <p:sldId id="291" r:id="rId6"/>
    <p:sldId id="286" r:id="rId7"/>
    <p:sldId id="292" r:id="rId8"/>
    <p:sldId id="294" r:id="rId9"/>
    <p:sldId id="295" r:id="rId10"/>
    <p:sldId id="296" r:id="rId11"/>
    <p:sldId id="297" r:id="rId12"/>
    <p:sldId id="298" r:id="rId13"/>
    <p:sldId id="287" r:id="rId14"/>
    <p:sldId id="299" r:id="rId15"/>
    <p:sldId id="300" r:id="rId16"/>
    <p:sldId id="301" r:id="rId17"/>
    <p:sldId id="302" r:id="rId18"/>
    <p:sldId id="303" r:id="rId19"/>
    <p:sldId id="304" r:id="rId20"/>
    <p:sldId id="288" r:id="rId21"/>
    <p:sldId id="305" r:id="rId22"/>
    <p:sldId id="308" r:id="rId23"/>
    <p:sldId id="306" r:id="rId24"/>
    <p:sldId id="307" r:id="rId25"/>
    <p:sldId id="309" r:id="rId26"/>
    <p:sldId id="289" r:id="rId27"/>
    <p:sldId id="310" r:id="rId28"/>
    <p:sldId id="311" r:id="rId29"/>
    <p:sldId id="313" r:id="rId30"/>
    <p:sldId id="290" r:id="rId31"/>
    <p:sldId id="312" r:id="rId32"/>
    <p:sldId id="314" r:id="rId33"/>
    <p:sldId id="315" r:id="rId34"/>
    <p:sldId id="316" r:id="rId35"/>
    <p:sldId id="317" r:id="rId36"/>
    <p:sldId id="284" r:id="rId37"/>
  </p:sldIdLst>
  <p:sldSz cx="9001125" cy="5040313"/>
  <p:notesSz cx="6858000" cy="9144000"/>
  <p:custDataLst>
    <p:tags r:id="rId39"/>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C00000"/>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70138" autoAdjust="0"/>
  </p:normalViewPr>
  <p:slideViewPr>
    <p:cSldViewPr>
      <p:cViewPr>
        <p:scale>
          <a:sx n="75" d="100"/>
          <a:sy n="75" d="100"/>
        </p:scale>
        <p:origin x="1963" y="154"/>
      </p:cViewPr>
      <p:guideLst>
        <p:guide orient="horz" pos="1588"/>
        <p:guide pos="283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1A369-73AD-4A7F-B462-1E3FF94430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3B94C7F-8942-4A1B-A349-561EE3CD690C}">
      <dgm:prSet phldrT="[文本]"/>
      <dgm:spPr>
        <a:solidFill>
          <a:srgbClr val="C00000"/>
        </a:solidFill>
      </dgm:spPr>
      <dgm:t>
        <a:bodyPr/>
        <a:lstStyle/>
        <a:p>
          <a:r>
            <a:rPr lang="zh-CN" altLang="en-US" b="0" i="0" dirty="0"/>
            <a:t>账户管理</a:t>
          </a:r>
          <a:endParaRPr lang="zh-CN" altLang="en-US" dirty="0"/>
        </a:p>
      </dgm:t>
    </dgm:pt>
    <dgm:pt modelId="{A182358D-3DF0-42D1-A5F5-BE563B1D2F07}" type="parTrans" cxnId="{E3D4585F-4966-421E-B8F1-02D7D194CA53}">
      <dgm:prSet/>
      <dgm:spPr/>
      <dgm:t>
        <a:bodyPr/>
        <a:lstStyle/>
        <a:p>
          <a:endParaRPr lang="zh-CN" altLang="en-US"/>
        </a:p>
      </dgm:t>
    </dgm:pt>
    <dgm:pt modelId="{747D8D18-3157-4B33-9396-683377A45F58}" type="sibTrans" cxnId="{E3D4585F-4966-421E-B8F1-02D7D194CA53}">
      <dgm:prSet/>
      <dgm:spPr/>
      <dgm:t>
        <a:bodyPr/>
        <a:lstStyle/>
        <a:p>
          <a:endParaRPr lang="zh-CN" altLang="en-US"/>
        </a:p>
      </dgm:t>
    </dgm:pt>
    <dgm:pt modelId="{D3E7C829-35C3-477C-8932-267D093DF4F8}">
      <dgm:prSet phldrT="[文本]"/>
      <dgm:spPr>
        <a:solidFill>
          <a:srgbClr val="92D050"/>
        </a:solidFill>
      </dgm:spPr>
      <dgm:t>
        <a:bodyPr/>
        <a:lstStyle/>
        <a:p>
          <a:r>
            <a:rPr lang="en-US" b="0" i="0" dirty="0"/>
            <a:t>EOSIO</a:t>
          </a:r>
          <a:r>
            <a:rPr lang="zh-CN" altLang="en-US" b="0" i="0" dirty="0"/>
            <a:t>交易</a:t>
          </a:r>
          <a:endParaRPr lang="zh-CN" altLang="en-US" dirty="0"/>
        </a:p>
      </dgm:t>
    </dgm:pt>
    <dgm:pt modelId="{FB555328-1E83-456A-90A4-34A5C961616A}" type="parTrans" cxnId="{89677D1C-C5C5-4543-B0A9-DE5BA1510280}">
      <dgm:prSet/>
      <dgm:spPr/>
      <dgm:t>
        <a:bodyPr/>
        <a:lstStyle/>
        <a:p>
          <a:endParaRPr lang="zh-CN" altLang="en-US"/>
        </a:p>
      </dgm:t>
    </dgm:pt>
    <dgm:pt modelId="{17415E28-AAF1-41FB-B520-A36A3FFFD874}" type="sibTrans" cxnId="{89677D1C-C5C5-4543-B0A9-DE5BA1510280}">
      <dgm:prSet/>
      <dgm:spPr/>
      <dgm:t>
        <a:bodyPr/>
        <a:lstStyle/>
        <a:p>
          <a:endParaRPr lang="zh-CN" altLang="en-US"/>
        </a:p>
      </dgm:t>
    </dgm:pt>
    <dgm:pt modelId="{F31559B9-2251-4D8A-8B2A-B3E72355BAD7}">
      <dgm:prSet phldrT="[文本]"/>
      <dgm:spPr>
        <a:solidFill>
          <a:srgbClr val="C00000"/>
        </a:solidFill>
      </dgm:spPr>
      <dgm:t>
        <a:bodyPr/>
        <a:lstStyle/>
        <a:p>
          <a:r>
            <a:rPr lang="en-US" b="0" i="0" dirty="0" err="1"/>
            <a:t>Wasm</a:t>
          </a:r>
          <a:r>
            <a:rPr lang="zh-CN" altLang="en-US" b="0" i="0" dirty="0"/>
            <a:t>字节码和</a:t>
          </a:r>
          <a:r>
            <a:rPr lang="en-US" b="0" i="0" dirty="0"/>
            <a:t>EOS VM</a:t>
          </a:r>
          <a:endParaRPr lang="zh-CN" altLang="en-US" dirty="0"/>
        </a:p>
      </dgm:t>
    </dgm:pt>
    <dgm:pt modelId="{BB61D606-AE73-4936-8350-7A77AEB8E423}" type="parTrans" cxnId="{7505E6C8-8018-4DBB-9491-C1C3B0C56C8D}">
      <dgm:prSet/>
      <dgm:spPr/>
      <dgm:t>
        <a:bodyPr/>
        <a:lstStyle/>
        <a:p>
          <a:endParaRPr lang="zh-CN" altLang="en-US"/>
        </a:p>
      </dgm:t>
    </dgm:pt>
    <dgm:pt modelId="{16F301DE-F3DF-4C0A-91E1-E4CDFC498FD1}" type="sibTrans" cxnId="{7505E6C8-8018-4DBB-9491-C1C3B0C56C8D}">
      <dgm:prSet/>
      <dgm:spPr/>
      <dgm:t>
        <a:bodyPr/>
        <a:lstStyle/>
        <a:p>
          <a:endParaRPr lang="zh-CN" altLang="en-US"/>
        </a:p>
      </dgm:t>
    </dgm:pt>
    <dgm:pt modelId="{E81204C9-3834-42BA-B55C-7EF4698C9946}" type="pres">
      <dgm:prSet presAssocID="{AF51A369-73AD-4A7F-B462-1E3FF9443067}" presName="Name0" presStyleCnt="0">
        <dgm:presLayoutVars>
          <dgm:chMax val="7"/>
          <dgm:chPref val="7"/>
          <dgm:dir/>
        </dgm:presLayoutVars>
      </dgm:prSet>
      <dgm:spPr/>
    </dgm:pt>
    <dgm:pt modelId="{5622B76C-D4C1-43FE-A5FD-611A17CE08A2}" type="pres">
      <dgm:prSet presAssocID="{AF51A369-73AD-4A7F-B462-1E3FF9443067}" presName="Name1" presStyleCnt="0"/>
      <dgm:spPr/>
    </dgm:pt>
    <dgm:pt modelId="{BA11C16C-0AC5-4E79-8271-1116195333DA}" type="pres">
      <dgm:prSet presAssocID="{AF51A369-73AD-4A7F-B462-1E3FF9443067}" presName="cycle" presStyleCnt="0"/>
      <dgm:spPr/>
    </dgm:pt>
    <dgm:pt modelId="{2B01D139-43C6-40B5-B612-9DD96CB02EB0}" type="pres">
      <dgm:prSet presAssocID="{AF51A369-73AD-4A7F-B462-1E3FF9443067}" presName="srcNode" presStyleLbl="node1" presStyleIdx="0" presStyleCnt="3"/>
      <dgm:spPr/>
    </dgm:pt>
    <dgm:pt modelId="{67697982-31FE-4D21-9871-5FBBD3464F61}" type="pres">
      <dgm:prSet presAssocID="{AF51A369-73AD-4A7F-B462-1E3FF9443067}" presName="conn" presStyleLbl="parChTrans1D2" presStyleIdx="0" presStyleCnt="1"/>
      <dgm:spPr/>
    </dgm:pt>
    <dgm:pt modelId="{D638289B-CC65-475F-9505-68A57000980D}" type="pres">
      <dgm:prSet presAssocID="{AF51A369-73AD-4A7F-B462-1E3FF9443067}" presName="extraNode" presStyleLbl="node1" presStyleIdx="0" presStyleCnt="3"/>
      <dgm:spPr/>
    </dgm:pt>
    <dgm:pt modelId="{C5C3C7C6-7A92-4C57-93E1-2B5F171D0273}" type="pres">
      <dgm:prSet presAssocID="{AF51A369-73AD-4A7F-B462-1E3FF9443067}" presName="dstNode" presStyleLbl="node1" presStyleIdx="0" presStyleCnt="3"/>
      <dgm:spPr/>
    </dgm:pt>
    <dgm:pt modelId="{AFCA694D-9AFE-4F56-B4F5-03B7B92C1BBC}" type="pres">
      <dgm:prSet presAssocID="{D3B94C7F-8942-4A1B-A349-561EE3CD690C}" presName="text_1" presStyleLbl="node1" presStyleIdx="0" presStyleCnt="3">
        <dgm:presLayoutVars>
          <dgm:bulletEnabled val="1"/>
        </dgm:presLayoutVars>
      </dgm:prSet>
      <dgm:spPr/>
    </dgm:pt>
    <dgm:pt modelId="{35F25E68-7200-4F05-BFD5-6734AA112137}" type="pres">
      <dgm:prSet presAssocID="{D3B94C7F-8942-4A1B-A349-561EE3CD690C}" presName="accent_1" presStyleCnt="0"/>
      <dgm:spPr/>
    </dgm:pt>
    <dgm:pt modelId="{B7CF4065-5B0F-497D-BD74-4E16BC018F41}" type="pres">
      <dgm:prSet presAssocID="{D3B94C7F-8942-4A1B-A349-561EE3CD690C}" presName="accentRepeatNode" presStyleLbl="solidFgAcc1" presStyleIdx="0" presStyleCnt="3"/>
      <dgm:spPr/>
    </dgm:pt>
    <dgm:pt modelId="{5690C357-FB89-44BF-BBB8-46786CF3DB7B}" type="pres">
      <dgm:prSet presAssocID="{D3E7C829-35C3-477C-8932-267D093DF4F8}" presName="text_2" presStyleLbl="node1" presStyleIdx="1" presStyleCnt="3">
        <dgm:presLayoutVars>
          <dgm:bulletEnabled val="1"/>
        </dgm:presLayoutVars>
      </dgm:prSet>
      <dgm:spPr/>
    </dgm:pt>
    <dgm:pt modelId="{874600B7-D7F4-4E43-BD79-F6352797B09C}" type="pres">
      <dgm:prSet presAssocID="{D3E7C829-35C3-477C-8932-267D093DF4F8}" presName="accent_2" presStyleCnt="0"/>
      <dgm:spPr/>
    </dgm:pt>
    <dgm:pt modelId="{9CA97710-74BE-42DD-9998-CA3FB0837886}" type="pres">
      <dgm:prSet presAssocID="{D3E7C829-35C3-477C-8932-267D093DF4F8}" presName="accentRepeatNode" presStyleLbl="solidFgAcc1" presStyleIdx="1" presStyleCnt="3"/>
      <dgm:spPr/>
    </dgm:pt>
    <dgm:pt modelId="{4C7978BB-AF38-4E3A-9B02-F77E93770417}" type="pres">
      <dgm:prSet presAssocID="{F31559B9-2251-4D8A-8B2A-B3E72355BAD7}" presName="text_3" presStyleLbl="node1" presStyleIdx="2" presStyleCnt="3">
        <dgm:presLayoutVars>
          <dgm:bulletEnabled val="1"/>
        </dgm:presLayoutVars>
      </dgm:prSet>
      <dgm:spPr/>
    </dgm:pt>
    <dgm:pt modelId="{0A21BAB8-AF6B-4EAB-9B0D-6D2638EE3BC4}" type="pres">
      <dgm:prSet presAssocID="{F31559B9-2251-4D8A-8B2A-B3E72355BAD7}" presName="accent_3" presStyleCnt="0"/>
      <dgm:spPr/>
    </dgm:pt>
    <dgm:pt modelId="{D58E2CCA-319C-44EB-8ACC-DF270B6A3858}" type="pres">
      <dgm:prSet presAssocID="{F31559B9-2251-4D8A-8B2A-B3E72355BAD7}" presName="accentRepeatNode" presStyleLbl="solidFgAcc1" presStyleIdx="2" presStyleCnt="3"/>
      <dgm:spPr/>
    </dgm:pt>
  </dgm:ptLst>
  <dgm:cxnLst>
    <dgm:cxn modelId="{89677D1C-C5C5-4543-B0A9-DE5BA1510280}" srcId="{AF51A369-73AD-4A7F-B462-1E3FF9443067}" destId="{D3E7C829-35C3-477C-8932-267D093DF4F8}" srcOrd="1" destOrd="0" parTransId="{FB555328-1E83-456A-90A4-34A5C961616A}" sibTransId="{17415E28-AAF1-41FB-B520-A36A3FFFD874}"/>
    <dgm:cxn modelId="{E3D4585F-4966-421E-B8F1-02D7D194CA53}" srcId="{AF51A369-73AD-4A7F-B462-1E3FF9443067}" destId="{D3B94C7F-8942-4A1B-A349-561EE3CD690C}" srcOrd="0" destOrd="0" parTransId="{A182358D-3DF0-42D1-A5F5-BE563B1D2F07}" sibTransId="{747D8D18-3157-4B33-9396-683377A45F58}"/>
    <dgm:cxn modelId="{9C1200B3-8847-40A1-9EB9-5241D3C44645}" type="presOf" srcId="{AF51A369-73AD-4A7F-B462-1E3FF9443067}" destId="{E81204C9-3834-42BA-B55C-7EF4698C9946}" srcOrd="0" destOrd="0" presId="urn:microsoft.com/office/officeart/2008/layout/VerticalCurvedList"/>
    <dgm:cxn modelId="{CF52FCB5-D39B-4E34-AEF8-1DC2052CFA09}" type="presOf" srcId="{747D8D18-3157-4B33-9396-683377A45F58}" destId="{67697982-31FE-4D21-9871-5FBBD3464F61}" srcOrd="0" destOrd="0" presId="urn:microsoft.com/office/officeart/2008/layout/VerticalCurvedList"/>
    <dgm:cxn modelId="{7505E6C8-8018-4DBB-9491-C1C3B0C56C8D}" srcId="{AF51A369-73AD-4A7F-B462-1E3FF9443067}" destId="{F31559B9-2251-4D8A-8B2A-B3E72355BAD7}" srcOrd="2" destOrd="0" parTransId="{BB61D606-AE73-4936-8350-7A77AEB8E423}" sibTransId="{16F301DE-F3DF-4C0A-91E1-E4CDFC498FD1}"/>
    <dgm:cxn modelId="{A48DACCF-C2E5-499C-9327-95E7E2C40525}" type="presOf" srcId="{F31559B9-2251-4D8A-8B2A-B3E72355BAD7}" destId="{4C7978BB-AF38-4E3A-9B02-F77E93770417}" srcOrd="0" destOrd="0" presId="urn:microsoft.com/office/officeart/2008/layout/VerticalCurvedList"/>
    <dgm:cxn modelId="{E11D40E3-FB46-47E3-AFDA-05A47B042345}" type="presOf" srcId="{D3B94C7F-8942-4A1B-A349-561EE3CD690C}" destId="{AFCA694D-9AFE-4F56-B4F5-03B7B92C1BBC}" srcOrd="0" destOrd="0" presId="urn:microsoft.com/office/officeart/2008/layout/VerticalCurvedList"/>
    <dgm:cxn modelId="{1EBD3FF5-7D6B-47AE-A083-B8387383C097}" type="presOf" srcId="{D3E7C829-35C3-477C-8932-267D093DF4F8}" destId="{5690C357-FB89-44BF-BBB8-46786CF3DB7B}" srcOrd="0" destOrd="0" presId="urn:microsoft.com/office/officeart/2008/layout/VerticalCurvedList"/>
    <dgm:cxn modelId="{3AA1878B-49B0-46FA-9E1A-90AB5A665840}" type="presParOf" srcId="{E81204C9-3834-42BA-B55C-7EF4698C9946}" destId="{5622B76C-D4C1-43FE-A5FD-611A17CE08A2}" srcOrd="0" destOrd="0" presId="urn:microsoft.com/office/officeart/2008/layout/VerticalCurvedList"/>
    <dgm:cxn modelId="{429F958E-EC5C-4D8C-AB05-41DA1B15C064}" type="presParOf" srcId="{5622B76C-D4C1-43FE-A5FD-611A17CE08A2}" destId="{BA11C16C-0AC5-4E79-8271-1116195333DA}" srcOrd="0" destOrd="0" presId="urn:microsoft.com/office/officeart/2008/layout/VerticalCurvedList"/>
    <dgm:cxn modelId="{82C9FDE4-B0F0-40C2-ADD7-CA12FD6B2155}" type="presParOf" srcId="{BA11C16C-0AC5-4E79-8271-1116195333DA}" destId="{2B01D139-43C6-40B5-B612-9DD96CB02EB0}" srcOrd="0" destOrd="0" presId="urn:microsoft.com/office/officeart/2008/layout/VerticalCurvedList"/>
    <dgm:cxn modelId="{BD5D80D8-A492-4B10-AFE1-60B928A960E0}" type="presParOf" srcId="{BA11C16C-0AC5-4E79-8271-1116195333DA}" destId="{67697982-31FE-4D21-9871-5FBBD3464F61}" srcOrd="1" destOrd="0" presId="urn:microsoft.com/office/officeart/2008/layout/VerticalCurvedList"/>
    <dgm:cxn modelId="{9ED67033-B6AC-49C1-9C30-07F3B6B818DD}" type="presParOf" srcId="{BA11C16C-0AC5-4E79-8271-1116195333DA}" destId="{D638289B-CC65-475F-9505-68A57000980D}" srcOrd="2" destOrd="0" presId="urn:microsoft.com/office/officeart/2008/layout/VerticalCurvedList"/>
    <dgm:cxn modelId="{3856619B-5694-4FDE-A793-413248B9376E}" type="presParOf" srcId="{BA11C16C-0AC5-4E79-8271-1116195333DA}" destId="{C5C3C7C6-7A92-4C57-93E1-2B5F171D0273}" srcOrd="3" destOrd="0" presId="urn:microsoft.com/office/officeart/2008/layout/VerticalCurvedList"/>
    <dgm:cxn modelId="{7FA2E282-172A-46F4-8E66-8E3DCC32349D}" type="presParOf" srcId="{5622B76C-D4C1-43FE-A5FD-611A17CE08A2}" destId="{AFCA694D-9AFE-4F56-B4F5-03B7B92C1BBC}" srcOrd="1" destOrd="0" presId="urn:microsoft.com/office/officeart/2008/layout/VerticalCurvedList"/>
    <dgm:cxn modelId="{DC3DFFD9-A04E-4C76-82CF-735B29F1282D}" type="presParOf" srcId="{5622B76C-D4C1-43FE-A5FD-611A17CE08A2}" destId="{35F25E68-7200-4F05-BFD5-6734AA112137}" srcOrd="2" destOrd="0" presId="urn:microsoft.com/office/officeart/2008/layout/VerticalCurvedList"/>
    <dgm:cxn modelId="{473E3047-4175-42A9-96C8-CE1C9C46FA2C}" type="presParOf" srcId="{35F25E68-7200-4F05-BFD5-6734AA112137}" destId="{B7CF4065-5B0F-497D-BD74-4E16BC018F41}" srcOrd="0" destOrd="0" presId="urn:microsoft.com/office/officeart/2008/layout/VerticalCurvedList"/>
    <dgm:cxn modelId="{0B38E964-D44C-4CE3-A7A0-4873D0A9E9B4}" type="presParOf" srcId="{5622B76C-D4C1-43FE-A5FD-611A17CE08A2}" destId="{5690C357-FB89-44BF-BBB8-46786CF3DB7B}" srcOrd="3" destOrd="0" presId="urn:microsoft.com/office/officeart/2008/layout/VerticalCurvedList"/>
    <dgm:cxn modelId="{390A6FD8-A036-4F57-B210-F0BAD790CEF2}" type="presParOf" srcId="{5622B76C-D4C1-43FE-A5FD-611A17CE08A2}" destId="{874600B7-D7F4-4E43-BD79-F6352797B09C}" srcOrd="4" destOrd="0" presId="urn:microsoft.com/office/officeart/2008/layout/VerticalCurvedList"/>
    <dgm:cxn modelId="{F6E4FE3B-4528-4D9F-A069-CF7BA6BF284C}" type="presParOf" srcId="{874600B7-D7F4-4E43-BD79-F6352797B09C}" destId="{9CA97710-74BE-42DD-9998-CA3FB0837886}" srcOrd="0" destOrd="0" presId="urn:microsoft.com/office/officeart/2008/layout/VerticalCurvedList"/>
    <dgm:cxn modelId="{5EFC54CF-236E-40F6-BB27-4198BEF64501}" type="presParOf" srcId="{5622B76C-D4C1-43FE-A5FD-611A17CE08A2}" destId="{4C7978BB-AF38-4E3A-9B02-F77E93770417}" srcOrd="5" destOrd="0" presId="urn:microsoft.com/office/officeart/2008/layout/VerticalCurvedList"/>
    <dgm:cxn modelId="{C99447CE-BCC0-408A-AAE7-D36B734B8BDF}" type="presParOf" srcId="{5622B76C-D4C1-43FE-A5FD-611A17CE08A2}" destId="{0A21BAB8-AF6B-4EAB-9B0D-6D2638EE3BC4}" srcOrd="6" destOrd="0" presId="urn:microsoft.com/office/officeart/2008/layout/VerticalCurvedList"/>
    <dgm:cxn modelId="{81F6B410-4076-426C-AFD7-5930956E1C15}" type="presParOf" srcId="{0A21BAB8-AF6B-4EAB-9B0D-6D2638EE3BC4}" destId="{D58E2CCA-319C-44EB-8ACC-DF270B6A385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6795F0-D4ED-4EB1-B5E3-84C66815877F}" type="doc">
      <dgm:prSet loTypeId="urn:microsoft.com/office/officeart/2008/layout/HorizontalMultiLevelHierarchy" loCatId="hierarchy" qsTypeId="urn:microsoft.com/office/officeart/2005/8/quickstyle/simple3" qsCatId="simple" csTypeId="urn:microsoft.com/office/officeart/2005/8/colors/colorful3" csCatId="colorful" phldr="1"/>
      <dgm:spPr/>
      <dgm:t>
        <a:bodyPr/>
        <a:lstStyle/>
        <a:p>
          <a:endParaRPr lang="zh-CN" altLang="en-US"/>
        </a:p>
      </dgm:t>
    </dgm:pt>
    <dgm:pt modelId="{64192E5B-C53E-4B8E-877A-49BE191CF334}">
      <dgm:prSet phldrT="[文本]"/>
      <dgm:spPr/>
      <dgm:t>
        <a:bodyPr/>
        <a:lstStyle/>
        <a:p>
          <a:r>
            <a:rPr lang="zh-CN" altLang="en-US" dirty="0"/>
            <a:t>常见漏洞</a:t>
          </a:r>
        </a:p>
      </dgm:t>
    </dgm:pt>
    <dgm:pt modelId="{C2251125-4893-43DD-B4C3-9F2F8C746886}" type="parTrans" cxnId="{8989F715-C014-4F22-8DB0-9415CF096977}">
      <dgm:prSet/>
      <dgm:spPr/>
      <dgm:t>
        <a:bodyPr/>
        <a:lstStyle/>
        <a:p>
          <a:endParaRPr lang="zh-CN" altLang="en-US"/>
        </a:p>
      </dgm:t>
    </dgm:pt>
    <dgm:pt modelId="{64854EB5-8486-4AAF-A103-588BE5047751}" type="sibTrans" cxnId="{8989F715-C014-4F22-8DB0-9415CF096977}">
      <dgm:prSet/>
      <dgm:spPr/>
      <dgm:t>
        <a:bodyPr/>
        <a:lstStyle/>
        <a:p>
          <a:endParaRPr lang="zh-CN" altLang="en-US"/>
        </a:p>
      </dgm:t>
    </dgm:pt>
    <dgm:pt modelId="{EFF73824-E049-4D1B-BF49-37CC89C61B98}">
      <dgm:prSet phldrT="[文本]"/>
      <dgm:spPr/>
      <dgm:t>
        <a:bodyPr/>
        <a:lstStyle/>
        <a:p>
          <a:r>
            <a:rPr lang="zh-CN" altLang="en-US" dirty="0"/>
            <a:t>虚假</a:t>
          </a:r>
          <a:r>
            <a:rPr lang="en-US" altLang="zh-CN" dirty="0">
              <a:latin typeface="Segoe Print" panose="02000600000000000000" pitchFamily="2" charset="0"/>
            </a:rPr>
            <a:t>EOS</a:t>
          </a:r>
          <a:endParaRPr lang="zh-CN" altLang="en-US" dirty="0">
            <a:latin typeface="Segoe Print" panose="02000600000000000000" pitchFamily="2" charset="0"/>
          </a:endParaRPr>
        </a:p>
      </dgm:t>
    </dgm:pt>
    <dgm:pt modelId="{59A831A7-E5F0-44E0-94A6-38775775AC6A}" type="parTrans" cxnId="{5E0D4F1C-3272-41E1-95F3-F693E025D89C}">
      <dgm:prSet/>
      <dgm:spPr/>
      <dgm:t>
        <a:bodyPr/>
        <a:lstStyle/>
        <a:p>
          <a:endParaRPr lang="zh-CN" altLang="en-US"/>
        </a:p>
      </dgm:t>
    </dgm:pt>
    <dgm:pt modelId="{04A5133B-C4D5-48F3-BE59-50317B3C8A82}" type="sibTrans" cxnId="{5E0D4F1C-3272-41E1-95F3-F693E025D89C}">
      <dgm:prSet/>
      <dgm:spPr/>
      <dgm:t>
        <a:bodyPr/>
        <a:lstStyle/>
        <a:p>
          <a:endParaRPr lang="zh-CN" altLang="en-US"/>
        </a:p>
      </dgm:t>
    </dgm:pt>
    <dgm:pt modelId="{F41DD101-501A-453D-B0AC-31F1990502DA}">
      <dgm:prSet phldrT="[文本]"/>
      <dgm:spPr/>
      <dgm:t>
        <a:bodyPr/>
        <a:lstStyle/>
        <a:p>
          <a:r>
            <a:rPr lang="zh-CN" altLang="en-US" dirty="0"/>
            <a:t>回滚</a:t>
          </a:r>
        </a:p>
      </dgm:t>
    </dgm:pt>
    <dgm:pt modelId="{D5103EC7-E7CD-4FE9-B5F7-6E2F15B72CB0}" type="parTrans" cxnId="{8FFCE5C3-8104-48F1-9623-F87939508B82}">
      <dgm:prSet/>
      <dgm:spPr/>
      <dgm:t>
        <a:bodyPr/>
        <a:lstStyle/>
        <a:p>
          <a:endParaRPr lang="zh-CN" altLang="en-US"/>
        </a:p>
      </dgm:t>
    </dgm:pt>
    <dgm:pt modelId="{43DCEC94-2B2F-4F8D-B3BB-29F601FC51CD}" type="sibTrans" cxnId="{8FFCE5C3-8104-48F1-9623-F87939508B82}">
      <dgm:prSet/>
      <dgm:spPr/>
      <dgm:t>
        <a:bodyPr/>
        <a:lstStyle/>
        <a:p>
          <a:endParaRPr lang="zh-CN" altLang="en-US"/>
        </a:p>
      </dgm:t>
    </dgm:pt>
    <dgm:pt modelId="{9CF17924-36FE-4ADA-9807-D772EB95A045}">
      <dgm:prSet phldrT="[文本]"/>
      <dgm:spPr/>
      <dgm:t>
        <a:bodyPr/>
        <a:lstStyle/>
        <a:p>
          <a:r>
            <a:rPr lang="zh-CN" altLang="en-US" dirty="0"/>
            <a:t>缺少权限检查</a:t>
          </a:r>
        </a:p>
      </dgm:t>
    </dgm:pt>
    <dgm:pt modelId="{02C909FF-B456-4D2A-9CDF-6365D895C8DD}" type="parTrans" cxnId="{12FA799B-4205-4086-8FAB-D84A18036967}">
      <dgm:prSet/>
      <dgm:spPr/>
      <dgm:t>
        <a:bodyPr/>
        <a:lstStyle/>
        <a:p>
          <a:endParaRPr lang="zh-CN" altLang="en-US"/>
        </a:p>
      </dgm:t>
    </dgm:pt>
    <dgm:pt modelId="{E6A3CF40-2E91-446B-9400-382B1814264A}" type="sibTrans" cxnId="{12FA799B-4205-4086-8FAB-D84A18036967}">
      <dgm:prSet/>
      <dgm:spPr/>
      <dgm:t>
        <a:bodyPr/>
        <a:lstStyle/>
        <a:p>
          <a:endParaRPr lang="zh-CN" altLang="en-US"/>
        </a:p>
      </dgm:t>
    </dgm:pt>
    <dgm:pt modelId="{1B8498C7-E0D5-475E-97F2-65E524189EE7}">
      <dgm:prSet phldrT="[文本]"/>
      <dgm:spPr/>
      <dgm:t>
        <a:bodyPr/>
        <a:lstStyle/>
        <a:p>
          <a:r>
            <a:rPr lang="zh-CN" altLang="en-US" dirty="0"/>
            <a:t>虚假收据</a:t>
          </a:r>
        </a:p>
      </dgm:t>
    </dgm:pt>
    <dgm:pt modelId="{928BB61D-C086-4B80-9DD3-9954A84EDFFF}" type="sibTrans" cxnId="{662FF1AB-9BF7-4FF3-80C3-BF2EF8671016}">
      <dgm:prSet/>
      <dgm:spPr/>
      <dgm:t>
        <a:bodyPr/>
        <a:lstStyle/>
        <a:p>
          <a:endParaRPr lang="zh-CN" altLang="en-US"/>
        </a:p>
      </dgm:t>
    </dgm:pt>
    <dgm:pt modelId="{5B109C85-99AD-4D49-97C8-EFE072136721}" type="parTrans" cxnId="{662FF1AB-9BF7-4FF3-80C3-BF2EF8671016}">
      <dgm:prSet/>
      <dgm:spPr/>
      <dgm:t>
        <a:bodyPr/>
        <a:lstStyle/>
        <a:p>
          <a:endParaRPr lang="zh-CN" altLang="en-US"/>
        </a:p>
      </dgm:t>
    </dgm:pt>
    <dgm:pt modelId="{15EAC6DB-1D91-4A76-8022-2EA33637A796}" type="pres">
      <dgm:prSet presAssocID="{976795F0-D4ED-4EB1-B5E3-84C66815877F}" presName="Name0" presStyleCnt="0">
        <dgm:presLayoutVars>
          <dgm:chPref val="1"/>
          <dgm:dir/>
          <dgm:animOne val="branch"/>
          <dgm:animLvl val="lvl"/>
          <dgm:resizeHandles val="exact"/>
        </dgm:presLayoutVars>
      </dgm:prSet>
      <dgm:spPr/>
    </dgm:pt>
    <dgm:pt modelId="{2C05C666-0F88-4676-BF0A-003B8EB17A11}" type="pres">
      <dgm:prSet presAssocID="{64192E5B-C53E-4B8E-877A-49BE191CF334}" presName="root1" presStyleCnt="0"/>
      <dgm:spPr/>
    </dgm:pt>
    <dgm:pt modelId="{0C26DD8B-B686-4AAE-83B2-90EE09647F94}" type="pres">
      <dgm:prSet presAssocID="{64192E5B-C53E-4B8E-877A-49BE191CF334}" presName="LevelOneTextNode" presStyleLbl="node0" presStyleIdx="0" presStyleCnt="1">
        <dgm:presLayoutVars>
          <dgm:chPref val="3"/>
        </dgm:presLayoutVars>
      </dgm:prSet>
      <dgm:spPr/>
    </dgm:pt>
    <dgm:pt modelId="{FE4D4349-B515-4A67-B5C0-997B13131D64}" type="pres">
      <dgm:prSet presAssocID="{64192E5B-C53E-4B8E-877A-49BE191CF334}" presName="level2hierChild" presStyleCnt="0"/>
      <dgm:spPr/>
    </dgm:pt>
    <dgm:pt modelId="{064DE9C7-C2B1-4C57-A707-BDD0DD3646DE}" type="pres">
      <dgm:prSet presAssocID="{59A831A7-E5F0-44E0-94A6-38775775AC6A}" presName="conn2-1" presStyleLbl="parChTrans1D2" presStyleIdx="0" presStyleCnt="4"/>
      <dgm:spPr/>
    </dgm:pt>
    <dgm:pt modelId="{41F4445B-F454-4785-886B-86C0F80D684B}" type="pres">
      <dgm:prSet presAssocID="{59A831A7-E5F0-44E0-94A6-38775775AC6A}" presName="connTx" presStyleLbl="parChTrans1D2" presStyleIdx="0" presStyleCnt="4"/>
      <dgm:spPr/>
    </dgm:pt>
    <dgm:pt modelId="{D17EC89E-5B6B-465A-A62A-9B85705D777E}" type="pres">
      <dgm:prSet presAssocID="{EFF73824-E049-4D1B-BF49-37CC89C61B98}" presName="root2" presStyleCnt="0"/>
      <dgm:spPr/>
    </dgm:pt>
    <dgm:pt modelId="{DB7772C2-A29A-4CB8-8B3E-F2CE100751D5}" type="pres">
      <dgm:prSet presAssocID="{EFF73824-E049-4D1B-BF49-37CC89C61B98}" presName="LevelTwoTextNode" presStyleLbl="node2" presStyleIdx="0" presStyleCnt="4">
        <dgm:presLayoutVars>
          <dgm:chPref val="3"/>
        </dgm:presLayoutVars>
      </dgm:prSet>
      <dgm:spPr/>
    </dgm:pt>
    <dgm:pt modelId="{B0D49C93-B926-4E04-9F25-2B545321E7AB}" type="pres">
      <dgm:prSet presAssocID="{EFF73824-E049-4D1B-BF49-37CC89C61B98}" presName="level3hierChild" presStyleCnt="0"/>
      <dgm:spPr/>
    </dgm:pt>
    <dgm:pt modelId="{53792F95-2115-43F8-86B7-919B68716C6D}" type="pres">
      <dgm:prSet presAssocID="{5B109C85-99AD-4D49-97C8-EFE072136721}" presName="conn2-1" presStyleLbl="parChTrans1D2" presStyleIdx="1" presStyleCnt="4"/>
      <dgm:spPr/>
    </dgm:pt>
    <dgm:pt modelId="{FC4BE854-5AF0-4528-A38A-75CF2F3A07D9}" type="pres">
      <dgm:prSet presAssocID="{5B109C85-99AD-4D49-97C8-EFE072136721}" presName="connTx" presStyleLbl="parChTrans1D2" presStyleIdx="1" presStyleCnt="4"/>
      <dgm:spPr/>
    </dgm:pt>
    <dgm:pt modelId="{88CA3D6C-A205-4888-8592-63A67494F8DB}" type="pres">
      <dgm:prSet presAssocID="{1B8498C7-E0D5-475E-97F2-65E524189EE7}" presName="root2" presStyleCnt="0"/>
      <dgm:spPr/>
    </dgm:pt>
    <dgm:pt modelId="{18804908-F409-43AE-ABB1-7B22C7233E31}" type="pres">
      <dgm:prSet presAssocID="{1B8498C7-E0D5-475E-97F2-65E524189EE7}" presName="LevelTwoTextNode" presStyleLbl="node2" presStyleIdx="1" presStyleCnt="4">
        <dgm:presLayoutVars>
          <dgm:chPref val="3"/>
        </dgm:presLayoutVars>
      </dgm:prSet>
      <dgm:spPr/>
    </dgm:pt>
    <dgm:pt modelId="{DBFA713C-543D-42BA-858F-99578B36579B}" type="pres">
      <dgm:prSet presAssocID="{1B8498C7-E0D5-475E-97F2-65E524189EE7}" presName="level3hierChild" presStyleCnt="0"/>
      <dgm:spPr/>
    </dgm:pt>
    <dgm:pt modelId="{5B650C73-8F91-4934-9860-7CD1E4F620EB}" type="pres">
      <dgm:prSet presAssocID="{D5103EC7-E7CD-4FE9-B5F7-6E2F15B72CB0}" presName="conn2-1" presStyleLbl="parChTrans1D2" presStyleIdx="2" presStyleCnt="4"/>
      <dgm:spPr/>
    </dgm:pt>
    <dgm:pt modelId="{AED57D6B-7A3A-4259-9CEE-561C9271EAEE}" type="pres">
      <dgm:prSet presAssocID="{D5103EC7-E7CD-4FE9-B5F7-6E2F15B72CB0}" presName="connTx" presStyleLbl="parChTrans1D2" presStyleIdx="2" presStyleCnt="4"/>
      <dgm:spPr/>
    </dgm:pt>
    <dgm:pt modelId="{4F11CAC2-D253-407B-839B-74E6D18C0D80}" type="pres">
      <dgm:prSet presAssocID="{F41DD101-501A-453D-B0AC-31F1990502DA}" presName="root2" presStyleCnt="0"/>
      <dgm:spPr/>
    </dgm:pt>
    <dgm:pt modelId="{85CDA80B-B4CB-4117-B552-E9671401CC1A}" type="pres">
      <dgm:prSet presAssocID="{F41DD101-501A-453D-B0AC-31F1990502DA}" presName="LevelTwoTextNode" presStyleLbl="node2" presStyleIdx="2" presStyleCnt="4">
        <dgm:presLayoutVars>
          <dgm:chPref val="3"/>
        </dgm:presLayoutVars>
      </dgm:prSet>
      <dgm:spPr/>
    </dgm:pt>
    <dgm:pt modelId="{6946DE1F-4606-4B66-B403-9B6BA7249101}" type="pres">
      <dgm:prSet presAssocID="{F41DD101-501A-453D-B0AC-31F1990502DA}" presName="level3hierChild" presStyleCnt="0"/>
      <dgm:spPr/>
    </dgm:pt>
    <dgm:pt modelId="{EF9D1761-072C-47A6-B14B-E371CEB478CC}" type="pres">
      <dgm:prSet presAssocID="{02C909FF-B456-4D2A-9CDF-6365D895C8DD}" presName="conn2-1" presStyleLbl="parChTrans1D2" presStyleIdx="3" presStyleCnt="4"/>
      <dgm:spPr/>
    </dgm:pt>
    <dgm:pt modelId="{73253C8E-E6F5-4015-BE0C-517844D1C8A1}" type="pres">
      <dgm:prSet presAssocID="{02C909FF-B456-4D2A-9CDF-6365D895C8DD}" presName="connTx" presStyleLbl="parChTrans1D2" presStyleIdx="3" presStyleCnt="4"/>
      <dgm:spPr/>
    </dgm:pt>
    <dgm:pt modelId="{35D50FB7-A05E-43FF-990A-FCEFB49B5207}" type="pres">
      <dgm:prSet presAssocID="{9CF17924-36FE-4ADA-9807-D772EB95A045}" presName="root2" presStyleCnt="0"/>
      <dgm:spPr/>
    </dgm:pt>
    <dgm:pt modelId="{67112049-2FF3-4207-B79E-86E0B78974D9}" type="pres">
      <dgm:prSet presAssocID="{9CF17924-36FE-4ADA-9807-D772EB95A045}" presName="LevelTwoTextNode" presStyleLbl="node2" presStyleIdx="3" presStyleCnt="4">
        <dgm:presLayoutVars>
          <dgm:chPref val="3"/>
        </dgm:presLayoutVars>
      </dgm:prSet>
      <dgm:spPr/>
    </dgm:pt>
    <dgm:pt modelId="{917B9F75-B394-4F93-A457-2AF40FCD5608}" type="pres">
      <dgm:prSet presAssocID="{9CF17924-36FE-4ADA-9807-D772EB95A045}" presName="level3hierChild" presStyleCnt="0"/>
      <dgm:spPr/>
    </dgm:pt>
  </dgm:ptLst>
  <dgm:cxnLst>
    <dgm:cxn modelId="{3CD39206-1CAD-47CD-8678-1393F767BBCA}" type="presOf" srcId="{976795F0-D4ED-4EB1-B5E3-84C66815877F}" destId="{15EAC6DB-1D91-4A76-8022-2EA33637A796}" srcOrd="0" destOrd="0" presId="urn:microsoft.com/office/officeart/2008/layout/HorizontalMultiLevelHierarchy"/>
    <dgm:cxn modelId="{8989F715-C014-4F22-8DB0-9415CF096977}" srcId="{976795F0-D4ED-4EB1-B5E3-84C66815877F}" destId="{64192E5B-C53E-4B8E-877A-49BE191CF334}" srcOrd="0" destOrd="0" parTransId="{C2251125-4893-43DD-B4C3-9F2F8C746886}" sibTransId="{64854EB5-8486-4AAF-A103-588BE5047751}"/>
    <dgm:cxn modelId="{5E0D4F1C-3272-41E1-95F3-F693E025D89C}" srcId="{64192E5B-C53E-4B8E-877A-49BE191CF334}" destId="{EFF73824-E049-4D1B-BF49-37CC89C61B98}" srcOrd="0" destOrd="0" parTransId="{59A831A7-E5F0-44E0-94A6-38775775AC6A}" sibTransId="{04A5133B-C4D5-48F3-BE59-50317B3C8A82}"/>
    <dgm:cxn modelId="{9C549835-F88A-4588-8AF1-9E6884FE514E}" type="presOf" srcId="{59A831A7-E5F0-44E0-94A6-38775775AC6A}" destId="{41F4445B-F454-4785-886B-86C0F80D684B}" srcOrd="1" destOrd="0" presId="urn:microsoft.com/office/officeart/2008/layout/HorizontalMultiLevelHierarchy"/>
    <dgm:cxn modelId="{A746615E-5855-418E-ABE3-D4E9CBCD31AD}" type="presOf" srcId="{EFF73824-E049-4D1B-BF49-37CC89C61B98}" destId="{DB7772C2-A29A-4CB8-8B3E-F2CE100751D5}" srcOrd="0" destOrd="0" presId="urn:microsoft.com/office/officeart/2008/layout/HorizontalMultiLevelHierarchy"/>
    <dgm:cxn modelId="{2AAA0865-210C-4657-AA1E-71646D109A12}" type="presOf" srcId="{02C909FF-B456-4D2A-9CDF-6365D895C8DD}" destId="{EF9D1761-072C-47A6-B14B-E371CEB478CC}" srcOrd="0" destOrd="0" presId="urn:microsoft.com/office/officeart/2008/layout/HorizontalMultiLevelHierarchy"/>
    <dgm:cxn modelId="{85D30E6A-D468-4D02-8AF9-37440975BF45}" type="presOf" srcId="{1B8498C7-E0D5-475E-97F2-65E524189EE7}" destId="{18804908-F409-43AE-ABB1-7B22C7233E31}" srcOrd="0" destOrd="0" presId="urn:microsoft.com/office/officeart/2008/layout/HorizontalMultiLevelHierarchy"/>
    <dgm:cxn modelId="{CDC8F877-90B6-4627-8B0C-3A42E05D8B68}" type="presOf" srcId="{5B109C85-99AD-4D49-97C8-EFE072136721}" destId="{53792F95-2115-43F8-86B7-919B68716C6D}" srcOrd="0" destOrd="0" presId="urn:microsoft.com/office/officeart/2008/layout/HorizontalMultiLevelHierarchy"/>
    <dgm:cxn modelId="{44D44580-9CBB-4089-A34B-173819CD7FA8}" type="presOf" srcId="{F41DD101-501A-453D-B0AC-31F1990502DA}" destId="{85CDA80B-B4CB-4117-B552-E9671401CC1A}" srcOrd="0" destOrd="0" presId="urn:microsoft.com/office/officeart/2008/layout/HorizontalMultiLevelHierarchy"/>
    <dgm:cxn modelId="{02DDF48C-B73B-4CF8-AABF-6D7C7F2D1F0C}" type="presOf" srcId="{D5103EC7-E7CD-4FE9-B5F7-6E2F15B72CB0}" destId="{5B650C73-8F91-4934-9860-7CD1E4F620EB}" srcOrd="0" destOrd="0" presId="urn:microsoft.com/office/officeart/2008/layout/HorizontalMultiLevelHierarchy"/>
    <dgm:cxn modelId="{3B74A991-5548-41D3-85AA-03E4B5B875A7}" type="presOf" srcId="{5B109C85-99AD-4D49-97C8-EFE072136721}" destId="{FC4BE854-5AF0-4528-A38A-75CF2F3A07D9}" srcOrd="1" destOrd="0" presId="urn:microsoft.com/office/officeart/2008/layout/HorizontalMultiLevelHierarchy"/>
    <dgm:cxn modelId="{12FA799B-4205-4086-8FAB-D84A18036967}" srcId="{64192E5B-C53E-4B8E-877A-49BE191CF334}" destId="{9CF17924-36FE-4ADA-9807-D772EB95A045}" srcOrd="3" destOrd="0" parTransId="{02C909FF-B456-4D2A-9CDF-6365D895C8DD}" sibTransId="{E6A3CF40-2E91-446B-9400-382B1814264A}"/>
    <dgm:cxn modelId="{8DDB55A4-C399-4C56-8AF6-FE6BBD3BE47D}" type="presOf" srcId="{59A831A7-E5F0-44E0-94A6-38775775AC6A}" destId="{064DE9C7-C2B1-4C57-A707-BDD0DD3646DE}" srcOrd="0" destOrd="0" presId="urn:microsoft.com/office/officeart/2008/layout/HorizontalMultiLevelHierarchy"/>
    <dgm:cxn modelId="{662FF1AB-9BF7-4FF3-80C3-BF2EF8671016}" srcId="{64192E5B-C53E-4B8E-877A-49BE191CF334}" destId="{1B8498C7-E0D5-475E-97F2-65E524189EE7}" srcOrd="1" destOrd="0" parTransId="{5B109C85-99AD-4D49-97C8-EFE072136721}" sibTransId="{928BB61D-C086-4B80-9DD3-9954A84EDFFF}"/>
    <dgm:cxn modelId="{B48C4EAF-FC36-4B4B-BC6E-68F618D75303}" type="presOf" srcId="{9CF17924-36FE-4ADA-9807-D772EB95A045}" destId="{67112049-2FF3-4207-B79E-86E0B78974D9}" srcOrd="0" destOrd="0" presId="urn:microsoft.com/office/officeart/2008/layout/HorizontalMultiLevelHierarchy"/>
    <dgm:cxn modelId="{A9E8D7BA-F2D0-4C9A-A5C0-C34DEDAA666A}" type="presOf" srcId="{D5103EC7-E7CD-4FE9-B5F7-6E2F15B72CB0}" destId="{AED57D6B-7A3A-4259-9CEE-561C9271EAEE}" srcOrd="1" destOrd="0" presId="urn:microsoft.com/office/officeart/2008/layout/HorizontalMultiLevelHierarchy"/>
    <dgm:cxn modelId="{00FFACC2-936A-4728-AF96-02770798D29B}" type="presOf" srcId="{64192E5B-C53E-4B8E-877A-49BE191CF334}" destId="{0C26DD8B-B686-4AAE-83B2-90EE09647F94}" srcOrd="0" destOrd="0" presId="urn:microsoft.com/office/officeart/2008/layout/HorizontalMultiLevelHierarchy"/>
    <dgm:cxn modelId="{8FFCE5C3-8104-48F1-9623-F87939508B82}" srcId="{64192E5B-C53E-4B8E-877A-49BE191CF334}" destId="{F41DD101-501A-453D-B0AC-31F1990502DA}" srcOrd="2" destOrd="0" parTransId="{D5103EC7-E7CD-4FE9-B5F7-6E2F15B72CB0}" sibTransId="{43DCEC94-2B2F-4F8D-B3BB-29F601FC51CD}"/>
    <dgm:cxn modelId="{153F58EC-5E9B-470B-A02B-D2DB518B8BF1}" type="presOf" srcId="{02C909FF-B456-4D2A-9CDF-6365D895C8DD}" destId="{73253C8E-E6F5-4015-BE0C-517844D1C8A1}" srcOrd="1" destOrd="0" presId="urn:microsoft.com/office/officeart/2008/layout/HorizontalMultiLevelHierarchy"/>
    <dgm:cxn modelId="{D2A5D257-14AF-4353-B05C-A698D6FA7384}" type="presParOf" srcId="{15EAC6DB-1D91-4A76-8022-2EA33637A796}" destId="{2C05C666-0F88-4676-BF0A-003B8EB17A11}" srcOrd="0" destOrd="0" presId="urn:microsoft.com/office/officeart/2008/layout/HorizontalMultiLevelHierarchy"/>
    <dgm:cxn modelId="{56D86731-CCB4-42A9-9E7C-14892BC609BF}" type="presParOf" srcId="{2C05C666-0F88-4676-BF0A-003B8EB17A11}" destId="{0C26DD8B-B686-4AAE-83B2-90EE09647F94}" srcOrd="0" destOrd="0" presId="urn:microsoft.com/office/officeart/2008/layout/HorizontalMultiLevelHierarchy"/>
    <dgm:cxn modelId="{6CA6C707-AD5B-4A15-8754-68A5CEE92B63}" type="presParOf" srcId="{2C05C666-0F88-4676-BF0A-003B8EB17A11}" destId="{FE4D4349-B515-4A67-B5C0-997B13131D64}" srcOrd="1" destOrd="0" presId="urn:microsoft.com/office/officeart/2008/layout/HorizontalMultiLevelHierarchy"/>
    <dgm:cxn modelId="{382710FE-73A5-4AF7-9D79-58DDB39EE315}" type="presParOf" srcId="{FE4D4349-B515-4A67-B5C0-997B13131D64}" destId="{064DE9C7-C2B1-4C57-A707-BDD0DD3646DE}" srcOrd="0" destOrd="0" presId="urn:microsoft.com/office/officeart/2008/layout/HorizontalMultiLevelHierarchy"/>
    <dgm:cxn modelId="{7047E4CF-CB33-4DED-9A28-E12330F2D4A5}" type="presParOf" srcId="{064DE9C7-C2B1-4C57-A707-BDD0DD3646DE}" destId="{41F4445B-F454-4785-886B-86C0F80D684B}" srcOrd="0" destOrd="0" presId="urn:microsoft.com/office/officeart/2008/layout/HorizontalMultiLevelHierarchy"/>
    <dgm:cxn modelId="{85614A96-09F8-46AD-B14A-9427A165AD9E}" type="presParOf" srcId="{FE4D4349-B515-4A67-B5C0-997B13131D64}" destId="{D17EC89E-5B6B-465A-A62A-9B85705D777E}" srcOrd="1" destOrd="0" presId="urn:microsoft.com/office/officeart/2008/layout/HorizontalMultiLevelHierarchy"/>
    <dgm:cxn modelId="{F3DC7742-82DD-4BF8-A237-4D9D14460168}" type="presParOf" srcId="{D17EC89E-5B6B-465A-A62A-9B85705D777E}" destId="{DB7772C2-A29A-4CB8-8B3E-F2CE100751D5}" srcOrd="0" destOrd="0" presId="urn:microsoft.com/office/officeart/2008/layout/HorizontalMultiLevelHierarchy"/>
    <dgm:cxn modelId="{0EF66EAE-AA19-4585-BE54-63D1F9958748}" type="presParOf" srcId="{D17EC89E-5B6B-465A-A62A-9B85705D777E}" destId="{B0D49C93-B926-4E04-9F25-2B545321E7AB}" srcOrd="1" destOrd="0" presId="urn:microsoft.com/office/officeart/2008/layout/HorizontalMultiLevelHierarchy"/>
    <dgm:cxn modelId="{AAE87C44-A32D-4C04-A1EF-7A91A5B73D70}" type="presParOf" srcId="{FE4D4349-B515-4A67-B5C0-997B13131D64}" destId="{53792F95-2115-43F8-86B7-919B68716C6D}" srcOrd="2" destOrd="0" presId="urn:microsoft.com/office/officeart/2008/layout/HorizontalMultiLevelHierarchy"/>
    <dgm:cxn modelId="{17AF5595-7F33-4E68-B93F-837B8D57EB60}" type="presParOf" srcId="{53792F95-2115-43F8-86B7-919B68716C6D}" destId="{FC4BE854-5AF0-4528-A38A-75CF2F3A07D9}" srcOrd="0" destOrd="0" presId="urn:microsoft.com/office/officeart/2008/layout/HorizontalMultiLevelHierarchy"/>
    <dgm:cxn modelId="{6EE3B8D4-A487-40FF-8A67-3CF782F8A3D1}" type="presParOf" srcId="{FE4D4349-B515-4A67-B5C0-997B13131D64}" destId="{88CA3D6C-A205-4888-8592-63A67494F8DB}" srcOrd="3" destOrd="0" presId="urn:microsoft.com/office/officeart/2008/layout/HorizontalMultiLevelHierarchy"/>
    <dgm:cxn modelId="{57DBB33F-65E2-48C1-BDB3-6AE9297AA274}" type="presParOf" srcId="{88CA3D6C-A205-4888-8592-63A67494F8DB}" destId="{18804908-F409-43AE-ABB1-7B22C7233E31}" srcOrd="0" destOrd="0" presId="urn:microsoft.com/office/officeart/2008/layout/HorizontalMultiLevelHierarchy"/>
    <dgm:cxn modelId="{5A453962-27E8-495E-B832-DB535F90230E}" type="presParOf" srcId="{88CA3D6C-A205-4888-8592-63A67494F8DB}" destId="{DBFA713C-543D-42BA-858F-99578B36579B}" srcOrd="1" destOrd="0" presId="urn:microsoft.com/office/officeart/2008/layout/HorizontalMultiLevelHierarchy"/>
    <dgm:cxn modelId="{F568FC2A-6C67-4059-8C84-13C551B14F99}" type="presParOf" srcId="{FE4D4349-B515-4A67-B5C0-997B13131D64}" destId="{5B650C73-8F91-4934-9860-7CD1E4F620EB}" srcOrd="4" destOrd="0" presId="urn:microsoft.com/office/officeart/2008/layout/HorizontalMultiLevelHierarchy"/>
    <dgm:cxn modelId="{84ACF0C8-7327-4C01-8689-8B5C5094AD74}" type="presParOf" srcId="{5B650C73-8F91-4934-9860-7CD1E4F620EB}" destId="{AED57D6B-7A3A-4259-9CEE-561C9271EAEE}" srcOrd="0" destOrd="0" presId="urn:microsoft.com/office/officeart/2008/layout/HorizontalMultiLevelHierarchy"/>
    <dgm:cxn modelId="{F2A15E13-D149-4B98-9E35-3A08639A4AA0}" type="presParOf" srcId="{FE4D4349-B515-4A67-B5C0-997B13131D64}" destId="{4F11CAC2-D253-407B-839B-74E6D18C0D80}" srcOrd="5" destOrd="0" presId="urn:microsoft.com/office/officeart/2008/layout/HorizontalMultiLevelHierarchy"/>
    <dgm:cxn modelId="{C854EEB3-15FB-4E7E-933E-C44DC18605BE}" type="presParOf" srcId="{4F11CAC2-D253-407B-839B-74E6D18C0D80}" destId="{85CDA80B-B4CB-4117-B552-E9671401CC1A}" srcOrd="0" destOrd="0" presId="urn:microsoft.com/office/officeart/2008/layout/HorizontalMultiLevelHierarchy"/>
    <dgm:cxn modelId="{094D5589-74A3-4175-AFD1-58FA5AA12F47}" type="presParOf" srcId="{4F11CAC2-D253-407B-839B-74E6D18C0D80}" destId="{6946DE1F-4606-4B66-B403-9B6BA7249101}" srcOrd="1" destOrd="0" presId="urn:microsoft.com/office/officeart/2008/layout/HorizontalMultiLevelHierarchy"/>
    <dgm:cxn modelId="{93221BE7-1A14-4A35-B52D-45A7567CE245}" type="presParOf" srcId="{FE4D4349-B515-4A67-B5C0-997B13131D64}" destId="{EF9D1761-072C-47A6-B14B-E371CEB478CC}" srcOrd="6" destOrd="0" presId="urn:microsoft.com/office/officeart/2008/layout/HorizontalMultiLevelHierarchy"/>
    <dgm:cxn modelId="{EFA8EAC4-CB55-468F-BA10-A8C801DE753C}" type="presParOf" srcId="{EF9D1761-072C-47A6-B14B-E371CEB478CC}" destId="{73253C8E-E6F5-4015-BE0C-517844D1C8A1}" srcOrd="0" destOrd="0" presId="urn:microsoft.com/office/officeart/2008/layout/HorizontalMultiLevelHierarchy"/>
    <dgm:cxn modelId="{CCC1F507-CAE4-4030-9FA4-31BAA8D21F0D}" type="presParOf" srcId="{FE4D4349-B515-4A67-B5C0-997B13131D64}" destId="{35D50FB7-A05E-43FF-990A-FCEFB49B5207}" srcOrd="7" destOrd="0" presId="urn:microsoft.com/office/officeart/2008/layout/HorizontalMultiLevelHierarchy"/>
    <dgm:cxn modelId="{D786B80F-D239-4DE0-ACA2-B49986B3E44A}" type="presParOf" srcId="{35D50FB7-A05E-43FF-990A-FCEFB49B5207}" destId="{67112049-2FF3-4207-B79E-86E0B78974D9}" srcOrd="0" destOrd="0" presId="urn:microsoft.com/office/officeart/2008/layout/HorizontalMultiLevelHierarchy"/>
    <dgm:cxn modelId="{98693909-BBE0-43D6-BA2B-8CDD7F7859E5}" type="presParOf" srcId="{35D50FB7-A05E-43FF-990A-FCEFB49B5207}" destId="{917B9F75-B394-4F93-A457-2AF40FCD5608}"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31D10C-4F8E-4453-B9D4-19F92425DF6C}" type="doc">
      <dgm:prSet loTypeId="urn:microsoft.com/office/officeart/2005/8/layout/pyramid2" loCatId="list" qsTypeId="urn:microsoft.com/office/officeart/2005/8/quickstyle/simple1" qsCatId="simple" csTypeId="urn:microsoft.com/office/officeart/2005/8/colors/colorful2" csCatId="colorful" phldr="1"/>
      <dgm:spPr/>
    </dgm:pt>
    <dgm:pt modelId="{DD31C2EA-D057-4BDB-B147-E34C98DF550F}">
      <dgm:prSet phldrT="[文本]"/>
      <dgm:spPr/>
      <dgm:t>
        <a:bodyPr/>
        <a:lstStyle/>
        <a:p>
          <a:r>
            <a:rPr lang="zh-CN" altLang="en-US" dirty="0"/>
            <a:t>路径爆炸</a:t>
          </a:r>
        </a:p>
      </dgm:t>
    </dgm:pt>
    <dgm:pt modelId="{E267A400-FC46-4C5F-B6B8-3495EBDB9178}" type="parTrans" cxnId="{B66EF118-32FE-4489-8D36-2157A0EBA096}">
      <dgm:prSet/>
      <dgm:spPr/>
      <dgm:t>
        <a:bodyPr/>
        <a:lstStyle/>
        <a:p>
          <a:endParaRPr lang="zh-CN" altLang="en-US"/>
        </a:p>
      </dgm:t>
    </dgm:pt>
    <dgm:pt modelId="{46CA42B9-F9BB-4341-B12D-DDEC7EB399A2}" type="sibTrans" cxnId="{B66EF118-32FE-4489-8D36-2157A0EBA096}">
      <dgm:prSet/>
      <dgm:spPr/>
      <dgm:t>
        <a:bodyPr/>
        <a:lstStyle/>
        <a:p>
          <a:endParaRPr lang="zh-CN" altLang="en-US"/>
        </a:p>
      </dgm:t>
    </dgm:pt>
    <dgm:pt modelId="{75E5372B-764D-4409-BD5F-2BE976406173}">
      <dgm:prSet phldrT="[文本]"/>
      <dgm:spPr/>
      <dgm:t>
        <a:bodyPr/>
        <a:lstStyle/>
        <a:p>
          <a:r>
            <a:rPr lang="zh-CN" altLang="en-US" dirty="0"/>
            <a:t>内存重叠</a:t>
          </a:r>
        </a:p>
      </dgm:t>
    </dgm:pt>
    <dgm:pt modelId="{E8DDE995-CC1A-4E62-BC28-B95414002BD5}" type="parTrans" cxnId="{742A3A95-2A05-4A92-B789-80482DE740A0}">
      <dgm:prSet/>
      <dgm:spPr/>
      <dgm:t>
        <a:bodyPr/>
        <a:lstStyle/>
        <a:p>
          <a:endParaRPr lang="zh-CN" altLang="en-US"/>
        </a:p>
      </dgm:t>
    </dgm:pt>
    <dgm:pt modelId="{F6FB3DFA-8A57-4A03-84CA-A987A64B6533}" type="sibTrans" cxnId="{742A3A95-2A05-4A92-B789-80482DE740A0}">
      <dgm:prSet/>
      <dgm:spPr/>
      <dgm:t>
        <a:bodyPr/>
        <a:lstStyle/>
        <a:p>
          <a:endParaRPr lang="zh-CN" altLang="en-US"/>
        </a:p>
      </dgm:t>
    </dgm:pt>
    <dgm:pt modelId="{0E4C70BB-FA78-47D2-A3B4-0F3163AE41E9}">
      <dgm:prSet phldrT="[文本]"/>
      <dgm:spPr/>
      <dgm:t>
        <a:bodyPr/>
        <a:lstStyle/>
        <a:p>
          <a:r>
            <a:rPr lang="zh-CN" altLang="en-US" dirty="0"/>
            <a:t>库依赖</a:t>
          </a:r>
        </a:p>
      </dgm:t>
    </dgm:pt>
    <dgm:pt modelId="{7F67E3F8-BC4F-4658-A7EC-8487F5C3D7D0}" type="parTrans" cxnId="{9F81E8AF-BF7F-44CB-A0A4-C7ABD50E05E6}">
      <dgm:prSet/>
      <dgm:spPr/>
      <dgm:t>
        <a:bodyPr/>
        <a:lstStyle/>
        <a:p>
          <a:endParaRPr lang="zh-CN" altLang="en-US"/>
        </a:p>
      </dgm:t>
    </dgm:pt>
    <dgm:pt modelId="{1B7C3291-B354-4123-B069-137EB2732D95}" type="sibTrans" cxnId="{9F81E8AF-BF7F-44CB-A0A4-C7ABD50E05E6}">
      <dgm:prSet/>
      <dgm:spPr/>
      <dgm:t>
        <a:bodyPr/>
        <a:lstStyle/>
        <a:p>
          <a:endParaRPr lang="zh-CN" altLang="en-US"/>
        </a:p>
      </dgm:t>
    </dgm:pt>
    <dgm:pt modelId="{74A55C89-A8DF-4FDC-AA6C-F5CE6EBABA58}" type="pres">
      <dgm:prSet presAssocID="{1D31D10C-4F8E-4453-B9D4-19F92425DF6C}" presName="compositeShape" presStyleCnt="0">
        <dgm:presLayoutVars>
          <dgm:dir/>
          <dgm:resizeHandles/>
        </dgm:presLayoutVars>
      </dgm:prSet>
      <dgm:spPr/>
    </dgm:pt>
    <dgm:pt modelId="{3956AC7D-A11E-483C-89AE-CEBDC998FAF3}" type="pres">
      <dgm:prSet presAssocID="{1D31D10C-4F8E-4453-B9D4-19F92425DF6C}" presName="pyramid" presStyleLbl="node1" presStyleIdx="0" presStyleCnt="1"/>
      <dgm:spPr/>
    </dgm:pt>
    <dgm:pt modelId="{ED40C028-83B9-44F0-A17C-55F14537243D}" type="pres">
      <dgm:prSet presAssocID="{1D31D10C-4F8E-4453-B9D4-19F92425DF6C}" presName="theList" presStyleCnt="0"/>
      <dgm:spPr/>
    </dgm:pt>
    <dgm:pt modelId="{85B8447F-3D9C-497D-8FCA-95120D80F833}" type="pres">
      <dgm:prSet presAssocID="{DD31C2EA-D057-4BDB-B147-E34C98DF550F}" presName="aNode" presStyleLbl="fgAcc1" presStyleIdx="0" presStyleCnt="3">
        <dgm:presLayoutVars>
          <dgm:bulletEnabled val="1"/>
        </dgm:presLayoutVars>
      </dgm:prSet>
      <dgm:spPr/>
    </dgm:pt>
    <dgm:pt modelId="{2F7ECCA7-3802-4672-8E61-CCBB6A3992BA}" type="pres">
      <dgm:prSet presAssocID="{DD31C2EA-D057-4BDB-B147-E34C98DF550F}" presName="aSpace" presStyleCnt="0"/>
      <dgm:spPr/>
    </dgm:pt>
    <dgm:pt modelId="{4FB0DF29-0C71-4919-AF54-AE6040A7D824}" type="pres">
      <dgm:prSet presAssocID="{75E5372B-764D-4409-BD5F-2BE976406173}" presName="aNode" presStyleLbl="fgAcc1" presStyleIdx="1" presStyleCnt="3">
        <dgm:presLayoutVars>
          <dgm:bulletEnabled val="1"/>
        </dgm:presLayoutVars>
      </dgm:prSet>
      <dgm:spPr/>
    </dgm:pt>
    <dgm:pt modelId="{43268C27-CA5B-4A04-818F-0CB34EE2B7A0}" type="pres">
      <dgm:prSet presAssocID="{75E5372B-764D-4409-BD5F-2BE976406173}" presName="aSpace" presStyleCnt="0"/>
      <dgm:spPr/>
    </dgm:pt>
    <dgm:pt modelId="{6BEC2C92-F379-483F-A748-94D169FD03CA}" type="pres">
      <dgm:prSet presAssocID="{0E4C70BB-FA78-47D2-A3B4-0F3163AE41E9}" presName="aNode" presStyleLbl="fgAcc1" presStyleIdx="2" presStyleCnt="3" custLinFactNeighborX="746" custLinFactNeighborY="1134">
        <dgm:presLayoutVars>
          <dgm:bulletEnabled val="1"/>
        </dgm:presLayoutVars>
      </dgm:prSet>
      <dgm:spPr/>
    </dgm:pt>
    <dgm:pt modelId="{3ED86A60-926E-417A-9E74-7B9B27F4F5B0}" type="pres">
      <dgm:prSet presAssocID="{0E4C70BB-FA78-47D2-A3B4-0F3163AE41E9}" presName="aSpace" presStyleCnt="0"/>
      <dgm:spPr/>
    </dgm:pt>
  </dgm:ptLst>
  <dgm:cxnLst>
    <dgm:cxn modelId="{21E98604-5331-4EE3-9131-979C00689F1B}" type="presOf" srcId="{1D31D10C-4F8E-4453-B9D4-19F92425DF6C}" destId="{74A55C89-A8DF-4FDC-AA6C-F5CE6EBABA58}" srcOrd="0" destOrd="0" presId="urn:microsoft.com/office/officeart/2005/8/layout/pyramid2"/>
    <dgm:cxn modelId="{B66EF118-32FE-4489-8D36-2157A0EBA096}" srcId="{1D31D10C-4F8E-4453-B9D4-19F92425DF6C}" destId="{DD31C2EA-D057-4BDB-B147-E34C98DF550F}" srcOrd="0" destOrd="0" parTransId="{E267A400-FC46-4C5F-B6B8-3495EBDB9178}" sibTransId="{46CA42B9-F9BB-4341-B12D-DDEC7EB399A2}"/>
    <dgm:cxn modelId="{C2BBE52C-3EBE-4BCF-814E-0ABB57985D2E}" type="presOf" srcId="{75E5372B-764D-4409-BD5F-2BE976406173}" destId="{4FB0DF29-0C71-4919-AF54-AE6040A7D824}" srcOrd="0" destOrd="0" presId="urn:microsoft.com/office/officeart/2005/8/layout/pyramid2"/>
    <dgm:cxn modelId="{742A3A95-2A05-4A92-B789-80482DE740A0}" srcId="{1D31D10C-4F8E-4453-B9D4-19F92425DF6C}" destId="{75E5372B-764D-4409-BD5F-2BE976406173}" srcOrd="1" destOrd="0" parTransId="{E8DDE995-CC1A-4E62-BC28-B95414002BD5}" sibTransId="{F6FB3DFA-8A57-4A03-84CA-A987A64B6533}"/>
    <dgm:cxn modelId="{9F81E8AF-BF7F-44CB-A0A4-C7ABD50E05E6}" srcId="{1D31D10C-4F8E-4453-B9D4-19F92425DF6C}" destId="{0E4C70BB-FA78-47D2-A3B4-0F3163AE41E9}" srcOrd="2" destOrd="0" parTransId="{7F67E3F8-BC4F-4658-A7EC-8487F5C3D7D0}" sibTransId="{1B7C3291-B354-4123-B069-137EB2732D95}"/>
    <dgm:cxn modelId="{47FDB3B0-AE1E-461B-BA8B-C731E60C3381}" type="presOf" srcId="{DD31C2EA-D057-4BDB-B147-E34C98DF550F}" destId="{85B8447F-3D9C-497D-8FCA-95120D80F833}" srcOrd="0" destOrd="0" presId="urn:microsoft.com/office/officeart/2005/8/layout/pyramid2"/>
    <dgm:cxn modelId="{5C2ECFBB-5C2F-493A-A96D-D710BA947CF7}" type="presOf" srcId="{0E4C70BB-FA78-47D2-A3B4-0F3163AE41E9}" destId="{6BEC2C92-F379-483F-A748-94D169FD03CA}" srcOrd="0" destOrd="0" presId="urn:microsoft.com/office/officeart/2005/8/layout/pyramid2"/>
    <dgm:cxn modelId="{C4181C23-D62B-4F30-BF7B-12EEAF1197BC}" type="presParOf" srcId="{74A55C89-A8DF-4FDC-AA6C-F5CE6EBABA58}" destId="{3956AC7D-A11E-483C-89AE-CEBDC998FAF3}" srcOrd="0" destOrd="0" presId="urn:microsoft.com/office/officeart/2005/8/layout/pyramid2"/>
    <dgm:cxn modelId="{F51D7524-8AF0-4F14-8975-28563AE99951}" type="presParOf" srcId="{74A55C89-A8DF-4FDC-AA6C-F5CE6EBABA58}" destId="{ED40C028-83B9-44F0-A17C-55F14537243D}" srcOrd="1" destOrd="0" presId="urn:microsoft.com/office/officeart/2005/8/layout/pyramid2"/>
    <dgm:cxn modelId="{A376F0F5-2970-42C9-8244-B0B65099166E}" type="presParOf" srcId="{ED40C028-83B9-44F0-A17C-55F14537243D}" destId="{85B8447F-3D9C-497D-8FCA-95120D80F833}" srcOrd="0" destOrd="0" presId="urn:microsoft.com/office/officeart/2005/8/layout/pyramid2"/>
    <dgm:cxn modelId="{206EA6E5-D069-4DDE-A0D8-9123CC6F0F4E}" type="presParOf" srcId="{ED40C028-83B9-44F0-A17C-55F14537243D}" destId="{2F7ECCA7-3802-4672-8E61-CCBB6A3992BA}" srcOrd="1" destOrd="0" presId="urn:microsoft.com/office/officeart/2005/8/layout/pyramid2"/>
    <dgm:cxn modelId="{5496E2C1-336A-494E-B5DF-CC3B5681D8A2}" type="presParOf" srcId="{ED40C028-83B9-44F0-A17C-55F14537243D}" destId="{4FB0DF29-0C71-4919-AF54-AE6040A7D824}" srcOrd="2" destOrd="0" presId="urn:microsoft.com/office/officeart/2005/8/layout/pyramid2"/>
    <dgm:cxn modelId="{FDCAA083-A044-4DB7-92E7-EBB96346A71C}" type="presParOf" srcId="{ED40C028-83B9-44F0-A17C-55F14537243D}" destId="{43268C27-CA5B-4A04-818F-0CB34EE2B7A0}" srcOrd="3" destOrd="0" presId="urn:microsoft.com/office/officeart/2005/8/layout/pyramid2"/>
    <dgm:cxn modelId="{9E41E7E4-121A-4C47-A840-B05E0299BDD8}" type="presParOf" srcId="{ED40C028-83B9-44F0-A17C-55F14537243D}" destId="{6BEC2C92-F379-483F-A748-94D169FD03CA}" srcOrd="4" destOrd="0" presId="urn:microsoft.com/office/officeart/2005/8/layout/pyramid2"/>
    <dgm:cxn modelId="{0CB131E2-CDD4-442B-BCB1-BC554816814D}" type="presParOf" srcId="{ED40C028-83B9-44F0-A17C-55F14537243D}" destId="{3ED86A60-926E-417A-9E74-7B9B27F4F5B0}"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97982-31FE-4D21-9871-5FBBD3464F61}">
      <dsp:nvSpPr>
        <dsp:cNvPr id="0" name=""/>
        <dsp:cNvSpPr/>
      </dsp:nvSpPr>
      <dsp:spPr>
        <a:xfrm>
          <a:off x="-2340915" y="-361828"/>
          <a:ext cx="2795914" cy="2795914"/>
        </a:xfrm>
        <a:prstGeom prst="blockArc">
          <a:avLst>
            <a:gd name="adj1" fmla="val 18900000"/>
            <a:gd name="adj2" fmla="val 2700000"/>
            <a:gd name="adj3" fmla="val 77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CA694D-9AFE-4F56-B4F5-03B7B92C1BBC}">
      <dsp:nvSpPr>
        <dsp:cNvPr id="0" name=""/>
        <dsp:cNvSpPr/>
      </dsp:nvSpPr>
      <dsp:spPr>
        <a:xfrm>
          <a:off x="292497" y="207225"/>
          <a:ext cx="3404228" cy="41445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账户管理</a:t>
          </a:r>
          <a:endParaRPr lang="zh-CN" altLang="en-US" sz="2000" kern="1200" dirty="0"/>
        </a:p>
      </dsp:txBody>
      <dsp:txXfrm>
        <a:off x="292497" y="207225"/>
        <a:ext cx="3404228" cy="414451"/>
      </dsp:txXfrm>
    </dsp:sp>
    <dsp:sp modelId="{B7CF4065-5B0F-497D-BD74-4E16BC018F41}">
      <dsp:nvSpPr>
        <dsp:cNvPr id="0" name=""/>
        <dsp:cNvSpPr/>
      </dsp:nvSpPr>
      <dsp:spPr>
        <a:xfrm>
          <a:off x="33465" y="155419"/>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90C357-FB89-44BF-BBB8-46786CF3DB7B}">
      <dsp:nvSpPr>
        <dsp:cNvPr id="0" name=""/>
        <dsp:cNvSpPr/>
      </dsp:nvSpPr>
      <dsp:spPr>
        <a:xfrm>
          <a:off x="443150" y="828903"/>
          <a:ext cx="3253575" cy="414451"/>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t>EOSIO</a:t>
          </a:r>
          <a:r>
            <a:rPr lang="zh-CN" altLang="en-US" sz="2000" b="0" i="0" kern="1200" dirty="0"/>
            <a:t>交易</a:t>
          </a:r>
          <a:endParaRPr lang="zh-CN" altLang="en-US" sz="2000" kern="1200" dirty="0"/>
        </a:p>
      </dsp:txBody>
      <dsp:txXfrm>
        <a:off x="443150" y="828903"/>
        <a:ext cx="3253575" cy="414451"/>
      </dsp:txXfrm>
    </dsp:sp>
    <dsp:sp modelId="{9CA97710-74BE-42DD-9998-CA3FB0837886}">
      <dsp:nvSpPr>
        <dsp:cNvPr id="0" name=""/>
        <dsp:cNvSpPr/>
      </dsp:nvSpPr>
      <dsp:spPr>
        <a:xfrm>
          <a:off x="184118" y="777096"/>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7978BB-AF38-4E3A-9B02-F77E93770417}">
      <dsp:nvSpPr>
        <dsp:cNvPr id="0" name=""/>
        <dsp:cNvSpPr/>
      </dsp:nvSpPr>
      <dsp:spPr>
        <a:xfrm>
          <a:off x="292497" y="1450580"/>
          <a:ext cx="3404228" cy="41445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8971"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err="1"/>
            <a:t>Wasm</a:t>
          </a:r>
          <a:r>
            <a:rPr lang="zh-CN" altLang="en-US" sz="2000" b="0" i="0" kern="1200" dirty="0"/>
            <a:t>字节码和</a:t>
          </a:r>
          <a:r>
            <a:rPr lang="en-US" sz="2000" b="0" i="0" kern="1200" dirty="0"/>
            <a:t>EOS VM</a:t>
          </a:r>
          <a:endParaRPr lang="zh-CN" altLang="en-US" sz="2000" kern="1200" dirty="0"/>
        </a:p>
      </dsp:txBody>
      <dsp:txXfrm>
        <a:off x="292497" y="1450580"/>
        <a:ext cx="3404228" cy="414451"/>
      </dsp:txXfrm>
    </dsp:sp>
    <dsp:sp modelId="{D58E2CCA-319C-44EB-8ACC-DF270B6A3858}">
      <dsp:nvSpPr>
        <dsp:cNvPr id="0" name=""/>
        <dsp:cNvSpPr/>
      </dsp:nvSpPr>
      <dsp:spPr>
        <a:xfrm>
          <a:off x="33465" y="1398774"/>
          <a:ext cx="518064" cy="5180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D1761-072C-47A6-B14B-E371CEB478CC}">
      <dsp:nvSpPr>
        <dsp:cNvPr id="0" name=""/>
        <dsp:cNvSpPr/>
      </dsp:nvSpPr>
      <dsp:spPr>
        <a:xfrm>
          <a:off x="1609478" y="1482169"/>
          <a:ext cx="369475" cy="1056045"/>
        </a:xfrm>
        <a:custGeom>
          <a:avLst/>
          <a:gdLst/>
          <a:ahLst/>
          <a:cxnLst/>
          <a:rect l="0" t="0" r="0" b="0"/>
          <a:pathLst>
            <a:path>
              <a:moveTo>
                <a:pt x="0" y="0"/>
              </a:moveTo>
              <a:lnTo>
                <a:pt x="184737" y="0"/>
              </a:lnTo>
              <a:lnTo>
                <a:pt x="184737" y="1056045"/>
              </a:lnTo>
              <a:lnTo>
                <a:pt x="369475" y="105604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66245" y="1982222"/>
        <a:ext cx="55940" cy="55940"/>
      </dsp:txXfrm>
    </dsp:sp>
    <dsp:sp modelId="{5B650C73-8F91-4934-9860-7CD1E4F620EB}">
      <dsp:nvSpPr>
        <dsp:cNvPr id="0" name=""/>
        <dsp:cNvSpPr/>
      </dsp:nvSpPr>
      <dsp:spPr>
        <a:xfrm>
          <a:off x="1609478" y="1482169"/>
          <a:ext cx="369475" cy="352015"/>
        </a:xfrm>
        <a:custGeom>
          <a:avLst/>
          <a:gdLst/>
          <a:ahLst/>
          <a:cxnLst/>
          <a:rect l="0" t="0" r="0" b="0"/>
          <a:pathLst>
            <a:path>
              <a:moveTo>
                <a:pt x="0" y="0"/>
              </a:moveTo>
              <a:lnTo>
                <a:pt x="184737" y="0"/>
              </a:lnTo>
              <a:lnTo>
                <a:pt x="184737" y="352015"/>
              </a:lnTo>
              <a:lnTo>
                <a:pt x="369475" y="3520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1457" y="1645419"/>
        <a:ext cx="25516" cy="25516"/>
      </dsp:txXfrm>
    </dsp:sp>
    <dsp:sp modelId="{53792F95-2115-43F8-86B7-919B68716C6D}">
      <dsp:nvSpPr>
        <dsp:cNvPr id="0" name=""/>
        <dsp:cNvSpPr/>
      </dsp:nvSpPr>
      <dsp:spPr>
        <a:xfrm>
          <a:off x="1609478" y="1130154"/>
          <a:ext cx="369475" cy="352015"/>
        </a:xfrm>
        <a:custGeom>
          <a:avLst/>
          <a:gdLst/>
          <a:ahLst/>
          <a:cxnLst/>
          <a:rect l="0" t="0" r="0" b="0"/>
          <a:pathLst>
            <a:path>
              <a:moveTo>
                <a:pt x="0" y="352015"/>
              </a:moveTo>
              <a:lnTo>
                <a:pt x="184737" y="352015"/>
              </a:lnTo>
              <a:lnTo>
                <a:pt x="184737" y="0"/>
              </a:lnTo>
              <a:lnTo>
                <a:pt x="369475"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1457" y="1293403"/>
        <a:ext cx="25516" cy="25516"/>
      </dsp:txXfrm>
    </dsp:sp>
    <dsp:sp modelId="{064DE9C7-C2B1-4C57-A707-BDD0DD3646DE}">
      <dsp:nvSpPr>
        <dsp:cNvPr id="0" name=""/>
        <dsp:cNvSpPr/>
      </dsp:nvSpPr>
      <dsp:spPr>
        <a:xfrm>
          <a:off x="1609478" y="426123"/>
          <a:ext cx="369475" cy="1056045"/>
        </a:xfrm>
        <a:custGeom>
          <a:avLst/>
          <a:gdLst/>
          <a:ahLst/>
          <a:cxnLst/>
          <a:rect l="0" t="0" r="0" b="0"/>
          <a:pathLst>
            <a:path>
              <a:moveTo>
                <a:pt x="0" y="1056045"/>
              </a:moveTo>
              <a:lnTo>
                <a:pt x="184737" y="1056045"/>
              </a:lnTo>
              <a:lnTo>
                <a:pt x="184737" y="0"/>
              </a:lnTo>
              <a:lnTo>
                <a:pt x="369475"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66245" y="926176"/>
        <a:ext cx="55940" cy="55940"/>
      </dsp:txXfrm>
    </dsp:sp>
    <dsp:sp modelId="{0C26DD8B-B686-4AAE-83B2-90EE09647F94}">
      <dsp:nvSpPr>
        <dsp:cNvPr id="0" name=""/>
        <dsp:cNvSpPr/>
      </dsp:nvSpPr>
      <dsp:spPr>
        <a:xfrm rot="16200000">
          <a:off x="-154303" y="1200557"/>
          <a:ext cx="2964339" cy="563224"/>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常见漏洞</a:t>
          </a:r>
        </a:p>
      </dsp:txBody>
      <dsp:txXfrm>
        <a:off x="-154303" y="1200557"/>
        <a:ext cx="2964339" cy="563224"/>
      </dsp:txXfrm>
    </dsp:sp>
    <dsp:sp modelId="{DB7772C2-A29A-4CB8-8B3E-F2CE100751D5}">
      <dsp:nvSpPr>
        <dsp:cNvPr id="0" name=""/>
        <dsp:cNvSpPr/>
      </dsp:nvSpPr>
      <dsp:spPr>
        <a:xfrm>
          <a:off x="1978953" y="144511"/>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虚假</a:t>
          </a:r>
          <a:r>
            <a:rPr lang="en-US" altLang="zh-CN" sz="2300" kern="1200" dirty="0">
              <a:latin typeface="Segoe Print" panose="02000600000000000000" pitchFamily="2" charset="0"/>
            </a:rPr>
            <a:t>EOS</a:t>
          </a:r>
          <a:endParaRPr lang="zh-CN" altLang="en-US" sz="2300" kern="1200" dirty="0">
            <a:latin typeface="Segoe Print" panose="02000600000000000000" pitchFamily="2" charset="0"/>
          </a:endParaRPr>
        </a:p>
      </dsp:txBody>
      <dsp:txXfrm>
        <a:off x="1978953" y="144511"/>
        <a:ext cx="1847376" cy="563224"/>
      </dsp:txXfrm>
    </dsp:sp>
    <dsp:sp modelId="{18804908-F409-43AE-ABB1-7B22C7233E31}">
      <dsp:nvSpPr>
        <dsp:cNvPr id="0" name=""/>
        <dsp:cNvSpPr/>
      </dsp:nvSpPr>
      <dsp:spPr>
        <a:xfrm>
          <a:off x="1978953" y="848542"/>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虚假收据</a:t>
          </a:r>
        </a:p>
      </dsp:txBody>
      <dsp:txXfrm>
        <a:off x="1978953" y="848542"/>
        <a:ext cx="1847376" cy="563224"/>
      </dsp:txXfrm>
    </dsp:sp>
    <dsp:sp modelId="{85CDA80B-B4CB-4117-B552-E9671401CC1A}">
      <dsp:nvSpPr>
        <dsp:cNvPr id="0" name=""/>
        <dsp:cNvSpPr/>
      </dsp:nvSpPr>
      <dsp:spPr>
        <a:xfrm>
          <a:off x="1978953" y="1552572"/>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回滚</a:t>
          </a:r>
        </a:p>
      </dsp:txBody>
      <dsp:txXfrm>
        <a:off x="1978953" y="1552572"/>
        <a:ext cx="1847376" cy="563224"/>
      </dsp:txXfrm>
    </dsp:sp>
    <dsp:sp modelId="{67112049-2FF3-4207-B79E-86E0B78974D9}">
      <dsp:nvSpPr>
        <dsp:cNvPr id="0" name=""/>
        <dsp:cNvSpPr/>
      </dsp:nvSpPr>
      <dsp:spPr>
        <a:xfrm>
          <a:off x="1978953" y="2256603"/>
          <a:ext cx="1847376" cy="56322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缺少权限检查</a:t>
          </a:r>
        </a:p>
      </dsp:txBody>
      <dsp:txXfrm>
        <a:off x="1978953" y="2256603"/>
        <a:ext cx="1847376" cy="563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6AC7D-A11E-483C-89AE-CEBDC998FAF3}">
      <dsp:nvSpPr>
        <dsp:cNvPr id="0" name=""/>
        <dsp:cNvSpPr/>
      </dsp:nvSpPr>
      <dsp:spPr>
        <a:xfrm>
          <a:off x="476901" y="0"/>
          <a:ext cx="2927545" cy="2927545"/>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8447F-3D9C-497D-8FCA-95120D80F833}">
      <dsp:nvSpPr>
        <dsp:cNvPr id="0" name=""/>
        <dsp:cNvSpPr/>
      </dsp:nvSpPr>
      <dsp:spPr>
        <a:xfrm>
          <a:off x="1940674" y="294326"/>
          <a:ext cx="1902904" cy="693004"/>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路径爆炸</a:t>
          </a:r>
        </a:p>
      </dsp:txBody>
      <dsp:txXfrm>
        <a:off x="1974504" y="328156"/>
        <a:ext cx="1835244" cy="625344"/>
      </dsp:txXfrm>
    </dsp:sp>
    <dsp:sp modelId="{4FB0DF29-0C71-4919-AF54-AE6040A7D824}">
      <dsp:nvSpPr>
        <dsp:cNvPr id="0" name=""/>
        <dsp:cNvSpPr/>
      </dsp:nvSpPr>
      <dsp:spPr>
        <a:xfrm>
          <a:off x="1940674" y="1073957"/>
          <a:ext cx="1902904" cy="693004"/>
        </a:xfrm>
        <a:prstGeom prst="round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内存重叠</a:t>
          </a:r>
        </a:p>
      </dsp:txBody>
      <dsp:txXfrm>
        <a:off x="1974504" y="1107787"/>
        <a:ext cx="1835244" cy="625344"/>
      </dsp:txXfrm>
    </dsp:sp>
    <dsp:sp modelId="{6BEC2C92-F379-483F-A748-94D169FD03CA}">
      <dsp:nvSpPr>
        <dsp:cNvPr id="0" name=""/>
        <dsp:cNvSpPr/>
      </dsp:nvSpPr>
      <dsp:spPr>
        <a:xfrm>
          <a:off x="1954869" y="1854570"/>
          <a:ext cx="1902904" cy="693004"/>
        </a:xfrm>
        <a:prstGeom prst="round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库依赖</a:t>
          </a:r>
        </a:p>
      </dsp:txBody>
      <dsp:txXfrm>
        <a:off x="1988699" y="1888400"/>
        <a:ext cx="1835244" cy="62534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2022/7/31</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5.ssl.qhimg.com/t01d35ae04240745b0f.p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44444"/>
                </a:solidFill>
                <a:effectLst/>
                <a:latin typeface="Lato" panose="020F0502020204030203" pitchFamily="34" charset="0"/>
              </a:rPr>
              <a:t>EOSIO</a:t>
            </a:r>
            <a:r>
              <a:rPr lang="zh-CN" altLang="en-US" b="1" i="0" dirty="0">
                <a:solidFill>
                  <a:srgbClr val="444444"/>
                </a:solidFill>
                <a:effectLst/>
                <a:latin typeface="Lato" panose="020F0502020204030203" pitchFamily="34" charset="0"/>
              </a:rPr>
              <a:t>智能合约的安全性分析</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600" b="0" i="0" dirty="0">
                <a:solidFill>
                  <a:srgbClr val="585858"/>
                </a:solidFill>
                <a:effectLst/>
                <a:latin typeface="Lato" panose="020F0502020204030203" pitchFamily="34" charset="0"/>
              </a:rPr>
              <a:t>如下图所示，一个事务由一个或多个</a:t>
            </a:r>
            <a:r>
              <a:rPr lang="en-US" altLang="zh-CN" sz="1600" b="0" i="0" dirty="0">
                <a:solidFill>
                  <a:srgbClr val="585858"/>
                </a:solidFill>
                <a:effectLst/>
                <a:latin typeface="Lato" panose="020F0502020204030203" pitchFamily="34" charset="0"/>
              </a:rPr>
              <a:t>action</a:t>
            </a:r>
            <a:r>
              <a:rPr lang="zh-CN" altLang="en-US" sz="1600" b="0" i="0" dirty="0">
                <a:solidFill>
                  <a:srgbClr val="585858"/>
                </a:solidFill>
                <a:effectLst/>
                <a:latin typeface="Lato" panose="020F0502020204030203" pitchFamily="34" charset="0"/>
              </a:rPr>
              <a:t>组成。动作是触发函数的基本单位。例如，上面第</a:t>
            </a:r>
            <a:r>
              <a:rPr lang="en-US" altLang="zh-CN" sz="1600" b="0" i="0" dirty="0">
                <a:solidFill>
                  <a:srgbClr val="585858"/>
                </a:solidFill>
                <a:effectLst/>
                <a:latin typeface="Lato" panose="020F0502020204030203" pitchFamily="34" charset="0"/>
              </a:rPr>
              <a:t>1</a:t>
            </a:r>
            <a:r>
              <a:rPr lang="zh-CN" altLang="en-US" sz="1600" b="0" i="0" dirty="0">
                <a:solidFill>
                  <a:srgbClr val="585858"/>
                </a:solidFill>
                <a:effectLst/>
                <a:latin typeface="Lato" panose="020F0502020204030203" pitchFamily="34" charset="0"/>
              </a:rPr>
              <a:t>行的操作指定了目标函数名称。一个动作负责携带调用者的权限。</a:t>
            </a:r>
          </a:p>
          <a:p>
            <a:r>
              <a:rPr lang="zh-CN" altLang="en-US" sz="1600" b="0" i="0" dirty="0">
                <a:solidFill>
                  <a:srgbClr val="585858"/>
                </a:solidFill>
                <a:effectLst/>
                <a:latin typeface="Lato" panose="020F0502020204030203" pitchFamily="34" charset="0"/>
              </a:rPr>
              <a:t>一个动作可以通过两种方式在同一上下文中触发其他动作：</a:t>
            </a:r>
            <a:r>
              <a:rPr lang="en-US" altLang="zh-CN" sz="1600" b="0" i="0" dirty="0" err="1">
                <a:solidFill>
                  <a:srgbClr val="585858"/>
                </a:solidFill>
                <a:effectLst/>
                <a:latin typeface="Lato" panose="020F0502020204030203" pitchFamily="34" charset="0"/>
              </a:rPr>
              <a:t>inlined</a:t>
            </a:r>
            <a:r>
              <a:rPr lang="zh-CN" altLang="en-US" sz="1600" b="0" i="0" dirty="0">
                <a:solidFill>
                  <a:srgbClr val="585858"/>
                </a:solidFill>
                <a:effectLst/>
                <a:latin typeface="Lato" panose="020F0502020204030203" pitchFamily="34" charset="0"/>
              </a:rPr>
              <a:t>和</a:t>
            </a:r>
            <a:r>
              <a:rPr lang="en-US" altLang="zh-CN" sz="1600" b="0" i="0" dirty="0">
                <a:solidFill>
                  <a:srgbClr val="585858"/>
                </a:solidFill>
                <a:effectLst/>
                <a:latin typeface="Lato" panose="020F0502020204030203" pitchFamily="34" charset="0"/>
              </a:rPr>
              <a:t>deferred</a:t>
            </a:r>
            <a:r>
              <a:rPr lang="zh-CN" altLang="en-US" sz="1600" b="0" i="0" dirty="0">
                <a:solidFill>
                  <a:srgbClr val="585858"/>
                </a:solidFill>
                <a:effectLst/>
                <a:latin typeface="Lato" panose="020F0502020204030203" pitchFamily="34" charset="0"/>
              </a:rPr>
              <a:t>。具体来说，内联动作可以看作是继承其父级上下文（包括所携带的权限）的普通动作。至于延迟动作，引入该动作的原因是每个事务的执行时间上限为</a:t>
            </a:r>
            <a:r>
              <a:rPr lang="en-US" altLang="zh-CN" sz="1600" b="0" i="0" dirty="0">
                <a:solidFill>
                  <a:srgbClr val="585858"/>
                </a:solidFill>
                <a:effectLst/>
                <a:latin typeface="Lato" panose="020F0502020204030203" pitchFamily="34" charset="0"/>
              </a:rPr>
              <a:t>30</a:t>
            </a:r>
            <a:r>
              <a:rPr lang="zh-CN" altLang="en-US" sz="1600" b="0" i="0" dirty="0">
                <a:solidFill>
                  <a:srgbClr val="585858"/>
                </a:solidFill>
                <a:effectLst/>
                <a:latin typeface="Lato" panose="020F0502020204030203" pitchFamily="34" charset="0"/>
              </a:rPr>
              <a:t>毫秒，并且所有不必要的动作都可以分为延迟动作以执行。因此，如上图所示，在不同的事务中执行了延迟的操作。</a:t>
            </a:r>
            <a:br>
              <a:rPr lang="zh-CN" altLang="en-US" sz="1600" b="0" i="0" u="none" strike="noStrike" dirty="0">
                <a:solidFill>
                  <a:srgbClr val="1DADA7"/>
                </a:solidFill>
                <a:effectLst/>
                <a:latin typeface="Lato" panose="020F0502020204030203" pitchFamily="34" charset="0"/>
                <a:hlinkClick r:id="rId3"/>
              </a:rPr>
            </a:br>
            <a:endParaRPr lang="zh-CN" altLang="en-US" sz="1600"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71811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如下图所示，</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是帐户</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发行的正式</a:t>
            </a:r>
            <a:r>
              <a:rPr lang="en-US" altLang="zh-CN" b="0" i="0" dirty="0">
                <a:solidFill>
                  <a:srgbClr val="585858"/>
                </a:solidFill>
                <a:effectLst/>
                <a:latin typeface="Lato" panose="020F0502020204030203" pitchFamily="34" charset="0"/>
              </a:rPr>
              <a:t>token</a:t>
            </a:r>
            <a:r>
              <a:rPr lang="zh-CN" altLang="en-US" b="0" i="0" dirty="0">
                <a:solidFill>
                  <a:srgbClr val="585858"/>
                </a:solidFill>
                <a:effectLst/>
                <a:latin typeface="Lato" panose="020F0502020204030203" pitchFamily="34" charset="0"/>
              </a:rPr>
              <a:t>。它维护一个表格以记录持有人及其余额。因此，要将</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转移到</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，用户必须在</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中请求</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函数。对于上图中的步骤</a:t>
            </a:r>
            <a:r>
              <a:rPr lang="en-US" altLang="zh-CN" b="0" i="0" dirty="0">
                <a:solidFill>
                  <a:srgbClr val="585858"/>
                </a:solidFill>
                <a:effectLst/>
                <a:latin typeface="Lato" panose="020F0502020204030203" pitchFamily="34" charset="0"/>
              </a:rPr>
              <a:t>1</a:t>
            </a:r>
            <a:r>
              <a:rPr lang="zh-CN" altLang="en-US" b="0" i="0" dirty="0">
                <a:solidFill>
                  <a:srgbClr val="585858"/>
                </a:solidFill>
                <a:effectLst/>
                <a:latin typeface="Lato" panose="020F0502020204030203" pitchFamily="34" charset="0"/>
              </a:rPr>
              <a:t>，指示实际调用其代码的是</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；代表动作或通知的接收者也是</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。更新余额表后，</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将通知付款人和收款人（参阅步骤</a:t>
            </a:r>
            <a:r>
              <a:rPr lang="en-US" altLang="zh-CN" b="0" i="0" dirty="0">
                <a:solidFill>
                  <a:srgbClr val="585858"/>
                </a:solidFill>
                <a:effectLst/>
                <a:latin typeface="Lato" panose="020F0502020204030203" pitchFamily="34" charset="0"/>
              </a:rPr>
              <a:t>2</a:t>
            </a:r>
            <a:r>
              <a:rPr lang="zh-CN" altLang="en-US" b="0" i="0" dirty="0">
                <a:solidFill>
                  <a:srgbClr val="585858"/>
                </a:solidFill>
                <a:effectLst/>
                <a:latin typeface="Lato" panose="020F0502020204030203" pitchFamily="34" charset="0"/>
              </a:rPr>
              <a:t>和</a:t>
            </a:r>
            <a:r>
              <a:rPr lang="en-US" altLang="zh-CN" b="0" i="0" dirty="0">
                <a:solidFill>
                  <a:srgbClr val="585858"/>
                </a:solidFill>
                <a:effectLst/>
                <a:latin typeface="Lato" panose="020F0502020204030203" pitchFamily="34" charset="0"/>
              </a:rPr>
              <a:t>3</a:t>
            </a:r>
            <a:r>
              <a:rPr lang="zh-CN" altLang="en-US" b="0" i="0" dirty="0">
                <a:solidFill>
                  <a:srgbClr val="585858"/>
                </a:solidFill>
                <a:effectLst/>
                <a:latin typeface="Lato" panose="020F0502020204030203" pitchFamily="34" charset="0"/>
              </a:rPr>
              <a:t>）。请注意，步骤</a:t>
            </a:r>
            <a:r>
              <a:rPr lang="en-US" altLang="zh-CN" b="0" i="0" dirty="0">
                <a:solidFill>
                  <a:srgbClr val="585858"/>
                </a:solidFill>
                <a:effectLst/>
                <a:latin typeface="Lato" panose="020F0502020204030203" pitchFamily="34" charset="0"/>
              </a:rPr>
              <a:t>3</a:t>
            </a:r>
            <a:r>
              <a:rPr lang="zh-CN" altLang="en-US" b="0" i="0" dirty="0">
                <a:solidFill>
                  <a:srgbClr val="585858"/>
                </a:solidFill>
                <a:effectLst/>
                <a:latin typeface="Lato" panose="020F0502020204030203" pitchFamily="34" charset="0"/>
              </a:rPr>
              <a:t>中的代码仍然是</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，因为通知根本不是一个动作，而接收者是</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。最后，通知也将由调度程序处理，就像使用相同的动作调用一样姓名。</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153380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3200" b="0" i="0" dirty="0">
                <a:solidFill>
                  <a:srgbClr val="585858"/>
                </a:solidFill>
                <a:effectLst/>
                <a:latin typeface="Lato" panose="020F0502020204030203" pitchFamily="34" charset="0"/>
              </a:rPr>
              <a:t>EOSIO</a:t>
            </a:r>
            <a:r>
              <a:rPr lang="zh-CN" altLang="en-US" sz="3200" b="0" i="0" dirty="0">
                <a:solidFill>
                  <a:srgbClr val="585858"/>
                </a:solidFill>
                <a:effectLst/>
                <a:latin typeface="Lato" panose="020F0502020204030203" pitchFamily="34" charset="0"/>
              </a:rPr>
              <a:t>智能合约用</a:t>
            </a:r>
            <a:r>
              <a:rPr lang="en-US" altLang="zh-CN" sz="3200" b="0" i="0" dirty="0">
                <a:solidFill>
                  <a:srgbClr val="585858"/>
                </a:solidFill>
                <a:effectLst/>
                <a:latin typeface="Lato" panose="020F0502020204030203" pitchFamily="34" charset="0"/>
              </a:rPr>
              <a:t>C ++</a:t>
            </a:r>
            <a:r>
              <a:rPr lang="zh-CN" altLang="en-US" sz="3200" b="0" i="0" dirty="0">
                <a:solidFill>
                  <a:srgbClr val="585858"/>
                </a:solidFill>
                <a:effectLst/>
                <a:latin typeface="Lato" panose="020F0502020204030203" pitchFamily="34" charset="0"/>
              </a:rPr>
              <a:t>编写，然后编译为</a:t>
            </a:r>
            <a:r>
              <a:rPr lang="en-US" altLang="zh-CN" sz="3200" b="0" i="0" dirty="0" err="1">
                <a:solidFill>
                  <a:srgbClr val="585858"/>
                </a:solidFill>
                <a:effectLst/>
                <a:latin typeface="Lato" panose="020F0502020204030203" pitchFamily="34" charset="0"/>
              </a:rPr>
              <a:t>WebAssembly</a:t>
            </a:r>
            <a:r>
              <a:rPr lang="zh-CN" altLang="en-US" sz="3200" b="0" i="0" dirty="0">
                <a:solidFill>
                  <a:srgbClr val="585858"/>
                </a:solidFill>
                <a:effectLst/>
                <a:latin typeface="Lato" panose="020F0502020204030203" pitchFamily="34" charset="0"/>
              </a:rPr>
              <a:t>（</a:t>
            </a:r>
            <a:r>
              <a:rPr lang="en-US" altLang="zh-CN" sz="3200" b="0" i="0" dirty="0" err="1">
                <a:solidFill>
                  <a:srgbClr val="585858"/>
                </a:solidFill>
                <a:effectLst/>
                <a:latin typeface="Lato" panose="020F0502020204030203" pitchFamily="34" charset="0"/>
              </a:rPr>
              <a:t>Wasm</a:t>
            </a:r>
            <a:r>
              <a:rPr lang="zh-CN" altLang="en-US" sz="3200" b="0" i="0" dirty="0">
                <a:solidFill>
                  <a:srgbClr val="585858"/>
                </a:solidFill>
                <a:effectLst/>
                <a:latin typeface="Lato" panose="020F0502020204030203" pitchFamily="34" charset="0"/>
              </a:rPr>
              <a:t>）字节码，该字节码将在</a:t>
            </a:r>
            <a:r>
              <a:rPr lang="en-US" altLang="zh-CN" sz="3200" b="0" i="0" dirty="0">
                <a:solidFill>
                  <a:srgbClr val="585858"/>
                </a:solidFill>
                <a:effectLst/>
                <a:latin typeface="Lato" panose="020F0502020204030203" pitchFamily="34" charset="0"/>
              </a:rPr>
              <a:t>EOS VM</a:t>
            </a:r>
            <a:r>
              <a:rPr lang="zh-CN" altLang="en-US" sz="3200" b="0" i="0" dirty="0">
                <a:solidFill>
                  <a:srgbClr val="585858"/>
                </a:solidFill>
                <a:effectLst/>
                <a:latin typeface="Lato" panose="020F0502020204030203" pitchFamily="34" charset="0"/>
              </a:rPr>
              <a:t>中执行。</a:t>
            </a:r>
            <a:r>
              <a:rPr lang="en-US" altLang="zh-CN" sz="3200" b="1" i="0" dirty="0" err="1">
                <a:solidFill>
                  <a:srgbClr val="585858"/>
                </a:solidFill>
                <a:effectLst/>
                <a:latin typeface="Lato" panose="020F0502020204030203" pitchFamily="34" charset="0"/>
              </a:rPr>
              <a:t>Wasm</a:t>
            </a:r>
            <a:r>
              <a:rPr lang="zh-CN" altLang="en-US" sz="3200" b="1" i="0" dirty="0">
                <a:solidFill>
                  <a:srgbClr val="585858"/>
                </a:solidFill>
                <a:effectLst/>
                <a:latin typeface="Lato" panose="020F0502020204030203" pitchFamily="34" charset="0"/>
              </a:rPr>
              <a:t>是基于堆栈的虚拟机</a:t>
            </a:r>
            <a:r>
              <a:rPr lang="zh-CN" altLang="en-US" sz="3200" b="0" i="0" dirty="0">
                <a:solidFill>
                  <a:srgbClr val="585858"/>
                </a:solidFill>
                <a:effectLst/>
                <a:latin typeface="Lato" panose="020F0502020204030203" pitchFamily="34" charset="0"/>
              </a:rPr>
              <a:t>的二进制指令格式。尽管它被设计为支持高性能</a:t>
            </a:r>
            <a:r>
              <a:rPr lang="en-US" altLang="zh-CN" sz="3200" b="0" i="0" dirty="0">
                <a:solidFill>
                  <a:srgbClr val="585858"/>
                </a:solidFill>
                <a:effectLst/>
                <a:latin typeface="Lato" panose="020F0502020204030203" pitchFamily="34" charset="0"/>
              </a:rPr>
              <a:t>Web</a:t>
            </a:r>
            <a:r>
              <a:rPr lang="zh-CN" altLang="en-US" sz="3200" b="0" i="0" dirty="0">
                <a:solidFill>
                  <a:srgbClr val="585858"/>
                </a:solidFill>
                <a:effectLst/>
                <a:latin typeface="Lato" panose="020F0502020204030203" pitchFamily="34" charset="0"/>
              </a:rPr>
              <a:t>应用程序的开放标准，但它也可以用于支持其他环境，例如区块链。由于其高效性和可移植性，除了</a:t>
            </a:r>
            <a:r>
              <a:rPr lang="en-US" altLang="zh-CN" sz="3200" b="0" i="0" dirty="0">
                <a:solidFill>
                  <a:srgbClr val="585858"/>
                </a:solidFill>
                <a:effectLst/>
                <a:latin typeface="Lato" panose="020F0502020204030203" pitchFamily="34" charset="0"/>
              </a:rPr>
              <a:t>EOSIO</a:t>
            </a:r>
            <a:r>
              <a:rPr lang="zh-CN" altLang="en-US" sz="3200" b="0" i="0" dirty="0">
                <a:solidFill>
                  <a:srgbClr val="585858"/>
                </a:solidFill>
                <a:effectLst/>
                <a:latin typeface="Lato" panose="020F0502020204030203" pitchFamily="34" charset="0"/>
              </a:rPr>
              <a:t>之外，其他流行的区块链（例如，以太坊</a:t>
            </a:r>
            <a:r>
              <a:rPr lang="en-US" altLang="zh-CN" sz="3200" b="0" i="0" dirty="0">
                <a:solidFill>
                  <a:srgbClr val="585858"/>
                </a:solidFill>
                <a:effectLst/>
                <a:latin typeface="Lato" panose="020F0502020204030203" pitchFamily="34" charset="0"/>
              </a:rPr>
              <a:t>2.0</a:t>
            </a:r>
            <a:r>
              <a:rPr lang="zh-CN" altLang="en-US" sz="3200" b="0" i="0" dirty="0">
                <a:solidFill>
                  <a:srgbClr val="585858"/>
                </a:solidFill>
                <a:effectLst/>
                <a:latin typeface="Lato" panose="020F0502020204030203" pitchFamily="34" charset="0"/>
              </a:rPr>
              <a:t>）也支持</a:t>
            </a:r>
            <a:r>
              <a:rPr lang="en-US" altLang="zh-CN" sz="3200" b="0" i="0" dirty="0" err="1">
                <a:solidFill>
                  <a:srgbClr val="585858"/>
                </a:solidFill>
                <a:effectLst/>
                <a:latin typeface="Lato" panose="020F0502020204030203" pitchFamily="34" charset="0"/>
              </a:rPr>
              <a:t>Wasm</a:t>
            </a:r>
            <a:r>
              <a:rPr lang="zh-CN" altLang="en-US" sz="3200" b="0" i="0" dirty="0">
                <a:solidFill>
                  <a:srgbClr val="585858"/>
                </a:solidFill>
                <a:effectLst/>
                <a:latin typeface="Lato" panose="020F0502020204030203" pitchFamily="34" charset="0"/>
              </a:rPr>
              <a:t>。</a:t>
            </a:r>
            <a:endParaRPr lang="en-US" altLang="zh-CN" sz="3200" b="0" i="0" dirty="0">
              <a:solidFill>
                <a:srgbClr val="585858"/>
              </a:solidFill>
              <a:effectLst/>
              <a:latin typeface="Lato" panose="020F0502020204030203" pitchFamily="34" charset="0"/>
            </a:endParaRPr>
          </a:p>
          <a:p>
            <a:endParaRPr lang="en-US" altLang="zh-CN" sz="2000" b="0" i="0" kern="1200" dirty="0">
              <a:solidFill>
                <a:srgbClr val="585858"/>
              </a:solidFill>
              <a:effectLst/>
              <a:latin typeface="Segoe Print" panose="02000600000000000000" pitchFamily="2" charset="0"/>
              <a:ea typeface="+mn-ea"/>
              <a:cs typeface="+mn-cs"/>
            </a:endParaRPr>
          </a:p>
          <a:p>
            <a:pPr algn="l"/>
            <a:r>
              <a:rPr lang="en-US" altLang="zh-CN" sz="3200" b="0" i="0" dirty="0">
                <a:solidFill>
                  <a:srgbClr val="585858"/>
                </a:solidFill>
                <a:effectLst/>
                <a:latin typeface="Lato" panose="020F0502020204030203" pitchFamily="34" charset="0"/>
              </a:rPr>
              <a:t>EOSIO </a:t>
            </a:r>
            <a:r>
              <a:rPr lang="en-US" altLang="zh-CN" sz="3200" b="0" i="0" dirty="0" err="1">
                <a:solidFill>
                  <a:srgbClr val="585858"/>
                </a:solidFill>
                <a:effectLst/>
                <a:latin typeface="Lato" panose="020F0502020204030203" pitchFamily="34" charset="0"/>
              </a:rPr>
              <a:t>Wasm</a:t>
            </a:r>
            <a:r>
              <a:rPr lang="zh-CN" altLang="en-US" sz="3200" b="0" i="0" dirty="0">
                <a:solidFill>
                  <a:srgbClr val="585858"/>
                </a:solidFill>
                <a:effectLst/>
                <a:latin typeface="Lato" panose="020F0502020204030203" pitchFamily="34" charset="0"/>
              </a:rPr>
              <a:t>二进制文件称为模块。 在模块内部，存在许多部分。 具体而言，在</a:t>
            </a:r>
            <a:r>
              <a:rPr lang="en-US" altLang="zh-CN" sz="3200" b="1" i="0" dirty="0">
                <a:solidFill>
                  <a:srgbClr val="585858"/>
                </a:solidFill>
                <a:effectLst/>
                <a:latin typeface="Lato" panose="020F0502020204030203" pitchFamily="34" charset="0"/>
              </a:rPr>
              <a:t>Function</a:t>
            </a:r>
            <a:r>
              <a:rPr lang="zh-CN" altLang="en-US" sz="3200" b="0" i="0" dirty="0">
                <a:solidFill>
                  <a:srgbClr val="585858"/>
                </a:solidFill>
                <a:effectLst/>
                <a:latin typeface="Lato" panose="020F0502020204030203" pitchFamily="34" charset="0"/>
              </a:rPr>
              <a:t>”部分中确定函数的顺序，该顺序与</a:t>
            </a:r>
            <a:r>
              <a:rPr lang="en-US" altLang="zh-CN" sz="3200" b="1" i="0" dirty="0">
                <a:solidFill>
                  <a:srgbClr val="585858"/>
                </a:solidFill>
                <a:effectLst/>
                <a:latin typeface="Lato" panose="020F0502020204030203" pitchFamily="34" charset="0"/>
              </a:rPr>
              <a:t>Code</a:t>
            </a:r>
            <a:r>
              <a:rPr lang="zh-CN" altLang="en-US" sz="3200" b="0" i="0" dirty="0">
                <a:solidFill>
                  <a:srgbClr val="585858"/>
                </a:solidFill>
                <a:effectLst/>
                <a:latin typeface="Lato" panose="020F0502020204030203" pitchFamily="34" charset="0"/>
              </a:rPr>
              <a:t>部分中函数（在低级指令中）的实现顺序相对应。 出现在</a:t>
            </a:r>
            <a:r>
              <a:rPr lang="en-US" altLang="zh-CN" sz="3200" b="1" i="0" dirty="0">
                <a:solidFill>
                  <a:srgbClr val="585858"/>
                </a:solidFill>
                <a:effectLst/>
                <a:latin typeface="Lato" panose="020F0502020204030203" pitchFamily="34" charset="0"/>
              </a:rPr>
              <a:t>Element</a:t>
            </a:r>
            <a:r>
              <a:rPr lang="zh-CN" altLang="en-US" sz="3200" b="0" i="0" dirty="0">
                <a:solidFill>
                  <a:srgbClr val="585858"/>
                </a:solidFill>
                <a:effectLst/>
                <a:latin typeface="Lato" panose="020F0502020204030203" pitchFamily="34" charset="0"/>
              </a:rPr>
              <a:t>部分的所有函数索引都可以视为当前模块的条目。 此外，字符串文字常用于初始化“内存”部分并存储在</a:t>
            </a:r>
            <a:r>
              <a:rPr lang="en-US" altLang="zh-CN" sz="3200" b="1" i="0" dirty="0">
                <a:solidFill>
                  <a:srgbClr val="585858"/>
                </a:solidFill>
                <a:effectLst/>
                <a:latin typeface="Lato" panose="020F0502020204030203" pitchFamily="34" charset="0"/>
              </a:rPr>
              <a:t>Data</a:t>
            </a:r>
            <a:r>
              <a:rPr lang="zh-CN" altLang="en-US" sz="3200" b="0" i="0" dirty="0">
                <a:solidFill>
                  <a:srgbClr val="585858"/>
                </a:solidFill>
                <a:effectLst/>
                <a:latin typeface="Lato" panose="020F0502020204030203" pitchFamily="34" charset="0"/>
              </a:rPr>
              <a:t>部分中。</a:t>
            </a:r>
            <a:endParaRPr lang="en-US" altLang="zh-CN" sz="3200" b="0" i="0" dirty="0">
              <a:solidFill>
                <a:srgbClr val="585858"/>
              </a:solidFill>
              <a:effectLst/>
              <a:latin typeface="Lato" panose="020F0502020204030203" pitchFamily="34" charset="0"/>
            </a:endParaRPr>
          </a:p>
          <a:p>
            <a:pPr algn="l"/>
            <a:endParaRPr lang="zh-CN" altLang="en-US" sz="3200" b="0" i="0" dirty="0">
              <a:solidFill>
                <a:srgbClr val="585858"/>
              </a:solidFill>
              <a:effectLst/>
              <a:latin typeface="Lato" panose="020F0502020204030203" pitchFamily="34" charset="0"/>
            </a:endParaRPr>
          </a:p>
          <a:p>
            <a:pPr algn="l"/>
            <a:r>
              <a:rPr lang="zh-CN" altLang="en-US" sz="3200" b="0" i="0" dirty="0">
                <a:solidFill>
                  <a:srgbClr val="585858"/>
                </a:solidFill>
                <a:effectLst/>
                <a:latin typeface="Lato" panose="020F0502020204030203" pitchFamily="34" charset="0"/>
              </a:rPr>
              <a:t>像以太坊</a:t>
            </a:r>
            <a:r>
              <a:rPr lang="en-US" altLang="zh-CN" sz="3200" b="0" i="0" dirty="0">
                <a:solidFill>
                  <a:srgbClr val="585858"/>
                </a:solidFill>
                <a:effectLst/>
                <a:latin typeface="Lato" panose="020F0502020204030203" pitchFamily="34" charset="0"/>
              </a:rPr>
              <a:t>VM</a:t>
            </a:r>
            <a:r>
              <a:rPr lang="zh-CN" altLang="en-US" sz="3200" b="0" i="0" dirty="0">
                <a:solidFill>
                  <a:srgbClr val="585858"/>
                </a:solidFill>
                <a:effectLst/>
                <a:latin typeface="Lato" panose="020F0502020204030203" pitchFamily="34" charset="0"/>
              </a:rPr>
              <a:t>一样，</a:t>
            </a:r>
            <a:r>
              <a:rPr lang="en-US" altLang="zh-CN" sz="3200" b="0" i="0" dirty="0">
                <a:solidFill>
                  <a:srgbClr val="585858"/>
                </a:solidFill>
                <a:effectLst/>
                <a:latin typeface="Lato" panose="020F0502020204030203" pitchFamily="34" charset="0"/>
              </a:rPr>
              <a:t>EOS VM</a:t>
            </a:r>
            <a:r>
              <a:rPr lang="zh-CN" altLang="en-US" sz="3200" b="0" i="0" dirty="0">
                <a:solidFill>
                  <a:srgbClr val="585858"/>
                </a:solidFill>
                <a:effectLst/>
                <a:latin typeface="Lato" panose="020F0502020204030203" pitchFamily="34" charset="0"/>
              </a:rPr>
              <a:t>支持</a:t>
            </a:r>
            <a:r>
              <a:rPr lang="en-US" altLang="zh-CN" sz="3200" b="0" i="0" dirty="0">
                <a:solidFill>
                  <a:srgbClr val="585858"/>
                </a:solidFill>
                <a:effectLst/>
                <a:latin typeface="Lato" panose="020F0502020204030203" pitchFamily="34" charset="0"/>
              </a:rPr>
              <a:t>Stack</a:t>
            </a:r>
            <a:r>
              <a:rPr lang="zh-CN" altLang="en-US" sz="3200" b="0" i="0" dirty="0">
                <a:solidFill>
                  <a:srgbClr val="585858"/>
                </a:solidFill>
                <a:effectLst/>
                <a:latin typeface="Lato" panose="020F0502020204030203" pitchFamily="34" charset="0"/>
              </a:rPr>
              <a:t>，</a:t>
            </a:r>
            <a:r>
              <a:rPr lang="en-US" altLang="zh-CN" sz="3200" b="0" i="0" dirty="0">
                <a:solidFill>
                  <a:srgbClr val="585858"/>
                </a:solidFill>
                <a:effectLst/>
                <a:latin typeface="Lato" panose="020F0502020204030203" pitchFamily="34" charset="0"/>
              </a:rPr>
              <a:t>Local</a:t>
            </a:r>
            <a:r>
              <a:rPr lang="zh-CN" altLang="en-US" sz="3200" b="0" i="0" dirty="0">
                <a:solidFill>
                  <a:srgbClr val="585858"/>
                </a:solidFill>
                <a:effectLst/>
                <a:latin typeface="Lato" panose="020F0502020204030203" pitchFamily="34" charset="0"/>
              </a:rPr>
              <a:t>和</a:t>
            </a:r>
            <a:r>
              <a:rPr lang="en-US" altLang="zh-CN" sz="3200" b="0" i="0" dirty="0">
                <a:solidFill>
                  <a:srgbClr val="585858"/>
                </a:solidFill>
                <a:effectLst/>
                <a:latin typeface="Lato" panose="020F0502020204030203" pitchFamily="34" charset="0"/>
              </a:rPr>
              <a:t>Global</a:t>
            </a:r>
            <a:r>
              <a:rPr lang="zh-CN" altLang="en-US" sz="3200" b="0" i="0" dirty="0">
                <a:solidFill>
                  <a:srgbClr val="585858"/>
                </a:solidFill>
                <a:effectLst/>
                <a:latin typeface="Lato" panose="020F0502020204030203" pitchFamily="34" charset="0"/>
              </a:rPr>
              <a:t>，它们通过多个指令（例如</a:t>
            </a:r>
            <a:r>
              <a:rPr lang="en-US" altLang="zh-CN" sz="3200" b="0" i="0" dirty="0" err="1">
                <a:solidFill>
                  <a:srgbClr val="585858"/>
                </a:solidFill>
                <a:effectLst/>
                <a:latin typeface="Lato" panose="020F0502020204030203" pitchFamily="34" charset="0"/>
              </a:rPr>
              <a:t>local_set</a:t>
            </a:r>
            <a:r>
              <a:rPr lang="zh-CN" altLang="en-US" sz="3200" b="0" i="0" dirty="0">
                <a:solidFill>
                  <a:srgbClr val="585858"/>
                </a:solidFill>
                <a:effectLst/>
                <a:latin typeface="Lato" panose="020F0502020204030203" pitchFamily="34" charset="0"/>
              </a:rPr>
              <a:t>，</a:t>
            </a:r>
            <a:r>
              <a:rPr lang="en-US" altLang="zh-CN" sz="3200" b="0" i="0" dirty="0" err="1">
                <a:solidFill>
                  <a:srgbClr val="585858"/>
                </a:solidFill>
                <a:effectLst/>
                <a:latin typeface="Lato" panose="020F0502020204030203" pitchFamily="34" charset="0"/>
              </a:rPr>
              <a:t>global_get</a:t>
            </a:r>
            <a:r>
              <a:rPr lang="zh-CN" altLang="en-US" sz="3200" b="0" i="0" dirty="0">
                <a:solidFill>
                  <a:srgbClr val="585858"/>
                </a:solidFill>
                <a:effectLst/>
                <a:latin typeface="Lato" panose="020F0502020204030203" pitchFamily="34" charset="0"/>
              </a:rPr>
              <a:t>）从虚拟堆栈中推送和弹出。 同样，</a:t>
            </a:r>
            <a:r>
              <a:rPr lang="en-US" altLang="zh-CN" sz="3200" b="0" i="0" dirty="0">
                <a:solidFill>
                  <a:srgbClr val="585858"/>
                </a:solidFill>
                <a:effectLst/>
                <a:latin typeface="Lato" panose="020F0502020204030203" pitchFamily="34" charset="0"/>
              </a:rPr>
              <a:t>EOS VM</a:t>
            </a:r>
            <a:r>
              <a:rPr lang="zh-CN" altLang="en-US" sz="3200" b="0" i="0" dirty="0">
                <a:solidFill>
                  <a:srgbClr val="585858"/>
                </a:solidFill>
                <a:effectLst/>
                <a:latin typeface="Lato" panose="020F0502020204030203" pitchFamily="34" charset="0"/>
              </a:rPr>
              <a:t>具有一个称为</a:t>
            </a:r>
            <a:r>
              <a:rPr lang="en-US" altLang="zh-CN" sz="3200" b="0" i="0" dirty="0">
                <a:solidFill>
                  <a:srgbClr val="585858"/>
                </a:solidFill>
                <a:effectLst/>
                <a:latin typeface="Lato" panose="020F0502020204030203" pitchFamily="34" charset="0"/>
              </a:rPr>
              <a:t>Memory</a:t>
            </a:r>
            <a:r>
              <a:rPr lang="zh-CN" altLang="en-US" sz="3200" b="0" i="0" dirty="0">
                <a:solidFill>
                  <a:srgbClr val="585858"/>
                </a:solidFill>
                <a:effectLst/>
                <a:latin typeface="Lato" panose="020F0502020204030203" pitchFamily="34" charset="0"/>
              </a:rPr>
              <a:t>的区域，这是一个可随机访问的线性字节数组，只能通过使用特定指令（例如</a:t>
            </a:r>
            <a:r>
              <a:rPr lang="en-US" altLang="zh-CN" sz="3200" b="0" i="0" dirty="0">
                <a:solidFill>
                  <a:srgbClr val="585858"/>
                </a:solidFill>
                <a:effectLst/>
                <a:latin typeface="Lato" panose="020F0502020204030203" pitchFamily="34" charset="0"/>
              </a:rPr>
              <a:t>load</a:t>
            </a:r>
            <a:r>
              <a:rPr lang="zh-CN" altLang="en-US" sz="3200" b="0" i="0" dirty="0">
                <a:solidFill>
                  <a:srgbClr val="585858"/>
                </a:solidFill>
                <a:effectLst/>
                <a:latin typeface="Lato" panose="020F0502020204030203" pitchFamily="34" charset="0"/>
              </a:rPr>
              <a:t>和</a:t>
            </a:r>
            <a:r>
              <a:rPr lang="en-US" altLang="zh-CN" sz="3200" b="0" i="0" dirty="0">
                <a:solidFill>
                  <a:srgbClr val="585858"/>
                </a:solidFill>
                <a:effectLst/>
                <a:latin typeface="Lato" panose="020F0502020204030203" pitchFamily="34" charset="0"/>
              </a:rPr>
              <a:t>store</a:t>
            </a:r>
            <a:r>
              <a:rPr lang="zh-CN" altLang="en-US" sz="3200" b="0" i="0" dirty="0">
                <a:solidFill>
                  <a:srgbClr val="585858"/>
                </a:solidFill>
                <a:effectLst/>
                <a:latin typeface="Lato" panose="020F0502020204030203" pitchFamily="34" charset="0"/>
              </a:rPr>
              <a:t>）进行访问。</a:t>
            </a:r>
          </a:p>
          <a:p>
            <a:pPr algn="l"/>
            <a:r>
              <a:rPr lang="zh-CN" altLang="en-US" sz="3200" b="0" i="0" dirty="0">
                <a:solidFill>
                  <a:srgbClr val="585858"/>
                </a:solidFill>
                <a:effectLst/>
                <a:latin typeface="Lato" panose="020F0502020204030203" pitchFamily="34" charset="0"/>
              </a:rPr>
              <a:t> </a:t>
            </a:r>
          </a:p>
          <a:p>
            <a:endParaRPr lang="zh-CN" altLang="en-US" sz="2000" b="0" i="0" kern="1200" dirty="0">
              <a:solidFill>
                <a:srgbClr val="585858"/>
              </a:solidFill>
              <a:effectLst/>
              <a:latin typeface="Segoe Print" panose="02000600000000000000" pitchFamily="2" charset="0"/>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422342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1201958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首先，玩家在</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中调用转移以参与游戏。</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然后，当</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收到通知时，它将分派要通过分派器进行</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的请求。</a:t>
            </a:r>
            <a:endParaRPr lang="en-US" altLang="zh-CN" b="0" i="0" dirty="0">
              <a:solidFill>
                <a:srgbClr val="585858"/>
              </a:solidFill>
              <a:effectLst/>
              <a:latin typeface="Lato" panose="020F0502020204030203" pitchFamily="34" charset="0"/>
            </a:endParaRPr>
          </a:p>
          <a:p>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将调用</a:t>
            </a:r>
            <a:r>
              <a:rPr lang="en-US" altLang="zh-CN" b="0" i="0" dirty="0">
                <a:solidFill>
                  <a:srgbClr val="585858"/>
                </a:solidFill>
                <a:effectLst/>
                <a:latin typeface="Lato" panose="020F0502020204030203" pitchFamily="34" charset="0"/>
              </a:rPr>
              <a:t>reveal</a:t>
            </a:r>
            <a:r>
              <a:rPr lang="zh-CN" altLang="en-US" b="0" i="0" dirty="0">
                <a:solidFill>
                  <a:srgbClr val="585858"/>
                </a:solidFill>
                <a:effectLst/>
                <a:latin typeface="Lato" panose="020F0502020204030203" pitchFamily="34" charset="0"/>
              </a:rPr>
              <a:t>以计算一个随机数，以确定玩家是否在本回合中中了头奖。</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如果是，</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将触发</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中的</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，以将奖品返还给玩家。</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但是，攻击者可以在每个步骤中利用这些漏洞来获取利润。</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例如，在第</a:t>
            </a:r>
            <a:r>
              <a:rPr lang="en-US" altLang="zh-CN" b="0" i="0" dirty="0">
                <a:solidFill>
                  <a:srgbClr val="585858"/>
                </a:solidFill>
                <a:effectLst/>
                <a:latin typeface="Lato" panose="020F0502020204030203" pitchFamily="34" charset="0"/>
              </a:rPr>
              <a:t>3</a:t>
            </a:r>
            <a:r>
              <a:rPr lang="zh-CN" altLang="en-US" b="0" i="0" dirty="0">
                <a:solidFill>
                  <a:srgbClr val="585858"/>
                </a:solidFill>
                <a:effectLst/>
                <a:latin typeface="Lato" panose="020F0502020204030203" pitchFamily="34" charset="0"/>
              </a:rPr>
              <a:t>步和第</a:t>
            </a:r>
            <a:r>
              <a:rPr lang="en-US" altLang="zh-CN" b="0" i="0" dirty="0">
                <a:solidFill>
                  <a:srgbClr val="585858"/>
                </a:solidFill>
                <a:effectLst/>
                <a:latin typeface="Lato" panose="020F0502020204030203" pitchFamily="34" charset="0"/>
              </a:rPr>
              <a:t>4</a:t>
            </a:r>
            <a:r>
              <a:rPr lang="zh-CN" altLang="en-US" b="0" i="0" dirty="0">
                <a:solidFill>
                  <a:srgbClr val="585858"/>
                </a:solidFill>
                <a:effectLst/>
                <a:latin typeface="Lato" panose="020F0502020204030203" pitchFamily="34" charset="0"/>
              </a:rPr>
              <a:t>步中，攻击者可能无法严格验证输入参数的值。</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最重要的是，整个游戏过程都有可能被恶意回滚。</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117371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371248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585858"/>
                </a:solidFill>
                <a:effectLst/>
                <a:latin typeface="Lato" panose="020F0502020204030203" pitchFamily="34" charset="0"/>
              </a:rPr>
              <a:t>漏洞描述：</a:t>
            </a:r>
            <a:r>
              <a:rPr lang="zh-CN" altLang="en-US" b="0" i="0" dirty="0">
                <a:solidFill>
                  <a:srgbClr val="585858"/>
                </a:solidFill>
                <a:effectLst/>
                <a:latin typeface="Lato" panose="020F0502020204030203" pitchFamily="34" charset="0"/>
              </a:rPr>
              <a:t>由于</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的源代码是完全公开的，因此任何人都可以复制其源代码并发行具有相同名称，符号和代码的</a:t>
            </a:r>
            <a:r>
              <a:rPr lang="en-US" altLang="zh-CN" b="0" i="0" dirty="0">
                <a:solidFill>
                  <a:srgbClr val="585858"/>
                </a:solidFill>
                <a:effectLst/>
                <a:latin typeface="Lato" panose="020F0502020204030203" pitchFamily="34" charset="0"/>
              </a:rPr>
              <a:t>token</a:t>
            </a:r>
            <a:r>
              <a:rPr lang="zh-CN" altLang="en-US" b="0" i="0" dirty="0">
                <a:solidFill>
                  <a:srgbClr val="585858"/>
                </a:solidFill>
                <a:effectLst/>
                <a:latin typeface="Lato" panose="020F0502020204030203" pitchFamily="34" charset="0"/>
              </a:rPr>
              <a:t>。虚假</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与官方的</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唯一的区别在于，它们的发行人不同。因此，如果攻击者通过复制的合约的</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函数将虚假</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转移到游戏</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，则项目方收到的通知代码将不会是</a:t>
            </a:r>
            <a:r>
              <a:rPr lang="en-US" altLang="zh-CN" b="0" i="0" dirty="0" err="1">
                <a:solidFill>
                  <a:srgbClr val="585858"/>
                </a:solidFill>
                <a:effectLst/>
                <a:latin typeface="Lato" panose="020F0502020204030203" pitchFamily="34" charset="0"/>
              </a:rPr>
              <a:t>beeosio.token</a:t>
            </a:r>
            <a:r>
              <a:rPr lang="zh-CN" altLang="en-US" b="0" i="0" dirty="0">
                <a:solidFill>
                  <a:srgbClr val="585858"/>
                </a:solidFill>
                <a:effectLst/>
                <a:latin typeface="Lato" panose="020F0502020204030203" pitchFamily="34" charset="0"/>
              </a:rPr>
              <a:t>。此外，如果</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碰巧不检查</a:t>
            </a:r>
            <a:r>
              <a:rPr lang="en-US" altLang="zh-CN" b="0" i="0" dirty="0">
                <a:solidFill>
                  <a:srgbClr val="585858"/>
                </a:solidFill>
                <a:effectLst/>
                <a:latin typeface="Lato" panose="020F0502020204030203" pitchFamily="34" charset="0"/>
              </a:rPr>
              <a:t>code</a:t>
            </a:r>
            <a:r>
              <a:rPr lang="zh-CN" altLang="en-US" b="0" i="0" dirty="0">
                <a:solidFill>
                  <a:srgbClr val="585858"/>
                </a:solidFill>
                <a:effectLst/>
                <a:latin typeface="Lato" panose="020F0502020204030203" pitchFamily="34" charset="0"/>
              </a:rPr>
              <a:t>的值，那么将绕过调度程序中的验证。为了缓解上述问题，一些开发人员缩小了接受</a:t>
            </a:r>
            <a:r>
              <a:rPr lang="en-US" altLang="zh-CN" b="0" i="0" dirty="0">
                <a:solidFill>
                  <a:srgbClr val="585858"/>
                </a:solidFill>
                <a:effectLst/>
                <a:latin typeface="Lato" panose="020F0502020204030203" pitchFamily="34" charset="0"/>
              </a:rPr>
              <a:t>code</a:t>
            </a:r>
            <a:r>
              <a:rPr lang="zh-CN" altLang="en-US" b="0" i="0" dirty="0">
                <a:solidFill>
                  <a:srgbClr val="585858"/>
                </a:solidFill>
                <a:effectLst/>
                <a:latin typeface="Lato" panose="020F0502020204030203" pitchFamily="34" charset="0"/>
              </a:rPr>
              <a:t>的范围，如前文的第</a:t>
            </a:r>
            <a:r>
              <a:rPr lang="en-US" altLang="zh-CN" b="0" i="0" dirty="0">
                <a:solidFill>
                  <a:srgbClr val="585858"/>
                </a:solidFill>
                <a:effectLst/>
                <a:latin typeface="Lato" panose="020F0502020204030203" pitchFamily="34" charset="0"/>
              </a:rPr>
              <a:t>6</a:t>
            </a:r>
            <a:r>
              <a:rPr lang="zh-CN" altLang="en-US" b="0" i="0" dirty="0">
                <a:solidFill>
                  <a:srgbClr val="585858"/>
                </a:solidFill>
                <a:effectLst/>
                <a:latin typeface="Lato" panose="020F0502020204030203" pitchFamily="34" charset="0"/>
              </a:rPr>
              <a:t>行所示“ </a:t>
            </a:r>
            <a:r>
              <a:rPr lang="en-US" altLang="zh-CN" b="0" i="0" dirty="0">
                <a:solidFill>
                  <a:srgbClr val="585858"/>
                </a:solidFill>
                <a:effectLst/>
                <a:latin typeface="Lato" panose="020F0502020204030203" pitchFamily="34" charset="0"/>
              </a:rPr>
              <a:t>code == self”</a:t>
            </a:r>
            <a:r>
              <a:rPr lang="zh-CN" altLang="en-US" b="0" i="0" dirty="0">
                <a:solidFill>
                  <a:srgbClr val="585858"/>
                </a:solidFill>
                <a:effectLst/>
                <a:latin typeface="Lato" panose="020F0502020204030203" pitchFamily="34" charset="0"/>
              </a:rPr>
              <a:t>用于处理来自其他帐户的直接调用，而“ </a:t>
            </a:r>
            <a:r>
              <a:rPr lang="en-US" altLang="zh-CN" b="0" i="0" dirty="0">
                <a:solidFill>
                  <a:srgbClr val="585858"/>
                </a:solidFill>
                <a:effectLst/>
                <a:latin typeface="Lato" panose="020F0502020204030203" pitchFamily="34" charset="0"/>
              </a:rPr>
              <a:t>code == N</a:t>
            </a:r>
            <a:r>
              <a:rPr lang="zh-CN" altLang="en-US" b="0" i="0" dirty="0">
                <a:solidFill>
                  <a:srgbClr val="585858"/>
                </a:solidFill>
                <a:effectLst/>
                <a:latin typeface="Lato" panose="020F0502020204030203" pitchFamily="34" charset="0"/>
              </a:rPr>
              <a:t>（</a:t>
            </a:r>
            <a:r>
              <a:rPr lang="en-US" altLang="zh-CN" b="0" i="0" dirty="0" err="1">
                <a:solidFill>
                  <a:srgbClr val="585858"/>
                </a:solidFill>
                <a:effectLst/>
                <a:latin typeface="Lato" panose="020F0502020204030203" pitchFamily="34" charset="0"/>
              </a:rPr>
              <a:t>eosio.token</a:t>
            </a:r>
            <a:r>
              <a:rPr lang="en-US" altLang="zh-CN" b="0" i="0" dirty="0">
                <a:solidFill>
                  <a:srgbClr val="585858"/>
                </a:solidFill>
                <a:effectLst/>
                <a:latin typeface="Lato" panose="020F0502020204030203" pitchFamily="34" charset="0"/>
              </a:rPr>
              <a:t> </a:t>
            </a:r>
            <a:r>
              <a:rPr lang="zh-CN" altLang="en-US" b="0" i="0" dirty="0">
                <a:solidFill>
                  <a:srgbClr val="585858"/>
                </a:solidFill>
                <a:effectLst/>
                <a:latin typeface="Lato" panose="020F0502020204030203" pitchFamily="34" charset="0"/>
              </a:rPr>
              <a:t>）”仅接受来自官方帐户的通知。但是，由于短路评估，如果攻击者直接在</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中调用</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，则验证也将是无效的，因为两个实体的余额都没有变化。</a:t>
            </a:r>
          </a:p>
          <a:p>
            <a:pPr algn="l"/>
            <a:r>
              <a:rPr lang="zh-CN" altLang="en-US" b="0" i="0" dirty="0">
                <a:solidFill>
                  <a:srgbClr val="585858"/>
                </a:solidFill>
                <a:effectLst/>
                <a:latin typeface="Lato" panose="020F0502020204030203" pitchFamily="34" charset="0"/>
              </a:rPr>
              <a:t>由于这两种情况仅与虚假</a:t>
            </a:r>
            <a:r>
              <a:rPr lang="en-US" altLang="zh-CN" b="0" i="0" dirty="0">
                <a:solidFill>
                  <a:srgbClr val="585858"/>
                </a:solidFill>
                <a:effectLst/>
                <a:latin typeface="Lato" panose="020F0502020204030203" pitchFamily="34" charset="0"/>
              </a:rPr>
              <a:t>EOS token</a:t>
            </a:r>
            <a:r>
              <a:rPr lang="zh-CN" altLang="en-US" b="0" i="0" dirty="0">
                <a:solidFill>
                  <a:srgbClr val="585858"/>
                </a:solidFill>
                <a:effectLst/>
                <a:latin typeface="Lato" panose="020F0502020204030203" pitchFamily="34" charset="0"/>
              </a:rPr>
              <a:t>有关，因此在本文中，将两者都称为虚假</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漏洞。</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231282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585858"/>
                </a:solidFill>
                <a:effectLst/>
                <a:latin typeface="Lato" panose="020F0502020204030203" pitchFamily="34" charset="0"/>
              </a:rPr>
              <a:t>漏洞描述：</a:t>
            </a:r>
            <a:r>
              <a:rPr lang="zh-CN" altLang="en-US" b="0" i="0" dirty="0">
                <a:solidFill>
                  <a:srgbClr val="585858"/>
                </a:solidFill>
                <a:effectLst/>
                <a:latin typeface="Lato" panose="020F0502020204030203" pitchFamily="34" charset="0"/>
              </a:rPr>
              <a:t>通知可以转发，并且</a:t>
            </a:r>
            <a:r>
              <a:rPr lang="en-US" altLang="zh-CN" b="0" i="0" dirty="0">
                <a:solidFill>
                  <a:srgbClr val="585858"/>
                </a:solidFill>
                <a:effectLst/>
                <a:latin typeface="Lato" panose="020F0502020204030203" pitchFamily="34" charset="0"/>
              </a:rPr>
              <a:t>code</a:t>
            </a:r>
            <a:r>
              <a:rPr lang="zh-CN" altLang="en-US" b="0" i="0" dirty="0">
                <a:solidFill>
                  <a:srgbClr val="585858"/>
                </a:solidFill>
                <a:effectLst/>
                <a:latin typeface="Lato" panose="020F0502020204030203" pitchFamily="34" charset="0"/>
              </a:rPr>
              <a:t>不会更改。因此，</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可能会被同时扮演发起者和共犯双重角色（帐户）的攻击者欺骗。具体来说，启动器通过</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调用对同伙（由</a:t>
            </a:r>
            <a:r>
              <a:rPr lang="en-US" altLang="zh-CN" b="0" i="0" dirty="0">
                <a:solidFill>
                  <a:srgbClr val="585858"/>
                </a:solidFill>
                <a:effectLst/>
                <a:latin typeface="Lato" panose="020F0502020204030203" pitchFamily="34" charset="0"/>
              </a:rPr>
              <a:t>to</a:t>
            </a:r>
            <a:r>
              <a:rPr lang="zh-CN" altLang="en-US" b="0" i="0" dirty="0">
                <a:solidFill>
                  <a:srgbClr val="585858"/>
                </a:solidFill>
                <a:effectLst/>
                <a:latin typeface="Lato" panose="020F0502020204030203" pitchFamily="34" charset="0"/>
              </a:rPr>
              <a:t>表示，</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函数的参数）的常规转移。当</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通知共犯时，它将立即将通知转发给</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，而无需进行任何修改。因此，调度器将不会发现任何异常情况。但是，如果不检查</a:t>
            </a:r>
            <a:r>
              <a:rPr lang="en-US" altLang="zh-CN" b="0" i="0" dirty="0">
                <a:solidFill>
                  <a:srgbClr val="585858"/>
                </a:solidFill>
                <a:effectLst/>
                <a:latin typeface="Lato" panose="020F0502020204030203" pitchFamily="34" charset="0"/>
              </a:rPr>
              <a:t>transfer</a:t>
            </a:r>
            <a:r>
              <a:rPr lang="zh-CN" altLang="en-US" b="0" i="0" dirty="0">
                <a:solidFill>
                  <a:srgbClr val="585858"/>
                </a:solidFill>
                <a:effectLst/>
                <a:latin typeface="Lato" panose="020F0502020204030203" pitchFamily="34" charset="0"/>
              </a:rPr>
              <a:t>中的参数</a:t>
            </a:r>
            <a:r>
              <a:rPr lang="en-US" altLang="zh-CN" b="0" i="0" dirty="0">
                <a:solidFill>
                  <a:srgbClr val="585858"/>
                </a:solidFill>
                <a:effectLst/>
                <a:latin typeface="Lato" panose="020F0502020204030203" pitchFamily="34" charset="0"/>
              </a:rPr>
              <a:t>to</a:t>
            </a:r>
            <a:r>
              <a:rPr lang="zh-CN" altLang="en-US" b="0" i="0" dirty="0">
                <a:solidFill>
                  <a:srgbClr val="585858"/>
                </a:solidFill>
                <a:effectLst/>
                <a:latin typeface="Lato" panose="020F0502020204030203" pitchFamily="34" charset="0"/>
              </a:rPr>
              <a:t>，则</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将被欺骗，因为</a:t>
            </a:r>
            <a:r>
              <a:rPr lang="en-US" altLang="zh-CN" b="0" i="0" dirty="0">
                <a:solidFill>
                  <a:srgbClr val="585858"/>
                </a:solidFill>
                <a:effectLst/>
                <a:latin typeface="Lato" panose="020F0502020204030203" pitchFamily="34" charset="0"/>
              </a:rPr>
              <a:t>token</a:t>
            </a:r>
            <a:r>
              <a:rPr lang="zh-CN" altLang="en-US" b="0" i="0" dirty="0">
                <a:solidFill>
                  <a:srgbClr val="585858"/>
                </a:solidFill>
                <a:effectLst/>
                <a:latin typeface="Lato" panose="020F0502020204030203" pitchFamily="34" charset="0"/>
              </a:rPr>
              <a:t>的转移已在攻击者控制的两个帐户之间完成。这会给</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开发人员造成直接的财务损失。由于通知是由</a:t>
            </a:r>
            <a:r>
              <a:rPr lang="en-US" altLang="zh-CN" b="0" i="0" dirty="0" err="1">
                <a:solidFill>
                  <a:srgbClr val="585858"/>
                </a:solidFill>
                <a:effectLst/>
                <a:latin typeface="Lato" panose="020F0502020204030203" pitchFamily="34" charset="0"/>
              </a:rPr>
              <a:t>require_recipient</a:t>
            </a:r>
            <a:r>
              <a:rPr lang="zh-CN" altLang="en-US" b="0" i="0" dirty="0">
                <a:solidFill>
                  <a:srgbClr val="585858"/>
                </a:solidFill>
                <a:effectLst/>
                <a:latin typeface="Lato" panose="020F0502020204030203" pitchFamily="34" charset="0"/>
              </a:rPr>
              <a:t>触发的，因此将此漏洞称为虚假收据。</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84177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但需要注意的是，通常，回滚情况只能在游戏</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中找到。假设</a:t>
            </a:r>
            <a:r>
              <a:rPr lang="en-US" altLang="zh-CN" b="0" i="0" dirty="0">
                <a:solidFill>
                  <a:srgbClr val="585858"/>
                </a:solidFill>
                <a:effectLst/>
                <a:latin typeface="Lato" panose="020F0502020204030203" pitchFamily="34" charset="0"/>
              </a:rPr>
              <a:t>reveal</a:t>
            </a:r>
            <a:r>
              <a:rPr lang="zh-CN" altLang="en-US" b="0" i="0" dirty="0">
                <a:solidFill>
                  <a:srgbClr val="585858"/>
                </a:solidFill>
                <a:effectLst/>
                <a:latin typeface="Lato" panose="020F0502020204030203" pitchFamily="34" charset="0"/>
              </a:rPr>
              <a:t>函数始终存在，并且对于每个游戏</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而言都可以从入口点（即</a:t>
            </a:r>
            <a:r>
              <a:rPr lang="en-US" altLang="zh-CN" b="0" i="0" dirty="0">
                <a:solidFill>
                  <a:srgbClr val="585858"/>
                </a:solidFill>
                <a:effectLst/>
                <a:latin typeface="Lato" panose="020F0502020204030203" pitchFamily="34" charset="0"/>
              </a:rPr>
              <a:t>apply</a:t>
            </a:r>
            <a:r>
              <a:rPr lang="zh-CN" altLang="en-US" b="0" i="0" dirty="0">
                <a:solidFill>
                  <a:srgbClr val="585858"/>
                </a:solidFill>
                <a:effectLst/>
                <a:latin typeface="Lato" panose="020F0502020204030203" pitchFamily="34" charset="0"/>
              </a:rPr>
              <a:t>函数）到达。</a:t>
            </a:r>
            <a:endParaRPr lang="en-US" altLang="zh-CN" b="0" i="0" dirty="0">
              <a:solidFill>
                <a:srgbClr val="585858"/>
              </a:solidFill>
              <a:effectLst/>
              <a:latin typeface="Lato" panose="020F0502020204030203" pitchFamily="34" charset="0"/>
            </a:endParaRPr>
          </a:p>
          <a:p>
            <a:r>
              <a:rPr lang="zh-CN" altLang="en-US" b="1" i="0" dirty="0">
                <a:solidFill>
                  <a:srgbClr val="585858"/>
                </a:solidFill>
                <a:effectLst/>
                <a:latin typeface="Lato" panose="020F0502020204030203" pitchFamily="34" charset="0"/>
              </a:rPr>
              <a:t>漏洞描述：</a:t>
            </a:r>
            <a:r>
              <a:rPr lang="zh-CN" altLang="en-US" b="0" i="0" dirty="0">
                <a:solidFill>
                  <a:srgbClr val="585858"/>
                </a:solidFill>
                <a:effectLst/>
                <a:latin typeface="Lato" panose="020F0502020204030203" pitchFamily="34" charset="0"/>
              </a:rPr>
              <a:t>即使开发人员仔细检查了输入的每个参数，并在采取任何敏感措施之前检查了调用者的权限，与前图中的模型匹配的游戏仍然可能受到攻击。</a:t>
            </a:r>
            <a:endParaRPr lang="en-US" altLang="zh-CN" b="0" i="0" dirty="0">
              <a:solidFill>
                <a:srgbClr val="585858"/>
              </a:solidFill>
              <a:effectLst/>
              <a:latin typeface="Lato" panose="020F0502020204030203" pitchFamily="34" charset="0"/>
            </a:endParaRPr>
          </a:p>
          <a:p>
            <a:r>
              <a:rPr lang="zh-CN" altLang="en-US" b="1" i="0" dirty="0">
                <a:solidFill>
                  <a:srgbClr val="585858"/>
                </a:solidFill>
                <a:effectLst/>
                <a:latin typeface="Lato" panose="020F0502020204030203" pitchFamily="34" charset="0"/>
              </a:rPr>
              <a:t>具体而言</a:t>
            </a:r>
            <a:r>
              <a:rPr lang="zh-CN" altLang="en-US" b="0" i="0" dirty="0">
                <a:solidFill>
                  <a:srgbClr val="585858"/>
                </a:solidFill>
                <a:effectLst/>
                <a:latin typeface="Lato" panose="020F0502020204030203" pitchFamily="34" charset="0"/>
              </a:rPr>
              <a:t>，所有动作都是内联调用的，即位于单个事务中。因此，当玩家在步骤</a:t>
            </a:r>
            <a:r>
              <a:rPr lang="en-US" altLang="zh-CN" b="0" i="0" dirty="0">
                <a:solidFill>
                  <a:srgbClr val="585858"/>
                </a:solidFill>
                <a:effectLst/>
                <a:latin typeface="Lato" panose="020F0502020204030203" pitchFamily="34" charset="0"/>
              </a:rPr>
              <a:t>8</a:t>
            </a:r>
            <a:r>
              <a:rPr lang="zh-CN" altLang="en-US" b="0" i="0" dirty="0">
                <a:solidFill>
                  <a:srgbClr val="585858"/>
                </a:solidFill>
                <a:effectLst/>
                <a:latin typeface="Lato" panose="020F0502020204030203" pitchFamily="34" charset="0"/>
              </a:rPr>
              <a:t>之后收到通知时，他可以立即调用</a:t>
            </a:r>
            <a:r>
              <a:rPr lang="en-US" altLang="zh-CN" b="0" i="0" dirty="0" err="1">
                <a:solidFill>
                  <a:srgbClr val="585858"/>
                </a:solidFill>
                <a:effectLst/>
                <a:latin typeface="Lato" panose="020F0502020204030203" pitchFamily="34" charset="0"/>
              </a:rPr>
              <a:t>eosio.token</a:t>
            </a:r>
            <a:r>
              <a:rPr lang="zh-CN" altLang="en-US" b="0" i="0" dirty="0">
                <a:solidFill>
                  <a:srgbClr val="585858"/>
                </a:solidFill>
                <a:effectLst/>
                <a:latin typeface="Lato" panose="020F0502020204030203" pitchFamily="34" charset="0"/>
              </a:rPr>
              <a:t>的另一个内联动作来检查其余额。如果他的金额减少，则意味着他没有赢得本轮比赛。他可以使用断言语句来强制当前操作失败。动作失败可能导致整个交易恢复。这样，玩家可以继续尝试，直到他中奖为止。这一系列的恶意回滚称为回滚漏洞。</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361905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585858"/>
                </a:solidFill>
                <a:effectLst/>
                <a:latin typeface="Lato" panose="020F0502020204030203" pitchFamily="34" charset="0"/>
              </a:rPr>
              <a:t>漏洞描述：</a:t>
            </a:r>
            <a:r>
              <a:rPr lang="zh-CN" altLang="en-US" b="0" i="0" dirty="0">
                <a:solidFill>
                  <a:srgbClr val="585858"/>
                </a:solidFill>
                <a:effectLst/>
                <a:latin typeface="Lato" panose="020F0502020204030203" pitchFamily="34" charset="0"/>
              </a:rPr>
              <a:t>权限检查由</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中的</a:t>
            </a:r>
            <a:r>
              <a:rPr lang="en-US" altLang="zh-CN" b="0" i="0" dirty="0" err="1">
                <a:solidFill>
                  <a:srgbClr val="585858"/>
                </a:solidFill>
                <a:effectLst/>
                <a:latin typeface="Lato" panose="020F0502020204030203" pitchFamily="34" charset="0"/>
              </a:rPr>
              <a:t>require_auth</a:t>
            </a:r>
            <a:r>
              <a:rPr lang="zh-CN" altLang="en-US" b="0" i="0" dirty="0">
                <a:solidFill>
                  <a:srgbClr val="585858"/>
                </a:solidFill>
                <a:effectLst/>
                <a:latin typeface="Lato" panose="020F0502020204030203" pitchFamily="34" charset="0"/>
              </a:rPr>
              <a:t>（</a:t>
            </a:r>
            <a:r>
              <a:rPr lang="en-US" altLang="zh-CN" b="0" i="0" dirty="0">
                <a:solidFill>
                  <a:srgbClr val="585858"/>
                </a:solidFill>
                <a:effectLst/>
                <a:latin typeface="Lato" panose="020F0502020204030203" pitchFamily="34" charset="0"/>
              </a:rPr>
              <a:t>acct</a:t>
            </a:r>
            <a:r>
              <a:rPr lang="zh-CN" altLang="en-US" b="0" i="0" dirty="0">
                <a:solidFill>
                  <a:srgbClr val="585858"/>
                </a:solidFill>
                <a:effectLst/>
                <a:latin typeface="Lato" panose="020F0502020204030203" pitchFamily="34" charset="0"/>
              </a:rPr>
              <a:t>）强制执行，用于检查调用者是否已被</a:t>
            </a:r>
            <a:r>
              <a:rPr lang="en-US" altLang="zh-CN" b="0" i="0" dirty="0">
                <a:solidFill>
                  <a:srgbClr val="585858"/>
                </a:solidFill>
                <a:effectLst/>
                <a:latin typeface="Lato" panose="020F0502020204030203" pitchFamily="34" charset="0"/>
              </a:rPr>
              <a:t>acct</a:t>
            </a:r>
            <a:r>
              <a:rPr lang="zh-CN" altLang="en-US" b="0" i="0" dirty="0">
                <a:solidFill>
                  <a:srgbClr val="585858"/>
                </a:solidFill>
                <a:effectLst/>
                <a:latin typeface="Lato" panose="020F0502020204030203" pitchFamily="34" charset="0"/>
              </a:rPr>
              <a:t>授权来触发相应的函数。</a:t>
            </a:r>
            <a:endParaRPr lang="en-US" altLang="zh-CN" b="0" i="0" dirty="0">
              <a:solidFill>
                <a:srgbClr val="585858"/>
              </a:solidFill>
              <a:effectLst/>
              <a:latin typeface="Lato" panose="020F0502020204030203" pitchFamily="34" charset="0"/>
            </a:endParaRPr>
          </a:p>
          <a:p>
            <a:r>
              <a:rPr lang="zh-CN" altLang="en-US" b="1" i="0" dirty="0">
                <a:solidFill>
                  <a:srgbClr val="585858"/>
                </a:solidFill>
                <a:effectLst/>
                <a:latin typeface="Lato" panose="020F0502020204030203" pitchFamily="34" charset="0"/>
              </a:rPr>
              <a:t>但需要注意的是，</a:t>
            </a:r>
            <a:r>
              <a:rPr lang="zh-CN" altLang="en-US" b="0" i="0" dirty="0">
                <a:solidFill>
                  <a:srgbClr val="585858"/>
                </a:solidFill>
                <a:effectLst/>
                <a:latin typeface="Lato" panose="020F0502020204030203" pitchFamily="34" charset="0"/>
              </a:rPr>
              <a:t>内联操作继承了其父级的上下文，包括权限（请参见第</a:t>
            </a:r>
            <a:r>
              <a:rPr lang="en-US" altLang="zh-CN" b="0" i="0" dirty="0">
                <a:solidFill>
                  <a:srgbClr val="585858"/>
                </a:solidFill>
                <a:effectLst/>
                <a:latin typeface="Lato" panose="020F0502020204030203" pitchFamily="34" charset="0"/>
              </a:rPr>
              <a:t>2.1</a:t>
            </a:r>
            <a:r>
              <a:rPr lang="zh-CN" altLang="en-US" b="0" i="0" dirty="0">
                <a:solidFill>
                  <a:srgbClr val="585858"/>
                </a:solidFill>
                <a:effectLst/>
                <a:latin typeface="Lato" panose="020F0502020204030203" pitchFamily="34" charset="0"/>
              </a:rPr>
              <a:t>节）。因此，如果携带不足权限的攻击者调用了一个函数，该函数通过内联动作并且没有权限检查就执行敏感操作，则可能会发生意外行为。将所有没有权限检查的函数视为缺少权限检查漏洞。</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127791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4151771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2268599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在</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中，此问题主要是由于两种情况造成的：执行条件跳转指令（例如</a:t>
            </a:r>
            <a:r>
              <a:rPr lang="en-US" altLang="zh-CN" b="0" i="0" dirty="0" err="1">
                <a:solidFill>
                  <a:srgbClr val="585858"/>
                </a:solidFill>
                <a:effectLst/>
                <a:latin typeface="Lato" panose="020F0502020204030203" pitchFamily="34" charset="0"/>
              </a:rPr>
              <a:t>br_if</a:t>
            </a:r>
            <a:r>
              <a:rPr lang="zh-CN" altLang="en-US" b="0" i="0" dirty="0">
                <a:solidFill>
                  <a:srgbClr val="585858"/>
                </a:solidFill>
                <a:effectLst/>
                <a:latin typeface="Lato" panose="020F0502020204030203" pitchFamily="34" charset="0"/>
              </a:rPr>
              <a:t>）或调用函数调用。</a:t>
            </a:r>
            <a:r>
              <a:rPr lang="zh-CN" altLang="en-US" b="1" i="0" dirty="0">
                <a:solidFill>
                  <a:srgbClr val="585858"/>
                </a:solidFill>
                <a:effectLst/>
                <a:latin typeface="Lato" panose="020F0502020204030203" pitchFamily="34" charset="0"/>
              </a:rPr>
              <a:t>具体而言</a:t>
            </a:r>
            <a:r>
              <a:rPr lang="zh-CN" altLang="en-US" b="0" i="0" dirty="0">
                <a:solidFill>
                  <a:srgbClr val="585858"/>
                </a:solidFill>
                <a:effectLst/>
                <a:latin typeface="Lato" panose="020F0502020204030203" pitchFamily="34" charset="0"/>
              </a:rPr>
              <a:t>，与仅生成两个新分支的普通条件跳转指令不同，</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中的</a:t>
            </a:r>
            <a:r>
              <a:rPr lang="en-US" altLang="zh-CN" b="0" i="0" dirty="0" err="1">
                <a:solidFill>
                  <a:srgbClr val="585858"/>
                </a:solidFill>
                <a:effectLst/>
                <a:latin typeface="Lato" panose="020F0502020204030203" pitchFamily="34" charset="0"/>
              </a:rPr>
              <a:t>br_table</a:t>
            </a:r>
            <a:r>
              <a:rPr lang="zh-CN" altLang="en-US" b="0" i="0" dirty="0">
                <a:solidFill>
                  <a:srgbClr val="585858"/>
                </a:solidFill>
                <a:effectLst/>
                <a:latin typeface="Lato" panose="020F0502020204030203" pitchFamily="34" charset="0"/>
              </a:rPr>
              <a:t>将其元素为目标指针的数组作为参数。结果，单个</a:t>
            </a:r>
            <a:r>
              <a:rPr lang="en-US" altLang="zh-CN" b="0" i="0" dirty="0" err="1">
                <a:solidFill>
                  <a:srgbClr val="585858"/>
                </a:solidFill>
                <a:effectLst/>
                <a:latin typeface="Lato" panose="020F0502020204030203" pitchFamily="34" charset="0"/>
              </a:rPr>
              <a:t>br_table</a:t>
            </a:r>
            <a:r>
              <a:rPr lang="zh-CN" altLang="en-US" b="0" i="0" dirty="0">
                <a:solidFill>
                  <a:srgbClr val="585858"/>
                </a:solidFill>
                <a:effectLst/>
                <a:latin typeface="Lato" panose="020F0502020204030203" pitchFamily="34" charset="0"/>
              </a:rPr>
              <a:t>可以导致</a:t>
            </a:r>
            <a:r>
              <a:rPr lang="en-US" altLang="zh-CN" b="0" i="0" dirty="0">
                <a:solidFill>
                  <a:srgbClr val="585858"/>
                </a:solidFill>
                <a:effectLst/>
                <a:latin typeface="Lato" panose="020F0502020204030203" pitchFamily="34" charset="0"/>
              </a:rPr>
              <a:t>n</a:t>
            </a:r>
            <a:r>
              <a:rPr lang="zh-CN" altLang="en-US" b="0" i="0" dirty="0">
                <a:solidFill>
                  <a:srgbClr val="585858"/>
                </a:solidFill>
                <a:effectLst/>
                <a:latin typeface="Lato" panose="020F0502020204030203" pitchFamily="34" charset="0"/>
              </a:rPr>
              <a:t>个新分支，其中</a:t>
            </a:r>
            <a:r>
              <a:rPr lang="en-US" altLang="zh-CN" b="0" i="0" dirty="0">
                <a:solidFill>
                  <a:srgbClr val="585858"/>
                </a:solidFill>
                <a:effectLst/>
                <a:latin typeface="Lato" panose="020F0502020204030203" pitchFamily="34" charset="0"/>
              </a:rPr>
              <a:t>n</a:t>
            </a:r>
            <a:r>
              <a:rPr lang="zh-CN" altLang="en-US" b="0" i="0" dirty="0">
                <a:solidFill>
                  <a:srgbClr val="585858"/>
                </a:solidFill>
                <a:effectLst/>
                <a:latin typeface="Lato" panose="020F0502020204030203" pitchFamily="34" charset="0"/>
              </a:rPr>
              <a:t>是数组的长度。除了这些条件跳转指令外，函数调用还强加了许多新分支来表示已发送所有可能的被调用者。显然，如果存在深度调用堆栈，则分支的数量将成倍增加。在</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合约中，多个深度调用堆栈的串联是很常见的。因此，实际需要缓解此问题，否则符号执行解决方案将不适用。</a:t>
            </a:r>
            <a:endParaRPr lang="en-US" altLang="zh-CN" b="0" i="0" dirty="0">
              <a:solidFill>
                <a:srgbClr val="585858"/>
              </a:solidFill>
              <a:effectLst/>
              <a:latin typeface="Lato" panose="020F0502020204030203" pitchFamily="34" charset="0"/>
            </a:endParaRPr>
          </a:p>
          <a:p>
            <a:r>
              <a:rPr lang="zh-CN" altLang="en-US" b="0" i="0" dirty="0">
                <a:solidFill>
                  <a:srgbClr val="585858"/>
                </a:solidFill>
                <a:effectLst/>
                <a:latin typeface="Lato" panose="020F0502020204030203" pitchFamily="34" charset="0"/>
              </a:rPr>
              <a:t>为此，采用启发式指导的剪枝方法</a:t>
            </a:r>
            <a:r>
              <a:rPr lang="en-US" altLang="zh-CN" b="0" i="0" dirty="0">
                <a:solidFill>
                  <a:srgbClr val="585858"/>
                </a:solidFill>
                <a:effectLst/>
                <a:latin typeface="Lato" panose="020F0502020204030203" pitchFamily="34" charset="0"/>
              </a:rPr>
              <a:t>(heuristic-guided pruning approach)</a:t>
            </a:r>
            <a:r>
              <a:rPr lang="zh-CN" altLang="en-US" b="0" i="0" dirty="0">
                <a:solidFill>
                  <a:srgbClr val="585858"/>
                </a:solidFill>
                <a:effectLst/>
                <a:latin typeface="Lato" panose="020F0502020204030203" pitchFamily="34" charset="0"/>
              </a:rPr>
              <a:t>来解决挑战。</a:t>
            </a:r>
            <a:r>
              <a:rPr lang="zh-CN" altLang="en-US" b="1" i="0" dirty="0">
                <a:solidFill>
                  <a:srgbClr val="585858"/>
                </a:solidFill>
                <a:effectLst/>
                <a:latin typeface="Lato" panose="020F0502020204030203" pitchFamily="34" charset="0"/>
              </a:rPr>
              <a:t>一方面</a:t>
            </a:r>
            <a:r>
              <a:rPr lang="en-US" altLang="zh-CN" b="0" i="0" dirty="0">
                <a:solidFill>
                  <a:srgbClr val="585858"/>
                </a:solidFill>
                <a:effectLst/>
                <a:latin typeface="Lato" panose="020F0502020204030203" pitchFamily="34" charset="0"/>
              </a:rPr>
              <a:t>,</a:t>
            </a:r>
            <a:r>
              <a:rPr lang="zh-CN" altLang="en-US" b="0" i="0" dirty="0">
                <a:solidFill>
                  <a:srgbClr val="585858"/>
                </a:solidFill>
                <a:effectLst/>
                <a:latin typeface="Lato" panose="020F0502020204030203" pitchFamily="34" charset="0"/>
              </a:rPr>
              <a:t>依靠几种常规的修剪策略来缓解分支和深层函数调用带来的问题。例如，操作观察结果表明，根据场景确定的特定深度阈值下的路径丢弃不会影响（几乎）所有情况下结果的精度。具体来说公开</a:t>
            </a:r>
            <a:r>
              <a:rPr lang="en-US" altLang="zh-CN" b="0" i="0" dirty="0">
                <a:solidFill>
                  <a:srgbClr val="585858"/>
                </a:solidFill>
                <a:effectLst/>
                <a:latin typeface="Lato" panose="020F0502020204030203" pitchFamily="34" charset="0"/>
              </a:rPr>
              <a:t>:1</a:t>
            </a:r>
            <a:r>
              <a:rPr lang="zh-CN" altLang="en-US" b="0" i="0" dirty="0">
                <a:solidFill>
                  <a:srgbClr val="585858"/>
                </a:solidFill>
                <a:effectLst/>
                <a:latin typeface="Lato" panose="020F0502020204030203" pitchFamily="34" charset="0"/>
              </a:rPr>
              <a:t>）一个名为</a:t>
            </a:r>
            <a:r>
              <a:rPr lang="en-US" altLang="zh-CN" b="0" i="0" dirty="0">
                <a:solidFill>
                  <a:srgbClr val="585858"/>
                </a:solidFill>
                <a:effectLst/>
                <a:latin typeface="Lato" panose="020F0502020204030203" pitchFamily="34" charset="0"/>
              </a:rPr>
              <a:t>call depth</a:t>
            </a:r>
            <a:r>
              <a:rPr lang="zh-CN" altLang="en-US" b="0" i="0" dirty="0">
                <a:solidFill>
                  <a:srgbClr val="585858"/>
                </a:solidFill>
                <a:effectLst/>
                <a:latin typeface="Lato" panose="020F0502020204030203" pitchFamily="34" charset="0"/>
              </a:rPr>
              <a:t>的选项，它限制了调用堆栈的深度； </a:t>
            </a:r>
            <a:r>
              <a:rPr lang="en-US" altLang="zh-CN" b="0" i="0" dirty="0">
                <a:solidFill>
                  <a:srgbClr val="585858"/>
                </a:solidFill>
                <a:effectLst/>
                <a:latin typeface="Lato" panose="020F0502020204030203" pitchFamily="34" charset="0"/>
              </a:rPr>
              <a:t>2</a:t>
            </a:r>
            <a:r>
              <a:rPr lang="zh-CN" altLang="en-US" b="0" i="0" dirty="0">
                <a:solidFill>
                  <a:srgbClr val="585858"/>
                </a:solidFill>
                <a:effectLst/>
                <a:latin typeface="Lato" panose="020F0502020204030203" pitchFamily="34" charset="0"/>
              </a:rPr>
              <a:t>）名为</a:t>
            </a:r>
            <a:r>
              <a:rPr lang="en-US" altLang="zh-CN" b="0" i="0" dirty="0">
                <a:solidFill>
                  <a:srgbClr val="585858"/>
                </a:solidFill>
                <a:effectLst/>
                <a:latin typeface="Lato" panose="020F0502020204030203" pitchFamily="34" charset="0"/>
              </a:rPr>
              <a:t>timeout</a:t>
            </a:r>
            <a:r>
              <a:rPr lang="zh-CN" altLang="en-US" b="0" i="0" dirty="0">
                <a:solidFill>
                  <a:srgbClr val="585858"/>
                </a:solidFill>
                <a:effectLst/>
                <a:latin typeface="Lato" panose="020F0502020204030203" pitchFamily="34" charset="0"/>
              </a:rPr>
              <a:t>的选项，供用户限制符号执行的过程。</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3336545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239577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296071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585858"/>
                </a:solidFill>
                <a:effectLst/>
                <a:latin typeface="Lato" panose="020F0502020204030203" pitchFamily="34" charset="0"/>
              </a:rPr>
              <a:t>为了解决依赖关系，提出了一种按需且语义感知的方法来模拟导入的函数。 </a:t>
            </a:r>
            <a:r>
              <a:rPr lang="zh-CN" altLang="en-US" b="1" i="0" dirty="0">
                <a:solidFill>
                  <a:srgbClr val="585858"/>
                </a:solidFill>
                <a:effectLst/>
                <a:latin typeface="Lato" panose="020F0502020204030203" pitchFamily="34" charset="0"/>
              </a:rPr>
              <a:t>仅关注其功能和副作用与本文的分析有关的功能。 </a:t>
            </a:r>
            <a:r>
              <a:rPr lang="zh-CN" altLang="en-US" b="0" i="0" dirty="0">
                <a:solidFill>
                  <a:srgbClr val="585858"/>
                </a:solidFill>
                <a:effectLst/>
                <a:latin typeface="Lato" panose="020F0502020204030203" pitchFamily="34" charset="0"/>
              </a:rPr>
              <a:t>必须正确模拟这些函数，以保证最终结果的正确性。 模拟的强度和覆盖范围取决于执行分析的需要。 对于某些函数，必须涵盖参数，返回值和副作用。 例如，与内存有关的函数</a:t>
            </a:r>
            <a:r>
              <a:rPr lang="en-US" altLang="zh-CN" b="0" i="0" dirty="0" err="1">
                <a:solidFill>
                  <a:srgbClr val="585858"/>
                </a:solidFill>
                <a:effectLst/>
                <a:latin typeface="Lato" panose="020F0502020204030203" pitchFamily="34" charset="0"/>
              </a:rPr>
              <a:t>memmov</a:t>
            </a:r>
            <a:r>
              <a:rPr lang="zh-CN" altLang="en-US" b="0" i="0" dirty="0">
                <a:solidFill>
                  <a:srgbClr val="585858"/>
                </a:solidFill>
                <a:effectLst/>
                <a:latin typeface="Lato" panose="020F0502020204030203" pitchFamily="34" charset="0"/>
              </a:rPr>
              <a:t>，在其中必须考虑其对符号内存的所有副作用。 对于其他一些可能只需要考虑可能的副作用。 例如，对于那些没有返回值且对漏洞检测没有影响的与表相关的函数，例如</a:t>
            </a:r>
            <a:r>
              <a:rPr lang="en-US" altLang="zh-CN" b="0" i="0" dirty="0">
                <a:solidFill>
                  <a:srgbClr val="585858"/>
                </a:solidFill>
                <a:effectLst/>
                <a:latin typeface="Lato" panose="020F0502020204030203" pitchFamily="34" charset="0"/>
              </a:rPr>
              <a:t>db_store_i64</a:t>
            </a:r>
            <a:r>
              <a:rPr lang="zh-CN" altLang="en-US" b="0" i="0" dirty="0">
                <a:solidFill>
                  <a:srgbClr val="585858"/>
                </a:solidFill>
                <a:effectLst/>
                <a:latin typeface="Lato" panose="020F0502020204030203" pitchFamily="34" charset="0"/>
              </a:rPr>
              <a:t>，可以平衡堆栈而无需模拟其行为。</a:t>
            </a:r>
          </a:p>
          <a:p>
            <a:pPr algn="l"/>
            <a:r>
              <a:rPr lang="zh-CN" altLang="en-US" b="0" i="0" dirty="0">
                <a:solidFill>
                  <a:srgbClr val="585858"/>
                </a:solidFill>
                <a:effectLst/>
                <a:latin typeface="Lato" panose="020F0502020204030203" pitchFamily="34" charset="0"/>
              </a:rPr>
              <a:t> </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2988981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1390311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585858"/>
                </a:solidFill>
                <a:effectLst/>
                <a:latin typeface="Lato" panose="020F0502020204030203" pitchFamily="34" charset="0"/>
              </a:rPr>
              <a:t>EOSAFE</a:t>
            </a:r>
            <a:r>
              <a:rPr lang="zh-CN" altLang="en-US" b="0" i="0" dirty="0">
                <a:solidFill>
                  <a:srgbClr val="585858"/>
                </a:solidFill>
                <a:effectLst/>
                <a:latin typeface="Lato" panose="020F0502020204030203" pitchFamily="34" charset="0"/>
              </a:rPr>
              <a:t>基于</a:t>
            </a:r>
            <a:r>
              <a:rPr lang="en-US" altLang="zh-CN" b="0" i="0" dirty="0">
                <a:solidFill>
                  <a:srgbClr val="585858"/>
                </a:solidFill>
                <a:effectLst/>
                <a:latin typeface="Lato" panose="020F0502020204030203" pitchFamily="34" charset="0"/>
              </a:rPr>
              <a:t>Octopus</a:t>
            </a:r>
            <a:r>
              <a:rPr lang="zh-CN" altLang="en-US" b="0" i="0" dirty="0">
                <a:solidFill>
                  <a:srgbClr val="585858"/>
                </a:solidFill>
                <a:effectLst/>
                <a:latin typeface="Lato" panose="020F0502020204030203" pitchFamily="34" charset="0"/>
              </a:rPr>
              <a:t>（用于</a:t>
            </a:r>
            <a:r>
              <a:rPr lang="en-US" altLang="zh-CN" b="0" i="0" dirty="0" err="1">
                <a:solidFill>
                  <a:srgbClr val="585858"/>
                </a:solidFill>
                <a:effectLst/>
                <a:latin typeface="Lato" panose="020F0502020204030203" pitchFamily="34" charset="0"/>
              </a:rPr>
              <a:t>Wasm</a:t>
            </a:r>
            <a:r>
              <a:rPr lang="zh-CN" altLang="en-US" b="0" i="0" dirty="0">
                <a:solidFill>
                  <a:srgbClr val="585858"/>
                </a:solidFill>
                <a:effectLst/>
                <a:latin typeface="Lato" panose="020F0502020204030203" pitchFamily="34" charset="0"/>
              </a:rPr>
              <a:t>模块的安全分析框架）来启动预处理。每个智能合约将被发送到</a:t>
            </a:r>
            <a:r>
              <a:rPr lang="en-US" altLang="zh-CN" b="0" i="0" dirty="0">
                <a:solidFill>
                  <a:srgbClr val="585858"/>
                </a:solidFill>
                <a:effectLst/>
                <a:latin typeface="Lato" panose="020F0502020204030203" pitchFamily="34" charset="0"/>
              </a:rPr>
              <a:t>Octopus</a:t>
            </a:r>
            <a:r>
              <a:rPr lang="zh-CN" altLang="en-US" b="0" i="0" dirty="0">
                <a:solidFill>
                  <a:srgbClr val="585858"/>
                </a:solidFill>
                <a:effectLst/>
                <a:latin typeface="Lato" panose="020F0502020204030203" pitchFamily="34" charset="0"/>
              </a:rPr>
              <a:t>，以使用反汇编的</a:t>
            </a:r>
            <a:r>
              <a:rPr lang="en-US" altLang="zh-CN" b="0" i="0" dirty="0" err="1">
                <a:solidFill>
                  <a:srgbClr val="585858"/>
                </a:solidFill>
                <a:effectLst/>
                <a:latin typeface="Lato" panose="020F0502020204030203" pitchFamily="34" charset="0"/>
              </a:rPr>
              <a:t>Wasm</a:t>
            </a:r>
            <a:r>
              <a:rPr lang="zh-CN" altLang="en-US" b="0" i="0" dirty="0">
                <a:solidFill>
                  <a:srgbClr val="585858"/>
                </a:solidFill>
                <a:effectLst/>
                <a:latin typeface="Lato" panose="020F0502020204030203" pitchFamily="34" charset="0"/>
              </a:rPr>
              <a:t>指令构建其相应的控制流图（</a:t>
            </a:r>
            <a:r>
              <a:rPr lang="en-US" altLang="zh-CN" b="0" i="0" dirty="0">
                <a:solidFill>
                  <a:srgbClr val="585858"/>
                </a:solidFill>
                <a:effectLst/>
                <a:latin typeface="Lato" panose="020F0502020204030203" pitchFamily="34" charset="0"/>
              </a:rPr>
              <a:t>CFG</a:t>
            </a:r>
            <a:r>
              <a:rPr lang="zh-CN" altLang="en-US" b="0" i="0" dirty="0">
                <a:solidFill>
                  <a:srgbClr val="585858"/>
                </a:solidFill>
                <a:effectLst/>
                <a:latin typeface="Lato" panose="020F0502020204030203" pitchFamily="34" charset="0"/>
              </a:rPr>
              <a:t>）。</a:t>
            </a:r>
            <a:endParaRPr lang="en-US" altLang="zh-CN" b="0" i="0" dirty="0">
              <a:solidFill>
                <a:srgbClr val="585858"/>
              </a:solidFill>
              <a:effectLst/>
              <a:latin typeface="Lato" panose="020F0502020204030203" pitchFamily="34" charset="0"/>
            </a:endParaRPr>
          </a:p>
          <a:p>
            <a:r>
              <a:rPr lang="en-US" altLang="zh-CN" b="0" i="0" dirty="0">
                <a:solidFill>
                  <a:srgbClr val="585858"/>
                </a:solidFill>
                <a:effectLst/>
                <a:latin typeface="Lato" panose="020F0502020204030203" pitchFamily="34" charset="0"/>
              </a:rPr>
              <a:t>EOSAFE</a:t>
            </a:r>
            <a:r>
              <a:rPr lang="zh-CN" altLang="en-US" b="0" i="0" dirty="0">
                <a:solidFill>
                  <a:srgbClr val="585858"/>
                </a:solidFill>
                <a:effectLst/>
                <a:latin typeface="Lato" panose="020F0502020204030203" pitchFamily="34" charset="0"/>
              </a:rPr>
              <a:t>主要由三个模块组成，即</a:t>
            </a:r>
            <a:r>
              <a:rPr lang="en-US" altLang="zh-CN" b="0" i="0" dirty="0" err="1">
                <a:solidFill>
                  <a:srgbClr val="585858"/>
                </a:solidFill>
                <a:effectLst/>
                <a:latin typeface="Lato" panose="020F0502020204030203" pitchFamily="34" charset="0"/>
              </a:rPr>
              <a:t>Wasm</a:t>
            </a:r>
            <a:r>
              <a:rPr lang="zh-CN" altLang="en-US" b="0" i="0" dirty="0">
                <a:solidFill>
                  <a:srgbClr val="585858"/>
                </a:solidFill>
                <a:effectLst/>
                <a:latin typeface="Lato" panose="020F0502020204030203" pitchFamily="34" charset="0"/>
              </a:rPr>
              <a:t>符号执行引擎（简称</a:t>
            </a:r>
            <a:r>
              <a:rPr lang="en-US" altLang="zh-CN" b="0" i="0" dirty="0">
                <a:solidFill>
                  <a:srgbClr val="585858"/>
                </a:solidFill>
                <a:effectLst/>
                <a:latin typeface="Lato" panose="020F0502020204030203" pitchFamily="34" charset="0"/>
              </a:rPr>
              <a:t>Engine</a:t>
            </a:r>
            <a:r>
              <a:rPr lang="zh-CN" altLang="en-US" b="0" i="0" dirty="0">
                <a:solidFill>
                  <a:srgbClr val="585858"/>
                </a:solidFill>
                <a:effectLst/>
                <a:latin typeface="Lato" panose="020F0502020204030203" pitchFamily="34" charset="0"/>
              </a:rPr>
              <a:t>），</a:t>
            </a:r>
            <a:r>
              <a:rPr lang="en-US" altLang="zh-CN" b="0" i="0" dirty="0">
                <a:solidFill>
                  <a:srgbClr val="585858"/>
                </a:solidFill>
                <a:effectLst/>
                <a:latin typeface="Lato" panose="020F0502020204030203" pitchFamily="34" charset="0"/>
              </a:rPr>
              <a:t>EOSIO </a:t>
            </a:r>
            <a:r>
              <a:rPr lang="zh-CN" altLang="en-US" b="0" i="0" dirty="0">
                <a:solidFill>
                  <a:srgbClr val="585858"/>
                </a:solidFill>
                <a:effectLst/>
                <a:latin typeface="Lato" panose="020F0502020204030203" pitchFamily="34" charset="0"/>
              </a:rPr>
              <a:t>库模拟器（简称</a:t>
            </a:r>
            <a:r>
              <a:rPr lang="en-US" altLang="zh-CN" b="0" i="0" dirty="0">
                <a:solidFill>
                  <a:srgbClr val="585858"/>
                </a:solidFill>
                <a:effectLst/>
                <a:latin typeface="Lato" panose="020F0502020204030203" pitchFamily="34" charset="0"/>
              </a:rPr>
              <a:t>Emulator</a:t>
            </a:r>
            <a:r>
              <a:rPr lang="zh-CN" altLang="en-US" b="0" i="0" dirty="0">
                <a:solidFill>
                  <a:srgbClr val="585858"/>
                </a:solidFill>
                <a:effectLst/>
                <a:latin typeface="Lato" panose="020F0502020204030203" pitchFamily="34" charset="0"/>
              </a:rPr>
              <a:t>）和漏洞扫描程序（</a:t>
            </a:r>
            <a:r>
              <a:rPr lang="en-US" altLang="zh-CN" b="0" i="0" dirty="0">
                <a:solidFill>
                  <a:srgbClr val="585858"/>
                </a:solidFill>
                <a:effectLst/>
                <a:latin typeface="Lato" panose="020F0502020204030203" pitchFamily="34" charset="0"/>
              </a:rPr>
              <a:t>Scanner</a:t>
            </a:r>
            <a:r>
              <a:rPr lang="zh-CN" altLang="en-US" b="0" i="0" dirty="0">
                <a:solidFill>
                  <a:srgbClr val="585858"/>
                </a:solidFill>
                <a:effectLst/>
                <a:latin typeface="Lato" panose="020F0502020204030203" pitchFamily="34" charset="0"/>
              </a:rPr>
              <a:t>）。如上图所示，将预处理后的输入（</a:t>
            </a:r>
            <a:r>
              <a:rPr lang="en-US" altLang="zh-CN" b="0" i="0" dirty="0">
                <a:solidFill>
                  <a:srgbClr val="585858"/>
                </a:solidFill>
                <a:effectLst/>
                <a:latin typeface="Lato" panose="020F0502020204030203" pitchFamily="34" charset="0"/>
              </a:rPr>
              <a:t>CFG</a:t>
            </a:r>
            <a:r>
              <a:rPr lang="zh-CN" altLang="en-US" b="0" i="0" dirty="0">
                <a:solidFill>
                  <a:srgbClr val="585858"/>
                </a:solidFill>
                <a:effectLst/>
                <a:latin typeface="Lato" panose="020F0502020204030203" pitchFamily="34" charset="0"/>
              </a:rPr>
              <a:t>）输入到</a:t>
            </a:r>
            <a:r>
              <a:rPr lang="en-US" altLang="zh-CN" b="0" i="0" dirty="0">
                <a:solidFill>
                  <a:srgbClr val="585858"/>
                </a:solidFill>
                <a:effectLst/>
                <a:latin typeface="Lato" panose="020F0502020204030203" pitchFamily="34" charset="0"/>
              </a:rPr>
              <a:t>Scanner</a:t>
            </a:r>
            <a:r>
              <a:rPr lang="zh-CN" altLang="en-US" b="0" i="0" dirty="0">
                <a:solidFill>
                  <a:srgbClr val="585858"/>
                </a:solidFill>
                <a:effectLst/>
                <a:latin typeface="Lato" panose="020F0502020204030203" pitchFamily="34" charset="0"/>
              </a:rPr>
              <a:t>，以使用</a:t>
            </a:r>
            <a:r>
              <a:rPr lang="en-US" altLang="zh-CN" b="0" i="0" dirty="0">
                <a:solidFill>
                  <a:srgbClr val="585858"/>
                </a:solidFill>
                <a:effectLst/>
                <a:latin typeface="Lato" panose="020F0502020204030203" pitchFamily="34" charset="0"/>
              </a:rPr>
              <a:t>Engine</a:t>
            </a:r>
            <a:r>
              <a:rPr lang="zh-CN" altLang="en-US" b="0" i="0" dirty="0">
                <a:solidFill>
                  <a:srgbClr val="585858"/>
                </a:solidFill>
                <a:effectLst/>
                <a:latin typeface="Lato" panose="020F0502020204030203" pitchFamily="34" charset="0"/>
              </a:rPr>
              <a:t>和</a:t>
            </a:r>
            <a:r>
              <a:rPr lang="en-US" altLang="zh-CN" b="0" i="0" dirty="0">
                <a:solidFill>
                  <a:srgbClr val="585858"/>
                </a:solidFill>
                <a:effectLst/>
                <a:latin typeface="Lato" panose="020F0502020204030203" pitchFamily="34" charset="0"/>
              </a:rPr>
              <a:t>Emulator</a:t>
            </a:r>
            <a:r>
              <a:rPr lang="zh-CN" altLang="en-US" b="0" i="0" dirty="0">
                <a:solidFill>
                  <a:srgbClr val="585858"/>
                </a:solidFill>
                <a:effectLst/>
                <a:latin typeface="Lato" panose="020F0502020204030203" pitchFamily="34" charset="0"/>
              </a:rPr>
              <a:t>通过两步过程（定位可疑函数和检测漏洞）执行漏洞检测。具体来说，</a:t>
            </a:r>
            <a:r>
              <a:rPr lang="en-US" altLang="zh-CN" b="0" i="0" dirty="0">
                <a:solidFill>
                  <a:srgbClr val="585858"/>
                </a:solidFill>
                <a:effectLst/>
                <a:latin typeface="Lato" panose="020F0502020204030203" pitchFamily="34" charset="0"/>
              </a:rPr>
              <a:t>Engine</a:t>
            </a:r>
            <a:r>
              <a:rPr lang="zh-CN" altLang="en-US" b="0" i="0" dirty="0">
                <a:solidFill>
                  <a:srgbClr val="585858"/>
                </a:solidFill>
                <a:effectLst/>
                <a:latin typeface="Lato" panose="020F0502020204030203" pitchFamily="34" charset="0"/>
              </a:rPr>
              <a:t>会相应地执行符号执行以及路径约束，</a:t>
            </a:r>
            <a:r>
              <a:rPr lang="en-US" altLang="zh-CN" b="0" i="0" dirty="0">
                <a:solidFill>
                  <a:srgbClr val="585858"/>
                </a:solidFill>
                <a:effectLst/>
                <a:latin typeface="Lato" panose="020F0502020204030203" pitchFamily="34" charset="0"/>
              </a:rPr>
              <a:t>Scanner</a:t>
            </a:r>
            <a:r>
              <a:rPr lang="zh-CN" altLang="en-US" b="0" i="0" dirty="0">
                <a:solidFill>
                  <a:srgbClr val="585858"/>
                </a:solidFill>
                <a:effectLst/>
                <a:latin typeface="Lato" panose="020F0502020204030203" pitchFamily="34" charset="0"/>
              </a:rPr>
              <a:t>将使用路径约束来执行漏洞检测。此外，当</a:t>
            </a:r>
            <a:r>
              <a:rPr lang="en-US" altLang="zh-CN" b="0" i="0" dirty="0">
                <a:solidFill>
                  <a:srgbClr val="585858"/>
                </a:solidFill>
                <a:effectLst/>
                <a:latin typeface="Lato" panose="020F0502020204030203" pitchFamily="34" charset="0"/>
              </a:rPr>
              <a:t>Engine</a:t>
            </a:r>
            <a:r>
              <a:rPr lang="zh-CN" altLang="en-US" b="0" i="0" dirty="0">
                <a:solidFill>
                  <a:srgbClr val="585858"/>
                </a:solidFill>
                <a:effectLst/>
                <a:latin typeface="Lato" panose="020F0502020204030203" pitchFamily="34" charset="0"/>
              </a:rPr>
              <a:t>遇到对导入函数的调用时，</a:t>
            </a:r>
            <a:r>
              <a:rPr lang="en-US" altLang="zh-CN" b="0" i="0" dirty="0">
                <a:solidFill>
                  <a:srgbClr val="585858"/>
                </a:solidFill>
                <a:effectLst/>
                <a:latin typeface="Lato" panose="020F0502020204030203" pitchFamily="34" charset="0"/>
              </a:rPr>
              <a:t>Engine</a:t>
            </a:r>
            <a:r>
              <a:rPr lang="zh-CN" altLang="en-US" b="0" i="0" dirty="0">
                <a:solidFill>
                  <a:srgbClr val="585858"/>
                </a:solidFill>
                <a:effectLst/>
                <a:latin typeface="Lato" panose="020F0502020204030203" pitchFamily="34" charset="0"/>
              </a:rPr>
              <a:t>会请求</a:t>
            </a:r>
            <a:r>
              <a:rPr lang="en-US" altLang="zh-CN" b="0" i="0" dirty="0">
                <a:solidFill>
                  <a:srgbClr val="585858"/>
                </a:solidFill>
                <a:effectLst/>
                <a:latin typeface="Lato" panose="020F0502020204030203" pitchFamily="34" charset="0"/>
              </a:rPr>
              <a:t>Emulator</a:t>
            </a:r>
            <a:r>
              <a:rPr lang="zh-CN" altLang="en-US" b="0" i="0" dirty="0">
                <a:solidFill>
                  <a:srgbClr val="585858"/>
                </a:solidFill>
                <a:effectLst/>
                <a:latin typeface="Lato" panose="020F0502020204030203" pitchFamily="34" charset="0"/>
              </a:rPr>
              <a:t>实现建模的行为。</a:t>
            </a:r>
            <a:endParaRPr lang="en-US" altLang="zh-CN" b="0" i="0" dirty="0">
              <a:solidFill>
                <a:srgbClr val="585858"/>
              </a:solidFill>
              <a:effectLst/>
              <a:latin typeface="Lato" panose="020F0502020204030203" pitchFamily="34" charset="0"/>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1248717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585858"/>
                </a:solidFill>
                <a:effectLst/>
                <a:latin typeface="Lato" panose="020F0502020204030203" pitchFamily="34" charset="0"/>
              </a:rPr>
              <a:t>区块链状态函数：</a:t>
            </a:r>
            <a:r>
              <a:rPr lang="zh-CN" altLang="en-US" b="0" i="0" dirty="0">
                <a:solidFill>
                  <a:srgbClr val="585858"/>
                </a:solidFill>
                <a:effectLst/>
                <a:latin typeface="Lato" panose="020F0502020204030203" pitchFamily="34" charset="0"/>
              </a:rPr>
              <a:t>这些函数返回与区块链系统相关的常量，这些常量通常由智能合约用作种子以生成伪随机数。由于它们不会带来任何副作用，因此只是通过直接返回一个代表区块链状态的符号值来模拟它们。</a:t>
            </a:r>
          </a:p>
          <a:p>
            <a:pPr algn="l"/>
            <a:r>
              <a:rPr lang="zh-CN" altLang="en-US" b="1" i="0" dirty="0">
                <a:solidFill>
                  <a:srgbClr val="585858"/>
                </a:solidFill>
                <a:effectLst/>
                <a:latin typeface="Lato" panose="020F0502020204030203" pitchFamily="34" charset="0"/>
              </a:rPr>
              <a:t>与内存相关的函数：</a:t>
            </a:r>
            <a:r>
              <a:rPr lang="zh-CN" altLang="en-US" b="0" i="0" dirty="0">
                <a:solidFill>
                  <a:srgbClr val="585858"/>
                </a:solidFill>
                <a:effectLst/>
                <a:latin typeface="Lato" panose="020F0502020204030203" pitchFamily="34" charset="0"/>
              </a:rPr>
              <a:t>顾名思义，此类函数与已实现的符号内存有关。因此，将这些行为作为其初始进行模拟，并在插入新数据时应用内存合并算法。由于约束解决，为未定义的行为（例如</a:t>
            </a:r>
            <a:r>
              <a:rPr lang="en-US" altLang="zh-CN" b="0" i="0" dirty="0" err="1">
                <a:solidFill>
                  <a:srgbClr val="585858"/>
                </a:solidFill>
                <a:effectLst/>
                <a:latin typeface="Lato" panose="020F0502020204030203" pitchFamily="34" charset="0"/>
              </a:rPr>
              <a:t>memcpy</a:t>
            </a:r>
            <a:r>
              <a:rPr lang="zh-CN" altLang="en-US" b="0" i="0" dirty="0">
                <a:solidFill>
                  <a:srgbClr val="585858"/>
                </a:solidFill>
                <a:effectLst/>
                <a:latin typeface="Lato" panose="020F0502020204030203" pitchFamily="34" charset="0"/>
              </a:rPr>
              <a:t>函数的负长度）抛出了异常。</a:t>
            </a:r>
          </a:p>
          <a:p>
            <a:pPr algn="l"/>
            <a:r>
              <a:rPr lang="zh-CN" altLang="en-US" b="1" i="0" dirty="0">
                <a:solidFill>
                  <a:srgbClr val="585858"/>
                </a:solidFill>
                <a:effectLst/>
                <a:latin typeface="Lato" panose="020F0502020204030203" pitchFamily="34" charset="0"/>
              </a:rPr>
              <a:t>控制流相关函数：</a:t>
            </a:r>
            <a:r>
              <a:rPr lang="zh-CN" altLang="en-US" b="0" i="0" dirty="0">
                <a:solidFill>
                  <a:srgbClr val="585858"/>
                </a:solidFill>
                <a:effectLst/>
                <a:latin typeface="Lato" panose="020F0502020204030203" pitchFamily="34" charset="0"/>
              </a:rPr>
              <a:t>这些函数是可以根据其返回结果更改或终止智能合约的控制流的函数。因此如有必要，将分叉两条路径。例如，如果</a:t>
            </a:r>
            <a:r>
              <a:rPr lang="en-US" altLang="zh-CN" b="0" i="0" dirty="0" err="1">
                <a:solidFill>
                  <a:srgbClr val="585858"/>
                </a:solidFill>
                <a:effectLst/>
                <a:latin typeface="Lato" panose="020F0502020204030203" pitchFamily="34" charset="0"/>
              </a:rPr>
              <a:t>eosio_assert</a:t>
            </a:r>
            <a:r>
              <a:rPr lang="zh-CN" altLang="en-US" b="0" i="0" dirty="0">
                <a:solidFill>
                  <a:srgbClr val="585858"/>
                </a:solidFill>
                <a:effectLst/>
                <a:latin typeface="Lato" panose="020F0502020204030203" pitchFamily="34" charset="0"/>
              </a:rPr>
              <a:t>函数的谓词是符号值而不是特定的布尔值，则将生成两条路径。</a:t>
            </a:r>
          </a:p>
          <a:p>
            <a:pPr algn="l"/>
            <a:r>
              <a:rPr lang="zh-CN" altLang="en-US" b="1" i="0" dirty="0">
                <a:solidFill>
                  <a:srgbClr val="585858"/>
                </a:solidFill>
                <a:effectLst/>
                <a:latin typeface="Lato" panose="020F0502020204030203" pitchFamily="34" charset="0"/>
              </a:rPr>
              <a:t>与授权相关的函数：</a:t>
            </a:r>
            <a:r>
              <a:rPr lang="zh-CN" altLang="en-US" b="0" i="0" dirty="0">
                <a:solidFill>
                  <a:srgbClr val="585858"/>
                </a:solidFill>
                <a:effectLst/>
                <a:latin typeface="Lato" panose="020F0502020204030203" pitchFamily="34" charset="0"/>
              </a:rPr>
              <a:t>由于权限系统仅与缺少权限检查漏洞的检测有关，因此只需要检查这些函数的存在，而无需考虑特定的权限。因此，只返回一个符号值来平衡堆栈。</a:t>
            </a:r>
          </a:p>
          <a:p>
            <a:pPr algn="l"/>
            <a:r>
              <a:rPr lang="zh-CN" altLang="en-US" b="1" i="0" dirty="0">
                <a:solidFill>
                  <a:srgbClr val="585858"/>
                </a:solidFill>
                <a:effectLst/>
                <a:latin typeface="Lato" panose="020F0502020204030203" pitchFamily="34" charset="0"/>
              </a:rPr>
              <a:t>与表相关的函数：</a:t>
            </a:r>
            <a:r>
              <a:rPr lang="zh-CN" altLang="en-US" b="0" i="0" dirty="0">
                <a:solidFill>
                  <a:srgbClr val="585858"/>
                </a:solidFill>
                <a:effectLst/>
                <a:latin typeface="Lato" panose="020F0502020204030203" pitchFamily="34" charset="0"/>
              </a:rPr>
              <a:t> </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中有一个特殊的数据结构，可以持久存储数据。与以太坊中的存储概念类似，此类数据保存在称为表的区块链中。通过一些特定于平台的指令，可以将</a:t>
            </a:r>
            <a:r>
              <a:rPr lang="en-US" altLang="zh-CN" b="0" i="0" dirty="0">
                <a:solidFill>
                  <a:srgbClr val="585858"/>
                </a:solidFill>
                <a:effectLst/>
                <a:latin typeface="Lato" panose="020F0502020204030203" pitchFamily="34" charset="0"/>
              </a:rPr>
              <a:t>Table</a:t>
            </a:r>
            <a:r>
              <a:rPr lang="zh-CN" altLang="en-US" b="0" i="0" dirty="0">
                <a:solidFill>
                  <a:srgbClr val="585858"/>
                </a:solidFill>
                <a:effectLst/>
                <a:latin typeface="Lato" panose="020F0502020204030203" pitchFamily="34" charset="0"/>
              </a:rPr>
              <a:t>视为支持</a:t>
            </a:r>
            <a:r>
              <a:rPr lang="en-US" altLang="zh-CN" b="0" i="0" dirty="0">
                <a:solidFill>
                  <a:srgbClr val="585858"/>
                </a:solidFill>
                <a:effectLst/>
                <a:latin typeface="Lato" panose="020F0502020204030203" pitchFamily="34" charset="0"/>
              </a:rPr>
              <a:t>CRUD</a:t>
            </a:r>
            <a:r>
              <a:rPr lang="zh-CN" altLang="en-US" b="0" i="0" dirty="0">
                <a:solidFill>
                  <a:srgbClr val="585858"/>
                </a:solidFill>
                <a:effectLst/>
                <a:latin typeface="Lato" panose="020F0502020204030203" pitchFamily="34" charset="0"/>
              </a:rPr>
              <a:t>操作（即，创建，检索，更新和删除）的数据库。对于这些函数只需要关注内存的副作用，而不是内部操作。</a:t>
            </a: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78025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10476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2739648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673618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010811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上表显示了详细的结果。对于回滚的唯一错误否定情况，即</a:t>
            </a:r>
            <a:r>
              <a:rPr lang="en-US" altLang="zh-CN" b="0" i="0" dirty="0">
                <a:solidFill>
                  <a:srgbClr val="585858"/>
                </a:solidFill>
                <a:effectLst/>
                <a:latin typeface="Lato" panose="020F0502020204030203" pitchFamily="34" charset="0"/>
              </a:rPr>
              <a:t>fair-</a:t>
            </a:r>
            <a:r>
              <a:rPr lang="en-US" altLang="zh-CN" b="0" i="0" dirty="0" err="1">
                <a:solidFill>
                  <a:srgbClr val="585858"/>
                </a:solidFill>
                <a:effectLst/>
                <a:latin typeface="Lato" panose="020F0502020204030203" pitchFamily="34" charset="0"/>
              </a:rPr>
              <a:t>dogegame</a:t>
            </a:r>
            <a:r>
              <a:rPr lang="en-US" altLang="zh-CN" b="0" i="0" dirty="0">
                <a:solidFill>
                  <a:srgbClr val="585858"/>
                </a:solidFill>
                <a:effectLst/>
                <a:latin typeface="Lato" panose="020F0502020204030203" pitchFamily="34" charset="0"/>
              </a:rPr>
              <a:t> / </a:t>
            </a:r>
            <a:r>
              <a:rPr lang="en-US" altLang="zh-CN" b="0" i="0" dirty="0" err="1">
                <a:solidFill>
                  <a:srgbClr val="585858"/>
                </a:solidFill>
                <a:effectLst/>
                <a:latin typeface="Lato" panose="020F0502020204030203" pitchFamily="34" charset="0"/>
              </a:rPr>
              <a:t>betdogewallt</a:t>
            </a:r>
            <a:r>
              <a:rPr lang="zh-CN" altLang="en-US" b="0" i="0" dirty="0">
                <a:solidFill>
                  <a:srgbClr val="585858"/>
                </a:solidFill>
                <a:effectLst/>
                <a:latin typeface="Lato" panose="020F0502020204030203" pitchFamily="34" charset="0"/>
              </a:rPr>
              <a:t>，根本原因是可疑的揭示数量过多，无法建立路径，并且在给定的超时时间（此处为</a:t>
            </a:r>
            <a:r>
              <a:rPr lang="en-US" altLang="zh-CN" b="0" i="0" dirty="0">
                <a:solidFill>
                  <a:srgbClr val="585858"/>
                </a:solidFill>
                <a:effectLst/>
                <a:latin typeface="Lato" panose="020F0502020204030203" pitchFamily="34" charset="0"/>
              </a:rPr>
              <a:t>5</a:t>
            </a:r>
            <a:r>
              <a:rPr lang="zh-CN" altLang="en-US" b="0" i="0" dirty="0">
                <a:solidFill>
                  <a:srgbClr val="585858"/>
                </a:solidFill>
                <a:effectLst/>
                <a:latin typeface="Lato" panose="020F0502020204030203" pitchFamily="34" charset="0"/>
              </a:rPr>
              <a:t>分钟）内象征性地执行了它们。手动定位易受攻击的函数（即</a:t>
            </a:r>
            <a:r>
              <a:rPr lang="en-US" altLang="zh-CN" b="0" i="0" dirty="0">
                <a:solidFill>
                  <a:srgbClr val="585858"/>
                </a:solidFill>
                <a:effectLst/>
                <a:latin typeface="Lato" panose="020F0502020204030203" pitchFamily="34" charset="0"/>
              </a:rPr>
              <a:t>func73</a:t>
            </a:r>
            <a:r>
              <a:rPr lang="zh-CN" altLang="en-US" b="0" i="0" dirty="0">
                <a:solidFill>
                  <a:srgbClr val="585858"/>
                </a:solidFill>
                <a:effectLst/>
                <a:latin typeface="Lato" panose="020F0502020204030203" pitchFamily="34" charset="0"/>
              </a:rPr>
              <a:t>）后，可以获得正确的结果。因此，优化策略引入了漏报性，这是准确性和可伸缩性之间的折衷。例如，通过探索更多路径并增加分析时间，很容易调整本文的方法以涵盖该方法。尽管如此，由于大多数智能合约并不太复杂，因此在实验过程中很少见到这种例外情况。</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1559902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上表显示了总体结果。在</a:t>
            </a:r>
            <a:r>
              <a:rPr lang="en-US" altLang="zh-CN" b="0" i="0" dirty="0">
                <a:solidFill>
                  <a:srgbClr val="585858"/>
                </a:solidFill>
                <a:effectLst/>
                <a:latin typeface="Lato" panose="020F0502020204030203" pitchFamily="34" charset="0"/>
              </a:rPr>
              <a:t>53,666</a:t>
            </a:r>
            <a:r>
              <a:rPr lang="zh-CN" altLang="en-US" b="0" i="0" dirty="0">
                <a:solidFill>
                  <a:srgbClr val="585858"/>
                </a:solidFill>
                <a:effectLst/>
                <a:latin typeface="Lato" panose="020F0502020204030203" pitchFamily="34" charset="0"/>
              </a:rPr>
              <a:t>个智能合约中，有</a:t>
            </a:r>
            <a:r>
              <a:rPr lang="en-US" altLang="zh-CN" b="0" i="0" dirty="0">
                <a:solidFill>
                  <a:srgbClr val="585858"/>
                </a:solidFill>
                <a:effectLst/>
                <a:latin typeface="Lato" panose="020F0502020204030203" pitchFamily="34" charset="0"/>
              </a:rPr>
              <a:t>25</a:t>
            </a:r>
            <a:r>
              <a:rPr lang="zh-CN" altLang="en-US" b="0" i="0" dirty="0">
                <a:solidFill>
                  <a:srgbClr val="585858"/>
                </a:solidFill>
                <a:effectLst/>
                <a:latin typeface="Lato" panose="020F0502020204030203" pitchFamily="34" charset="0"/>
              </a:rPr>
              <a:t>％以上是易受攻击的（请参阅第</a:t>
            </a:r>
            <a:r>
              <a:rPr lang="en-US" altLang="zh-CN" b="0" i="0" dirty="0">
                <a:solidFill>
                  <a:srgbClr val="585858"/>
                </a:solidFill>
                <a:effectLst/>
                <a:latin typeface="Lato" panose="020F0502020204030203" pitchFamily="34" charset="0"/>
              </a:rPr>
              <a:t>3</a:t>
            </a:r>
            <a:r>
              <a:rPr lang="zh-CN" altLang="en-US" b="0" i="0" dirty="0">
                <a:solidFill>
                  <a:srgbClr val="585858"/>
                </a:solidFill>
                <a:effectLst/>
                <a:latin typeface="Lato" panose="020F0502020204030203" pitchFamily="34" charset="0"/>
              </a:rPr>
              <a:t>列）。</a:t>
            </a:r>
            <a:r>
              <a:rPr lang="zh-CN" altLang="en-US" b="1" i="0" dirty="0">
                <a:solidFill>
                  <a:srgbClr val="585858"/>
                </a:solidFill>
                <a:effectLst/>
                <a:latin typeface="Lato" panose="020F0502020204030203" pitchFamily="34" charset="0"/>
              </a:rPr>
              <a:t>缺少权限检查漏洞是最普遍的漏洞，</a:t>
            </a:r>
            <a:r>
              <a:rPr lang="zh-CN" altLang="en-US" b="0" i="0" dirty="0">
                <a:solidFill>
                  <a:srgbClr val="585858"/>
                </a:solidFill>
                <a:effectLst/>
                <a:latin typeface="Lato" panose="020F0502020204030203" pitchFamily="34" charset="0"/>
              </a:rPr>
              <a:t>影响了超过</a:t>
            </a:r>
            <a:r>
              <a:rPr lang="en-US" altLang="zh-CN" b="0" i="0" dirty="0">
                <a:solidFill>
                  <a:srgbClr val="585858"/>
                </a:solidFill>
                <a:effectLst/>
                <a:latin typeface="Lato" panose="020F0502020204030203" pitchFamily="34" charset="0"/>
              </a:rPr>
              <a:t>15</a:t>
            </a:r>
            <a:r>
              <a:rPr lang="zh-CN" altLang="en-US" b="0" i="0" dirty="0">
                <a:solidFill>
                  <a:srgbClr val="585858"/>
                </a:solidFill>
                <a:effectLst/>
                <a:latin typeface="Lato" panose="020F0502020204030203" pitchFamily="34" charset="0"/>
              </a:rPr>
              <a:t>％的智能合约。伪造的收据漏洞也很普遍（</a:t>
            </a:r>
            <a:r>
              <a:rPr lang="en-US" altLang="zh-CN" b="0" i="0" dirty="0">
                <a:solidFill>
                  <a:srgbClr val="585858"/>
                </a:solidFill>
                <a:effectLst/>
                <a:latin typeface="Lato" panose="020F0502020204030203" pitchFamily="34" charset="0"/>
              </a:rPr>
              <a:t>13</a:t>
            </a:r>
            <a:r>
              <a:rPr lang="zh-CN" altLang="en-US" b="0" i="0" dirty="0">
                <a:solidFill>
                  <a:srgbClr val="585858"/>
                </a:solidFill>
                <a:effectLst/>
                <a:latin typeface="Lato" panose="020F0502020204030203" pitchFamily="34" charset="0"/>
              </a:rPr>
              <a:t>％）。对于回滚漏洞，尽管仅分析了游戏</a:t>
            </a:r>
            <a:r>
              <a:rPr lang="en-US" altLang="zh-CN" b="0" i="0" dirty="0" err="1">
                <a:solidFill>
                  <a:srgbClr val="585858"/>
                </a:solidFill>
                <a:effectLst/>
                <a:latin typeface="Lato" panose="020F0502020204030203" pitchFamily="34" charset="0"/>
              </a:rPr>
              <a:t>DApp</a:t>
            </a:r>
            <a:r>
              <a:rPr lang="zh-CN" altLang="en-US" b="0" i="0" dirty="0">
                <a:solidFill>
                  <a:srgbClr val="585858"/>
                </a:solidFill>
                <a:effectLst/>
                <a:latin typeface="Lato" panose="020F0502020204030203" pitchFamily="34" charset="0"/>
              </a:rPr>
              <a:t>的</a:t>
            </a:r>
            <a:r>
              <a:rPr lang="en-US" altLang="zh-CN" b="0" i="0" dirty="0">
                <a:solidFill>
                  <a:srgbClr val="585858"/>
                </a:solidFill>
                <a:effectLst/>
                <a:latin typeface="Lato" panose="020F0502020204030203" pitchFamily="34" charset="0"/>
              </a:rPr>
              <a:t>17,000</a:t>
            </a:r>
            <a:r>
              <a:rPr lang="zh-CN" altLang="en-US" b="0" i="0" dirty="0">
                <a:solidFill>
                  <a:srgbClr val="585858"/>
                </a:solidFill>
                <a:effectLst/>
                <a:latin typeface="Lato" panose="020F0502020204030203" pitchFamily="34" charset="0"/>
              </a:rPr>
              <a:t>个智能合约，但其中有</a:t>
            </a:r>
            <a:r>
              <a:rPr lang="en-US" altLang="zh-CN" b="0" i="0" dirty="0">
                <a:solidFill>
                  <a:srgbClr val="585858"/>
                </a:solidFill>
                <a:effectLst/>
                <a:latin typeface="Lato" panose="020F0502020204030203" pitchFamily="34" charset="0"/>
              </a:rPr>
              <a:t>1000</a:t>
            </a:r>
            <a:r>
              <a:rPr lang="zh-CN" altLang="en-US" b="0" i="0" dirty="0">
                <a:solidFill>
                  <a:srgbClr val="585858"/>
                </a:solidFill>
                <a:effectLst/>
                <a:latin typeface="Lato" panose="020F0502020204030203" pitchFamily="34" charset="0"/>
              </a:rPr>
              <a:t>多个易受攻击。伪造的</a:t>
            </a:r>
            <a:r>
              <a:rPr lang="en-US" altLang="zh-CN" b="0" i="0" dirty="0">
                <a:solidFill>
                  <a:srgbClr val="585858"/>
                </a:solidFill>
                <a:effectLst/>
                <a:latin typeface="Lato" panose="020F0502020204030203" pitchFamily="34" charset="0"/>
              </a:rPr>
              <a:t>EOS</a:t>
            </a:r>
            <a:r>
              <a:rPr lang="zh-CN" altLang="en-US" b="0" i="0" dirty="0">
                <a:solidFill>
                  <a:srgbClr val="585858"/>
                </a:solidFill>
                <a:effectLst/>
                <a:latin typeface="Lato" panose="020F0502020204030203" pitchFamily="34" charset="0"/>
              </a:rPr>
              <a:t>漏洞影响了大约</a:t>
            </a:r>
            <a:r>
              <a:rPr lang="en-US" altLang="zh-CN" b="0" i="0" dirty="0">
                <a:solidFill>
                  <a:srgbClr val="585858"/>
                </a:solidFill>
                <a:effectLst/>
                <a:latin typeface="Lato" panose="020F0502020204030203" pitchFamily="34" charset="0"/>
              </a:rPr>
              <a:t>2.7</a:t>
            </a:r>
            <a:r>
              <a:rPr lang="zh-CN" altLang="en-US" b="0" i="0" dirty="0">
                <a:solidFill>
                  <a:srgbClr val="585858"/>
                </a:solidFill>
                <a:effectLst/>
                <a:latin typeface="Lato" panose="020F0502020204030203" pitchFamily="34" charset="0"/>
              </a:rPr>
              <a:t>％的智能合约。这表明</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智能合约生态系统中普遍存在安全漏洞，同时也说明了识别和防止此类漏洞的紧迫性。</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608302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431734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4097643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12020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260536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338680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217837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具体而言，该帐户可以将公共</a:t>
            </a:r>
            <a:r>
              <a:rPr lang="en-US" altLang="zh-CN" b="0" i="0" dirty="0">
                <a:solidFill>
                  <a:srgbClr val="585858"/>
                </a:solidFill>
                <a:effectLst/>
                <a:latin typeface="Lato" panose="020F0502020204030203" pitchFamily="34" charset="0"/>
              </a:rPr>
              <a:t>/</a:t>
            </a:r>
            <a:r>
              <a:rPr lang="zh-CN" altLang="en-US" b="0" i="0" dirty="0">
                <a:solidFill>
                  <a:srgbClr val="585858"/>
                </a:solidFill>
                <a:effectLst/>
                <a:latin typeface="Lato" panose="020F0502020204030203" pitchFamily="34" charset="0"/>
              </a:rPr>
              <a:t>专用密钥分配给特定的操作，并且特定的密钥只能执行相应的操作。默认情况下，</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帐户附加到两个公用密钥：</a:t>
            </a:r>
            <a:r>
              <a:rPr lang="en-US" altLang="zh-CN" b="0" i="0" dirty="0" err="1">
                <a:solidFill>
                  <a:srgbClr val="585858"/>
                </a:solidFill>
                <a:effectLst/>
                <a:latin typeface="Lato" panose="020F0502020204030203" pitchFamily="34" charset="0"/>
              </a:rPr>
              <a:t>ownerkey</a:t>
            </a:r>
            <a:r>
              <a:rPr lang="zh-CN" altLang="en-US" b="0" i="0" dirty="0">
                <a:solidFill>
                  <a:srgbClr val="585858"/>
                </a:solidFill>
                <a:effectLst/>
                <a:latin typeface="Lato" panose="020F0502020204030203" pitchFamily="34" charset="0"/>
              </a:rPr>
              <a:t>（用于指定帐户的所有权）和</a:t>
            </a:r>
            <a:r>
              <a:rPr lang="en-US" altLang="zh-CN" b="0" i="0" dirty="0">
                <a:solidFill>
                  <a:srgbClr val="585858"/>
                </a:solidFill>
                <a:effectLst/>
                <a:latin typeface="Lato" panose="020F0502020204030203" pitchFamily="34" charset="0"/>
              </a:rPr>
              <a:t>active key</a:t>
            </a:r>
            <a:r>
              <a:rPr lang="zh-CN" altLang="en-US" b="0" i="0" dirty="0">
                <a:solidFill>
                  <a:srgbClr val="585858"/>
                </a:solidFill>
                <a:effectLst/>
                <a:latin typeface="Lato" panose="020F0502020204030203" pitchFamily="34" charset="0"/>
              </a:rPr>
              <a:t>（用于授予对帐户活动的访问权限）。这两个密钥授权两个本机命名权限：</a:t>
            </a:r>
            <a:r>
              <a:rPr lang="en-US" altLang="zh-CN" b="0" i="0" dirty="0">
                <a:solidFill>
                  <a:srgbClr val="585858"/>
                </a:solidFill>
                <a:effectLst/>
                <a:latin typeface="Lato" panose="020F0502020204030203" pitchFamily="34" charset="0"/>
              </a:rPr>
              <a:t>owner</a:t>
            </a:r>
            <a:r>
              <a:rPr lang="zh-CN" altLang="en-US" b="0" i="0" dirty="0">
                <a:solidFill>
                  <a:srgbClr val="585858"/>
                </a:solidFill>
                <a:effectLst/>
                <a:latin typeface="Lato" panose="020F0502020204030203" pitchFamily="34" charset="0"/>
              </a:rPr>
              <a:t>和</a:t>
            </a:r>
            <a:r>
              <a:rPr lang="en-US" altLang="zh-CN" b="0" i="0" dirty="0">
                <a:solidFill>
                  <a:srgbClr val="585858"/>
                </a:solidFill>
                <a:effectLst/>
                <a:latin typeface="Lato" panose="020F0502020204030203" pitchFamily="34" charset="0"/>
              </a:rPr>
              <a:t>active</a:t>
            </a:r>
            <a:r>
              <a:rPr lang="zh-CN" altLang="en-US" b="0" i="0" dirty="0">
                <a:solidFill>
                  <a:srgbClr val="585858"/>
                </a:solidFill>
                <a:effectLst/>
                <a:latin typeface="Lato" panose="020F0502020204030203" pitchFamily="34" charset="0"/>
              </a:rPr>
              <a:t>权限，以管理帐户。除了本机权限，</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还允许自定义命名权限以进行高级帐户管理。</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52120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585858"/>
                </a:solidFill>
                <a:effectLst/>
                <a:latin typeface="Lato" panose="020F0502020204030203" pitchFamily="34" charset="0"/>
              </a:rPr>
              <a:t>与以太坊不同，</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智能合约不被视为单独的实体。智能合约只是帐户中存储的一小段代码，这就可以解释为什么</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中的智能合约是可更新的，而不是所有者无法自由更改和销毁的，因此，当一个帐户被另一个人调用时，它所驻留的智能合约将负责处理收到的调用。这样，合约中最关键的组件就是</a:t>
            </a:r>
            <a:r>
              <a:rPr lang="en-US" altLang="zh-CN" b="0" i="0" dirty="0">
                <a:solidFill>
                  <a:srgbClr val="585858"/>
                </a:solidFill>
                <a:effectLst/>
                <a:latin typeface="Lato" panose="020F0502020204030203" pitchFamily="34" charset="0"/>
              </a:rPr>
              <a:t>dispatcher</a:t>
            </a:r>
            <a:r>
              <a:rPr lang="zh-CN" altLang="en-US" b="0" i="0" dirty="0">
                <a:solidFill>
                  <a:srgbClr val="585858"/>
                </a:solidFill>
                <a:effectLst/>
                <a:latin typeface="Lato" panose="020F0502020204030203" pitchFamily="34" charset="0"/>
              </a:rPr>
              <a:t>，它可以将请求调度到相应的函数。由</a:t>
            </a:r>
            <a:r>
              <a:rPr lang="en-US" altLang="zh-CN" b="0" i="0" dirty="0">
                <a:solidFill>
                  <a:srgbClr val="585858"/>
                </a:solidFill>
                <a:effectLst/>
                <a:latin typeface="Lato" panose="020F0502020204030203" pitchFamily="34" charset="0"/>
              </a:rPr>
              <a:t>EOSIO</a:t>
            </a:r>
            <a:r>
              <a:rPr lang="zh-CN" altLang="en-US" b="0" i="0" dirty="0">
                <a:solidFill>
                  <a:srgbClr val="585858"/>
                </a:solidFill>
                <a:effectLst/>
                <a:latin typeface="Lato" panose="020F0502020204030203" pitchFamily="34" charset="0"/>
              </a:rPr>
              <a:t>官方定义，智能合约中的调度程序被命名为</a:t>
            </a:r>
            <a:r>
              <a:rPr lang="en-US" altLang="zh-CN" b="0" i="0" dirty="0">
                <a:solidFill>
                  <a:srgbClr val="585858"/>
                </a:solidFill>
                <a:effectLst/>
                <a:latin typeface="Lato" panose="020F0502020204030203" pitchFamily="34" charset="0"/>
              </a:rPr>
              <a:t>apply</a:t>
            </a:r>
            <a:r>
              <a:rPr lang="zh-CN" altLang="en-US" b="0" i="0" dirty="0">
                <a:solidFill>
                  <a:srgbClr val="585858"/>
                </a:solidFill>
                <a:effectLst/>
                <a:latin typeface="Lato" panose="020F0502020204030203" pitchFamily="34" charset="0"/>
              </a:rPr>
              <a:t>，如上所示。</a:t>
            </a:r>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96518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2022/7/31</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tmp"/></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tm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0.tm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30.xml"/><Relationship Id="rId4"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3.tm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12044"/>
            <a:ext cx="9001125" cy="252028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r>
              <a:rPr lang="en-US" altLang="zh-CN" sz="2800" dirty="0"/>
              <a:t>Security Analysis of EOSIO Smart Contracts</a:t>
            </a:r>
            <a:r>
              <a:rPr lang="zh-CN" altLang="en-US" sz="2800" dirty="0"/>
              <a:t>论文分享</a:t>
            </a:r>
            <a:endParaRPr lang="en-US" altLang="zh-CN" sz="2400" dirty="0">
              <a:solidFill>
                <a:schemeClr val="bg1"/>
              </a:solidFill>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475" y="4281642"/>
            <a:ext cx="1584176" cy="444964"/>
          </a:xfrm>
          <a:prstGeom prst="rect">
            <a:avLst/>
          </a:prstGeom>
        </p:spPr>
      </p:pic>
      <p:grpSp>
        <p:nvGrpSpPr>
          <p:cNvPr id="8" name="组合 7"/>
          <p:cNvGrpSpPr/>
          <p:nvPr/>
        </p:nvGrpSpPr>
        <p:grpSpPr>
          <a:xfrm>
            <a:off x="1440222" y="3240236"/>
            <a:ext cx="6120680" cy="646331"/>
            <a:chOff x="1476226" y="3422964"/>
            <a:chExt cx="6120680" cy="646331"/>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80382" y="3422964"/>
              <a:ext cx="3240360" cy="646331"/>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汇报人：彭婷</a:t>
              </a:r>
              <a:endParaRPr lang="en-US" altLang="zh-CN" sz="1800" b="1" dirty="0">
                <a:solidFill>
                  <a:schemeClr val="bg1"/>
                </a:solidFill>
                <a:latin typeface="微软雅黑" panose="020B0503020204020204" pitchFamily="34" charset="-122"/>
                <a:ea typeface="微软雅黑" panose="020B0503020204020204" pitchFamily="34" charset="-122"/>
              </a:endParaRPr>
            </a:p>
            <a:p>
              <a:pPr algn="ctr"/>
              <a:r>
                <a:rPr lang="zh-CN" altLang="en-US" sz="1800" b="1" dirty="0">
                  <a:solidFill>
                    <a:schemeClr val="bg1"/>
                  </a:solidFill>
                  <a:latin typeface="微软雅黑" panose="020B0503020204020204" pitchFamily="34" charset="-122"/>
                  <a:ea typeface="微软雅黑" panose="020B0503020204020204" pitchFamily="34" charset="-122"/>
                </a:rPr>
                <a:t>日期：</a:t>
              </a:r>
              <a:r>
                <a:rPr lang="en-US" altLang="zh-CN" sz="1800" b="1" dirty="0">
                  <a:solidFill>
                    <a:schemeClr val="bg1"/>
                  </a:solidFill>
                  <a:latin typeface="微软雅黑" panose="020B0503020204020204" pitchFamily="34" charset="-122"/>
                  <a:ea typeface="微软雅黑" panose="020B0503020204020204" pitchFamily="34" charset="-122"/>
                </a:rPr>
                <a:t>2022</a:t>
              </a:r>
              <a:r>
                <a:rPr lang="zh-CN" altLang="en-US" sz="1800" b="1" dirty="0">
                  <a:solidFill>
                    <a:schemeClr val="bg1"/>
                  </a:solidFill>
                  <a:latin typeface="微软雅黑" panose="020B0503020204020204" pitchFamily="34" charset="-122"/>
                  <a:ea typeface="微软雅黑" panose="020B0503020204020204" pitchFamily="34" charset="-122"/>
                </a:rPr>
                <a:t>年</a:t>
              </a:r>
              <a:r>
                <a:rPr lang="en-US" altLang="zh-CN" sz="1800" b="1" dirty="0">
                  <a:solidFill>
                    <a:schemeClr val="bg1"/>
                  </a:solidFill>
                  <a:latin typeface="微软雅黑" panose="020B0503020204020204" pitchFamily="34" charset="-122"/>
                  <a:ea typeface="微软雅黑" panose="020B0503020204020204" pitchFamily="34" charset="-122"/>
                </a:rPr>
                <a:t>7</a:t>
              </a:r>
              <a:r>
                <a:rPr lang="zh-CN" altLang="en-US" sz="1800" b="1" dirty="0">
                  <a:solidFill>
                    <a:schemeClr val="bg1"/>
                  </a:solidFill>
                  <a:latin typeface="微软雅黑" panose="020B0503020204020204" pitchFamily="34" charset="-122"/>
                  <a:ea typeface="微软雅黑" panose="020B0503020204020204" pitchFamily="34" charset="-122"/>
                </a:rPr>
                <a:t>月</a:t>
              </a:r>
              <a:r>
                <a:rPr lang="en-US" altLang="zh-CN" sz="1800" b="1" dirty="0">
                  <a:solidFill>
                    <a:schemeClr val="bg1"/>
                  </a:solidFill>
                  <a:latin typeface="微软雅黑" panose="020B0503020204020204" pitchFamily="34" charset="-122"/>
                  <a:ea typeface="微软雅黑" panose="020B0503020204020204" pitchFamily="34" charset="-122"/>
                </a:rPr>
                <a:t>31</a:t>
              </a:r>
              <a:r>
                <a:rPr lang="zh-CN" altLang="en-US" sz="1800" b="1" dirty="0">
                  <a:solidFill>
                    <a:schemeClr val="bg1"/>
                  </a:solidFill>
                  <a:latin typeface="微软雅黑" panose="020B0503020204020204" pitchFamily="34" charset="-122"/>
                  <a:ea typeface="微软雅黑" panose="020B0503020204020204" pitchFamily="34" charset="-122"/>
                </a:rPr>
                <a:t>日</a:t>
              </a:r>
            </a:p>
          </p:txBody>
        </p:sp>
      </p:grpSp>
    </p:spTree>
    <p:extLst>
      <p:ext uri="{BB962C8B-B14F-4D97-AF65-F5344CB8AC3E}">
        <p14:creationId xmlns:p14="http://schemas.microsoft.com/office/powerpoint/2010/main" val="2691015505"/>
      </p:ext>
    </p:extLst>
  </p:cSld>
  <p:clrMapOvr>
    <a:masterClrMapping/>
  </p:clrMapOvr>
  <p:extLst>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交易</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168223AF-40F9-A6B2-9355-6F556577B2A3}"/>
              </a:ext>
            </a:extLst>
          </p:cNvPr>
          <p:cNvSpPr txBox="1"/>
          <p:nvPr/>
        </p:nvSpPr>
        <p:spPr>
          <a:xfrm>
            <a:off x="1116186" y="1152004"/>
            <a:ext cx="6552728" cy="400110"/>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事务是由节点验证的基本单位，它被打包在块中。</a:t>
            </a:r>
            <a:endParaRPr lang="zh-CN" altLang="en-US" sz="2000" dirty="0"/>
          </a:p>
        </p:txBody>
      </p:sp>
      <p:pic>
        <p:nvPicPr>
          <p:cNvPr id="4" name="图片 3">
            <a:extLst>
              <a:ext uri="{FF2B5EF4-FFF2-40B4-BE49-F238E27FC236}">
                <a16:creationId xmlns:a16="http://schemas.microsoft.com/office/drawing/2014/main" id="{5ECD3275-B536-BF33-CAAF-F24D5D770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043" y="1723797"/>
            <a:ext cx="6591871" cy="1592718"/>
          </a:xfrm>
          <a:prstGeom prst="rect">
            <a:avLst/>
          </a:prstGeom>
        </p:spPr>
      </p:pic>
    </p:spTree>
    <p:extLst>
      <p:ext uri="{BB962C8B-B14F-4D97-AF65-F5344CB8AC3E}">
        <p14:creationId xmlns:p14="http://schemas.microsoft.com/office/powerpoint/2010/main" val="411918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交易</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4" name="图片 3">
            <a:extLst>
              <a:ext uri="{FF2B5EF4-FFF2-40B4-BE49-F238E27FC236}">
                <a16:creationId xmlns:a16="http://schemas.microsoft.com/office/drawing/2014/main" id="{87A3DE4D-1949-62A8-F1D4-D2F798B89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4" y="1512044"/>
            <a:ext cx="6820491" cy="2484335"/>
          </a:xfrm>
          <a:prstGeom prst="rect">
            <a:avLst/>
          </a:prstGeom>
        </p:spPr>
      </p:pic>
      <p:sp>
        <p:nvSpPr>
          <p:cNvPr id="11" name="文本框 10">
            <a:extLst>
              <a:ext uri="{FF2B5EF4-FFF2-40B4-BE49-F238E27FC236}">
                <a16:creationId xmlns:a16="http://schemas.microsoft.com/office/drawing/2014/main" id="{0F26B224-0865-7526-0ACD-0FDBF4C52B57}"/>
              </a:ext>
            </a:extLst>
          </p:cNvPr>
          <p:cNvSpPr txBox="1"/>
          <p:nvPr/>
        </p:nvSpPr>
        <p:spPr>
          <a:xfrm>
            <a:off x="756146" y="946771"/>
            <a:ext cx="6247300" cy="707886"/>
          </a:xfrm>
          <a:prstGeom prst="rect">
            <a:avLst/>
          </a:prstGeom>
          <a:noFill/>
        </p:spPr>
        <p:txBody>
          <a:bodyPr wrap="square">
            <a:spAutoFit/>
          </a:bodyPr>
          <a:lstStyle/>
          <a:p>
            <a:r>
              <a:rPr lang="zh-CN" altLang="en-US" sz="2000" b="0" i="0" dirty="0">
                <a:solidFill>
                  <a:srgbClr val="585858"/>
                </a:solidFill>
                <a:effectLst/>
                <a:latin typeface="Segoe Print" panose="02000600000000000000" pitchFamily="2" charset="0"/>
              </a:rPr>
              <a:t>除了交易和动作外，还有另一种排他性机制，即</a:t>
            </a:r>
            <a:r>
              <a:rPr lang="en-US" altLang="zh-CN" sz="2000" b="0" i="0" dirty="0" err="1">
                <a:solidFill>
                  <a:srgbClr val="585858"/>
                </a:solidFill>
                <a:effectLst/>
                <a:latin typeface="Segoe Print" panose="02000600000000000000" pitchFamily="2" charset="0"/>
              </a:rPr>
              <a:t>notifification</a:t>
            </a:r>
            <a:r>
              <a:rPr lang="zh-CN" altLang="en-US" sz="2000" b="0" i="0" dirty="0">
                <a:solidFill>
                  <a:srgbClr val="585858"/>
                </a:solidFill>
                <a:effectLst/>
                <a:latin typeface="Segoe Print" panose="02000600000000000000" pitchFamily="2" charset="0"/>
              </a:rPr>
              <a:t>。</a:t>
            </a:r>
            <a:endParaRPr lang="zh-CN" altLang="en-US" sz="2000" dirty="0">
              <a:latin typeface="Segoe Print" panose="02000600000000000000" pitchFamily="2" charset="0"/>
            </a:endParaRPr>
          </a:p>
        </p:txBody>
      </p:sp>
    </p:spTree>
    <p:extLst>
      <p:ext uri="{BB962C8B-B14F-4D97-AF65-F5344CB8AC3E}">
        <p14:creationId xmlns:p14="http://schemas.microsoft.com/office/powerpoint/2010/main" val="252176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616159" y="408226"/>
            <a:ext cx="4392488"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err="1">
                <a:solidFill>
                  <a:prstClr val="black">
                    <a:lumMod val="65000"/>
                    <a:lumOff val="35000"/>
                  </a:prstClr>
                </a:solidFill>
                <a:latin typeface="Segoe Print" panose="02000600000000000000" pitchFamily="2" charset="0"/>
                <a:ea typeface="微软雅黑" panose="020B0503020204020204" pitchFamily="34" charset="-122"/>
              </a:rPr>
              <a:t>Wasm</a:t>
            </a:r>
            <a:r>
              <a:rPr lang="zh-CN" altLang="en-US" sz="2000" b="1" dirty="0">
                <a:solidFill>
                  <a:prstClr val="black">
                    <a:lumMod val="65000"/>
                    <a:lumOff val="35000"/>
                  </a:prstClr>
                </a:solidFill>
                <a:ea typeface="微软雅黑" panose="020B0503020204020204" pitchFamily="34" charset="-122"/>
              </a:rPr>
              <a:t>字节码和</a:t>
            </a:r>
            <a:r>
              <a:rPr lang="en-US" altLang="zh-CN" sz="2000" b="1" dirty="0">
                <a:solidFill>
                  <a:prstClr val="black">
                    <a:lumMod val="65000"/>
                    <a:lumOff val="35000"/>
                  </a:prstClr>
                </a:solidFill>
                <a:latin typeface="Segoe Print" panose="02000600000000000000" pitchFamily="2" charset="0"/>
                <a:ea typeface="微软雅黑" panose="020B0503020204020204" pitchFamily="34" charset="-122"/>
              </a:rPr>
              <a:t>EOS VM</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9F96D7FC-3BF3-C070-CD86-3FD5F9C487B4}"/>
              </a:ext>
            </a:extLst>
          </p:cNvPr>
          <p:cNvSpPr txBox="1"/>
          <p:nvPr/>
        </p:nvSpPr>
        <p:spPr>
          <a:xfrm>
            <a:off x="756146" y="1206078"/>
            <a:ext cx="5688632" cy="1015663"/>
          </a:xfrm>
          <a:prstGeom prst="rect">
            <a:avLst/>
          </a:prstGeom>
          <a:noFill/>
        </p:spPr>
        <p:txBody>
          <a:bodyPr wrap="square">
            <a:spAutoFit/>
          </a:bodyPr>
          <a:lstStyle/>
          <a:p>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mn-ea"/>
              </a:rPr>
              <a:t>智能合约用</a:t>
            </a:r>
            <a:r>
              <a:rPr lang="en-US" altLang="zh-CN" sz="2000" dirty="0">
                <a:solidFill>
                  <a:srgbClr val="585858"/>
                </a:solidFill>
                <a:latin typeface="Segoe Print" panose="02000600000000000000" pitchFamily="2" charset="0"/>
              </a:rPr>
              <a:t>C ++</a:t>
            </a:r>
            <a:r>
              <a:rPr lang="zh-CN" altLang="en-US" sz="2000" b="0" i="0" dirty="0">
                <a:solidFill>
                  <a:srgbClr val="585858"/>
                </a:solidFill>
                <a:effectLst/>
                <a:latin typeface="+mn-ea"/>
              </a:rPr>
              <a:t>编写，然后编译为</a:t>
            </a:r>
            <a:r>
              <a:rPr lang="en-US" altLang="zh-CN" sz="2000" dirty="0" err="1">
                <a:solidFill>
                  <a:srgbClr val="585858"/>
                </a:solidFill>
                <a:latin typeface="Segoe Print" panose="02000600000000000000" pitchFamily="2" charset="0"/>
              </a:rPr>
              <a:t>WebAssembly</a:t>
            </a:r>
            <a:r>
              <a:rPr lang="zh-CN" altLang="en-US" sz="2000" b="0" i="0" dirty="0">
                <a:solidFill>
                  <a:srgbClr val="585858"/>
                </a:solidFill>
                <a:effectLst/>
                <a:latin typeface="+mn-ea"/>
              </a:rPr>
              <a:t>（</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）字节码，该字节码将在</a:t>
            </a:r>
            <a:r>
              <a:rPr lang="en-US" altLang="zh-CN" sz="2000" dirty="0">
                <a:solidFill>
                  <a:srgbClr val="585858"/>
                </a:solidFill>
                <a:latin typeface="Segoe Print" panose="02000600000000000000" pitchFamily="2" charset="0"/>
              </a:rPr>
              <a:t>EOS</a:t>
            </a:r>
            <a:r>
              <a:rPr lang="en-US" altLang="zh-CN" sz="2000" b="0" i="0" dirty="0">
                <a:solidFill>
                  <a:srgbClr val="585858"/>
                </a:solidFill>
                <a:effectLst/>
                <a:latin typeface="+mn-ea"/>
              </a:rPr>
              <a:t> </a:t>
            </a:r>
            <a:r>
              <a:rPr lang="en-US" altLang="zh-CN" sz="2000" dirty="0">
                <a:solidFill>
                  <a:srgbClr val="585858"/>
                </a:solidFill>
                <a:latin typeface="Segoe Print" panose="02000600000000000000" pitchFamily="2" charset="0"/>
              </a:rPr>
              <a:t>VM</a:t>
            </a:r>
            <a:r>
              <a:rPr lang="zh-CN" altLang="en-US" sz="2000" b="0" i="0" dirty="0">
                <a:solidFill>
                  <a:srgbClr val="585858"/>
                </a:solidFill>
                <a:effectLst/>
                <a:latin typeface="+mn-ea"/>
              </a:rPr>
              <a:t>中执行</a:t>
            </a:r>
            <a:r>
              <a:rPr lang="zh-CN" altLang="en-US" b="0" i="0" dirty="0">
                <a:solidFill>
                  <a:srgbClr val="585858"/>
                </a:solidFill>
                <a:effectLst/>
                <a:latin typeface="Lato" panose="020F0502020204030203" pitchFamily="34" charset="0"/>
              </a:rPr>
              <a:t>。</a:t>
            </a:r>
            <a:endParaRPr lang="zh-CN" altLang="en-US" dirty="0"/>
          </a:p>
        </p:txBody>
      </p:sp>
      <p:sp>
        <p:nvSpPr>
          <p:cNvPr id="10" name="文本框 9">
            <a:extLst>
              <a:ext uri="{FF2B5EF4-FFF2-40B4-BE49-F238E27FC236}">
                <a16:creationId xmlns:a16="http://schemas.microsoft.com/office/drawing/2014/main" id="{82EFF661-F9EC-2115-8F07-2B01A224FA57}"/>
              </a:ext>
            </a:extLst>
          </p:cNvPr>
          <p:cNvSpPr txBox="1"/>
          <p:nvPr/>
        </p:nvSpPr>
        <p:spPr>
          <a:xfrm>
            <a:off x="900162" y="2818572"/>
            <a:ext cx="4498622" cy="400110"/>
          </a:xfrm>
          <a:prstGeom prst="rect">
            <a:avLst/>
          </a:prstGeom>
          <a:noFill/>
        </p:spPr>
        <p:txBody>
          <a:bodyPr wrap="square">
            <a:spAutoFit/>
          </a:bodyPr>
          <a:lstStyle/>
          <a:p>
            <a:r>
              <a:rPr lang="en-US" altLang="zh-CN" sz="2000" dirty="0">
                <a:solidFill>
                  <a:srgbClr val="585858"/>
                </a:solidFill>
                <a:latin typeface="Segoe Print" panose="02000600000000000000" pitchFamily="2" charset="0"/>
              </a:rPr>
              <a:t>EOSIO </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二进制文件称为模块。</a:t>
            </a:r>
            <a:endParaRPr lang="zh-CN" altLang="en-US" sz="2000" dirty="0">
              <a:latin typeface="+mn-ea"/>
            </a:endParaRPr>
          </a:p>
        </p:txBody>
      </p:sp>
    </p:spTree>
    <p:extLst>
      <p:ext uri="{BB962C8B-B14F-4D97-AF65-F5344CB8AC3E}">
        <p14:creationId xmlns:p14="http://schemas.microsoft.com/office/powerpoint/2010/main" val="349188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0525" y="1707900"/>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188194"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132410" y="2212379"/>
            <a:ext cx="496855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EOSIO</a:t>
            </a: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智能合约漏洞</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797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68997" y="44208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智能合约漏洞</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B117680-679E-FF6C-5445-835929390AF4}"/>
              </a:ext>
            </a:extLst>
          </p:cNvPr>
          <p:cNvSpPr txBox="1"/>
          <p:nvPr/>
        </p:nvSpPr>
        <p:spPr>
          <a:xfrm>
            <a:off x="612130" y="935980"/>
            <a:ext cx="7704856" cy="707886"/>
          </a:xfrm>
          <a:prstGeom prst="rect">
            <a:avLst/>
          </a:prstGeom>
          <a:noFill/>
        </p:spPr>
        <p:txBody>
          <a:bodyPr wrap="square">
            <a:spAutoFit/>
          </a:bodyPr>
          <a:lstStyle/>
          <a:p>
            <a:r>
              <a:rPr lang="zh-CN" altLang="en-US" sz="2000" b="0" i="0" dirty="0">
                <a:solidFill>
                  <a:srgbClr val="585858"/>
                </a:solidFill>
                <a:effectLst/>
                <a:latin typeface="+mn-ea"/>
              </a:rPr>
              <a:t>在合约执行的生命周期内，可以随时进行攻击。因此首先以</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为例，介绍智能合约执行的一般生命周期，如下图所示。</a:t>
            </a:r>
            <a:endParaRPr lang="zh-CN" altLang="en-US" sz="2000" dirty="0">
              <a:latin typeface="+mn-ea"/>
            </a:endParaRPr>
          </a:p>
        </p:txBody>
      </p:sp>
      <p:pic>
        <p:nvPicPr>
          <p:cNvPr id="4" name="图片 3">
            <a:extLst>
              <a:ext uri="{FF2B5EF4-FFF2-40B4-BE49-F238E27FC236}">
                <a16:creationId xmlns:a16="http://schemas.microsoft.com/office/drawing/2014/main" id="{7C23EFB7-DB88-C18D-BC2D-9C792B9AA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97" y="2016100"/>
            <a:ext cx="6675698" cy="1783235"/>
          </a:xfrm>
          <a:prstGeom prst="rect">
            <a:avLst/>
          </a:prstGeom>
        </p:spPr>
      </p:pic>
    </p:spTree>
    <p:extLst>
      <p:ext uri="{BB962C8B-B14F-4D97-AF65-F5344CB8AC3E}">
        <p14:creationId xmlns:p14="http://schemas.microsoft.com/office/powerpoint/2010/main" val="135305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EOSIO</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智能合约漏洞</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E6842954-D42C-464B-8FE3-019168796D0B}"/>
              </a:ext>
            </a:extLst>
          </p:cNvPr>
          <p:cNvSpPr txBox="1"/>
          <p:nvPr/>
        </p:nvSpPr>
        <p:spPr>
          <a:xfrm>
            <a:off x="784112" y="935980"/>
            <a:ext cx="6812794" cy="400110"/>
          </a:xfrm>
          <a:prstGeom prst="rect">
            <a:avLst/>
          </a:prstGeom>
          <a:noFill/>
        </p:spPr>
        <p:txBody>
          <a:bodyPr wrap="square">
            <a:spAutoFit/>
          </a:bodyPr>
          <a:lstStyle/>
          <a:p>
            <a:r>
              <a:rPr lang="zh-CN" altLang="en-US" sz="2000" b="0" i="0" dirty="0">
                <a:solidFill>
                  <a:srgbClr val="585858"/>
                </a:solidFill>
                <a:effectLst/>
                <a:latin typeface="+mn-ea"/>
              </a:rPr>
              <a:t>与合约执行生命周期有关的四种常见漏洞。</a:t>
            </a:r>
            <a:endParaRPr lang="zh-CN" altLang="en-US" sz="2000" dirty="0">
              <a:latin typeface="+mn-ea"/>
            </a:endParaRPr>
          </a:p>
        </p:txBody>
      </p:sp>
      <p:graphicFrame>
        <p:nvGraphicFramePr>
          <p:cNvPr id="5" name="图示 4">
            <a:extLst>
              <a:ext uri="{FF2B5EF4-FFF2-40B4-BE49-F238E27FC236}">
                <a16:creationId xmlns:a16="http://schemas.microsoft.com/office/drawing/2014/main" id="{8A16DD38-DEA0-35F6-CE56-3FFAA886FCD6}"/>
              </a:ext>
            </a:extLst>
          </p:cNvPr>
          <p:cNvGraphicFramePr/>
          <p:nvPr>
            <p:extLst>
              <p:ext uri="{D42A27DB-BD31-4B8C-83A1-F6EECF244321}">
                <p14:modId xmlns:p14="http://schemas.microsoft.com/office/powerpoint/2010/main" val="2266490834"/>
              </p:ext>
            </p:extLst>
          </p:nvPr>
        </p:nvGraphicFramePr>
        <p:xfrm>
          <a:off x="1500187" y="1556066"/>
          <a:ext cx="4872583" cy="2964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30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虚假</a:t>
            </a:r>
            <a:r>
              <a:rPr lang="en-US" altLang="zh-CN" sz="2000" b="1" dirty="0">
                <a:solidFill>
                  <a:prstClr val="black">
                    <a:lumMod val="65000"/>
                    <a:lumOff val="35000"/>
                  </a:prstClr>
                </a:solidFill>
                <a:latin typeface="Segoe Print" panose="02000600000000000000" pitchFamily="2" charset="0"/>
                <a:ea typeface="微软雅黑" panose="020B0503020204020204" pitchFamily="34" charset="-122"/>
                <a:sym typeface="Arial" panose="020B0604020202020204" pitchFamily="34" charset="0"/>
              </a:rPr>
              <a:t>EOS</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AD88C8E3-ADED-4281-2A39-60E07744020F}"/>
              </a:ext>
            </a:extLst>
          </p:cNvPr>
          <p:cNvSpPr txBox="1"/>
          <p:nvPr/>
        </p:nvSpPr>
        <p:spPr>
          <a:xfrm>
            <a:off x="485368" y="935980"/>
            <a:ext cx="7831618"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任何人都可以创建和发行称为</a:t>
            </a:r>
            <a:r>
              <a:rPr lang="en-US" altLang="zh-CN" sz="2000" b="0" i="0" dirty="0">
                <a:solidFill>
                  <a:srgbClr val="585858"/>
                </a:solidFill>
                <a:effectLst/>
                <a:latin typeface="Segoe Print" panose="02000600000000000000" pitchFamily="2" charset="0"/>
              </a:rPr>
              <a:t>EOS</a:t>
            </a:r>
            <a:r>
              <a:rPr lang="zh-CN" altLang="en-US" sz="2000" b="0" i="0" dirty="0">
                <a:solidFill>
                  <a:srgbClr val="585858"/>
                </a:solidFill>
                <a:effectLst/>
                <a:latin typeface="Lato" panose="020F0502020204030203" pitchFamily="34" charset="0"/>
              </a:rPr>
              <a:t>的</a:t>
            </a:r>
            <a:r>
              <a:rPr lang="en-US" altLang="zh-CN" sz="2000" dirty="0">
                <a:solidFill>
                  <a:srgbClr val="585858"/>
                </a:solidFill>
                <a:latin typeface="Segoe Print" panose="02000600000000000000" pitchFamily="2" charset="0"/>
              </a:rPr>
              <a:t>token</a:t>
            </a:r>
            <a:r>
              <a:rPr lang="zh-CN" altLang="en-US" sz="2000" b="0" i="0" dirty="0">
                <a:solidFill>
                  <a:srgbClr val="585858"/>
                </a:solidFill>
                <a:effectLst/>
                <a:latin typeface="Lato" panose="020F0502020204030203" pitchFamily="34" charset="0"/>
              </a:rPr>
              <a:t>，因为</a:t>
            </a:r>
            <a:r>
              <a:rPr lang="en-US" altLang="zh-CN" sz="2000" dirty="0">
                <a:solidFill>
                  <a:srgbClr val="585858"/>
                </a:solidFill>
                <a:latin typeface="Segoe Print" panose="02000600000000000000" pitchFamily="2" charset="0"/>
              </a:rPr>
              <a:t>token</a:t>
            </a:r>
            <a:r>
              <a:rPr lang="zh-CN" altLang="en-US" sz="2000" b="0" i="0" dirty="0">
                <a:solidFill>
                  <a:srgbClr val="585858"/>
                </a:solidFill>
                <a:effectLst/>
                <a:latin typeface="Lato" panose="020F0502020204030203" pitchFamily="34" charset="0"/>
              </a:rPr>
              <a:t>名称和符号在</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Lato" panose="020F0502020204030203" pitchFamily="34" charset="0"/>
              </a:rPr>
              <a:t>中不需要符合唯一性。因此，在下图中的步骤</a:t>
            </a:r>
            <a:r>
              <a:rPr lang="en-US" altLang="zh-CN" sz="2000" b="0" i="0" dirty="0">
                <a:solidFill>
                  <a:srgbClr val="585858"/>
                </a:solidFill>
                <a:effectLst/>
                <a:latin typeface="Lato" panose="020F0502020204030203" pitchFamily="34" charset="0"/>
              </a:rPr>
              <a:t>3</a:t>
            </a:r>
            <a:r>
              <a:rPr lang="zh-CN" altLang="en-US" sz="2000" b="0" i="0" dirty="0">
                <a:solidFill>
                  <a:srgbClr val="585858"/>
                </a:solidFill>
                <a:effectLst/>
                <a:latin typeface="Lato" panose="020F0502020204030203" pitchFamily="34" charset="0"/>
              </a:rPr>
              <a:t>对</a:t>
            </a:r>
            <a:r>
              <a:rPr lang="en-US" altLang="zh-CN" sz="2000" dirty="0">
                <a:solidFill>
                  <a:srgbClr val="585858"/>
                </a:solidFill>
                <a:latin typeface="Segoe Print" panose="02000600000000000000" pitchFamily="2" charset="0"/>
              </a:rPr>
              <a:t>code</a:t>
            </a:r>
            <a:r>
              <a:rPr lang="zh-CN" altLang="en-US" sz="2000" b="0" i="0" dirty="0">
                <a:solidFill>
                  <a:srgbClr val="585858"/>
                </a:solidFill>
                <a:effectLst/>
                <a:latin typeface="Lato" panose="020F0502020204030203" pitchFamily="34" charset="0"/>
              </a:rPr>
              <a:t>进行不正确验证可能会导致漏洞。</a:t>
            </a:r>
            <a:endParaRPr lang="zh-CN" altLang="en-US" sz="2000" dirty="0"/>
          </a:p>
        </p:txBody>
      </p:sp>
      <p:pic>
        <p:nvPicPr>
          <p:cNvPr id="11" name="图片 10">
            <a:extLst>
              <a:ext uri="{FF2B5EF4-FFF2-40B4-BE49-F238E27FC236}">
                <a16:creationId xmlns:a16="http://schemas.microsoft.com/office/drawing/2014/main" id="{B87439D8-EB81-4772-BEA9-EA97CBF03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93" y="2197052"/>
            <a:ext cx="6675698" cy="1783235"/>
          </a:xfrm>
          <a:prstGeom prst="rect">
            <a:avLst/>
          </a:prstGeom>
        </p:spPr>
      </p:pic>
      <p:sp>
        <p:nvSpPr>
          <p:cNvPr id="13" name="文本框 12">
            <a:extLst>
              <a:ext uri="{FF2B5EF4-FFF2-40B4-BE49-F238E27FC236}">
                <a16:creationId xmlns:a16="http://schemas.microsoft.com/office/drawing/2014/main" id="{1AADA979-2F40-3913-744D-E807EBEF4E5B}"/>
              </a:ext>
            </a:extLst>
          </p:cNvPr>
          <p:cNvSpPr txBox="1"/>
          <p:nvPr/>
        </p:nvSpPr>
        <p:spPr>
          <a:xfrm>
            <a:off x="756146" y="4088353"/>
            <a:ext cx="7831618" cy="707886"/>
          </a:xfrm>
          <a:prstGeom prst="rect">
            <a:avLst/>
          </a:prstGeom>
          <a:noFill/>
        </p:spPr>
        <p:txBody>
          <a:bodyPr wrap="square">
            <a:spAutoFit/>
          </a:bodyPr>
          <a:lstStyle/>
          <a:p>
            <a:r>
              <a:rPr lang="zh-CN" altLang="en-US" sz="2000" b="1" dirty="0">
                <a:solidFill>
                  <a:srgbClr val="585858"/>
                </a:solidFill>
                <a:latin typeface="Lato" panose="020F0502020204030203" pitchFamily="34" charset="0"/>
              </a:rPr>
              <a:t>漏洞描述</a:t>
            </a:r>
            <a:r>
              <a:rPr lang="zh-CN" altLang="en-US" sz="2000" dirty="0">
                <a:solidFill>
                  <a:srgbClr val="585858"/>
                </a:solidFill>
                <a:latin typeface="Lato" panose="020F0502020204030203" pitchFamily="34" charset="0"/>
              </a:rPr>
              <a:t>：由于</a:t>
            </a:r>
            <a:r>
              <a:rPr lang="en-US" altLang="zh-CN" sz="2000" dirty="0" err="1">
                <a:solidFill>
                  <a:srgbClr val="585858"/>
                </a:solidFill>
                <a:latin typeface="Segoe Print" panose="02000600000000000000" pitchFamily="2" charset="0"/>
              </a:rPr>
              <a:t>eosio.token</a:t>
            </a:r>
            <a:r>
              <a:rPr lang="zh-CN" altLang="en-US" sz="2000" dirty="0">
                <a:solidFill>
                  <a:srgbClr val="585858"/>
                </a:solidFill>
                <a:latin typeface="Lato" panose="020F0502020204030203" pitchFamily="34" charset="0"/>
              </a:rPr>
              <a:t>的源代码是完全公开的，因此任何人都可以复制其源代码并发行具有相同名称，符号和代码的</a:t>
            </a:r>
            <a:r>
              <a:rPr lang="en-US" altLang="zh-CN" sz="2000" dirty="0">
                <a:solidFill>
                  <a:srgbClr val="585858"/>
                </a:solidFill>
                <a:latin typeface="Segoe Print" panose="02000600000000000000" pitchFamily="2" charset="0"/>
              </a:rPr>
              <a:t>token</a:t>
            </a:r>
            <a:r>
              <a:rPr lang="zh-CN" altLang="en-US" sz="2000" dirty="0">
                <a:solidFill>
                  <a:srgbClr val="585858"/>
                </a:solidFill>
                <a:latin typeface="Lato" panose="020F0502020204030203" pitchFamily="34" charset="0"/>
              </a:rPr>
              <a:t>。</a:t>
            </a:r>
          </a:p>
        </p:txBody>
      </p:sp>
    </p:spTree>
    <p:extLst>
      <p:ext uri="{BB962C8B-B14F-4D97-AF65-F5344CB8AC3E}">
        <p14:creationId xmlns:p14="http://schemas.microsoft.com/office/powerpoint/2010/main" val="22776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虚假收据</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5B2B54B8-CD23-AA50-CF9A-86B5CFD3893C}"/>
              </a:ext>
            </a:extLst>
          </p:cNvPr>
          <p:cNvSpPr txBox="1"/>
          <p:nvPr/>
        </p:nvSpPr>
        <p:spPr>
          <a:xfrm>
            <a:off x="612130" y="1007988"/>
            <a:ext cx="8112026" cy="1015663"/>
          </a:xfrm>
          <a:prstGeom prst="rect">
            <a:avLst/>
          </a:prstGeom>
          <a:noFill/>
        </p:spPr>
        <p:txBody>
          <a:bodyPr wrap="square">
            <a:spAutoFit/>
          </a:bodyPr>
          <a:lstStyle/>
          <a:p>
            <a:r>
              <a:rPr lang="zh-CN" altLang="en-US" sz="2000" b="0" i="0" dirty="0">
                <a:solidFill>
                  <a:srgbClr val="585858"/>
                </a:solidFill>
                <a:effectLst/>
                <a:latin typeface="+mn-ea"/>
              </a:rPr>
              <a:t>如果</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开发人员对</a:t>
            </a:r>
            <a:r>
              <a:rPr lang="en-US" altLang="zh-CN" sz="2000" b="0" i="0" dirty="0">
                <a:solidFill>
                  <a:srgbClr val="585858"/>
                </a:solidFill>
                <a:effectLst/>
                <a:latin typeface="Segoe Print" panose="02000600000000000000" pitchFamily="2" charset="0"/>
              </a:rPr>
              <a:t>code</a:t>
            </a:r>
            <a:r>
              <a:rPr lang="zh-CN" altLang="en-US" sz="2000" b="0" i="0" dirty="0">
                <a:solidFill>
                  <a:srgbClr val="585858"/>
                </a:solidFill>
                <a:effectLst/>
                <a:latin typeface="+mn-ea"/>
              </a:rPr>
              <a:t>进行了全面检查，则通知将由调度程序转发到</a:t>
            </a:r>
            <a:r>
              <a:rPr lang="en-US" altLang="zh-CN" sz="2000" b="0" i="0" dirty="0">
                <a:solidFill>
                  <a:srgbClr val="585858"/>
                </a:solidFill>
                <a:effectLst/>
                <a:latin typeface="Segoe Print" panose="02000600000000000000" pitchFamily="2" charset="0"/>
              </a:rPr>
              <a:t>transfer</a:t>
            </a:r>
            <a:r>
              <a:rPr lang="zh-CN" altLang="en-US" sz="2000" b="0" i="0" dirty="0">
                <a:solidFill>
                  <a:srgbClr val="585858"/>
                </a:solidFill>
                <a:effectLst/>
                <a:latin typeface="+mn-ea"/>
              </a:rPr>
              <a:t>，如下图中的步骤</a:t>
            </a:r>
            <a:r>
              <a:rPr lang="en-US" altLang="zh-CN" sz="2000" b="0" i="0" dirty="0">
                <a:solidFill>
                  <a:srgbClr val="585858"/>
                </a:solidFill>
                <a:effectLst/>
                <a:latin typeface="+mn-ea"/>
              </a:rPr>
              <a:t>4</a:t>
            </a:r>
            <a:r>
              <a:rPr lang="zh-CN" altLang="en-US" sz="2000" b="0" i="0" dirty="0">
                <a:solidFill>
                  <a:srgbClr val="585858"/>
                </a:solidFill>
                <a:effectLst/>
                <a:latin typeface="+mn-ea"/>
              </a:rPr>
              <a:t>所示。但是，如果开发人员在此步骤中未执行验证，则</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可以被攻击。</a:t>
            </a:r>
            <a:endParaRPr lang="zh-CN" altLang="en-US" sz="2000" dirty="0">
              <a:latin typeface="+mn-ea"/>
            </a:endParaRPr>
          </a:p>
        </p:txBody>
      </p:sp>
      <p:sp>
        <p:nvSpPr>
          <p:cNvPr id="10" name="文本框 9">
            <a:extLst>
              <a:ext uri="{FF2B5EF4-FFF2-40B4-BE49-F238E27FC236}">
                <a16:creationId xmlns:a16="http://schemas.microsoft.com/office/drawing/2014/main" id="{7ED1FB30-0908-B22E-1939-14E088F491C7}"/>
              </a:ext>
            </a:extLst>
          </p:cNvPr>
          <p:cNvSpPr txBox="1"/>
          <p:nvPr/>
        </p:nvSpPr>
        <p:spPr>
          <a:xfrm>
            <a:off x="612130" y="3939871"/>
            <a:ext cx="7704856" cy="707886"/>
          </a:xfrm>
          <a:prstGeom prst="rect">
            <a:avLst/>
          </a:prstGeom>
          <a:noFill/>
        </p:spPr>
        <p:txBody>
          <a:bodyPr wrap="square">
            <a:spAutoFit/>
          </a:bodyPr>
          <a:lstStyle/>
          <a:p>
            <a:r>
              <a:rPr lang="zh-CN" altLang="en-US" sz="2000" b="1" i="0" dirty="0">
                <a:solidFill>
                  <a:srgbClr val="585858"/>
                </a:solidFill>
                <a:effectLst/>
                <a:latin typeface="+mn-ea"/>
              </a:rPr>
              <a:t>漏洞描述：</a:t>
            </a:r>
            <a:r>
              <a:rPr lang="zh-CN" altLang="en-US" sz="2000" b="0" i="0" dirty="0">
                <a:solidFill>
                  <a:srgbClr val="585858"/>
                </a:solidFill>
                <a:effectLst/>
                <a:latin typeface="+mn-ea"/>
              </a:rPr>
              <a:t>通知可以转发，并且</a:t>
            </a:r>
            <a:r>
              <a:rPr lang="en-US" altLang="zh-CN" sz="2000" b="0" i="0" dirty="0">
                <a:solidFill>
                  <a:srgbClr val="585858"/>
                </a:solidFill>
                <a:effectLst/>
                <a:latin typeface="Segoe Print" panose="02000600000000000000" pitchFamily="2" charset="0"/>
              </a:rPr>
              <a:t>code</a:t>
            </a:r>
            <a:r>
              <a:rPr lang="zh-CN" altLang="en-US" sz="2000" b="0" i="0" dirty="0">
                <a:solidFill>
                  <a:srgbClr val="585858"/>
                </a:solidFill>
                <a:effectLst/>
                <a:latin typeface="+mn-ea"/>
              </a:rPr>
              <a:t>不会更改。因此，</a:t>
            </a:r>
            <a:r>
              <a:rPr lang="en-US" altLang="zh-CN" sz="2000" b="0" i="0" dirty="0" err="1">
                <a:solidFill>
                  <a:srgbClr val="585858"/>
                </a:solidFill>
                <a:effectLst/>
                <a:latin typeface="Segoe Print" panose="02000600000000000000" pitchFamily="2" charset="0"/>
              </a:rPr>
              <a:t>DApp</a:t>
            </a:r>
            <a:r>
              <a:rPr lang="zh-CN" altLang="en-US" sz="2000" b="0" i="0" dirty="0">
                <a:solidFill>
                  <a:srgbClr val="585858"/>
                </a:solidFill>
                <a:effectLst/>
                <a:latin typeface="+mn-ea"/>
              </a:rPr>
              <a:t>可能会被同时扮演发起者和共犯双重角色（帐户）的攻击者欺骗。</a:t>
            </a:r>
            <a:endParaRPr lang="zh-CN" altLang="en-US" sz="2000" dirty="0">
              <a:latin typeface="+mn-ea"/>
            </a:endParaRPr>
          </a:p>
        </p:txBody>
      </p:sp>
      <p:pic>
        <p:nvPicPr>
          <p:cNvPr id="12" name="图片 11">
            <a:extLst>
              <a:ext uri="{FF2B5EF4-FFF2-40B4-BE49-F238E27FC236}">
                <a16:creationId xmlns:a16="http://schemas.microsoft.com/office/drawing/2014/main" id="{C41EB6D4-339C-E894-A188-D4C9CC39E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146" y="2023651"/>
            <a:ext cx="6675698" cy="1783235"/>
          </a:xfrm>
          <a:prstGeom prst="rect">
            <a:avLst/>
          </a:prstGeom>
        </p:spPr>
      </p:pic>
    </p:spTree>
    <p:extLst>
      <p:ext uri="{BB962C8B-B14F-4D97-AF65-F5344CB8AC3E}">
        <p14:creationId xmlns:p14="http://schemas.microsoft.com/office/powerpoint/2010/main" val="417971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回滚</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7" name="图片 6">
            <a:extLst>
              <a:ext uri="{FF2B5EF4-FFF2-40B4-BE49-F238E27FC236}">
                <a16:creationId xmlns:a16="http://schemas.microsoft.com/office/drawing/2014/main" id="{C57993B2-E342-938A-FAE4-E282462D1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69" y="2184713"/>
            <a:ext cx="6675698" cy="1783235"/>
          </a:xfrm>
          <a:prstGeom prst="rect">
            <a:avLst/>
          </a:prstGeom>
        </p:spPr>
      </p:pic>
      <p:sp>
        <p:nvSpPr>
          <p:cNvPr id="9" name="文本框 8">
            <a:extLst>
              <a:ext uri="{FF2B5EF4-FFF2-40B4-BE49-F238E27FC236}">
                <a16:creationId xmlns:a16="http://schemas.microsoft.com/office/drawing/2014/main" id="{62EDB657-BE85-01B0-EE6D-55118B9A7B29}"/>
              </a:ext>
            </a:extLst>
          </p:cNvPr>
          <p:cNvSpPr txBox="1"/>
          <p:nvPr/>
        </p:nvSpPr>
        <p:spPr>
          <a:xfrm>
            <a:off x="775634" y="774169"/>
            <a:ext cx="7491139"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如下图，</a:t>
            </a:r>
            <a:r>
              <a:rPr lang="en-US" altLang="zh-CN" sz="2000" b="0" i="0" dirty="0">
                <a:solidFill>
                  <a:srgbClr val="585858"/>
                </a:solidFill>
                <a:effectLst/>
                <a:latin typeface="Segoe Print" panose="02000600000000000000" pitchFamily="2" charset="0"/>
              </a:rPr>
              <a:t>transfer</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reveal</a:t>
            </a:r>
            <a:r>
              <a:rPr lang="zh-CN" altLang="en-US" sz="2000" b="0" i="0" dirty="0">
                <a:solidFill>
                  <a:srgbClr val="585858"/>
                </a:solidFill>
                <a:effectLst/>
                <a:latin typeface="Lato" panose="020F0502020204030203" pitchFamily="34" charset="0"/>
              </a:rPr>
              <a:t>是关键函数。</a:t>
            </a:r>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transfer</a:t>
            </a:r>
            <a:r>
              <a:rPr lang="zh-CN" altLang="en-US" sz="2000" b="0" i="0" dirty="0">
                <a:solidFill>
                  <a:srgbClr val="585858"/>
                </a:solidFill>
                <a:effectLst/>
                <a:latin typeface="Lato" panose="020F0502020204030203" pitchFamily="34" charset="0"/>
              </a:rPr>
              <a:t>中，</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处理随玩家转帐而收到的压注；</a:t>
            </a:r>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reveal</a:t>
            </a:r>
            <a:r>
              <a:rPr lang="zh-CN" altLang="en-US" sz="2000" b="0" i="0" dirty="0">
                <a:solidFill>
                  <a:srgbClr val="585858"/>
                </a:solidFill>
                <a:effectLst/>
                <a:latin typeface="Lato" panose="020F0502020204030203" pitchFamily="34" charset="0"/>
              </a:rPr>
              <a:t>中，开发人员经常使用各种链上状态值作为种子来生成伪随机数，并最终通过将生成的数字与玩家的输入进行比较来获得结果。</a:t>
            </a:r>
            <a:endParaRPr lang="zh-CN" altLang="en-US" sz="2000" dirty="0"/>
          </a:p>
        </p:txBody>
      </p:sp>
      <p:sp>
        <p:nvSpPr>
          <p:cNvPr id="11" name="文本框 10">
            <a:extLst>
              <a:ext uri="{FF2B5EF4-FFF2-40B4-BE49-F238E27FC236}">
                <a16:creationId xmlns:a16="http://schemas.microsoft.com/office/drawing/2014/main" id="{62940B37-5C90-DAC2-C529-E9A329C0499F}"/>
              </a:ext>
            </a:extLst>
          </p:cNvPr>
          <p:cNvSpPr txBox="1"/>
          <p:nvPr/>
        </p:nvSpPr>
        <p:spPr>
          <a:xfrm>
            <a:off x="775634" y="3951176"/>
            <a:ext cx="8120594" cy="1015663"/>
          </a:xfrm>
          <a:prstGeom prst="rect">
            <a:avLst/>
          </a:prstGeom>
          <a:noFill/>
        </p:spPr>
        <p:txBody>
          <a:bodyPr wrap="square">
            <a:spAutoFit/>
          </a:bodyPr>
          <a:lstStyle/>
          <a:p>
            <a:r>
              <a:rPr lang="zh-CN" altLang="en-US" sz="2000" b="1" i="0" dirty="0">
                <a:solidFill>
                  <a:srgbClr val="585858"/>
                </a:solidFill>
                <a:effectLst/>
                <a:latin typeface="Lato" panose="020F0502020204030203" pitchFamily="34" charset="0"/>
              </a:rPr>
              <a:t>漏洞描述：</a:t>
            </a:r>
            <a:r>
              <a:rPr lang="zh-CN" altLang="en-US" sz="2000" b="0" i="0" dirty="0">
                <a:solidFill>
                  <a:srgbClr val="585858"/>
                </a:solidFill>
                <a:effectLst/>
                <a:latin typeface="Lato" panose="020F0502020204030203" pitchFamily="34" charset="0"/>
              </a:rPr>
              <a:t>即使开发人员仔细检查了输入的每个参数，并在采取任何敏感措施之前检查了调用者的权限，与前图中的模型匹配的游戏仍然可能受到攻击。</a:t>
            </a:r>
            <a:endParaRPr lang="zh-CN" altLang="en-US" sz="2000" dirty="0"/>
          </a:p>
        </p:txBody>
      </p:sp>
    </p:spTree>
    <p:extLst>
      <p:ext uri="{BB962C8B-B14F-4D97-AF65-F5344CB8AC3E}">
        <p14:creationId xmlns:p14="http://schemas.microsoft.com/office/powerpoint/2010/main" val="2010233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缺少权限检查</a:t>
            </a: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 </a:t>
            </a:r>
            <a:endParaRPr lang="zh-CN" altLang="en-US"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7" name="图片 6">
            <a:extLst>
              <a:ext uri="{FF2B5EF4-FFF2-40B4-BE49-F238E27FC236}">
                <a16:creationId xmlns:a16="http://schemas.microsoft.com/office/drawing/2014/main" id="{7FB131A5-79A4-FC59-BA0C-83DA5BB74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59" y="1840472"/>
            <a:ext cx="6675698" cy="1783235"/>
          </a:xfrm>
          <a:prstGeom prst="rect">
            <a:avLst/>
          </a:prstGeom>
        </p:spPr>
      </p:pic>
      <p:sp>
        <p:nvSpPr>
          <p:cNvPr id="9" name="文本框 8">
            <a:extLst>
              <a:ext uri="{FF2B5EF4-FFF2-40B4-BE49-F238E27FC236}">
                <a16:creationId xmlns:a16="http://schemas.microsoft.com/office/drawing/2014/main" id="{4939E21D-4FAF-E682-483B-D7CDA7987C19}"/>
              </a:ext>
            </a:extLst>
          </p:cNvPr>
          <p:cNvSpPr txBox="1"/>
          <p:nvPr/>
        </p:nvSpPr>
        <p:spPr>
          <a:xfrm>
            <a:off x="616159" y="803772"/>
            <a:ext cx="7416824"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在执行任何敏感操作之前，开发人员应检查动作是否携带了相应的权限。例如，在下图的步骤</a:t>
            </a:r>
            <a:r>
              <a:rPr lang="en-US" altLang="zh-CN" sz="2000" b="0" i="0" dirty="0">
                <a:solidFill>
                  <a:srgbClr val="585858"/>
                </a:solidFill>
                <a:effectLst/>
                <a:latin typeface="Lato" panose="020F0502020204030203" pitchFamily="34" charset="0"/>
              </a:rPr>
              <a:t>5</a:t>
            </a:r>
            <a:r>
              <a:rPr lang="zh-CN" altLang="en-US" sz="2000" b="0" i="0" dirty="0">
                <a:solidFill>
                  <a:srgbClr val="585858"/>
                </a:solidFill>
                <a:effectLst/>
                <a:latin typeface="Lato" panose="020F0502020204030203" pitchFamily="34" charset="0"/>
              </a:rPr>
              <a:t>之前，</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应检查调用者是否可以代表实际付款人参加游戏。</a:t>
            </a:r>
            <a:endParaRPr lang="zh-CN" altLang="en-US" sz="2000" dirty="0"/>
          </a:p>
        </p:txBody>
      </p:sp>
      <p:sp>
        <p:nvSpPr>
          <p:cNvPr id="11" name="文本框 10">
            <a:extLst>
              <a:ext uri="{FF2B5EF4-FFF2-40B4-BE49-F238E27FC236}">
                <a16:creationId xmlns:a16="http://schemas.microsoft.com/office/drawing/2014/main" id="{95DB7561-3D80-B005-7A93-D4D054340DF7}"/>
              </a:ext>
            </a:extLst>
          </p:cNvPr>
          <p:cNvSpPr txBox="1"/>
          <p:nvPr/>
        </p:nvSpPr>
        <p:spPr>
          <a:xfrm>
            <a:off x="485369" y="4011968"/>
            <a:ext cx="8238787" cy="707886"/>
          </a:xfrm>
          <a:prstGeom prst="rect">
            <a:avLst/>
          </a:prstGeom>
          <a:noFill/>
        </p:spPr>
        <p:txBody>
          <a:bodyPr wrap="square">
            <a:spAutoFit/>
          </a:bodyPr>
          <a:lstStyle/>
          <a:p>
            <a:r>
              <a:rPr lang="zh-CN" altLang="en-US" sz="2000" b="1" i="0" dirty="0">
                <a:solidFill>
                  <a:srgbClr val="585858"/>
                </a:solidFill>
                <a:effectLst/>
                <a:latin typeface="Lato" panose="020F0502020204030203" pitchFamily="34" charset="0"/>
              </a:rPr>
              <a:t>漏洞描述：</a:t>
            </a:r>
            <a:r>
              <a:rPr lang="zh-CN" altLang="en-US" sz="2000" b="0" i="0" dirty="0">
                <a:solidFill>
                  <a:srgbClr val="585858"/>
                </a:solidFill>
                <a:effectLst/>
                <a:latin typeface="Lato" panose="020F0502020204030203" pitchFamily="34" charset="0"/>
              </a:rPr>
              <a:t>权限检查由</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中的</a:t>
            </a:r>
            <a:r>
              <a:rPr lang="en-US" altLang="zh-CN" sz="2000" dirty="0" err="1">
                <a:solidFill>
                  <a:srgbClr val="585858"/>
                </a:solidFill>
                <a:latin typeface="Segoe Print" panose="02000600000000000000" pitchFamily="2" charset="0"/>
              </a:rPr>
              <a:t>require</a:t>
            </a:r>
            <a:r>
              <a:rPr lang="en-US" altLang="zh-CN" sz="2000" b="0" i="0" dirty="0" err="1">
                <a:solidFill>
                  <a:srgbClr val="585858"/>
                </a:solidFill>
                <a:effectLst/>
                <a:latin typeface="Lato" panose="020F0502020204030203" pitchFamily="34" charset="0"/>
              </a:rPr>
              <a:t>_</a:t>
            </a:r>
            <a:r>
              <a:rPr lang="en-US" altLang="zh-CN" sz="2000" dirty="0" err="1">
                <a:solidFill>
                  <a:srgbClr val="585858"/>
                </a:solidFill>
                <a:latin typeface="Segoe Print" panose="02000600000000000000" pitchFamily="2" charset="0"/>
              </a:rPr>
              <a:t>auth</a:t>
            </a:r>
            <a:r>
              <a:rPr lang="zh-CN" altLang="en-US" sz="2000" b="0" i="0" dirty="0">
                <a:solidFill>
                  <a:srgbClr val="585858"/>
                </a:solidFill>
                <a:effectLst/>
                <a:latin typeface="Lato" panose="020F0502020204030203" pitchFamily="34" charset="0"/>
              </a:rPr>
              <a:t>（</a:t>
            </a:r>
            <a:r>
              <a:rPr lang="en-US" altLang="zh-CN" sz="2000" dirty="0">
                <a:solidFill>
                  <a:srgbClr val="585858"/>
                </a:solidFill>
                <a:latin typeface="Segoe Print" panose="02000600000000000000" pitchFamily="2" charset="0"/>
              </a:rPr>
              <a:t>acct</a:t>
            </a:r>
            <a:r>
              <a:rPr lang="zh-CN" altLang="en-US" sz="2000" b="0" i="0" dirty="0">
                <a:solidFill>
                  <a:srgbClr val="585858"/>
                </a:solidFill>
                <a:effectLst/>
                <a:latin typeface="Lato" panose="020F0502020204030203" pitchFamily="34" charset="0"/>
              </a:rPr>
              <a:t>）强制执行，用于检查调用者是否已被</a:t>
            </a:r>
            <a:r>
              <a:rPr lang="en-US" altLang="zh-CN" sz="2000" dirty="0">
                <a:solidFill>
                  <a:srgbClr val="585858"/>
                </a:solidFill>
                <a:latin typeface="Segoe Print" panose="02000600000000000000" pitchFamily="2" charset="0"/>
              </a:rPr>
              <a:t>acct</a:t>
            </a:r>
            <a:r>
              <a:rPr lang="zh-CN" altLang="en-US" sz="2000" b="0" i="0" dirty="0">
                <a:solidFill>
                  <a:srgbClr val="585858"/>
                </a:solidFill>
                <a:effectLst/>
                <a:latin typeface="Lato" panose="020F0502020204030203" pitchFamily="34" charset="0"/>
              </a:rPr>
              <a:t>授权来触发相应的函数。</a:t>
            </a:r>
            <a:endParaRPr lang="zh-CN" altLang="en-US" sz="2000" dirty="0"/>
          </a:p>
        </p:txBody>
      </p:sp>
    </p:spTree>
    <p:extLst>
      <p:ext uri="{BB962C8B-B14F-4D97-AF65-F5344CB8AC3E}">
        <p14:creationId xmlns:p14="http://schemas.microsoft.com/office/powerpoint/2010/main" val="388757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473" y="344356"/>
            <a:ext cx="366837" cy="365183"/>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3" name="矩形 2"/>
          <p:cNvSpPr/>
          <p:nvPr/>
        </p:nvSpPr>
        <p:spPr>
          <a:xfrm>
            <a:off x="499212" y="540163"/>
            <a:ext cx="244558" cy="2434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4" name="MH_Other_1"/>
          <p:cNvSpPr/>
          <p:nvPr>
            <p:custDataLst>
              <p:tags r:id="rId2"/>
            </p:custDataLst>
          </p:nvPr>
        </p:nvSpPr>
        <p:spPr>
          <a:xfrm flipV="1">
            <a:off x="4155959" y="108324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4155959" y="676078"/>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3"/>
          <p:cNvSpPr/>
          <p:nvPr>
            <p:custDataLst>
              <p:tags r:id="rId4"/>
            </p:custDataLst>
          </p:nvPr>
        </p:nvSpPr>
        <p:spPr>
          <a:xfrm flipV="1">
            <a:off x="4155959" y="176458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4"/>
          <p:cNvSpPr/>
          <p:nvPr>
            <p:custDataLst>
              <p:tags r:id="rId5"/>
            </p:custDataLst>
          </p:nvPr>
        </p:nvSpPr>
        <p:spPr>
          <a:xfrm>
            <a:off x="4155959" y="135741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6"/>
            </p:custDataLst>
          </p:nvPr>
        </p:nvSpPr>
        <p:spPr>
          <a:xfrm flipV="1">
            <a:off x="4155959" y="244475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7"/>
            </p:custDataLst>
          </p:nvPr>
        </p:nvSpPr>
        <p:spPr>
          <a:xfrm>
            <a:off x="4155959" y="2038754"/>
            <a:ext cx="82037" cy="73501"/>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7"/>
          <p:cNvSpPr/>
          <p:nvPr>
            <p:custDataLst>
              <p:tags r:id="rId8"/>
            </p:custDataLst>
          </p:nvPr>
        </p:nvSpPr>
        <p:spPr>
          <a:xfrm flipV="1">
            <a:off x="4155959" y="312609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8"/>
          <p:cNvSpPr/>
          <p:nvPr>
            <p:custDataLst>
              <p:tags r:id="rId9"/>
            </p:custDataLst>
          </p:nvPr>
        </p:nvSpPr>
        <p:spPr>
          <a:xfrm>
            <a:off x="4155959" y="271892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10"/>
            </p:custDataLst>
          </p:nvPr>
        </p:nvSpPr>
        <p:spPr>
          <a:xfrm>
            <a:off x="3537165" y="750745"/>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10"/>
          <p:cNvSpPr/>
          <p:nvPr>
            <p:custDataLst>
              <p:tags r:id="rId11"/>
            </p:custDataLst>
          </p:nvPr>
        </p:nvSpPr>
        <p:spPr>
          <a:xfrm>
            <a:off x="3537165" y="1432083"/>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3537165" y="2113240"/>
            <a:ext cx="1205105" cy="406184"/>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_12"/>
          <p:cNvSpPr/>
          <p:nvPr>
            <p:custDataLst>
              <p:tags r:id="rId13"/>
            </p:custDataLst>
          </p:nvPr>
        </p:nvSpPr>
        <p:spPr>
          <a:xfrm>
            <a:off x="3537165" y="2793593"/>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14"/>
            </p:custDataLst>
          </p:nvPr>
        </p:nvSpPr>
        <p:spPr>
          <a:xfrm>
            <a:off x="3330914" y="750745"/>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15"/>
            </p:custDataLst>
          </p:nvPr>
        </p:nvSpPr>
        <p:spPr>
          <a:xfrm>
            <a:off x="3330914" y="1432083"/>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16"/>
            </p:custDataLst>
          </p:nvPr>
        </p:nvSpPr>
        <p:spPr>
          <a:xfrm>
            <a:off x="3330914" y="2113240"/>
            <a:ext cx="825045" cy="406184"/>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SubTitle_4"/>
          <p:cNvSpPr/>
          <p:nvPr>
            <p:custDataLst>
              <p:tags r:id="rId17"/>
            </p:custDataLst>
          </p:nvPr>
        </p:nvSpPr>
        <p:spPr>
          <a:xfrm>
            <a:off x="3330914" y="2793593"/>
            <a:ext cx="825045" cy="407169"/>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8"/>
            </p:custDataLst>
          </p:nvPr>
        </p:nvSpPr>
        <p:spPr>
          <a:xfrm>
            <a:off x="5050556" y="815300"/>
            <a:ext cx="172657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概要与介绍</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2"/>
          <p:cNvSpPr/>
          <p:nvPr>
            <p:custDataLst>
              <p:tags r:id="rId19"/>
            </p:custDataLst>
          </p:nvPr>
        </p:nvSpPr>
        <p:spPr>
          <a:xfrm>
            <a:off x="5050556" y="1514639"/>
            <a:ext cx="2892287"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背景</a:t>
            </a:r>
          </a:p>
        </p:txBody>
      </p:sp>
      <p:sp>
        <p:nvSpPr>
          <p:cNvPr id="22" name="MH_Entry_3"/>
          <p:cNvSpPr/>
          <p:nvPr>
            <p:custDataLst>
              <p:tags r:id="rId20"/>
            </p:custDataLst>
          </p:nvPr>
        </p:nvSpPr>
        <p:spPr>
          <a:xfrm>
            <a:off x="5050556" y="2194928"/>
            <a:ext cx="30786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en-US" altLang="zh-CN" sz="2000" dirty="0">
                <a:solidFill>
                  <a:srgbClr val="8B0012"/>
                </a:solidFill>
                <a:latin typeface="Segoe Print" panose="02000600000000000000" pitchFamily="2" charset="0"/>
                <a:ea typeface="微软雅黑" panose="020B0503020204020204" pitchFamily="34" charset="-122"/>
                <a:sym typeface="Arial" panose="020B0604020202020204" pitchFamily="34" charset="0"/>
              </a:rPr>
              <a:t>EOSIO</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智能合约漏洞</a:t>
            </a:r>
            <a:r>
              <a:rPr lang="en-US" altLang="zh-CN" sz="900" dirty="0">
                <a:solidFill>
                  <a:srgbClr val="8B0012"/>
                </a:solidFill>
                <a:latin typeface="Arial" panose="020B0604020202020204" pitchFamily="34" charset="0"/>
                <a:ea typeface="微软雅黑" panose="020B0503020204020204" pitchFamily="34" charset="-122"/>
                <a:sym typeface="Arial" panose="020B0604020202020204" pitchFamily="34" charset="0"/>
              </a:rPr>
              <a:t> </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4"/>
          <p:cNvSpPr/>
          <p:nvPr>
            <p:custDataLst>
              <p:tags r:id="rId21"/>
            </p:custDataLst>
          </p:nvPr>
        </p:nvSpPr>
        <p:spPr>
          <a:xfrm>
            <a:off x="5050556" y="2793593"/>
            <a:ext cx="26171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技术难点与解决</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22"/>
            </p:custDataLst>
          </p:nvPr>
        </p:nvSpPr>
        <p:spPr>
          <a:xfrm>
            <a:off x="1080887" y="644489"/>
            <a:ext cx="907941" cy="2644243"/>
          </a:xfrm>
          <a:prstGeom prst="rect">
            <a:avLst/>
          </a:prstGeom>
          <a:noFill/>
        </p:spPr>
        <p:txBody>
          <a:bodyPr vert="eaVert" wrap="square" lIns="0" tIns="0" rIns="0" bIns="0" rtlCol="0" anchor="ctr" anchorCtr="0">
            <a:spAutoFit/>
          </a:bodyPr>
          <a:lstStyle/>
          <a:p>
            <a:pPr algn="ctr" defTabSz="638367" fontAlgn="base">
              <a:spcBef>
                <a:spcPct val="0"/>
              </a:spcBef>
              <a:spcAft>
                <a:spcPct val="0"/>
              </a:spcAft>
            </a:pPr>
            <a:r>
              <a:rPr lang="zh-CN" altLang="en-US" sz="5900" b="1" dirty="0">
                <a:solidFill>
                  <a:srgbClr val="8B0012"/>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5" name="MH_Others_2"/>
          <p:cNvSpPr txBox="1"/>
          <p:nvPr>
            <p:custDataLst>
              <p:tags r:id="rId23"/>
            </p:custDataLst>
          </p:nvPr>
        </p:nvSpPr>
        <p:spPr>
          <a:xfrm rot="5400000">
            <a:off x="-272383" y="1816815"/>
            <a:ext cx="2299098" cy="338554"/>
          </a:xfrm>
          <a:prstGeom prst="rect">
            <a:avLst/>
          </a:prstGeom>
          <a:noFill/>
        </p:spPr>
        <p:txBody>
          <a:bodyPr wrap="square" lIns="0" tIns="0" rIns="0" bIns="0">
            <a:spAutoFit/>
          </a:bodyPr>
          <a:lstStyle/>
          <a:p>
            <a:pPr algn="ctr" defTabSz="638367" fontAlgn="base">
              <a:spcBef>
                <a:spcPct val="0"/>
              </a:spcBef>
              <a:spcAft>
                <a:spcPct val="0"/>
              </a:spcAft>
              <a:defRPr/>
            </a:pPr>
            <a:r>
              <a:rPr lang="en-US" altLang="zh-CN" sz="2200" dirty="0">
                <a:solidFill>
                  <a:srgbClr val="FFC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00"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_7">
            <a:extLst>
              <a:ext uri="{FF2B5EF4-FFF2-40B4-BE49-F238E27FC236}">
                <a16:creationId xmlns:a16="http://schemas.microsoft.com/office/drawing/2014/main" id="{D32E0F16-A637-1584-9009-AB62E1F5EC81}"/>
              </a:ext>
            </a:extLst>
          </p:cNvPr>
          <p:cNvSpPr/>
          <p:nvPr>
            <p:custDataLst>
              <p:tags r:id="rId24"/>
            </p:custDataLst>
          </p:nvPr>
        </p:nvSpPr>
        <p:spPr>
          <a:xfrm flipV="1">
            <a:off x="4155959" y="3711877"/>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8">
            <a:extLst>
              <a:ext uri="{FF2B5EF4-FFF2-40B4-BE49-F238E27FC236}">
                <a16:creationId xmlns:a16="http://schemas.microsoft.com/office/drawing/2014/main" id="{9BDA787C-F0B7-6085-8354-6A25BD15ADEB}"/>
              </a:ext>
            </a:extLst>
          </p:cNvPr>
          <p:cNvSpPr/>
          <p:nvPr>
            <p:custDataLst>
              <p:tags r:id="rId25"/>
            </p:custDataLst>
          </p:nvPr>
        </p:nvSpPr>
        <p:spPr>
          <a:xfrm>
            <a:off x="4155959" y="3304708"/>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12">
            <a:extLst>
              <a:ext uri="{FF2B5EF4-FFF2-40B4-BE49-F238E27FC236}">
                <a16:creationId xmlns:a16="http://schemas.microsoft.com/office/drawing/2014/main" id="{3CF17C3E-C81B-D40A-0645-CE667DFF48D0}"/>
              </a:ext>
            </a:extLst>
          </p:cNvPr>
          <p:cNvSpPr/>
          <p:nvPr>
            <p:custDataLst>
              <p:tags r:id="rId26"/>
            </p:custDataLst>
          </p:nvPr>
        </p:nvSpPr>
        <p:spPr>
          <a:xfrm>
            <a:off x="3537165" y="3379375"/>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SubTitle_4">
            <a:extLst>
              <a:ext uri="{FF2B5EF4-FFF2-40B4-BE49-F238E27FC236}">
                <a16:creationId xmlns:a16="http://schemas.microsoft.com/office/drawing/2014/main" id="{C9F85883-9192-C076-7CDC-33AD50E7D83D}"/>
              </a:ext>
            </a:extLst>
          </p:cNvPr>
          <p:cNvSpPr/>
          <p:nvPr>
            <p:custDataLst>
              <p:tags r:id="rId27"/>
            </p:custDataLst>
          </p:nvPr>
        </p:nvSpPr>
        <p:spPr>
          <a:xfrm>
            <a:off x="3330914" y="3379375"/>
            <a:ext cx="825045" cy="407169"/>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1">
            <a:extLst>
              <a:ext uri="{FF2B5EF4-FFF2-40B4-BE49-F238E27FC236}">
                <a16:creationId xmlns:a16="http://schemas.microsoft.com/office/drawing/2014/main" id="{13F33EEE-A293-82DD-D87D-062845174E68}"/>
              </a:ext>
            </a:extLst>
          </p:cNvPr>
          <p:cNvSpPr/>
          <p:nvPr>
            <p:custDataLst>
              <p:tags r:id="rId28"/>
            </p:custDataLst>
          </p:nvPr>
        </p:nvSpPr>
        <p:spPr>
          <a:xfrm flipV="1">
            <a:off x="4155959" y="4297659"/>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2">
            <a:extLst>
              <a:ext uri="{FF2B5EF4-FFF2-40B4-BE49-F238E27FC236}">
                <a16:creationId xmlns:a16="http://schemas.microsoft.com/office/drawing/2014/main" id="{4AF124A4-7109-0375-BF1C-74CD7C558A28}"/>
              </a:ext>
            </a:extLst>
          </p:cNvPr>
          <p:cNvSpPr/>
          <p:nvPr>
            <p:custDataLst>
              <p:tags r:id="rId29"/>
            </p:custDataLst>
          </p:nvPr>
        </p:nvSpPr>
        <p:spPr>
          <a:xfrm>
            <a:off x="4155959" y="3890490"/>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9">
            <a:extLst>
              <a:ext uri="{FF2B5EF4-FFF2-40B4-BE49-F238E27FC236}">
                <a16:creationId xmlns:a16="http://schemas.microsoft.com/office/drawing/2014/main" id="{6DE064E3-FC73-5068-5F8B-5C4BB4A8EE72}"/>
              </a:ext>
            </a:extLst>
          </p:cNvPr>
          <p:cNvSpPr/>
          <p:nvPr>
            <p:custDataLst>
              <p:tags r:id="rId30"/>
            </p:custDataLst>
          </p:nvPr>
        </p:nvSpPr>
        <p:spPr>
          <a:xfrm>
            <a:off x="3537165" y="3965157"/>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SubTitle_1">
            <a:extLst>
              <a:ext uri="{FF2B5EF4-FFF2-40B4-BE49-F238E27FC236}">
                <a16:creationId xmlns:a16="http://schemas.microsoft.com/office/drawing/2014/main" id="{D5AA0363-8836-AF44-E7B5-7811B4C93736}"/>
              </a:ext>
            </a:extLst>
          </p:cNvPr>
          <p:cNvSpPr/>
          <p:nvPr>
            <p:custDataLst>
              <p:tags r:id="rId31"/>
            </p:custDataLst>
          </p:nvPr>
        </p:nvSpPr>
        <p:spPr>
          <a:xfrm>
            <a:off x="3330914" y="3965157"/>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Entry_1">
            <a:extLst>
              <a:ext uri="{FF2B5EF4-FFF2-40B4-BE49-F238E27FC236}">
                <a16:creationId xmlns:a16="http://schemas.microsoft.com/office/drawing/2014/main" id="{20ECFF47-EF07-F5F2-19BE-91DA1AF395F3}"/>
              </a:ext>
            </a:extLst>
          </p:cNvPr>
          <p:cNvSpPr/>
          <p:nvPr>
            <p:custDataLst>
              <p:tags r:id="rId32"/>
            </p:custDataLst>
          </p:nvPr>
        </p:nvSpPr>
        <p:spPr>
          <a:xfrm>
            <a:off x="5050556" y="4029712"/>
            <a:ext cx="172657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效果</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Entry_4">
            <a:extLst>
              <a:ext uri="{FF2B5EF4-FFF2-40B4-BE49-F238E27FC236}">
                <a16:creationId xmlns:a16="http://schemas.microsoft.com/office/drawing/2014/main" id="{00428792-46E4-62C1-EC0E-897BEE4F3126}"/>
              </a:ext>
            </a:extLst>
          </p:cNvPr>
          <p:cNvSpPr/>
          <p:nvPr>
            <p:custDataLst>
              <p:tags r:id="rId33"/>
            </p:custDataLst>
          </p:nvPr>
        </p:nvSpPr>
        <p:spPr>
          <a:xfrm>
            <a:off x="5050556" y="3466460"/>
            <a:ext cx="261710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系统设计与实现</a:t>
            </a:r>
            <a:endParaRPr lang="en-US" altLang="zh-CN" sz="20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5"/>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技术难点与解决</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27221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技术难点与解决</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graphicFrame>
        <p:nvGraphicFramePr>
          <p:cNvPr id="7" name="图示 6">
            <a:extLst>
              <a:ext uri="{FF2B5EF4-FFF2-40B4-BE49-F238E27FC236}">
                <a16:creationId xmlns:a16="http://schemas.microsoft.com/office/drawing/2014/main" id="{302038E7-747D-451F-A446-3CA37BFE9CF1}"/>
              </a:ext>
            </a:extLst>
          </p:cNvPr>
          <p:cNvGraphicFramePr/>
          <p:nvPr>
            <p:extLst>
              <p:ext uri="{D42A27DB-BD31-4B8C-83A1-F6EECF244321}">
                <p14:modId xmlns:p14="http://schemas.microsoft.com/office/powerpoint/2010/main" val="2005829548"/>
              </p:ext>
            </p:extLst>
          </p:nvPr>
        </p:nvGraphicFramePr>
        <p:xfrm>
          <a:off x="2124298" y="1809629"/>
          <a:ext cx="4320480" cy="2927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文本框 8">
            <a:extLst>
              <a:ext uri="{FF2B5EF4-FFF2-40B4-BE49-F238E27FC236}">
                <a16:creationId xmlns:a16="http://schemas.microsoft.com/office/drawing/2014/main" id="{07045796-CD49-C19F-5A22-F4C7E3896EBA}"/>
              </a:ext>
            </a:extLst>
          </p:cNvPr>
          <p:cNvSpPr txBox="1"/>
          <p:nvPr/>
        </p:nvSpPr>
        <p:spPr>
          <a:xfrm>
            <a:off x="828154" y="1070376"/>
            <a:ext cx="5061770" cy="400110"/>
          </a:xfrm>
          <a:prstGeom prst="rect">
            <a:avLst/>
          </a:prstGeom>
          <a:noFill/>
        </p:spPr>
        <p:txBody>
          <a:bodyPr wrap="none" rtlCol="0">
            <a:spAutoFit/>
          </a:bodyPr>
          <a:lstStyle/>
          <a:p>
            <a:r>
              <a:rPr lang="zh-CN" altLang="en-US" sz="2000" dirty="0">
                <a:latin typeface="+mn-ea"/>
              </a:rPr>
              <a:t>在</a:t>
            </a:r>
            <a:r>
              <a:rPr lang="en-US" altLang="zh-CN" sz="2000" dirty="0">
                <a:latin typeface="+mn-ea"/>
              </a:rPr>
              <a:t>EOSIO</a:t>
            </a:r>
            <a:r>
              <a:rPr lang="zh-CN" altLang="en-US" sz="2000" dirty="0">
                <a:latin typeface="+mn-ea"/>
              </a:rPr>
              <a:t>中主要存在</a:t>
            </a:r>
            <a:r>
              <a:rPr lang="en-US" altLang="zh-CN" sz="2000" dirty="0">
                <a:latin typeface="+mn-ea"/>
              </a:rPr>
              <a:t>3</a:t>
            </a:r>
            <a:r>
              <a:rPr lang="zh-CN" altLang="en-US" sz="2000" dirty="0">
                <a:latin typeface="+mn-ea"/>
              </a:rPr>
              <a:t>个挑战，如下图所示：</a:t>
            </a:r>
          </a:p>
        </p:txBody>
      </p:sp>
    </p:spTree>
    <p:extLst>
      <p:ext uri="{BB962C8B-B14F-4D97-AF65-F5344CB8AC3E}">
        <p14:creationId xmlns:p14="http://schemas.microsoft.com/office/powerpoint/2010/main" val="20988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路径爆炸</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84B2CE3F-B14C-DD5F-73F5-7D8C3AE5B8DF}"/>
              </a:ext>
            </a:extLst>
          </p:cNvPr>
          <p:cNvSpPr txBox="1"/>
          <p:nvPr/>
        </p:nvSpPr>
        <p:spPr>
          <a:xfrm>
            <a:off x="828154" y="1079996"/>
            <a:ext cx="6336704" cy="707886"/>
          </a:xfrm>
          <a:prstGeom prst="rect">
            <a:avLst/>
          </a:prstGeom>
          <a:noFill/>
        </p:spPr>
        <p:txBody>
          <a:bodyPr wrap="square">
            <a:spAutoFit/>
          </a:bodyPr>
          <a:lstStyle/>
          <a:p>
            <a:r>
              <a:rPr lang="zh-CN" altLang="en-US" sz="2000" b="0" i="0" dirty="0">
                <a:solidFill>
                  <a:srgbClr val="585858"/>
                </a:solidFill>
                <a:effectLst/>
                <a:latin typeface="+mn-ea"/>
              </a:rPr>
              <a:t>在</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mn-ea"/>
              </a:rPr>
              <a:t>中，路径爆炸主要是由于两种情况造成的：执行条件跳转指令（例如</a:t>
            </a:r>
            <a:r>
              <a:rPr lang="en-US" altLang="zh-CN" sz="2000" b="0" i="0" dirty="0" err="1">
                <a:solidFill>
                  <a:srgbClr val="585858"/>
                </a:solidFill>
                <a:effectLst/>
                <a:latin typeface="Segoe Print" panose="02000600000000000000" pitchFamily="2" charset="0"/>
              </a:rPr>
              <a:t>br_if</a:t>
            </a:r>
            <a:r>
              <a:rPr lang="zh-CN" altLang="en-US" sz="2000" b="0" i="0" dirty="0">
                <a:solidFill>
                  <a:srgbClr val="585858"/>
                </a:solidFill>
                <a:effectLst/>
                <a:latin typeface="+mn-ea"/>
              </a:rPr>
              <a:t>）或调用函数调用。</a:t>
            </a:r>
            <a:endParaRPr lang="zh-CN" altLang="en-US" sz="2000" dirty="0">
              <a:latin typeface="+mn-ea"/>
            </a:endParaRPr>
          </a:p>
        </p:txBody>
      </p:sp>
      <p:sp>
        <p:nvSpPr>
          <p:cNvPr id="10" name="文本框 9">
            <a:extLst>
              <a:ext uri="{FF2B5EF4-FFF2-40B4-BE49-F238E27FC236}">
                <a16:creationId xmlns:a16="http://schemas.microsoft.com/office/drawing/2014/main" id="{0DA3332E-D2C0-81D8-E6ED-951DB635AF4E}"/>
              </a:ext>
            </a:extLst>
          </p:cNvPr>
          <p:cNvSpPr txBox="1"/>
          <p:nvPr/>
        </p:nvSpPr>
        <p:spPr>
          <a:xfrm>
            <a:off x="833210" y="2520156"/>
            <a:ext cx="6619679" cy="707886"/>
          </a:xfrm>
          <a:prstGeom prst="rect">
            <a:avLst/>
          </a:prstGeom>
          <a:noFill/>
        </p:spPr>
        <p:txBody>
          <a:bodyPr wrap="square">
            <a:spAutoFit/>
          </a:bodyPr>
          <a:lstStyle/>
          <a:p>
            <a:r>
              <a:rPr lang="zh-CN" altLang="en-US" sz="2000" b="0" i="0" dirty="0">
                <a:solidFill>
                  <a:srgbClr val="585858"/>
                </a:solidFill>
                <a:effectLst/>
                <a:latin typeface="+mn-ea"/>
              </a:rPr>
              <a:t>采用启发式指导的剪枝方法</a:t>
            </a:r>
            <a:r>
              <a:rPr lang="en-US" altLang="zh-CN" sz="2000" b="0" i="0" dirty="0">
                <a:solidFill>
                  <a:srgbClr val="585858"/>
                </a:solidFill>
                <a:effectLst/>
                <a:latin typeface="+mn-ea"/>
              </a:rPr>
              <a:t>(</a:t>
            </a:r>
            <a:r>
              <a:rPr lang="en-US" altLang="zh-CN" sz="2000" b="0" i="0" dirty="0">
                <a:solidFill>
                  <a:srgbClr val="585858"/>
                </a:solidFill>
                <a:effectLst/>
                <a:latin typeface="Segoe Print" panose="02000600000000000000" pitchFamily="2" charset="0"/>
              </a:rPr>
              <a:t>heuristic-guided pruning approach</a:t>
            </a:r>
            <a:r>
              <a:rPr lang="en-US" altLang="zh-CN" sz="2000" b="0" i="0" dirty="0">
                <a:solidFill>
                  <a:srgbClr val="585858"/>
                </a:solidFill>
                <a:effectLst/>
                <a:latin typeface="+mn-ea"/>
              </a:rPr>
              <a:t>)</a:t>
            </a:r>
            <a:r>
              <a:rPr lang="zh-CN" altLang="en-US" sz="2000" b="0" i="0" dirty="0">
                <a:solidFill>
                  <a:srgbClr val="585858"/>
                </a:solidFill>
                <a:effectLst/>
                <a:latin typeface="+mn-ea"/>
              </a:rPr>
              <a:t>来解决挑战。</a:t>
            </a:r>
            <a:endParaRPr lang="zh-CN" altLang="en-US" sz="2000" dirty="0">
              <a:latin typeface="+mn-ea"/>
            </a:endParaRPr>
          </a:p>
        </p:txBody>
      </p:sp>
    </p:spTree>
    <p:extLst>
      <p:ext uri="{BB962C8B-B14F-4D97-AF65-F5344CB8AC3E}">
        <p14:creationId xmlns:p14="http://schemas.microsoft.com/office/powerpoint/2010/main" val="172365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31924"/>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内存重叠</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474F0608-7046-C73A-9316-1CAFBCEDB9C7}"/>
              </a:ext>
            </a:extLst>
          </p:cNvPr>
          <p:cNvSpPr txBox="1"/>
          <p:nvPr/>
        </p:nvSpPr>
        <p:spPr>
          <a:xfrm>
            <a:off x="485369" y="851163"/>
            <a:ext cx="7704856" cy="707886"/>
          </a:xfrm>
          <a:prstGeom prst="rect">
            <a:avLst/>
          </a:prstGeom>
          <a:noFill/>
        </p:spPr>
        <p:txBody>
          <a:bodyPr wrap="square">
            <a:spAutoFit/>
          </a:bodyPr>
          <a:lstStyle/>
          <a:p>
            <a:r>
              <a:rPr lang="en-US" altLang="zh-CN" sz="2000" b="0" i="0" dirty="0" err="1">
                <a:solidFill>
                  <a:srgbClr val="585858"/>
                </a:solidFill>
                <a:effectLst/>
                <a:latin typeface="Segoe Print" panose="02000600000000000000" pitchFamily="2" charset="0"/>
              </a:rPr>
              <a:t>Wasm</a:t>
            </a:r>
            <a:r>
              <a:rPr lang="zh-CN" altLang="en-US" sz="2000" b="0" i="0" dirty="0">
                <a:solidFill>
                  <a:srgbClr val="585858"/>
                </a:solidFill>
                <a:effectLst/>
                <a:latin typeface="Lato" panose="020F0502020204030203" pitchFamily="34" charset="0"/>
              </a:rPr>
              <a:t>的存储区可以看作是未解释字节的向量，这意味着用户可以通过</a:t>
            </a:r>
            <a:r>
              <a:rPr lang="en-US" altLang="zh-CN" sz="2000" dirty="0">
                <a:solidFill>
                  <a:srgbClr val="585858"/>
                </a:solidFill>
                <a:latin typeface="Segoe Print" panose="02000600000000000000" pitchFamily="2" charset="0"/>
              </a:rPr>
              <a:t>load</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store</a:t>
            </a:r>
            <a:r>
              <a:rPr lang="zh-CN" altLang="en-US" sz="2000" b="0" i="0" dirty="0">
                <a:solidFill>
                  <a:srgbClr val="585858"/>
                </a:solidFill>
                <a:effectLst/>
                <a:latin typeface="Lato" panose="020F0502020204030203" pitchFamily="34" charset="0"/>
              </a:rPr>
              <a:t>以不同的值类型来解释这些原始位。</a:t>
            </a:r>
            <a:endParaRPr lang="zh-CN" altLang="en-US" sz="2000" dirty="0"/>
          </a:p>
        </p:txBody>
      </p:sp>
      <p:sp>
        <p:nvSpPr>
          <p:cNvPr id="12" name="文本框 11">
            <a:extLst>
              <a:ext uri="{FF2B5EF4-FFF2-40B4-BE49-F238E27FC236}">
                <a16:creationId xmlns:a16="http://schemas.microsoft.com/office/drawing/2014/main" id="{2DD44FFC-C81F-D763-1E4F-4F19677B1541}"/>
              </a:ext>
            </a:extLst>
          </p:cNvPr>
          <p:cNvSpPr txBox="1"/>
          <p:nvPr/>
        </p:nvSpPr>
        <p:spPr>
          <a:xfrm>
            <a:off x="485369" y="1601125"/>
            <a:ext cx="7837783"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模拟内存的传统方法是使用线性数组，但是由于模拟了</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智能合约的稀疏内存布局，非常耗费内存。因此决定使用</a:t>
            </a:r>
            <a:r>
              <a:rPr lang="en-US" altLang="zh-CN" sz="2000" dirty="0">
                <a:solidFill>
                  <a:srgbClr val="585858"/>
                </a:solidFill>
                <a:latin typeface="Segoe Print" panose="02000600000000000000" pitchFamily="2" charset="0"/>
              </a:rPr>
              <a:t>key-value</a:t>
            </a:r>
            <a:r>
              <a:rPr lang="zh-CN" altLang="en-US" sz="2000" b="0" i="0" dirty="0">
                <a:solidFill>
                  <a:srgbClr val="585858"/>
                </a:solidFill>
                <a:effectLst/>
                <a:latin typeface="Lato" panose="020F0502020204030203" pitchFamily="34" charset="0"/>
              </a:rPr>
              <a:t>映射来模拟内存，此策略可能导致内存重叠，如下图所示：</a:t>
            </a:r>
            <a:endParaRPr lang="zh-CN" altLang="en-US" sz="2000" dirty="0"/>
          </a:p>
        </p:txBody>
      </p:sp>
      <p:pic>
        <p:nvPicPr>
          <p:cNvPr id="5" name="图片 4">
            <a:extLst>
              <a:ext uri="{FF2B5EF4-FFF2-40B4-BE49-F238E27FC236}">
                <a16:creationId xmlns:a16="http://schemas.microsoft.com/office/drawing/2014/main" id="{031B6B39-876E-79A2-B20C-ADFDA47850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88" y="2573673"/>
            <a:ext cx="6904318" cy="2034716"/>
          </a:xfrm>
          <a:prstGeom prst="rect">
            <a:avLst/>
          </a:prstGeom>
        </p:spPr>
      </p:pic>
    </p:spTree>
    <p:extLst>
      <p:ext uri="{BB962C8B-B14F-4D97-AF65-F5344CB8AC3E}">
        <p14:creationId xmlns:p14="http://schemas.microsoft.com/office/powerpoint/2010/main" val="111755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内存重叠</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D51E426-151D-3E36-30D3-433886863091}"/>
              </a:ext>
            </a:extLst>
          </p:cNvPr>
          <p:cNvSpPr txBox="1"/>
          <p:nvPr/>
        </p:nvSpPr>
        <p:spPr>
          <a:xfrm>
            <a:off x="624569" y="967402"/>
            <a:ext cx="7751986" cy="378565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通过合并分配的内存可以解决内存重叠问题。</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提供了</a:t>
            </a:r>
            <a:r>
              <a:rPr lang="en-US" altLang="zh-CN" dirty="0">
                <a:solidFill>
                  <a:srgbClr val="585858"/>
                </a:solidFill>
                <a:latin typeface="Segoe Print" panose="02000600000000000000" pitchFamily="2" charset="0"/>
              </a:rPr>
              <a:t>20</a:t>
            </a:r>
            <a:r>
              <a:rPr lang="zh-CN" altLang="en-US" sz="2000" b="0" i="0" dirty="0">
                <a:solidFill>
                  <a:srgbClr val="585858"/>
                </a:solidFill>
                <a:effectLst/>
                <a:latin typeface="Lato" panose="020F0502020204030203" pitchFamily="34" charset="0"/>
              </a:rPr>
              <a:t>多个与内存访问相关的指令。</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首先为遇到的所有与存储相关的指令创建键</a:t>
            </a:r>
            <a:r>
              <a:rPr lang="en-US" altLang="zh-CN" sz="2000" b="0" i="0" dirty="0">
                <a:solidFill>
                  <a:srgbClr val="585858"/>
                </a:solidFill>
                <a:effectLst/>
                <a:latin typeface="Lato" panose="020F0502020204030203" pitchFamily="34" charset="0"/>
              </a:rPr>
              <a:t>-</a:t>
            </a:r>
            <a:r>
              <a:rPr lang="zh-CN" altLang="en-US" sz="2000" b="0" i="0" dirty="0">
                <a:solidFill>
                  <a:srgbClr val="585858"/>
                </a:solidFill>
                <a:effectLst/>
                <a:latin typeface="Lato" panose="020F0502020204030203" pitchFamily="34" charset="0"/>
              </a:rPr>
              <a:t>值映射，其中值是按位存储的数据。</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然后，可以根据所提出的内存合并算法处理范围相邻或重叠的两个键的情况，该算法将更新相应的数据块以保证执行的准确性。</a:t>
            </a:r>
            <a:endParaRPr lang="en-US" altLang="zh-CN" sz="2000" b="0" i="0" dirty="0">
              <a:solidFill>
                <a:srgbClr val="585858"/>
              </a:solidFill>
              <a:effectLst/>
              <a:latin typeface="Lato" panose="020F0502020204030203" pitchFamily="34" charset="0"/>
            </a:endParaRPr>
          </a:p>
          <a:p>
            <a:endParaRPr lang="en-US" altLang="zh-CN" sz="2000" b="0" i="0" dirty="0">
              <a:solidFill>
                <a:srgbClr val="585858"/>
              </a:solidFill>
              <a:effectLst/>
              <a:latin typeface="Lato" panose="020F0502020204030203" pitchFamily="34" charset="0"/>
            </a:endParaRPr>
          </a:p>
          <a:p>
            <a:r>
              <a:rPr lang="zh-CN" altLang="en-US" sz="2000" b="0" i="0" dirty="0">
                <a:solidFill>
                  <a:srgbClr val="585858"/>
                </a:solidFill>
                <a:effectLst/>
                <a:latin typeface="Lato" panose="020F0502020204030203" pitchFamily="34" charset="0"/>
              </a:rPr>
              <a:t>总之就是，尽力确保任意两个任意键之间的间隔至少为一位。通过这样做可以成功克服上图中提出的挑战。</a:t>
            </a:r>
            <a:endParaRPr lang="zh-CN" altLang="en-US" sz="2000" dirty="0"/>
          </a:p>
        </p:txBody>
      </p:sp>
    </p:spTree>
    <p:extLst>
      <p:ext uri="{BB962C8B-B14F-4D97-AF65-F5344CB8AC3E}">
        <p14:creationId xmlns:p14="http://schemas.microsoft.com/office/powerpoint/2010/main" val="134064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库依赖</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AD82A19D-BF45-FB7E-25D5-9688210C633F}"/>
              </a:ext>
            </a:extLst>
          </p:cNvPr>
          <p:cNvSpPr txBox="1"/>
          <p:nvPr/>
        </p:nvSpPr>
        <p:spPr>
          <a:xfrm>
            <a:off x="723841" y="1284659"/>
            <a:ext cx="7597868"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为了促进智能合约的开发，</a:t>
            </a:r>
            <a:r>
              <a:rPr lang="en-US" altLang="zh-CN" sz="2000" b="0" i="0" dirty="0">
                <a:solidFill>
                  <a:srgbClr val="585858"/>
                </a:solidFill>
                <a:effectLst/>
                <a:latin typeface="Segoe Print" panose="02000600000000000000" pitchFamily="2" charset="0"/>
              </a:rPr>
              <a:t>EOSIO</a:t>
            </a:r>
            <a:r>
              <a:rPr lang="zh-CN" altLang="en-US" sz="2000" b="0" i="0" dirty="0">
                <a:solidFill>
                  <a:srgbClr val="585858"/>
                </a:solidFill>
                <a:effectLst/>
                <a:latin typeface="Lato" panose="020F0502020204030203" pitchFamily="34" charset="0"/>
              </a:rPr>
              <a:t>允许将外部函数作为库导入，这意味着这些导入函数的主体将不会编译为</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字节码。 </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官方为</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开发人员提供了大量诸如系统库之类的函数。它们已在许多（如果不是大多数）智能合约中得到广泛使用。结果，由于缺少那些导入的函数调用的主体，因此分析将被错误地终止。</a:t>
            </a:r>
            <a:endParaRPr lang="zh-CN" altLang="en-US" sz="2000" dirty="0"/>
          </a:p>
        </p:txBody>
      </p:sp>
      <p:sp>
        <p:nvSpPr>
          <p:cNvPr id="10" name="文本框 9">
            <a:extLst>
              <a:ext uri="{FF2B5EF4-FFF2-40B4-BE49-F238E27FC236}">
                <a16:creationId xmlns:a16="http://schemas.microsoft.com/office/drawing/2014/main" id="{32DA12BD-C104-BE3C-0316-207B4310F0AB}"/>
              </a:ext>
            </a:extLst>
          </p:cNvPr>
          <p:cNvSpPr txBox="1"/>
          <p:nvPr/>
        </p:nvSpPr>
        <p:spPr>
          <a:xfrm>
            <a:off x="756146" y="3600276"/>
            <a:ext cx="7823994" cy="70788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为了解决依赖关系，提出了一种按需且语义感知的方法来模拟导入的函数。</a:t>
            </a:r>
            <a:endParaRPr lang="zh-CN" altLang="en-US" sz="2000" dirty="0"/>
          </a:p>
        </p:txBody>
      </p:sp>
    </p:spTree>
    <p:extLst>
      <p:ext uri="{BB962C8B-B14F-4D97-AF65-F5344CB8AC3E}">
        <p14:creationId xmlns:p14="http://schemas.microsoft.com/office/powerpoint/2010/main" val="47766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582738"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917194" y="2212379"/>
            <a:ext cx="716673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367" fontAlgn="base">
              <a:spcBef>
                <a:spcPct val="0"/>
              </a:spcBef>
              <a:spcAft>
                <a:spcPct val="0"/>
              </a:spcAft>
              <a:defRPr/>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系统设计与实现</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34546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3168352"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EOSAFE</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架构</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EE8B705F-E827-B28A-5E60-E83ACADAA73A}"/>
              </a:ext>
            </a:extLst>
          </p:cNvPr>
          <p:cNvSpPr txBox="1"/>
          <p:nvPr/>
        </p:nvSpPr>
        <p:spPr>
          <a:xfrm>
            <a:off x="6314246" y="1008256"/>
            <a:ext cx="2764452" cy="193899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如图所示，描绘了</a:t>
            </a:r>
            <a:r>
              <a:rPr lang="en-US" altLang="zh-CN" sz="2000" b="0" i="0" dirty="0">
                <a:solidFill>
                  <a:srgbClr val="585858"/>
                </a:solidFill>
                <a:effectLst/>
                <a:latin typeface="Segoe Print" panose="02000600000000000000" pitchFamily="2" charset="0"/>
              </a:rPr>
              <a:t>EOSAFE</a:t>
            </a:r>
            <a:r>
              <a:rPr lang="zh-CN" altLang="en-US" sz="2000" b="0" i="0" dirty="0">
                <a:solidFill>
                  <a:srgbClr val="585858"/>
                </a:solidFill>
                <a:effectLst/>
                <a:latin typeface="Lato" panose="020F0502020204030203" pitchFamily="34" charset="0"/>
              </a:rPr>
              <a:t>的总体架构，该架构以</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Lato" panose="020F0502020204030203" pitchFamily="34" charset="0"/>
              </a:rPr>
              <a:t>智能合约的</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Lato" panose="020F0502020204030203" pitchFamily="34" charset="0"/>
              </a:rPr>
              <a:t>字节码作为输入，并最终确定该字节码是否易受攻击。</a:t>
            </a:r>
            <a:endParaRPr lang="zh-CN" altLang="en-US" sz="2000" dirty="0"/>
          </a:p>
        </p:txBody>
      </p:sp>
      <p:pic>
        <p:nvPicPr>
          <p:cNvPr id="4" name="图片 3">
            <a:extLst>
              <a:ext uri="{FF2B5EF4-FFF2-40B4-BE49-F238E27FC236}">
                <a16:creationId xmlns:a16="http://schemas.microsoft.com/office/drawing/2014/main" id="{0F6E5C41-CDEE-9C87-623E-6F97F4708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90" y="716003"/>
            <a:ext cx="5689356" cy="3975694"/>
          </a:xfrm>
          <a:prstGeom prst="rect">
            <a:avLst/>
          </a:prstGeom>
        </p:spPr>
      </p:pic>
      <p:sp>
        <p:nvSpPr>
          <p:cNvPr id="14" name="文本框 13">
            <a:extLst>
              <a:ext uri="{FF2B5EF4-FFF2-40B4-BE49-F238E27FC236}">
                <a16:creationId xmlns:a16="http://schemas.microsoft.com/office/drawing/2014/main" id="{6DA3DC88-9BB3-A09A-58CF-1F2538C3035A}"/>
              </a:ext>
            </a:extLst>
          </p:cNvPr>
          <p:cNvSpPr txBox="1"/>
          <p:nvPr/>
        </p:nvSpPr>
        <p:spPr>
          <a:xfrm>
            <a:off x="6314246" y="3211633"/>
            <a:ext cx="2540700"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dirty="0" err="1">
                <a:solidFill>
                  <a:srgbClr val="585858"/>
                </a:solidFill>
                <a:latin typeface="Segoe Print" panose="02000600000000000000" pitchFamily="2" charset="0"/>
              </a:rPr>
              <a:t>Wasm</a:t>
            </a:r>
            <a:r>
              <a:rPr lang="zh-CN" altLang="en-US" b="0" i="0" dirty="0">
                <a:solidFill>
                  <a:srgbClr val="585858"/>
                </a:solidFill>
                <a:effectLst/>
                <a:latin typeface="Lato" panose="020F0502020204030203" pitchFamily="34" charset="0"/>
              </a:rPr>
              <a:t>符号执行引擎</a:t>
            </a:r>
            <a:endParaRPr lang="zh-CN" altLang="en-US" dirty="0"/>
          </a:p>
        </p:txBody>
      </p:sp>
      <p:sp>
        <p:nvSpPr>
          <p:cNvPr id="16" name="文本框 15">
            <a:extLst>
              <a:ext uri="{FF2B5EF4-FFF2-40B4-BE49-F238E27FC236}">
                <a16:creationId xmlns:a16="http://schemas.microsoft.com/office/drawing/2014/main" id="{325A3DDE-E930-1798-3AC4-3B95B5FFE592}"/>
              </a:ext>
            </a:extLst>
          </p:cNvPr>
          <p:cNvSpPr txBox="1"/>
          <p:nvPr/>
        </p:nvSpPr>
        <p:spPr>
          <a:xfrm>
            <a:off x="6314246" y="3688574"/>
            <a:ext cx="2138959" cy="369332"/>
          </a:xfrm>
          <a:prstGeom prst="rect">
            <a:avLst/>
          </a:prstGeom>
          <a:noFill/>
        </p:spPr>
        <p:txBody>
          <a:bodyPr wrap="square">
            <a:spAutoFit/>
          </a:bodyPr>
          <a:lstStyle/>
          <a:p>
            <a:pPr marL="285750" indent="-285750">
              <a:buFont typeface="Arial" panose="020B0604020202020204" pitchFamily="34" charset="0"/>
              <a:buChar char="•"/>
            </a:pPr>
            <a:r>
              <a:rPr lang="en-US" altLang="zh-CN" sz="1800" dirty="0">
                <a:solidFill>
                  <a:srgbClr val="585858"/>
                </a:solidFill>
                <a:latin typeface="Segoe Print" panose="02000600000000000000" pitchFamily="2" charset="0"/>
              </a:rPr>
              <a:t>EOSIO</a:t>
            </a:r>
            <a:r>
              <a:rPr lang="en-US" altLang="zh-CN" b="0" i="0" dirty="0">
                <a:solidFill>
                  <a:srgbClr val="585858"/>
                </a:solidFill>
                <a:effectLst/>
                <a:latin typeface="Lato" panose="020F0502020204030203" pitchFamily="34" charset="0"/>
              </a:rPr>
              <a:t> </a:t>
            </a:r>
            <a:r>
              <a:rPr lang="zh-CN" altLang="en-US" b="0" i="0" dirty="0">
                <a:solidFill>
                  <a:srgbClr val="585858"/>
                </a:solidFill>
                <a:effectLst/>
                <a:latin typeface="Lato" panose="020F0502020204030203" pitchFamily="34" charset="0"/>
              </a:rPr>
              <a:t>库模拟器</a:t>
            </a:r>
            <a:endParaRPr lang="zh-CN" altLang="en-US" dirty="0"/>
          </a:p>
        </p:txBody>
      </p:sp>
      <p:sp>
        <p:nvSpPr>
          <p:cNvPr id="18" name="文本框 17">
            <a:extLst>
              <a:ext uri="{FF2B5EF4-FFF2-40B4-BE49-F238E27FC236}">
                <a16:creationId xmlns:a16="http://schemas.microsoft.com/office/drawing/2014/main" id="{FFAB2771-C165-0DC8-515D-8BFAD5C4CED5}"/>
              </a:ext>
            </a:extLst>
          </p:cNvPr>
          <p:cNvSpPr txBox="1"/>
          <p:nvPr/>
        </p:nvSpPr>
        <p:spPr>
          <a:xfrm>
            <a:off x="6256312" y="4155033"/>
            <a:ext cx="2880320" cy="338554"/>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585858"/>
                </a:solidFill>
                <a:effectLst/>
                <a:latin typeface="Lato" panose="020F0502020204030203" pitchFamily="34" charset="0"/>
              </a:rPr>
              <a:t>漏洞扫描程序（</a:t>
            </a:r>
            <a:r>
              <a:rPr lang="en-US" altLang="zh-CN" dirty="0">
                <a:solidFill>
                  <a:srgbClr val="585858"/>
                </a:solidFill>
                <a:latin typeface="Segoe Print" panose="02000600000000000000" pitchFamily="2" charset="0"/>
              </a:rPr>
              <a:t>Scanner</a:t>
            </a:r>
            <a:r>
              <a:rPr lang="zh-CN" altLang="en-US" b="0" i="0" dirty="0">
                <a:solidFill>
                  <a:srgbClr val="585858"/>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425564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rPr>
              <a:t>EOSIO</a:t>
            </a:r>
            <a:r>
              <a:rPr lang="zh-CN" altLang="en-US" sz="2000" b="1" dirty="0">
                <a:solidFill>
                  <a:prstClr val="black">
                    <a:lumMod val="65000"/>
                    <a:lumOff val="35000"/>
                  </a:prstClr>
                </a:solidFill>
                <a:ea typeface="微软雅黑" panose="020B0503020204020204" pitchFamily="34" charset="-122"/>
              </a:rPr>
              <a:t>库模拟器</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7" name="文本框 16">
            <a:extLst>
              <a:ext uri="{FF2B5EF4-FFF2-40B4-BE49-F238E27FC236}">
                <a16:creationId xmlns:a16="http://schemas.microsoft.com/office/drawing/2014/main" id="{6DEB2274-E8A6-7BAD-1C70-3BF6DCA5F346}"/>
              </a:ext>
            </a:extLst>
          </p:cNvPr>
          <p:cNvSpPr txBox="1"/>
          <p:nvPr/>
        </p:nvSpPr>
        <p:spPr>
          <a:xfrm>
            <a:off x="492741" y="1007988"/>
            <a:ext cx="7704857" cy="1077218"/>
          </a:xfrm>
          <a:prstGeom prst="rect">
            <a:avLst/>
          </a:prstGeom>
          <a:noFill/>
        </p:spPr>
        <p:txBody>
          <a:bodyPr wrap="square">
            <a:spAutoFit/>
          </a:bodyPr>
          <a:lstStyle/>
          <a:p>
            <a:r>
              <a:rPr lang="zh-CN" altLang="en-US" b="0" i="0" dirty="0">
                <a:solidFill>
                  <a:srgbClr val="585858"/>
                </a:solidFill>
                <a:effectLst/>
                <a:latin typeface="Lato" panose="020F0502020204030203" pitchFamily="34" charset="0"/>
              </a:rPr>
              <a:t>使用按需和语义感知的方法来解决</a:t>
            </a:r>
            <a:r>
              <a:rPr lang="en-US" altLang="zh-CN" b="0" i="0" dirty="0">
                <a:solidFill>
                  <a:srgbClr val="585858"/>
                </a:solidFill>
                <a:effectLst/>
                <a:latin typeface="Segoe Print" panose="02000600000000000000" pitchFamily="2" charset="0"/>
              </a:rPr>
              <a:t>EOSIO</a:t>
            </a:r>
            <a:r>
              <a:rPr lang="zh-CN" altLang="en-US" b="0" i="0" dirty="0">
                <a:solidFill>
                  <a:srgbClr val="585858"/>
                </a:solidFill>
                <a:effectLst/>
                <a:latin typeface="Lato" panose="020F0502020204030203" pitchFamily="34" charset="0"/>
              </a:rPr>
              <a:t>库依赖关系。已经手动分析了排名前</a:t>
            </a:r>
            <a:r>
              <a:rPr lang="en-US" altLang="zh-CN" dirty="0">
                <a:solidFill>
                  <a:srgbClr val="585858"/>
                </a:solidFill>
                <a:latin typeface="Segoe Print" panose="02000600000000000000" pitchFamily="2" charset="0"/>
              </a:rPr>
              <a:t>100</a:t>
            </a:r>
            <a:r>
              <a:rPr lang="zh-CN" altLang="en-US" b="0" i="0" dirty="0">
                <a:solidFill>
                  <a:srgbClr val="585858"/>
                </a:solidFill>
                <a:effectLst/>
                <a:latin typeface="Lato" panose="020F0502020204030203" pitchFamily="34" charset="0"/>
              </a:rPr>
              <a:t>位的流行</a:t>
            </a:r>
            <a:r>
              <a:rPr lang="en-US" altLang="zh-CN" dirty="0" err="1">
                <a:solidFill>
                  <a:srgbClr val="585858"/>
                </a:solidFill>
                <a:latin typeface="Segoe Print" panose="02000600000000000000" pitchFamily="2" charset="0"/>
              </a:rPr>
              <a:t>DApp</a:t>
            </a:r>
            <a:r>
              <a:rPr lang="zh-CN" altLang="en-US" b="0" i="0" dirty="0">
                <a:solidFill>
                  <a:srgbClr val="585858"/>
                </a:solidFill>
                <a:effectLst/>
                <a:latin typeface="Lato" panose="020F0502020204030203" pitchFamily="34" charset="0"/>
              </a:rPr>
              <a:t>的智能合约和现有已知的易受攻击的智能合约，以从</a:t>
            </a:r>
            <a:r>
              <a:rPr lang="en-US" altLang="zh-CN" dirty="0">
                <a:solidFill>
                  <a:srgbClr val="585858"/>
                </a:solidFill>
                <a:latin typeface="Segoe Print" panose="02000600000000000000" pitchFamily="2" charset="0"/>
              </a:rPr>
              <a:t>Function</a:t>
            </a:r>
            <a:r>
              <a:rPr lang="zh-CN" altLang="en-US" b="0" i="0" dirty="0">
                <a:solidFill>
                  <a:srgbClr val="585858"/>
                </a:solidFill>
                <a:effectLst/>
                <a:latin typeface="Lato" panose="020F0502020204030203" pitchFamily="34" charset="0"/>
              </a:rPr>
              <a:t>部分提取所有导入的函数。然后，根据其主要函数（如下表所示）将所有导入的函数分为五类进行模拟。最后，可以从模拟的导入函数中检索副作用。</a:t>
            </a:r>
            <a:endParaRPr lang="zh-CN" altLang="en-US" dirty="0"/>
          </a:p>
        </p:txBody>
      </p:sp>
      <p:pic>
        <p:nvPicPr>
          <p:cNvPr id="7" name="图片 6">
            <a:extLst>
              <a:ext uri="{FF2B5EF4-FFF2-40B4-BE49-F238E27FC236}">
                <a16:creationId xmlns:a16="http://schemas.microsoft.com/office/drawing/2014/main" id="{4479E5BA-2507-B949-B97F-0FA7A205A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290" y="2218045"/>
            <a:ext cx="4320161" cy="2430432"/>
          </a:xfrm>
          <a:prstGeom prst="rect">
            <a:avLst/>
          </a:prstGeom>
        </p:spPr>
      </p:pic>
    </p:spTree>
    <p:extLst>
      <p:ext uri="{BB962C8B-B14F-4D97-AF65-F5344CB8AC3E}">
        <p14:creationId xmlns:p14="http://schemas.microsoft.com/office/powerpoint/2010/main" val="3443535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漏洞扫描器</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1B2D7816-C6F4-3960-63E3-5CC524224BB0}"/>
              </a:ext>
            </a:extLst>
          </p:cNvPr>
          <p:cNvSpPr txBox="1"/>
          <p:nvPr/>
        </p:nvSpPr>
        <p:spPr>
          <a:xfrm>
            <a:off x="665197" y="940371"/>
            <a:ext cx="4498622" cy="1323439"/>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为了检测多个漏洞，</a:t>
            </a:r>
            <a:r>
              <a:rPr lang="en-US" altLang="zh-CN" sz="2000" b="0" i="0" dirty="0">
                <a:solidFill>
                  <a:srgbClr val="585858"/>
                </a:solidFill>
                <a:effectLst/>
                <a:latin typeface="Segoe Print" panose="02000600000000000000" pitchFamily="2" charset="0"/>
              </a:rPr>
              <a:t>Scanner</a:t>
            </a:r>
            <a:r>
              <a:rPr lang="zh-CN" altLang="en-US" sz="2000" b="0" i="0" dirty="0">
                <a:solidFill>
                  <a:srgbClr val="585858"/>
                </a:solidFill>
                <a:effectLst/>
                <a:latin typeface="Lato" panose="020F0502020204030203" pitchFamily="34" charset="0"/>
              </a:rPr>
              <a:t>被设计为执行检测的通用框架。它主要包括两个步骤，即查找可疑函数和检测漏洞。</a:t>
            </a:r>
            <a:endParaRPr lang="zh-CN" altLang="en-US" sz="2000" dirty="0"/>
          </a:p>
        </p:txBody>
      </p:sp>
      <p:sp>
        <p:nvSpPr>
          <p:cNvPr id="12" name="文本框 11">
            <a:extLst>
              <a:ext uri="{FF2B5EF4-FFF2-40B4-BE49-F238E27FC236}">
                <a16:creationId xmlns:a16="http://schemas.microsoft.com/office/drawing/2014/main" id="{582D208C-F00D-7779-04ED-866C8B448A6B}"/>
              </a:ext>
            </a:extLst>
          </p:cNvPr>
          <p:cNvSpPr txBox="1"/>
          <p:nvPr/>
        </p:nvSpPr>
        <p:spPr>
          <a:xfrm>
            <a:off x="665197" y="2232346"/>
            <a:ext cx="4680520" cy="2862322"/>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只需要关注有价值的函数，这些函数可以调用具有更改链上状态的外部函数，包括</a:t>
            </a:r>
            <a:r>
              <a:rPr lang="en-US" altLang="zh-CN" sz="2000" b="0" i="0" dirty="0" err="1">
                <a:solidFill>
                  <a:srgbClr val="585858"/>
                </a:solidFill>
                <a:effectLst/>
                <a:latin typeface="Lato" panose="020F0502020204030203" pitchFamily="34" charset="0"/>
              </a:rPr>
              <a:t>send_</a:t>
            </a:r>
            <a:r>
              <a:rPr lang="en-US" altLang="zh-CN" sz="2000" dirty="0" err="1">
                <a:solidFill>
                  <a:srgbClr val="585858"/>
                </a:solidFill>
                <a:latin typeface="Segoe Print" panose="02000600000000000000" pitchFamily="2" charset="0"/>
              </a:rPr>
              <a:t>inline</a:t>
            </a:r>
            <a:r>
              <a:rPr lang="zh-CN" altLang="en-US" sz="2000" b="0" i="0" dirty="0">
                <a:solidFill>
                  <a:srgbClr val="585858"/>
                </a:solidFill>
                <a:effectLst/>
                <a:latin typeface="Lato" panose="020F0502020204030203" pitchFamily="34" charset="0"/>
              </a:rPr>
              <a:t>，</a:t>
            </a:r>
            <a:r>
              <a:rPr lang="en-US" altLang="zh-CN" sz="2000" b="0" i="0" dirty="0">
                <a:solidFill>
                  <a:srgbClr val="585858"/>
                </a:solidFill>
                <a:effectLst/>
                <a:latin typeface="Lato" panose="020F0502020204030203" pitchFamily="34" charset="0"/>
              </a:rPr>
              <a:t>db_</a:t>
            </a:r>
            <a:r>
              <a:rPr lang="en-US" altLang="zh-CN" sz="2000" dirty="0">
                <a:solidFill>
                  <a:srgbClr val="585858"/>
                </a:solidFill>
                <a:latin typeface="Segoe Print" panose="02000600000000000000" pitchFamily="2" charset="0"/>
              </a:rPr>
              <a:t>update</a:t>
            </a:r>
            <a:r>
              <a:rPr lang="en-US" altLang="zh-CN" sz="2000" b="0" i="0" dirty="0">
                <a:solidFill>
                  <a:srgbClr val="585858"/>
                </a:solidFill>
                <a:effectLst/>
                <a:latin typeface="Lato" panose="020F0502020204030203" pitchFamily="34" charset="0"/>
              </a:rPr>
              <a:t>_i64</a:t>
            </a:r>
            <a:r>
              <a:rPr lang="zh-CN" altLang="en-US" sz="2000" b="0" i="0" dirty="0">
                <a:solidFill>
                  <a:srgbClr val="585858"/>
                </a:solidFill>
                <a:effectLst/>
                <a:latin typeface="Lato" panose="020F0502020204030203" pitchFamily="34" charset="0"/>
              </a:rPr>
              <a:t>和</a:t>
            </a:r>
            <a:r>
              <a:rPr lang="en-US" altLang="zh-CN" sz="2000" b="0" i="0" dirty="0">
                <a:solidFill>
                  <a:srgbClr val="585858"/>
                </a:solidFill>
                <a:effectLst/>
                <a:latin typeface="Lato" panose="020F0502020204030203" pitchFamily="34" charset="0"/>
              </a:rPr>
              <a:t>db_</a:t>
            </a:r>
            <a:r>
              <a:rPr lang="en-US" altLang="zh-CN" sz="2000" dirty="0">
                <a:solidFill>
                  <a:srgbClr val="585858"/>
                </a:solidFill>
                <a:latin typeface="Segoe Print" panose="02000600000000000000" pitchFamily="2" charset="0"/>
              </a:rPr>
              <a:t>store</a:t>
            </a:r>
            <a:r>
              <a:rPr lang="en-US" altLang="zh-CN" sz="2000" b="0" i="0" dirty="0">
                <a:solidFill>
                  <a:srgbClr val="585858"/>
                </a:solidFill>
                <a:effectLst/>
                <a:latin typeface="Lato" panose="020F0502020204030203" pitchFamily="34" charset="0"/>
              </a:rPr>
              <a:t>_i64</a:t>
            </a:r>
            <a:r>
              <a:rPr lang="zh-CN" altLang="en-US" sz="2000" b="0" i="0" dirty="0">
                <a:solidFill>
                  <a:srgbClr val="585858"/>
                </a:solidFill>
                <a:effectLst/>
                <a:latin typeface="Lato" panose="020F0502020204030203" pitchFamily="34" charset="0"/>
              </a:rPr>
              <a:t>。根据观察，在大多数情况下，这些有价值的函数可以</a:t>
            </a:r>
            <a:r>
              <a:rPr lang="zh-CN" altLang="en-US" sz="2000" dirty="0">
                <a:solidFill>
                  <a:srgbClr val="585858"/>
                </a:solidFill>
                <a:latin typeface="Segoe Print" panose="02000600000000000000" pitchFamily="2" charset="0"/>
              </a:rPr>
              <a:t>试探性</a:t>
            </a:r>
            <a:r>
              <a:rPr lang="zh-CN" altLang="en-US" sz="2000" b="0" i="0" dirty="0">
                <a:solidFill>
                  <a:srgbClr val="585858"/>
                </a:solidFill>
                <a:effectLst/>
                <a:latin typeface="Lato" panose="020F0502020204030203" pitchFamily="34" charset="0"/>
              </a:rPr>
              <a:t>地视为目标函数，从而可以显著减少分析时间。结果，借助</a:t>
            </a:r>
            <a:r>
              <a:rPr lang="en-US" altLang="zh-CN" sz="2000" dirty="0">
                <a:solidFill>
                  <a:srgbClr val="585858"/>
                </a:solidFill>
                <a:latin typeface="Segoe Print" panose="02000600000000000000" pitchFamily="2" charset="0"/>
              </a:rPr>
              <a:t>CFG</a:t>
            </a:r>
            <a:r>
              <a:rPr lang="zh-CN" altLang="en-US" sz="2000" b="0" i="0" dirty="0">
                <a:solidFill>
                  <a:srgbClr val="585858"/>
                </a:solidFill>
                <a:effectLst/>
                <a:latin typeface="Lato" panose="020F0502020204030203" pitchFamily="34" charset="0"/>
              </a:rPr>
              <a:t>和路径树（由约束和有价值的函数组成），可以高效、准确地识别漏洞。</a:t>
            </a:r>
            <a:endParaRPr lang="zh-CN" altLang="en-US" sz="2000" dirty="0"/>
          </a:p>
        </p:txBody>
      </p:sp>
    </p:spTree>
    <p:extLst>
      <p:ext uri="{BB962C8B-B14F-4D97-AF65-F5344CB8AC3E}">
        <p14:creationId xmlns:p14="http://schemas.microsoft.com/office/powerpoint/2010/main" val="375866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7"/>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概要与介绍</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500141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79958"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04856" y="187677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780482" y="2300937"/>
            <a:ext cx="374441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效果</a:t>
            </a:r>
            <a:endPar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21417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效果</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BEF14F5B-45C1-5D11-1CC0-F11626182FD9}"/>
              </a:ext>
            </a:extLst>
          </p:cNvPr>
          <p:cNvSpPr txBox="1"/>
          <p:nvPr/>
        </p:nvSpPr>
        <p:spPr>
          <a:xfrm>
            <a:off x="316089" y="1079996"/>
            <a:ext cx="7884904" cy="1323439"/>
          </a:xfrm>
          <a:prstGeom prst="rect">
            <a:avLst/>
          </a:prstGeom>
          <a:noFill/>
        </p:spPr>
        <p:txBody>
          <a:bodyPr wrap="square">
            <a:spAutoFit/>
          </a:bodyPr>
          <a:lstStyle/>
          <a:p>
            <a:r>
              <a:rPr lang="zh-CN" altLang="en-US" sz="2000" b="0" i="0" dirty="0">
                <a:solidFill>
                  <a:srgbClr val="585858"/>
                </a:solidFill>
                <a:effectLst/>
                <a:latin typeface="+mn-ea"/>
              </a:rPr>
              <a:t>利用</a:t>
            </a:r>
            <a:r>
              <a:rPr lang="en-US" altLang="zh-CN" sz="2000" b="0" i="0" dirty="0">
                <a:solidFill>
                  <a:srgbClr val="585858"/>
                </a:solidFill>
                <a:effectLst/>
                <a:latin typeface="Segoe Print" panose="02000600000000000000" pitchFamily="2" charset="0"/>
              </a:rPr>
              <a:t>Octopus</a:t>
            </a:r>
            <a:r>
              <a:rPr lang="zh-CN" altLang="en-US" sz="2000" b="0" i="0" dirty="0">
                <a:solidFill>
                  <a:srgbClr val="585858"/>
                </a:solidFill>
                <a:effectLst/>
                <a:latin typeface="+mn-ea"/>
              </a:rPr>
              <a:t>构建</a:t>
            </a:r>
            <a:r>
              <a:rPr lang="en-US" altLang="zh-CN" sz="2000" b="0" i="0" dirty="0" err="1">
                <a:solidFill>
                  <a:srgbClr val="585858"/>
                </a:solidFill>
                <a:effectLst/>
                <a:latin typeface="+mn-ea"/>
              </a:rPr>
              <a:t>Wasm</a:t>
            </a:r>
            <a:r>
              <a:rPr lang="zh-CN" altLang="en-US" sz="2000" b="0" i="0" dirty="0">
                <a:solidFill>
                  <a:srgbClr val="585858"/>
                </a:solidFill>
                <a:effectLst/>
                <a:latin typeface="+mn-ea"/>
              </a:rPr>
              <a:t>字节码的</a:t>
            </a:r>
            <a:r>
              <a:rPr lang="en-US" altLang="zh-CN" sz="2000" dirty="0">
                <a:solidFill>
                  <a:srgbClr val="585858"/>
                </a:solidFill>
                <a:latin typeface="Segoe Print" panose="02000600000000000000" pitchFamily="2" charset="0"/>
              </a:rPr>
              <a:t>CFG</a:t>
            </a:r>
            <a:r>
              <a:rPr lang="zh-CN" altLang="en-US" sz="2000" b="0" i="0" dirty="0">
                <a:solidFill>
                  <a:srgbClr val="585858"/>
                </a:solidFill>
                <a:effectLst/>
                <a:latin typeface="+mn-ea"/>
              </a:rPr>
              <a:t>，并使用</a:t>
            </a:r>
            <a:r>
              <a:rPr lang="en-US" altLang="zh-CN" sz="2000" dirty="0">
                <a:solidFill>
                  <a:srgbClr val="585858"/>
                </a:solidFill>
                <a:latin typeface="Segoe Print" panose="02000600000000000000" pitchFamily="2" charset="0"/>
              </a:rPr>
              <a:t>Z3</a:t>
            </a:r>
            <a:r>
              <a:rPr lang="zh-CN" altLang="en-US" sz="2000" b="0" i="0" dirty="0">
                <a:solidFill>
                  <a:srgbClr val="585858"/>
                </a:solidFill>
                <a:effectLst/>
                <a:latin typeface="+mn-ea"/>
              </a:rPr>
              <a:t>定理证明（版本</a:t>
            </a:r>
            <a:r>
              <a:rPr lang="en-US" altLang="zh-CN" sz="2000" dirty="0">
                <a:solidFill>
                  <a:srgbClr val="585858"/>
                </a:solidFill>
                <a:latin typeface="Segoe Print" panose="02000600000000000000" pitchFamily="2" charset="0"/>
              </a:rPr>
              <a:t>4.8.6</a:t>
            </a:r>
            <a:r>
              <a:rPr lang="zh-CN" altLang="en-US" sz="2000" b="0" i="0" dirty="0">
                <a:solidFill>
                  <a:srgbClr val="585858"/>
                </a:solidFill>
                <a:effectLst/>
                <a:latin typeface="+mn-ea"/>
              </a:rPr>
              <a:t>）作为约束求解器。所有其他主要组件，包括</a:t>
            </a:r>
            <a:r>
              <a:rPr lang="en-US" altLang="zh-CN" sz="2000" dirty="0" err="1">
                <a:solidFill>
                  <a:srgbClr val="585858"/>
                </a:solidFill>
                <a:latin typeface="Segoe Print" panose="02000600000000000000" pitchFamily="2" charset="0"/>
              </a:rPr>
              <a:t>Wasm</a:t>
            </a:r>
            <a:r>
              <a:rPr lang="zh-CN" altLang="en-US" sz="2000" b="0" i="0" dirty="0">
                <a:solidFill>
                  <a:srgbClr val="585858"/>
                </a:solidFill>
                <a:effectLst/>
                <a:latin typeface="+mn-ea"/>
              </a:rPr>
              <a:t>符号执行引擎，库模拟器和漏洞扫描程序，均已设计和实现的前提下，对其效果进行了测试。</a:t>
            </a:r>
            <a:r>
              <a:rPr lang="zh-CN" altLang="en-US" sz="2000" dirty="0">
                <a:solidFill>
                  <a:srgbClr val="585858"/>
                </a:solidFill>
                <a:latin typeface="+mn-ea"/>
              </a:rPr>
              <a:t>评估以下三个方面</a:t>
            </a:r>
          </a:p>
        </p:txBody>
      </p:sp>
      <p:sp>
        <p:nvSpPr>
          <p:cNvPr id="12" name="文本框 11">
            <a:extLst>
              <a:ext uri="{FF2B5EF4-FFF2-40B4-BE49-F238E27FC236}">
                <a16:creationId xmlns:a16="http://schemas.microsoft.com/office/drawing/2014/main" id="{E3A21408-13D6-15AB-A414-3BD0AB066181}"/>
              </a:ext>
            </a:extLst>
          </p:cNvPr>
          <p:cNvSpPr txBox="1"/>
          <p:nvPr/>
        </p:nvSpPr>
        <p:spPr>
          <a:xfrm>
            <a:off x="349282" y="2845374"/>
            <a:ext cx="7674779" cy="1631216"/>
          </a:xfrm>
          <a:prstGeom prst="rect">
            <a:avLst/>
          </a:prstGeom>
          <a:noFill/>
        </p:spPr>
        <p:txBody>
          <a:bodyPr wrap="square">
            <a:spAutoFit/>
          </a:bodyPr>
          <a:lstStyle/>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 </a:t>
            </a:r>
            <a:r>
              <a:rPr lang="en-US" altLang="zh-CN" sz="2000" b="0" i="0" dirty="0">
                <a:solidFill>
                  <a:srgbClr val="585858"/>
                </a:solidFill>
                <a:effectLst/>
                <a:latin typeface="Segoe Print" panose="02000600000000000000" pitchFamily="2" charset="0"/>
                <a:ea typeface="楷体" panose="02010609060101010101" pitchFamily="49" charset="-122"/>
              </a:rPr>
              <a:t>EOSAFE</a:t>
            </a:r>
            <a:r>
              <a:rPr lang="zh-CN" altLang="en-US" sz="2000" b="0" i="0" dirty="0">
                <a:solidFill>
                  <a:srgbClr val="585858"/>
                </a:solidFill>
                <a:effectLst/>
                <a:latin typeface="楷体" panose="02010609060101010101" pitchFamily="49" charset="-122"/>
                <a:ea typeface="楷体" panose="02010609060101010101" pitchFamily="49" charset="-122"/>
              </a:rPr>
              <a:t>在检测</a:t>
            </a:r>
            <a:r>
              <a:rPr lang="en-US" altLang="zh-CN" sz="2000" dirty="0">
                <a:solidFill>
                  <a:srgbClr val="585858"/>
                </a:solidFill>
                <a:latin typeface="Segoe Print" panose="02000600000000000000" pitchFamily="2" charset="0"/>
                <a:ea typeface="楷体" panose="02010609060101010101" pitchFamily="49" charset="-122"/>
              </a:rPr>
              <a:t>EOSIO</a:t>
            </a:r>
            <a:r>
              <a:rPr lang="zh-CN" altLang="en-US" sz="2000" b="0" i="0" dirty="0">
                <a:solidFill>
                  <a:srgbClr val="585858"/>
                </a:solidFill>
                <a:effectLst/>
                <a:latin typeface="楷体" panose="02010609060101010101" pitchFamily="49" charset="-122"/>
                <a:ea typeface="楷体" panose="02010609060101010101" pitchFamily="49" charset="-122"/>
              </a:rPr>
              <a:t>智能合约的漏洞方面的准确性如何？</a:t>
            </a: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这些漏洞在生态系统中是否普遍存在？</a:t>
            </a: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endParaRPr lang="en-US" altLang="zh-CN" sz="2000" b="0" i="0" dirty="0">
              <a:solidFill>
                <a:srgbClr val="585858"/>
              </a:solidFill>
              <a:effectLst/>
              <a:latin typeface="楷体" panose="02010609060101010101" pitchFamily="49" charset="-122"/>
              <a:ea typeface="楷体" panose="02010609060101010101" pitchFamily="49" charset="-122"/>
            </a:endParaRPr>
          </a:p>
          <a:p>
            <a:pPr marL="285750" indent="-285750" algn="l">
              <a:buFont typeface="Arial" panose="020B0604020202020204" pitchFamily="34" charset="0"/>
              <a:buChar char="•"/>
            </a:pPr>
            <a:r>
              <a:rPr lang="zh-CN" altLang="en-US" sz="2000" b="0" i="0" dirty="0">
                <a:solidFill>
                  <a:srgbClr val="585858"/>
                </a:solidFill>
                <a:effectLst/>
                <a:latin typeface="楷体" panose="02010609060101010101" pitchFamily="49" charset="-122"/>
                <a:ea typeface="楷体" panose="02010609060101010101" pitchFamily="49" charset="-122"/>
              </a:rPr>
              <a:t>攻击者利用了多少智能合约，这些攻击的影响是什么？</a:t>
            </a:r>
            <a:endParaRPr lang="zh-CN" altLang="en-US" sz="2000" b="0" i="0"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0309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漏洞检测准确性</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BC88E4E7-4565-3F09-EDB2-8E02CE8C4D3F}"/>
              </a:ext>
            </a:extLst>
          </p:cNvPr>
          <p:cNvSpPr txBox="1"/>
          <p:nvPr/>
        </p:nvSpPr>
        <p:spPr>
          <a:xfrm>
            <a:off x="612130" y="964197"/>
            <a:ext cx="7776864" cy="1015663"/>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52</a:t>
            </a:r>
            <a:r>
              <a:rPr lang="zh-CN" altLang="en-US" sz="2000" b="0" i="0" dirty="0">
                <a:solidFill>
                  <a:srgbClr val="585858"/>
                </a:solidFill>
                <a:effectLst/>
                <a:latin typeface="Lato" panose="020F0502020204030203" pitchFamily="34" charset="0"/>
              </a:rPr>
              <a:t>份智能合约中，</a:t>
            </a:r>
            <a:r>
              <a:rPr lang="en-US" altLang="zh-CN" sz="2000" b="0" i="0" dirty="0">
                <a:solidFill>
                  <a:srgbClr val="585858"/>
                </a:solidFill>
                <a:effectLst/>
                <a:latin typeface="Segoe Print" panose="02000600000000000000" pitchFamily="2" charset="0"/>
              </a:rPr>
              <a:t>EOSAFE</a:t>
            </a:r>
            <a:r>
              <a:rPr lang="zh-CN" altLang="en-US" sz="2000" b="0" i="0" dirty="0">
                <a:solidFill>
                  <a:srgbClr val="585858"/>
                </a:solidFill>
                <a:effectLst/>
                <a:latin typeface="Lato" panose="020F0502020204030203" pitchFamily="34" charset="0"/>
              </a:rPr>
              <a:t>将</a:t>
            </a:r>
            <a:r>
              <a:rPr lang="en-US" altLang="zh-CN" sz="2000" b="0" i="0" dirty="0">
                <a:solidFill>
                  <a:srgbClr val="585858"/>
                </a:solidFill>
                <a:effectLst/>
                <a:latin typeface="Lato" panose="020F0502020204030203" pitchFamily="34" charset="0"/>
              </a:rPr>
              <a:t>26</a:t>
            </a:r>
            <a:r>
              <a:rPr lang="zh-CN" altLang="en-US" sz="2000" b="0" i="0" dirty="0">
                <a:solidFill>
                  <a:srgbClr val="585858"/>
                </a:solidFill>
                <a:effectLst/>
                <a:latin typeface="Lato" panose="020F0502020204030203" pitchFamily="34" charset="0"/>
              </a:rPr>
              <a:t>份标记为易受攻击，只有一个漏报性案例（属于回滚），没有误报性，准确率和召回率分别为</a:t>
            </a:r>
            <a:r>
              <a:rPr lang="en-US" altLang="zh-CN" sz="2000" dirty="0">
                <a:solidFill>
                  <a:srgbClr val="585858"/>
                </a:solidFill>
                <a:latin typeface="Segoe Print" panose="02000600000000000000" pitchFamily="2" charset="0"/>
              </a:rPr>
              <a:t>100</a:t>
            </a:r>
            <a:r>
              <a:rPr lang="zh-CN" altLang="en-US" sz="2000" b="0" i="0" dirty="0">
                <a:solidFill>
                  <a:srgbClr val="585858"/>
                </a:solidFill>
                <a:effectLst/>
                <a:latin typeface="Lato" panose="020F0502020204030203" pitchFamily="34" charset="0"/>
              </a:rPr>
              <a:t>％和</a:t>
            </a:r>
            <a:r>
              <a:rPr lang="en-US" altLang="zh-CN" sz="2000" dirty="0">
                <a:solidFill>
                  <a:srgbClr val="585858"/>
                </a:solidFill>
                <a:latin typeface="Segoe Print" panose="02000600000000000000" pitchFamily="2" charset="0"/>
              </a:rPr>
              <a:t>96.97</a:t>
            </a:r>
            <a:r>
              <a:rPr lang="zh-CN" altLang="en-US" sz="2000" b="0" i="0" dirty="0">
                <a:solidFill>
                  <a:srgbClr val="585858"/>
                </a:solidFill>
                <a:effectLst/>
                <a:latin typeface="Lato" panose="020F0502020204030203" pitchFamily="34" charset="0"/>
              </a:rPr>
              <a:t>％。</a:t>
            </a:r>
            <a:endParaRPr lang="zh-CN" altLang="en-US" sz="2000" dirty="0"/>
          </a:p>
        </p:txBody>
      </p:sp>
      <p:pic>
        <p:nvPicPr>
          <p:cNvPr id="4" name="图片 3">
            <a:extLst>
              <a:ext uri="{FF2B5EF4-FFF2-40B4-BE49-F238E27FC236}">
                <a16:creationId xmlns:a16="http://schemas.microsoft.com/office/drawing/2014/main" id="{676F0CDA-E898-DC3E-5AB9-0EFF5BCAC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62" y="2248849"/>
            <a:ext cx="6469941" cy="1821338"/>
          </a:xfrm>
          <a:prstGeom prst="rect">
            <a:avLst/>
          </a:prstGeom>
        </p:spPr>
      </p:pic>
    </p:spTree>
    <p:extLst>
      <p:ext uri="{BB962C8B-B14F-4D97-AF65-F5344CB8AC3E}">
        <p14:creationId xmlns:p14="http://schemas.microsoft.com/office/powerpoint/2010/main" val="1230103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漏洞的普遍程度</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2C94D041-E684-EAA4-FF0F-459E312F768F}"/>
              </a:ext>
            </a:extLst>
          </p:cNvPr>
          <p:cNvSpPr txBox="1"/>
          <p:nvPr/>
        </p:nvSpPr>
        <p:spPr>
          <a:xfrm>
            <a:off x="767764" y="808465"/>
            <a:ext cx="6696744" cy="1323439"/>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使用</a:t>
            </a:r>
            <a:r>
              <a:rPr lang="en-US" altLang="zh-CN" sz="2000" b="0" i="0" dirty="0" err="1">
                <a:solidFill>
                  <a:srgbClr val="585858"/>
                </a:solidFill>
                <a:effectLst/>
                <a:latin typeface="Segoe Print" panose="02000600000000000000" pitchFamily="2" charset="0"/>
              </a:rPr>
              <a:t>DAppTotal</a:t>
            </a:r>
            <a:r>
              <a:rPr lang="en-US" altLang="zh-CN" sz="2000" b="0" i="0" dirty="0">
                <a:solidFill>
                  <a:srgbClr val="585858"/>
                </a:solidFill>
                <a:effectLst/>
                <a:latin typeface="Segoe Print" panose="02000600000000000000" pitchFamily="2" charset="0"/>
              </a:rPr>
              <a:t>-</a:t>
            </a:r>
            <a:r>
              <a:rPr lang="zh-CN" altLang="en-US" sz="2000" b="0" i="0" dirty="0">
                <a:solidFill>
                  <a:srgbClr val="585858"/>
                </a:solidFill>
                <a:effectLst/>
                <a:latin typeface="Lato" panose="020F0502020204030203" pitchFamily="34" charset="0"/>
              </a:rPr>
              <a:t>一种可靠的多平台</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浏览器来标记游戏</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Lato" panose="020F0502020204030203" pitchFamily="34" charset="0"/>
              </a:rPr>
              <a:t>，并使用此类合约（</a:t>
            </a:r>
            <a:r>
              <a:rPr lang="en-US" altLang="zh-CN" sz="2000" dirty="0">
                <a:solidFill>
                  <a:srgbClr val="585858"/>
                </a:solidFill>
                <a:latin typeface="Segoe Print" panose="02000600000000000000" pitchFamily="2" charset="0"/>
              </a:rPr>
              <a:t>17,394</a:t>
            </a:r>
            <a:r>
              <a:rPr lang="zh-CN" altLang="en-US" sz="2000" b="0" i="0" dirty="0">
                <a:solidFill>
                  <a:srgbClr val="585858"/>
                </a:solidFill>
                <a:effectLst/>
                <a:latin typeface="Lato" panose="020F0502020204030203" pitchFamily="34" charset="0"/>
              </a:rPr>
              <a:t>）进行回滚漏洞检测。对于其他三种漏洞，将扫描器应用于所有</a:t>
            </a:r>
            <a:r>
              <a:rPr lang="en-US" altLang="zh-CN" sz="2000" dirty="0">
                <a:solidFill>
                  <a:srgbClr val="585858"/>
                </a:solidFill>
                <a:latin typeface="Segoe Print" panose="02000600000000000000" pitchFamily="2" charset="0"/>
              </a:rPr>
              <a:t>53,666</a:t>
            </a:r>
            <a:r>
              <a:rPr lang="zh-CN" altLang="en-US" sz="2000" b="0" i="0" dirty="0">
                <a:solidFill>
                  <a:srgbClr val="585858"/>
                </a:solidFill>
                <a:effectLst/>
                <a:latin typeface="Lato" panose="020F0502020204030203" pitchFamily="34" charset="0"/>
              </a:rPr>
              <a:t>个合约（请参见下表）。</a:t>
            </a:r>
            <a:endParaRPr lang="zh-CN" altLang="en-US" sz="2000" dirty="0"/>
          </a:p>
        </p:txBody>
      </p:sp>
      <p:pic>
        <p:nvPicPr>
          <p:cNvPr id="4" name="图片 3">
            <a:extLst>
              <a:ext uri="{FF2B5EF4-FFF2-40B4-BE49-F238E27FC236}">
                <a16:creationId xmlns:a16="http://schemas.microsoft.com/office/drawing/2014/main" id="{1DDD8B48-1097-7AE2-DCDC-4D1DCBBC3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138" y="2088108"/>
            <a:ext cx="6584251" cy="1684166"/>
          </a:xfrm>
          <a:prstGeom prst="rect">
            <a:avLst/>
          </a:prstGeom>
        </p:spPr>
      </p:pic>
      <p:sp>
        <p:nvSpPr>
          <p:cNvPr id="14" name="文本框 13">
            <a:extLst>
              <a:ext uri="{FF2B5EF4-FFF2-40B4-BE49-F238E27FC236}">
                <a16:creationId xmlns:a16="http://schemas.microsoft.com/office/drawing/2014/main" id="{3166ECD7-599C-8AB1-D77D-1FF4E30CECF1}"/>
              </a:ext>
            </a:extLst>
          </p:cNvPr>
          <p:cNvSpPr txBox="1"/>
          <p:nvPr/>
        </p:nvSpPr>
        <p:spPr>
          <a:xfrm>
            <a:off x="756146" y="3940591"/>
            <a:ext cx="7128792" cy="70788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上表显示了总体结果</a:t>
            </a:r>
            <a:r>
              <a:rPr lang="zh-CN" altLang="en-US" sz="2000" dirty="0">
                <a:solidFill>
                  <a:srgbClr val="585858"/>
                </a:solidFill>
                <a:latin typeface="Lato" panose="020F0502020204030203" pitchFamily="34" charset="0"/>
              </a:rPr>
              <a:t>，</a:t>
            </a:r>
            <a:r>
              <a:rPr lang="zh-CN" altLang="en-US" sz="2000" b="0" i="0" dirty="0">
                <a:solidFill>
                  <a:srgbClr val="585858"/>
                </a:solidFill>
                <a:effectLst/>
                <a:latin typeface="Lato" panose="020F0502020204030203" pitchFamily="34" charset="0"/>
              </a:rPr>
              <a:t>在</a:t>
            </a:r>
            <a:r>
              <a:rPr lang="en-US" altLang="zh-CN" sz="2000" dirty="0">
                <a:solidFill>
                  <a:srgbClr val="585858"/>
                </a:solidFill>
                <a:latin typeface="Segoe Print" panose="02000600000000000000" pitchFamily="2" charset="0"/>
              </a:rPr>
              <a:t>53,666</a:t>
            </a:r>
            <a:r>
              <a:rPr lang="zh-CN" altLang="en-US" sz="2000" b="0" i="0" dirty="0">
                <a:solidFill>
                  <a:srgbClr val="585858"/>
                </a:solidFill>
                <a:effectLst/>
                <a:latin typeface="Lato" panose="020F0502020204030203" pitchFamily="34" charset="0"/>
              </a:rPr>
              <a:t>个智能合约中，有</a:t>
            </a:r>
            <a:r>
              <a:rPr lang="en-US" altLang="zh-CN" sz="2000" dirty="0">
                <a:solidFill>
                  <a:srgbClr val="585858"/>
                </a:solidFill>
                <a:latin typeface="Segoe Print" panose="02000600000000000000" pitchFamily="2" charset="0"/>
              </a:rPr>
              <a:t>25</a:t>
            </a:r>
            <a:r>
              <a:rPr lang="zh-CN" altLang="en-US" sz="2000" b="0" i="0" dirty="0">
                <a:solidFill>
                  <a:srgbClr val="585858"/>
                </a:solidFill>
                <a:effectLst/>
                <a:latin typeface="Lato" panose="020F0502020204030203" pitchFamily="34" charset="0"/>
              </a:rPr>
              <a:t>％以上是易受攻击的（请参阅第</a:t>
            </a:r>
            <a:r>
              <a:rPr lang="en-US" altLang="zh-CN" sz="2000" dirty="0">
                <a:solidFill>
                  <a:srgbClr val="585858"/>
                </a:solidFill>
                <a:latin typeface="Segoe Print" panose="02000600000000000000" pitchFamily="2" charset="0"/>
              </a:rPr>
              <a:t>3</a:t>
            </a:r>
            <a:r>
              <a:rPr lang="zh-CN" altLang="en-US" sz="2000" b="0" i="0" dirty="0">
                <a:solidFill>
                  <a:srgbClr val="585858"/>
                </a:solidFill>
                <a:effectLst/>
                <a:latin typeface="Lato" panose="020F0502020204030203" pitchFamily="34" charset="0"/>
              </a:rPr>
              <a:t>列）。</a:t>
            </a:r>
            <a:endParaRPr lang="zh-CN" altLang="en-US" sz="2000" dirty="0"/>
          </a:p>
        </p:txBody>
      </p:sp>
    </p:spTree>
    <p:extLst>
      <p:ext uri="{BB962C8B-B14F-4D97-AF65-F5344CB8AC3E}">
        <p14:creationId xmlns:p14="http://schemas.microsoft.com/office/powerpoint/2010/main" val="2647901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86410" y="39183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存在攻击</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152A8D77-F100-7996-D84F-14A2D5DDFC28}"/>
              </a:ext>
            </a:extLst>
          </p:cNvPr>
          <p:cNvSpPr txBox="1"/>
          <p:nvPr/>
        </p:nvSpPr>
        <p:spPr>
          <a:xfrm>
            <a:off x="684138" y="3088638"/>
            <a:ext cx="7830018" cy="1631216"/>
          </a:xfrm>
          <a:prstGeom prst="rect">
            <a:avLst/>
          </a:prstGeom>
          <a:noFill/>
        </p:spPr>
        <p:txBody>
          <a:bodyPr wrap="square">
            <a:spAutoFit/>
          </a:bodyPr>
          <a:lstStyle/>
          <a:p>
            <a:r>
              <a:rPr lang="zh-CN" altLang="en-US" sz="2000" b="0" i="0" dirty="0">
                <a:solidFill>
                  <a:srgbClr val="585858"/>
                </a:solidFill>
                <a:effectLst/>
                <a:latin typeface="Lato" panose="020F0502020204030203" pitchFamily="34" charset="0"/>
              </a:rPr>
              <a:t>总体结果如上表所示。总共确定了</a:t>
            </a:r>
            <a:r>
              <a:rPr lang="en-US" altLang="zh-CN" sz="2000" b="0" i="0" dirty="0">
                <a:solidFill>
                  <a:srgbClr val="585858"/>
                </a:solidFill>
                <a:effectLst/>
                <a:latin typeface="Lato" panose="020F0502020204030203" pitchFamily="34" charset="0"/>
              </a:rPr>
              <a:t>48</a:t>
            </a:r>
            <a:r>
              <a:rPr lang="zh-CN" altLang="en-US" sz="2000" b="0" i="0" dirty="0">
                <a:solidFill>
                  <a:srgbClr val="585858"/>
                </a:solidFill>
                <a:effectLst/>
                <a:latin typeface="Lato" panose="020F0502020204030203" pitchFamily="34" charset="0"/>
              </a:rPr>
              <a:t>个攻击，包括</a:t>
            </a:r>
            <a:r>
              <a:rPr lang="en-US" altLang="zh-CN" sz="2000" b="0" i="0" dirty="0">
                <a:solidFill>
                  <a:srgbClr val="585858"/>
                </a:solidFill>
                <a:effectLst/>
                <a:latin typeface="Lato" panose="020F0502020204030203" pitchFamily="34" charset="0"/>
              </a:rPr>
              <a:t>9</a:t>
            </a:r>
            <a:r>
              <a:rPr lang="zh-CN" altLang="en-US" sz="2000" b="0" i="0" dirty="0">
                <a:solidFill>
                  <a:srgbClr val="585858"/>
                </a:solidFill>
                <a:effectLst/>
                <a:latin typeface="Lato" panose="020F0502020204030203" pitchFamily="34" charset="0"/>
              </a:rPr>
              <a:t>个虚假</a:t>
            </a:r>
            <a:r>
              <a:rPr lang="en-US" altLang="zh-CN" sz="2000" b="0" i="0" dirty="0">
                <a:solidFill>
                  <a:srgbClr val="585858"/>
                </a:solidFill>
                <a:effectLst/>
                <a:latin typeface="Lato" panose="020F0502020204030203" pitchFamily="34" charset="0"/>
              </a:rPr>
              <a:t>EOS</a:t>
            </a:r>
            <a:r>
              <a:rPr lang="zh-CN" altLang="en-US" sz="2000" b="0" i="0" dirty="0">
                <a:solidFill>
                  <a:srgbClr val="585858"/>
                </a:solidFill>
                <a:effectLst/>
                <a:latin typeface="Lato" panose="020F0502020204030203" pitchFamily="34" charset="0"/>
              </a:rPr>
              <a:t>攻击，</a:t>
            </a:r>
            <a:r>
              <a:rPr lang="en-US" altLang="zh-CN" sz="2000" b="0" i="0" dirty="0">
                <a:solidFill>
                  <a:srgbClr val="585858"/>
                </a:solidFill>
                <a:effectLst/>
                <a:latin typeface="Lato" panose="020F0502020204030203" pitchFamily="34" charset="0"/>
              </a:rPr>
              <a:t>27</a:t>
            </a:r>
            <a:r>
              <a:rPr lang="zh-CN" altLang="en-US" sz="2000" b="0" i="0" dirty="0">
                <a:solidFill>
                  <a:srgbClr val="585858"/>
                </a:solidFill>
                <a:effectLst/>
                <a:latin typeface="Lato" panose="020F0502020204030203" pitchFamily="34" charset="0"/>
              </a:rPr>
              <a:t>个虚假收据攻击和</a:t>
            </a:r>
            <a:r>
              <a:rPr lang="en-US" altLang="zh-CN" sz="2000" b="0" i="0" dirty="0">
                <a:solidFill>
                  <a:srgbClr val="585858"/>
                </a:solidFill>
                <a:effectLst/>
                <a:latin typeface="Lato" panose="020F0502020204030203" pitchFamily="34" charset="0"/>
              </a:rPr>
              <a:t>12</a:t>
            </a:r>
            <a:r>
              <a:rPr lang="zh-CN" altLang="en-US" sz="2000" b="0" i="0" dirty="0">
                <a:solidFill>
                  <a:srgbClr val="585858"/>
                </a:solidFill>
                <a:effectLst/>
                <a:latin typeface="Lato" panose="020F0502020204030203" pitchFamily="34" charset="0"/>
              </a:rPr>
              <a:t>个回滚攻击。此外，还确定了</a:t>
            </a:r>
            <a:r>
              <a:rPr lang="en-US" altLang="zh-CN" sz="2000" b="0" i="0" dirty="0">
                <a:solidFill>
                  <a:srgbClr val="585858"/>
                </a:solidFill>
                <a:effectLst/>
                <a:latin typeface="Lato" panose="020F0502020204030203" pitchFamily="34" charset="0"/>
              </a:rPr>
              <a:t>183</a:t>
            </a:r>
            <a:r>
              <a:rPr lang="zh-CN" altLang="en-US" sz="2000" b="0" i="0" dirty="0">
                <a:solidFill>
                  <a:srgbClr val="585858"/>
                </a:solidFill>
                <a:effectLst/>
                <a:latin typeface="Lato" panose="020F0502020204030203" pitchFamily="34" charset="0"/>
              </a:rPr>
              <a:t>个未执行权限检查的调用操作（属于</a:t>
            </a:r>
            <a:r>
              <a:rPr lang="en-US" altLang="zh-CN" sz="2000" b="0" i="0" dirty="0">
                <a:solidFill>
                  <a:srgbClr val="585858"/>
                </a:solidFill>
                <a:effectLst/>
                <a:latin typeface="Lato" panose="020F0502020204030203" pitchFamily="34" charset="0"/>
              </a:rPr>
              <a:t>144</a:t>
            </a:r>
            <a:r>
              <a:rPr lang="zh-CN" altLang="en-US" sz="2000" b="0" i="0" dirty="0">
                <a:solidFill>
                  <a:srgbClr val="585858"/>
                </a:solidFill>
                <a:effectLst/>
                <a:latin typeface="Lato" panose="020F0502020204030203" pitchFamily="34" charset="0"/>
              </a:rPr>
              <a:t>个合约）。值得注意的是，对于这些缺少权限检查的操作，其中一些是预料之中的。很难区分它们是否是攻击，并且无法估计经济损失。因此将其视为滥用行为，而不是攻击</a:t>
            </a:r>
            <a:r>
              <a:rPr lang="zh-CN" altLang="en-US" b="0" i="0" dirty="0">
                <a:solidFill>
                  <a:srgbClr val="585858"/>
                </a:solidFill>
                <a:effectLst/>
                <a:latin typeface="Lato" panose="020F0502020204030203" pitchFamily="34" charset="0"/>
              </a:rPr>
              <a:t>。</a:t>
            </a:r>
            <a:endParaRPr lang="zh-CN" altLang="en-US" dirty="0"/>
          </a:p>
        </p:txBody>
      </p:sp>
      <p:pic>
        <p:nvPicPr>
          <p:cNvPr id="4" name="图片 3">
            <a:extLst>
              <a:ext uri="{FF2B5EF4-FFF2-40B4-BE49-F238E27FC236}">
                <a16:creationId xmlns:a16="http://schemas.microsoft.com/office/drawing/2014/main" id="{4638062D-5051-528A-6253-71BE28CA14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18" y="1007988"/>
            <a:ext cx="6332769" cy="2034716"/>
          </a:xfrm>
          <a:prstGeom prst="rect">
            <a:avLst/>
          </a:prstGeom>
        </p:spPr>
      </p:pic>
    </p:spTree>
    <p:extLst>
      <p:ext uri="{BB962C8B-B14F-4D97-AF65-F5344CB8AC3E}">
        <p14:creationId xmlns:p14="http://schemas.microsoft.com/office/powerpoint/2010/main" val="2123079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626365" y="408226"/>
            <a:ext cx="4464496"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rPr>
              <a:t>总结</a:t>
            </a: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0" name="文本框 9">
            <a:extLst>
              <a:ext uri="{FF2B5EF4-FFF2-40B4-BE49-F238E27FC236}">
                <a16:creationId xmlns:a16="http://schemas.microsoft.com/office/drawing/2014/main" id="{92337978-0E6C-DE2A-E4EE-D5439715FD1E}"/>
              </a:ext>
            </a:extLst>
          </p:cNvPr>
          <p:cNvSpPr txBox="1"/>
          <p:nvPr/>
        </p:nvSpPr>
        <p:spPr>
          <a:xfrm>
            <a:off x="626365" y="1007988"/>
            <a:ext cx="7397705" cy="3416320"/>
          </a:xfrm>
          <a:prstGeom prst="rect">
            <a:avLst/>
          </a:prstGeom>
          <a:noFill/>
        </p:spPr>
        <p:txBody>
          <a:bodyPr wrap="square">
            <a:spAutoFit/>
          </a:bodyPr>
          <a:lstStyle/>
          <a:p>
            <a:r>
              <a:rPr lang="zh-CN" altLang="en-US" sz="2400" dirty="0">
                <a:solidFill>
                  <a:srgbClr val="585858"/>
                </a:solidFill>
                <a:latin typeface="楷体" panose="02010609060101010101" pitchFamily="49" charset="-122"/>
                <a:ea typeface="楷体" panose="02010609060101010101" pitchFamily="49" charset="-122"/>
              </a:rPr>
              <a:t>这篇论文</a:t>
            </a:r>
            <a:r>
              <a:rPr lang="zh-CN" altLang="en-US" sz="2400" b="0" i="0" dirty="0">
                <a:solidFill>
                  <a:srgbClr val="585858"/>
                </a:solidFill>
                <a:effectLst/>
                <a:latin typeface="楷体" panose="02010609060101010101" pitchFamily="49" charset="-122"/>
                <a:ea typeface="楷体" panose="02010609060101010101" pitchFamily="49" charset="-122"/>
              </a:rPr>
              <a:t>是首个有关检测</a:t>
            </a:r>
            <a:r>
              <a:rPr lang="en-US" altLang="zh-CN" sz="2400" dirty="0">
                <a:solidFill>
                  <a:srgbClr val="585858"/>
                </a:solidFill>
                <a:latin typeface="楷体" panose="02010609060101010101" pitchFamily="49" charset="-122"/>
                <a:ea typeface="楷体" panose="02010609060101010101" pitchFamily="49" charset="-122"/>
              </a:rPr>
              <a:t>EOSIO</a:t>
            </a:r>
            <a:r>
              <a:rPr lang="zh-CN" altLang="en-US" sz="2400" b="0" i="0" dirty="0">
                <a:solidFill>
                  <a:srgbClr val="585858"/>
                </a:solidFill>
                <a:effectLst/>
                <a:latin typeface="楷体" panose="02010609060101010101" pitchFamily="49" charset="-122"/>
                <a:ea typeface="楷体" panose="02010609060101010101" pitchFamily="49" charset="-122"/>
              </a:rPr>
              <a:t>智能合约中的安全漏洞工作。在文中提出了</a:t>
            </a:r>
            <a:r>
              <a:rPr lang="en-US" altLang="zh-CN" sz="2400" dirty="0">
                <a:solidFill>
                  <a:srgbClr val="585858"/>
                </a:solidFill>
                <a:latin typeface="楷体" panose="02010609060101010101" pitchFamily="49" charset="-122"/>
                <a:ea typeface="楷体" panose="02010609060101010101" pitchFamily="49" charset="-122"/>
              </a:rPr>
              <a:t>EOSAFE</a:t>
            </a:r>
            <a:r>
              <a:rPr lang="zh-CN" altLang="en-US" sz="2400" b="0" i="0" dirty="0">
                <a:solidFill>
                  <a:srgbClr val="585858"/>
                </a:solidFill>
                <a:effectLst/>
                <a:latin typeface="楷体" panose="02010609060101010101" pitchFamily="49" charset="-122"/>
                <a:ea typeface="楷体" panose="02010609060101010101" pitchFamily="49" charset="-122"/>
              </a:rPr>
              <a:t>，是一个准确且可扩展的框架，该框架能够检测</a:t>
            </a:r>
            <a:r>
              <a:rPr lang="en-US" altLang="zh-CN" sz="2400" dirty="0">
                <a:solidFill>
                  <a:srgbClr val="585858"/>
                </a:solidFill>
                <a:latin typeface="楷体" panose="02010609060101010101" pitchFamily="49" charset="-122"/>
                <a:ea typeface="楷体" panose="02010609060101010101" pitchFamily="49" charset="-122"/>
              </a:rPr>
              <a:t>EOSIO</a:t>
            </a:r>
            <a:r>
              <a:rPr lang="zh-CN" altLang="en-US" sz="2400" b="0" i="0" dirty="0">
                <a:solidFill>
                  <a:srgbClr val="585858"/>
                </a:solidFill>
                <a:effectLst/>
                <a:latin typeface="楷体" panose="02010609060101010101" pitchFamily="49" charset="-122"/>
                <a:ea typeface="楷体" panose="02010609060101010101" pitchFamily="49" charset="-122"/>
              </a:rPr>
              <a:t>特定的漏洞。</a:t>
            </a:r>
            <a:endParaRPr lang="en-US" altLang="zh-CN" sz="2400" b="0" i="0" dirty="0">
              <a:solidFill>
                <a:srgbClr val="585858"/>
              </a:solidFill>
              <a:effectLst/>
              <a:latin typeface="楷体" panose="02010609060101010101" pitchFamily="49" charset="-122"/>
              <a:ea typeface="楷体" panose="02010609060101010101" pitchFamily="49" charset="-122"/>
            </a:endParaRPr>
          </a:p>
          <a:p>
            <a:endParaRPr lang="en-US" altLang="zh-CN" sz="2400" dirty="0">
              <a:solidFill>
                <a:srgbClr val="585858"/>
              </a:solidFill>
              <a:latin typeface="楷体" panose="02010609060101010101" pitchFamily="49" charset="-122"/>
              <a:ea typeface="楷体" panose="02010609060101010101" pitchFamily="49" charset="-122"/>
            </a:endParaRPr>
          </a:p>
          <a:p>
            <a:r>
              <a:rPr lang="zh-CN" altLang="en-US" sz="2400" b="0" i="0" dirty="0">
                <a:solidFill>
                  <a:srgbClr val="585858"/>
                </a:solidFill>
                <a:effectLst/>
                <a:latin typeface="楷体" panose="02010609060101010101" pitchFamily="49" charset="-122"/>
                <a:ea typeface="楷体" panose="02010609060101010101" pitchFamily="49" charset="-122"/>
              </a:rPr>
              <a:t>实验结果表明，</a:t>
            </a:r>
            <a:r>
              <a:rPr lang="en-US" altLang="zh-CN" sz="2400" dirty="0">
                <a:solidFill>
                  <a:srgbClr val="585858"/>
                </a:solidFill>
                <a:latin typeface="楷体" panose="02010609060101010101" pitchFamily="49" charset="-122"/>
                <a:ea typeface="楷体" panose="02010609060101010101" pitchFamily="49" charset="-122"/>
              </a:rPr>
              <a:t>EOSAFE</a:t>
            </a:r>
            <a:r>
              <a:rPr lang="zh-CN" altLang="en-US" sz="2400" b="0" i="0" dirty="0">
                <a:solidFill>
                  <a:srgbClr val="585858"/>
                </a:solidFill>
                <a:effectLst/>
                <a:latin typeface="楷体" panose="02010609060101010101" pitchFamily="49" charset="-122"/>
                <a:ea typeface="楷体" panose="02010609060101010101" pitchFamily="49" charset="-122"/>
              </a:rPr>
              <a:t>具有良好的性能。</a:t>
            </a:r>
            <a:endParaRPr lang="en-US" altLang="zh-CN" sz="2400" b="0" i="0" dirty="0">
              <a:solidFill>
                <a:srgbClr val="585858"/>
              </a:solidFill>
              <a:effectLst/>
              <a:latin typeface="楷体" panose="02010609060101010101" pitchFamily="49" charset="-122"/>
              <a:ea typeface="楷体" panose="02010609060101010101" pitchFamily="49" charset="-122"/>
            </a:endParaRPr>
          </a:p>
          <a:p>
            <a:endParaRPr lang="en-US" altLang="zh-CN" sz="2400" b="0" i="0" dirty="0">
              <a:solidFill>
                <a:srgbClr val="585858"/>
              </a:solidFill>
              <a:effectLst/>
              <a:latin typeface="楷体" panose="02010609060101010101" pitchFamily="49" charset="-122"/>
              <a:ea typeface="楷体" panose="02010609060101010101" pitchFamily="49" charset="-122"/>
            </a:endParaRPr>
          </a:p>
          <a:p>
            <a:r>
              <a:rPr lang="zh-CN" altLang="en-US" sz="2400" b="0" i="0" dirty="0">
                <a:solidFill>
                  <a:srgbClr val="585858"/>
                </a:solidFill>
                <a:effectLst/>
                <a:latin typeface="楷体" panose="02010609060101010101" pitchFamily="49" charset="-122"/>
                <a:ea typeface="楷体" panose="02010609060101010101" pitchFamily="49" charset="-122"/>
              </a:rPr>
              <a:t>大规模评估研究进一步揭示了生态系统中的严重安全问题，即超过</a:t>
            </a:r>
            <a:r>
              <a:rPr lang="en-US" altLang="zh-CN" sz="2400" dirty="0">
                <a:solidFill>
                  <a:srgbClr val="585858"/>
                </a:solidFill>
                <a:latin typeface="楷体" panose="02010609060101010101" pitchFamily="49" charset="-122"/>
                <a:ea typeface="楷体" panose="02010609060101010101" pitchFamily="49" charset="-122"/>
              </a:rPr>
              <a:t>25</a:t>
            </a:r>
            <a:r>
              <a:rPr lang="zh-CN" altLang="en-US" sz="2400" b="0" i="0" dirty="0">
                <a:solidFill>
                  <a:srgbClr val="585858"/>
                </a:solidFill>
                <a:effectLst/>
                <a:latin typeface="楷体" panose="02010609060101010101" pitchFamily="49" charset="-122"/>
                <a:ea typeface="楷体" panose="02010609060101010101" pitchFamily="49" charset="-122"/>
              </a:rPr>
              <a:t>％的智能合约易受攻击，并且成功造成了许多著名攻击事件。</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391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60116"/>
            <a:ext cx="9001125"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4" name="矩形 3"/>
          <p:cNvSpPr/>
          <p:nvPr/>
        </p:nvSpPr>
        <p:spPr>
          <a:xfrm>
            <a:off x="921539" y="2446231"/>
            <a:ext cx="7230053" cy="829399"/>
          </a:xfrm>
          <a:prstGeom prst="rect">
            <a:avLst/>
          </a:prstGeom>
        </p:spPr>
        <p:txBody>
          <a:bodyPr wrap="square" lIns="89858" tIns="44929" rIns="89858" bIns="44929">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汇报完毕  感谢您的聆听</a:t>
            </a:r>
          </a:p>
        </p:txBody>
      </p:sp>
      <p:sp>
        <p:nvSpPr>
          <p:cNvPr id="5" name="TextBox 10"/>
          <p:cNvSpPr txBox="1"/>
          <p:nvPr/>
        </p:nvSpPr>
        <p:spPr>
          <a:xfrm>
            <a:off x="3204418" y="890846"/>
            <a:ext cx="2399037" cy="1052447"/>
          </a:xfrm>
          <a:prstGeom prst="rect">
            <a:avLst/>
          </a:prstGeom>
          <a:noFill/>
        </p:spPr>
        <p:txBody>
          <a:bodyPr wrap="square" lIns="89858" tIns="44929" rIns="89858" bIns="44929" rtlCol="0">
            <a:prstTxWarp prst="textPlain">
              <a:avLst/>
            </a:prstTxWarp>
            <a:spAutoFit/>
          </a:bodyPr>
          <a:lstStyle/>
          <a:p>
            <a:r>
              <a:rPr lang="en-US" altLang="zh-CN" sz="5900" b="1" dirty="0">
                <a:solidFill>
                  <a:srgbClr val="8B0012"/>
                </a:solidFill>
                <a:latin typeface="Agency FB" panose="020B0503020202020204" pitchFamily="34" charset="0"/>
                <a:ea typeface="Adobe Gothic Std B" panose="020B0800000000000000" pitchFamily="34" charset="-128"/>
              </a:rPr>
              <a:t>2022</a:t>
            </a:r>
            <a:endParaRPr lang="zh-CN" altLang="en-US" sz="5900" b="1" dirty="0">
              <a:solidFill>
                <a:srgbClr val="8B0012"/>
              </a:solidFill>
              <a:latin typeface="Agency FB" panose="020B0503020202020204" pitchFamily="34" charset="0"/>
              <a:ea typeface="微软雅黑" panose="020B0503020204020204" pitchFamily="34" charset="-122"/>
            </a:endParaRPr>
          </a:p>
        </p:txBody>
      </p:sp>
      <p:grpSp>
        <p:nvGrpSpPr>
          <p:cNvPr id="18" name="组合 17"/>
          <p:cNvGrpSpPr/>
          <p:nvPr/>
        </p:nvGrpSpPr>
        <p:grpSpPr>
          <a:xfrm>
            <a:off x="1476226" y="3411126"/>
            <a:ext cx="6120680" cy="369332"/>
            <a:chOff x="1476226" y="3422964"/>
            <a:chExt cx="6120680" cy="369332"/>
          </a:xfrm>
        </p:grpSpPr>
        <p:cxnSp>
          <p:nvCxnSpPr>
            <p:cNvPr id="19" name="直接连接符 18"/>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880382" y="3422964"/>
              <a:ext cx="3240360" cy="369332"/>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汇报人：彭婷</a:t>
              </a:r>
            </a:p>
          </p:txBody>
        </p:sp>
      </p:gr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66" y="4322581"/>
            <a:ext cx="1584176" cy="444964"/>
          </a:xfrm>
          <a:prstGeom prst="rect">
            <a:avLst/>
          </a:prstGeom>
        </p:spPr>
      </p:pic>
    </p:spTree>
    <p:extLst>
      <p:ext uri="{BB962C8B-B14F-4D97-AF65-F5344CB8AC3E}">
        <p14:creationId xmlns:p14="http://schemas.microsoft.com/office/powerpoint/2010/main" val="28835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92770"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概要与介绍</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EBCDA847-F553-0FB2-3B77-DAF60F1D999C}"/>
              </a:ext>
            </a:extLst>
          </p:cNvPr>
          <p:cNvSpPr txBox="1"/>
          <p:nvPr/>
        </p:nvSpPr>
        <p:spPr>
          <a:xfrm>
            <a:off x="740775" y="2311856"/>
            <a:ext cx="6624736" cy="707886"/>
          </a:xfrm>
          <a:prstGeom prst="rect">
            <a:avLst/>
          </a:prstGeom>
          <a:noFill/>
        </p:spPr>
        <p:txBody>
          <a:bodyPr wrap="square">
            <a:spAutoFit/>
          </a:bodyPr>
          <a:lstStyle/>
          <a:p>
            <a:r>
              <a:rPr lang="zh-CN" altLang="en-US" sz="2000" dirty="0">
                <a:solidFill>
                  <a:srgbClr val="585858"/>
                </a:solidFill>
                <a:latin typeface="+mn-ea"/>
              </a:rPr>
              <a:t>研究人员提出了不同的共识协议，例如权益证明（</a:t>
            </a:r>
            <a:r>
              <a:rPr lang="en-US" altLang="zh-CN" sz="2000" dirty="0" err="1">
                <a:solidFill>
                  <a:srgbClr val="585858"/>
                </a:solidFill>
                <a:latin typeface="Segoe Print" panose="02000600000000000000" pitchFamily="2" charset="0"/>
              </a:rPr>
              <a:t>PoS</a:t>
            </a:r>
            <a:r>
              <a:rPr lang="zh-CN" altLang="en-US" sz="2000" dirty="0">
                <a:solidFill>
                  <a:srgbClr val="585858"/>
                </a:solidFill>
                <a:latin typeface="+mn-ea"/>
              </a:rPr>
              <a:t>）和委托权益证明（</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）以解决性能问题。</a:t>
            </a:r>
          </a:p>
        </p:txBody>
      </p:sp>
      <p:sp>
        <p:nvSpPr>
          <p:cNvPr id="10" name="文本框 9">
            <a:extLst>
              <a:ext uri="{FF2B5EF4-FFF2-40B4-BE49-F238E27FC236}">
                <a16:creationId xmlns:a16="http://schemas.microsoft.com/office/drawing/2014/main" id="{2D1CC820-4A2A-2744-278E-D132E015F527}"/>
              </a:ext>
            </a:extLst>
          </p:cNvPr>
          <p:cNvSpPr txBox="1"/>
          <p:nvPr/>
        </p:nvSpPr>
        <p:spPr>
          <a:xfrm>
            <a:off x="740775" y="1052797"/>
            <a:ext cx="7488832" cy="1015663"/>
          </a:xfrm>
          <a:prstGeom prst="rect">
            <a:avLst/>
          </a:prstGeom>
          <a:noFill/>
        </p:spPr>
        <p:txBody>
          <a:bodyPr wrap="square">
            <a:spAutoFit/>
          </a:bodyPr>
          <a:lstStyle/>
          <a:p>
            <a:r>
              <a:rPr lang="zh-CN" altLang="en-US" sz="2000" b="0" i="0" dirty="0">
                <a:solidFill>
                  <a:srgbClr val="585858"/>
                </a:solidFill>
                <a:effectLst/>
                <a:latin typeface="+mn-ea"/>
              </a:rPr>
              <a:t>由于工作证明共识的带来的吞吐量有限（例如</a:t>
            </a:r>
            <a:r>
              <a:rPr lang="en-US" altLang="zh-CN" sz="2000" dirty="0">
                <a:solidFill>
                  <a:srgbClr val="585858"/>
                </a:solidFill>
                <a:latin typeface="Segoe Print" panose="02000600000000000000" pitchFamily="2" charset="0"/>
              </a:rPr>
              <a:t>TPS</a:t>
            </a:r>
            <a:r>
              <a:rPr lang="zh-CN" altLang="en-US" sz="2000" b="0" i="0" dirty="0">
                <a:solidFill>
                  <a:srgbClr val="585858"/>
                </a:solidFill>
                <a:effectLst/>
                <a:latin typeface="+mn-ea"/>
              </a:rPr>
              <a:t>），因此不能使用传统的区块链平台（例如比特币和以太坊）来支持高性能应用程序。</a:t>
            </a:r>
            <a:endParaRPr lang="zh-CN" altLang="en-US" sz="2000" dirty="0">
              <a:latin typeface="+mn-ea"/>
            </a:endParaRPr>
          </a:p>
        </p:txBody>
      </p:sp>
      <p:sp>
        <p:nvSpPr>
          <p:cNvPr id="12" name="文本框 11">
            <a:extLst>
              <a:ext uri="{FF2B5EF4-FFF2-40B4-BE49-F238E27FC236}">
                <a16:creationId xmlns:a16="http://schemas.microsoft.com/office/drawing/2014/main" id="{BB28CD3C-D295-4BCE-62DC-A35E22B201FD}"/>
              </a:ext>
            </a:extLst>
          </p:cNvPr>
          <p:cNvSpPr txBox="1"/>
          <p:nvPr/>
        </p:nvSpPr>
        <p:spPr>
          <a:xfrm>
            <a:off x="748902" y="3325796"/>
            <a:ext cx="6954945" cy="1323439"/>
          </a:xfrm>
          <a:prstGeom prst="rect">
            <a:avLst/>
          </a:prstGeom>
          <a:noFill/>
        </p:spPr>
        <p:txBody>
          <a:bodyPr wrap="square">
            <a:spAutoFit/>
          </a:bodyPr>
          <a:lstStyle/>
          <a:p>
            <a:r>
              <a:rPr lang="zh-CN" altLang="en-US" sz="2000" dirty="0">
                <a:solidFill>
                  <a:srgbClr val="585858"/>
                </a:solidFill>
                <a:latin typeface="+mn-ea"/>
              </a:rPr>
              <a:t>作为最具代表性的</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平台之一，</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已成为最活跃的全球社区之一。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采用了基于</a:t>
            </a:r>
            <a:r>
              <a:rPr lang="en-US" altLang="zh-CN" sz="2000" dirty="0" err="1">
                <a:solidFill>
                  <a:srgbClr val="585858"/>
                </a:solidFill>
                <a:latin typeface="Segoe Print" panose="02000600000000000000" pitchFamily="2" charset="0"/>
              </a:rPr>
              <a:t>DPoS</a:t>
            </a:r>
            <a:r>
              <a:rPr lang="zh-CN" altLang="en-US" sz="2000" dirty="0">
                <a:solidFill>
                  <a:srgbClr val="585858"/>
                </a:solidFill>
                <a:latin typeface="+mn-ea"/>
              </a:rPr>
              <a:t>共识协议的多线程机制，能够实现数百万的</a:t>
            </a:r>
            <a:r>
              <a:rPr lang="en-US" altLang="zh-CN" sz="2000" dirty="0">
                <a:solidFill>
                  <a:srgbClr val="585858"/>
                </a:solidFill>
                <a:latin typeface="Segoe Print" panose="02000600000000000000" pitchFamily="2" charset="0"/>
              </a:rPr>
              <a:t>TPS</a:t>
            </a:r>
            <a:r>
              <a:rPr lang="zh-CN" altLang="en-US" sz="2000" dirty="0">
                <a:solidFill>
                  <a:srgbClr val="585858"/>
                </a:solidFill>
                <a:latin typeface="+mn-ea"/>
              </a:rPr>
              <a:t>。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的性能优势使其在去中心化应用程序（</a:t>
            </a:r>
            <a:r>
              <a:rPr lang="en-US" altLang="zh-CN" sz="2000" dirty="0" err="1">
                <a:solidFill>
                  <a:srgbClr val="585858"/>
                </a:solidFill>
                <a:latin typeface="Segoe Print" panose="02000600000000000000" pitchFamily="2" charset="0"/>
              </a:rPr>
              <a:t>DApps</a:t>
            </a:r>
            <a:r>
              <a:rPr lang="zh-CN" altLang="en-US" sz="2000" dirty="0">
                <a:solidFill>
                  <a:srgbClr val="585858"/>
                </a:solidFill>
                <a:latin typeface="+mn-ea"/>
              </a:rPr>
              <a:t>）开发人员中很受欢迎</a:t>
            </a:r>
            <a:r>
              <a:rPr lang="zh-CN" altLang="en-US" b="0" i="0" dirty="0">
                <a:solidFill>
                  <a:srgbClr val="585858"/>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269101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592770"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概要与介绍</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11" name="文本框 10">
            <a:extLst>
              <a:ext uri="{FF2B5EF4-FFF2-40B4-BE49-F238E27FC236}">
                <a16:creationId xmlns:a16="http://schemas.microsoft.com/office/drawing/2014/main" id="{DBC921DE-5BDF-E716-98DF-444C904B4E6C}"/>
              </a:ext>
            </a:extLst>
          </p:cNvPr>
          <p:cNvSpPr txBox="1"/>
          <p:nvPr/>
        </p:nvSpPr>
        <p:spPr>
          <a:xfrm>
            <a:off x="592770" y="1152004"/>
            <a:ext cx="7934824" cy="1631216"/>
          </a:xfrm>
          <a:prstGeom prst="rect">
            <a:avLst/>
          </a:prstGeom>
          <a:noFill/>
        </p:spPr>
        <p:txBody>
          <a:bodyPr wrap="square">
            <a:spAutoFit/>
          </a:bodyPr>
          <a:lstStyle/>
          <a:p>
            <a:r>
              <a:rPr lang="zh-CN" altLang="en-US" sz="2000" dirty="0">
                <a:solidFill>
                  <a:srgbClr val="585858"/>
                </a:solidFill>
                <a:latin typeface="+mn-ea"/>
              </a:rPr>
              <a:t>智能合约是一种计算机协议，允许用户以便捷安全的方式进行数字协商。与传统合约法相比，智能合约的交易成本大大降低，并且共识协议确保了其执行的正确性。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智能合约可以用</a:t>
            </a:r>
            <a:r>
              <a:rPr lang="en-US" altLang="zh-CN" sz="2000" dirty="0">
                <a:solidFill>
                  <a:srgbClr val="585858"/>
                </a:solidFill>
                <a:latin typeface="Segoe Print" panose="02000600000000000000" pitchFamily="2" charset="0"/>
              </a:rPr>
              <a:t>C ++</a:t>
            </a:r>
            <a:r>
              <a:rPr lang="zh-CN" altLang="en-US" sz="2000" dirty="0">
                <a:solidFill>
                  <a:srgbClr val="585858"/>
                </a:solidFill>
                <a:latin typeface="+mn-ea"/>
              </a:rPr>
              <a:t>编写，然后将其编译为</a:t>
            </a:r>
            <a:r>
              <a:rPr lang="en-US" altLang="zh-CN" sz="2000" dirty="0" err="1">
                <a:solidFill>
                  <a:srgbClr val="585858"/>
                </a:solidFill>
                <a:latin typeface="Segoe Print" panose="02000600000000000000" pitchFamily="2" charset="0"/>
              </a:rPr>
              <a:t>WebAssembly</a:t>
            </a:r>
            <a:r>
              <a:rPr lang="zh-CN" altLang="en-US" sz="2000" dirty="0">
                <a:solidFill>
                  <a:srgbClr val="585858"/>
                </a:solidFill>
                <a:latin typeface="+mn-ea"/>
              </a:rPr>
              <a:t>（又名</a:t>
            </a:r>
            <a:r>
              <a:rPr lang="en-US" altLang="zh-CN" sz="2000" dirty="0" err="1">
                <a:solidFill>
                  <a:srgbClr val="585858"/>
                </a:solidFill>
                <a:latin typeface="Segoe Print" panose="02000600000000000000" pitchFamily="2" charset="0"/>
              </a:rPr>
              <a:t>Wasm</a:t>
            </a:r>
            <a:r>
              <a:rPr lang="zh-CN" altLang="en-US" sz="2000" dirty="0">
                <a:solidFill>
                  <a:srgbClr val="585858"/>
                </a:solidFill>
                <a:latin typeface="+mn-ea"/>
              </a:rPr>
              <a:t>）并在</a:t>
            </a:r>
            <a:r>
              <a:rPr lang="en-US" altLang="zh-CN" sz="2000" dirty="0">
                <a:solidFill>
                  <a:srgbClr val="585858"/>
                </a:solidFill>
                <a:latin typeface="Segoe Print" panose="02000600000000000000" pitchFamily="2" charset="0"/>
              </a:rPr>
              <a:t>EOS</a:t>
            </a:r>
            <a:r>
              <a:rPr lang="zh-CN" altLang="en-US" sz="2000" dirty="0">
                <a:solidFill>
                  <a:srgbClr val="585858"/>
                </a:solidFill>
                <a:latin typeface="+mn-ea"/>
              </a:rPr>
              <a:t>虚拟机（</a:t>
            </a:r>
            <a:r>
              <a:rPr lang="en-US" altLang="zh-CN" sz="2000" dirty="0">
                <a:solidFill>
                  <a:srgbClr val="585858"/>
                </a:solidFill>
                <a:latin typeface="Segoe Print" panose="02000600000000000000" pitchFamily="2" charset="0"/>
              </a:rPr>
              <a:t>EOS</a:t>
            </a:r>
            <a:r>
              <a:rPr lang="en-US" altLang="zh-CN" sz="2000" dirty="0">
                <a:solidFill>
                  <a:srgbClr val="585858"/>
                </a:solidFill>
                <a:latin typeface="+mn-ea"/>
              </a:rPr>
              <a:t> VM</a:t>
            </a:r>
            <a:r>
              <a:rPr lang="zh-CN" altLang="en-US" sz="2000" dirty="0">
                <a:solidFill>
                  <a:srgbClr val="585858"/>
                </a:solidFill>
                <a:latin typeface="+mn-ea"/>
              </a:rPr>
              <a:t>）中执行。 </a:t>
            </a:r>
          </a:p>
        </p:txBody>
      </p:sp>
      <p:sp>
        <p:nvSpPr>
          <p:cNvPr id="13" name="文本框 12">
            <a:extLst>
              <a:ext uri="{FF2B5EF4-FFF2-40B4-BE49-F238E27FC236}">
                <a16:creationId xmlns:a16="http://schemas.microsoft.com/office/drawing/2014/main" id="{1C65C416-353F-5B2D-8F5A-29F3F6659453}"/>
              </a:ext>
            </a:extLst>
          </p:cNvPr>
          <p:cNvSpPr txBox="1"/>
          <p:nvPr/>
        </p:nvSpPr>
        <p:spPr>
          <a:xfrm>
            <a:off x="610439" y="3219221"/>
            <a:ext cx="6984776" cy="1015663"/>
          </a:xfrm>
          <a:prstGeom prst="rect">
            <a:avLst/>
          </a:prstGeom>
          <a:noFill/>
        </p:spPr>
        <p:txBody>
          <a:bodyPr wrap="square">
            <a:spAutoFit/>
          </a:bodyPr>
          <a:lstStyle/>
          <a:p>
            <a:r>
              <a:rPr lang="zh-CN" altLang="en-US" sz="2000" dirty="0">
                <a:solidFill>
                  <a:srgbClr val="585858"/>
                </a:solidFill>
                <a:latin typeface="+mn-ea"/>
              </a:rPr>
              <a:t>但是，要保证执行智能合约的安全性并不容易，特别是</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 </a:t>
            </a:r>
            <a:r>
              <a:rPr lang="en-US" altLang="zh-CN" sz="2000" dirty="0">
                <a:solidFill>
                  <a:srgbClr val="585858"/>
                </a:solidFill>
                <a:latin typeface="Segoe Print" panose="02000600000000000000" pitchFamily="2" charset="0"/>
              </a:rPr>
              <a:t>EOSIO</a:t>
            </a:r>
            <a:r>
              <a:rPr lang="zh-CN" altLang="en-US" sz="2000" dirty="0">
                <a:solidFill>
                  <a:srgbClr val="585858"/>
                </a:solidFill>
                <a:latin typeface="+mn-ea"/>
              </a:rPr>
              <a:t>智能合约中发现了许多漏洞，遭受了严重的攻击，造成了巨大的经济损失。</a:t>
            </a:r>
          </a:p>
        </p:txBody>
      </p:sp>
    </p:spTree>
    <p:extLst>
      <p:ext uri="{BB962C8B-B14F-4D97-AF65-F5344CB8AC3E}">
        <p14:creationId xmlns:p14="http://schemas.microsoft.com/office/powerpoint/2010/main" val="169511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800076"/>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620242" y="1962988"/>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266944" y="2300936"/>
            <a:ext cx="5220643"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背景</a:t>
            </a:r>
          </a:p>
        </p:txBody>
      </p:sp>
    </p:spTree>
    <p:custDataLst>
      <p:tags r:id="rId1"/>
    </p:custDataLst>
    <p:extLst>
      <p:ext uri="{BB962C8B-B14F-4D97-AF65-F5344CB8AC3E}">
        <p14:creationId xmlns:p14="http://schemas.microsoft.com/office/powerpoint/2010/main" val="218090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背景</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2EB2D71A-4BE9-178D-D96D-161577F97F7C}"/>
              </a:ext>
            </a:extLst>
          </p:cNvPr>
          <p:cNvSpPr txBox="1"/>
          <p:nvPr/>
        </p:nvSpPr>
        <p:spPr>
          <a:xfrm>
            <a:off x="777428" y="1007988"/>
            <a:ext cx="7395542" cy="1631216"/>
          </a:xfrm>
          <a:prstGeom prst="rect">
            <a:avLst/>
          </a:prstGeom>
          <a:noFill/>
        </p:spPr>
        <p:txBody>
          <a:bodyPr wrap="square">
            <a:spAutoFit/>
          </a:bodyPr>
          <a:lstStyle/>
          <a:p>
            <a:r>
              <a:rPr lang="zh-CN" altLang="en-US" sz="2000" b="0" i="0" dirty="0">
                <a:solidFill>
                  <a:srgbClr val="585858"/>
                </a:solidFill>
                <a:effectLst/>
                <a:latin typeface="+mn-ea"/>
              </a:rPr>
              <a:t>作为第一个工业级规模的分布式操作系统，</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平台可以实现高性能，即数百万个</a:t>
            </a:r>
            <a:r>
              <a:rPr lang="en-US" altLang="zh-CN" sz="2000" dirty="0">
                <a:solidFill>
                  <a:srgbClr val="585858"/>
                </a:solidFill>
                <a:latin typeface="Segoe Print" panose="02000600000000000000" pitchFamily="2" charset="0"/>
              </a:rPr>
              <a:t>TPS</a:t>
            </a:r>
            <a:r>
              <a:rPr lang="zh-CN" altLang="en-US" sz="2000" b="0" i="0" dirty="0">
                <a:solidFill>
                  <a:srgbClr val="585858"/>
                </a:solidFill>
                <a:effectLst/>
                <a:latin typeface="+mn-ea"/>
              </a:rPr>
              <a:t>，以有效执行复杂的</a:t>
            </a:r>
            <a:r>
              <a:rPr lang="en-US" altLang="zh-CN" sz="2000" dirty="0" err="1">
                <a:solidFill>
                  <a:srgbClr val="585858"/>
                </a:solidFill>
                <a:latin typeface="Segoe Print" panose="02000600000000000000" pitchFamily="2" charset="0"/>
              </a:rPr>
              <a:t>DApp</a:t>
            </a:r>
            <a:r>
              <a:rPr lang="zh-CN" altLang="en-US" sz="2000" b="0" i="0" dirty="0">
                <a:solidFill>
                  <a:srgbClr val="585858"/>
                </a:solidFill>
                <a:effectLst/>
                <a:latin typeface="+mn-ea"/>
              </a:rPr>
              <a:t>。它如此高效地执行，事实上很大程度归功于它使用的共识算法，即</a:t>
            </a:r>
            <a:r>
              <a:rPr lang="en-US" altLang="zh-CN" sz="2000" dirty="0" err="1">
                <a:solidFill>
                  <a:srgbClr val="585858"/>
                </a:solidFill>
                <a:latin typeface="Segoe Print" panose="02000600000000000000" pitchFamily="2" charset="0"/>
              </a:rPr>
              <a:t>DPoS</a:t>
            </a:r>
            <a:r>
              <a:rPr lang="zh-CN" altLang="en-US" sz="2000" b="0" i="0" dirty="0">
                <a:solidFill>
                  <a:srgbClr val="585858"/>
                </a:solidFill>
                <a:effectLst/>
                <a:latin typeface="+mn-ea"/>
              </a:rPr>
              <a:t>。与传统的</a:t>
            </a:r>
            <a:r>
              <a:rPr lang="en-US" altLang="zh-CN" sz="2000" dirty="0" err="1">
                <a:solidFill>
                  <a:srgbClr val="585858"/>
                </a:solidFill>
                <a:latin typeface="Segoe Print" panose="02000600000000000000" pitchFamily="2" charset="0"/>
              </a:rPr>
              <a:t>PoW</a:t>
            </a:r>
            <a:r>
              <a:rPr lang="zh-CN" altLang="en-US" sz="2000" b="0" i="0" dirty="0">
                <a:solidFill>
                  <a:srgbClr val="585858"/>
                </a:solidFill>
                <a:effectLst/>
                <a:latin typeface="+mn-ea"/>
              </a:rPr>
              <a:t>（比特币和以太坊）相比，它不会在不必要的挖掘过程中花费大量的计算资源。</a:t>
            </a:r>
            <a:endParaRPr lang="zh-CN" altLang="en-US" sz="2000" dirty="0">
              <a:latin typeface="+mn-ea"/>
            </a:endParaRPr>
          </a:p>
        </p:txBody>
      </p:sp>
      <p:graphicFrame>
        <p:nvGraphicFramePr>
          <p:cNvPr id="6" name="图示 5">
            <a:extLst>
              <a:ext uri="{FF2B5EF4-FFF2-40B4-BE49-F238E27FC236}">
                <a16:creationId xmlns:a16="http://schemas.microsoft.com/office/drawing/2014/main" id="{1E0D4CD1-5C1F-4A14-9965-28953383F531}"/>
              </a:ext>
            </a:extLst>
          </p:cNvPr>
          <p:cNvGraphicFramePr/>
          <p:nvPr>
            <p:extLst>
              <p:ext uri="{D42A27DB-BD31-4B8C-83A1-F6EECF244321}">
                <p14:modId xmlns:p14="http://schemas.microsoft.com/office/powerpoint/2010/main" val="4018891233"/>
              </p:ext>
            </p:extLst>
          </p:nvPr>
        </p:nvGraphicFramePr>
        <p:xfrm>
          <a:off x="3275673" y="2639204"/>
          <a:ext cx="3720455" cy="20722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13">
            <a:extLst>
              <a:ext uri="{FF2B5EF4-FFF2-40B4-BE49-F238E27FC236}">
                <a16:creationId xmlns:a16="http://schemas.microsoft.com/office/drawing/2014/main" id="{A35BF60C-B0BA-1C77-DD18-4B7E664EF7E4}"/>
              </a:ext>
            </a:extLst>
          </p:cNvPr>
          <p:cNvSpPr txBox="1"/>
          <p:nvPr/>
        </p:nvSpPr>
        <p:spPr>
          <a:xfrm>
            <a:off x="2366681" y="3239339"/>
            <a:ext cx="936104" cy="1015663"/>
          </a:xfrm>
          <a:prstGeom prst="rect">
            <a:avLst/>
          </a:prstGeom>
          <a:noFill/>
        </p:spPr>
        <p:txBody>
          <a:bodyPr wrap="square">
            <a:spAutoFit/>
          </a:bodyPr>
          <a:lstStyle/>
          <a:p>
            <a:r>
              <a:rPr lang="en-US" altLang="zh-CN" sz="2000" b="1" dirty="0">
                <a:solidFill>
                  <a:srgbClr val="585858"/>
                </a:solidFill>
                <a:latin typeface="Segoe Print" panose="02000600000000000000" pitchFamily="2" charset="0"/>
              </a:rPr>
              <a:t>EOSIO</a:t>
            </a:r>
            <a:r>
              <a:rPr lang="zh-CN" altLang="en-US" sz="2000" b="1" dirty="0">
                <a:solidFill>
                  <a:srgbClr val="585858"/>
                </a:solidFill>
                <a:latin typeface="Segoe Print" panose="02000600000000000000" pitchFamily="2" charset="0"/>
              </a:rPr>
              <a:t>关键概念</a:t>
            </a:r>
          </a:p>
        </p:txBody>
      </p:sp>
    </p:spTree>
    <p:extLst>
      <p:ext uri="{BB962C8B-B14F-4D97-AF65-F5344CB8AC3E}">
        <p14:creationId xmlns:p14="http://schemas.microsoft.com/office/powerpoint/2010/main" val="36603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账户管理</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8" name="文本框 7">
            <a:extLst>
              <a:ext uri="{FF2B5EF4-FFF2-40B4-BE49-F238E27FC236}">
                <a16:creationId xmlns:a16="http://schemas.microsoft.com/office/drawing/2014/main" id="{79D9D74C-8674-452E-C739-7346E29F82A3}"/>
              </a:ext>
            </a:extLst>
          </p:cNvPr>
          <p:cNvSpPr txBox="1"/>
          <p:nvPr/>
        </p:nvSpPr>
        <p:spPr>
          <a:xfrm>
            <a:off x="900162" y="1368028"/>
            <a:ext cx="7200800" cy="1938992"/>
          </a:xfrm>
          <a:prstGeom prst="rect">
            <a:avLst/>
          </a:prstGeom>
          <a:noFill/>
        </p:spPr>
        <p:txBody>
          <a:bodyPr wrap="square">
            <a:spAutoFit/>
          </a:bodyPr>
          <a:lstStyle/>
          <a:p>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中的帐户是识别实体的基本单位，它可以触发与</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中其他帐户的交易。</a:t>
            </a:r>
            <a:endParaRPr lang="en-US" altLang="zh-CN" sz="2000" b="0" i="0" dirty="0">
              <a:solidFill>
                <a:srgbClr val="585858"/>
              </a:solidFill>
              <a:effectLst/>
              <a:latin typeface="+mn-ea"/>
            </a:endParaRPr>
          </a:p>
          <a:p>
            <a:endParaRPr lang="en-US" altLang="zh-CN" sz="2000" dirty="0">
              <a:solidFill>
                <a:srgbClr val="585858"/>
              </a:solidFill>
              <a:latin typeface="+mn-ea"/>
            </a:endParaRPr>
          </a:p>
          <a:p>
            <a:endParaRPr lang="en-US" altLang="zh-CN" sz="2000" b="0" i="0" dirty="0">
              <a:solidFill>
                <a:srgbClr val="585858"/>
              </a:solidFill>
              <a:effectLst/>
              <a:latin typeface="+mn-ea"/>
            </a:endParaRPr>
          </a:p>
          <a:p>
            <a:r>
              <a:rPr lang="zh-CN" altLang="en-US" sz="2000" b="0" i="0" dirty="0">
                <a:solidFill>
                  <a:srgbClr val="585858"/>
                </a:solidFill>
                <a:effectLst/>
                <a:latin typeface="+mn-ea"/>
              </a:rPr>
              <a:t>此外，为了确保帐户安全并防止身份欺诈，</a:t>
            </a:r>
            <a:r>
              <a:rPr lang="en-US" altLang="zh-CN" sz="2000" dirty="0">
                <a:solidFill>
                  <a:srgbClr val="585858"/>
                </a:solidFill>
                <a:latin typeface="Segoe Print" panose="02000600000000000000" pitchFamily="2" charset="0"/>
              </a:rPr>
              <a:t>EOSIO</a:t>
            </a:r>
            <a:r>
              <a:rPr lang="zh-CN" altLang="en-US" sz="2000" b="0" i="0" dirty="0">
                <a:solidFill>
                  <a:srgbClr val="585858"/>
                </a:solidFill>
                <a:effectLst/>
                <a:latin typeface="+mn-ea"/>
              </a:rPr>
              <a:t>实施了基于权限的高级访问控制系统。</a:t>
            </a:r>
            <a:endParaRPr lang="zh-CN" altLang="en-US" sz="2000" dirty="0">
              <a:latin typeface="+mn-ea"/>
            </a:endParaRPr>
          </a:p>
        </p:txBody>
      </p:sp>
    </p:spTree>
    <p:extLst>
      <p:ext uri="{BB962C8B-B14F-4D97-AF65-F5344CB8AC3E}">
        <p14:creationId xmlns:p14="http://schemas.microsoft.com/office/powerpoint/2010/main" val="363862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0" name="矩形 49"/>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51" name="TextBox 8"/>
          <p:cNvSpPr txBox="1"/>
          <p:nvPr/>
        </p:nvSpPr>
        <p:spPr>
          <a:xfrm>
            <a:off x="756146" y="408226"/>
            <a:ext cx="1617823"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账户管理</a:t>
            </a:r>
            <a:endParaRPr lang="en-US" altLang="zh-CN" sz="2000" b="1" dirty="0">
              <a:solidFill>
                <a:prstClr val="black">
                  <a:lumMod val="65000"/>
                  <a:lumOff val="35000"/>
                </a:prstClr>
              </a:solidFill>
              <a:ea typeface="微软雅黑" panose="020B0503020204020204" pitchFamily="34" charset="-122"/>
              <a:sym typeface="Arial" panose="020B0604020202020204" pitchFamily="34" charset="0"/>
            </a:endParaRPr>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54" name="矩形 53"/>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3" name="图片 2">
            <a:extLst>
              <a:ext uri="{FF2B5EF4-FFF2-40B4-BE49-F238E27FC236}">
                <a16:creationId xmlns:a16="http://schemas.microsoft.com/office/drawing/2014/main" id="{04C7F8F9-5C82-9954-7BE4-81C010D3C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154" y="1034127"/>
            <a:ext cx="6675698" cy="2972058"/>
          </a:xfrm>
          <a:prstGeom prst="rect">
            <a:avLst/>
          </a:prstGeom>
        </p:spPr>
      </p:pic>
    </p:spTree>
    <p:extLst>
      <p:ext uri="{BB962C8B-B14F-4D97-AF65-F5344CB8AC3E}">
        <p14:creationId xmlns:p14="http://schemas.microsoft.com/office/powerpoint/2010/main" val="1541896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35.xml><?xml version="1.0" encoding="utf-8"?>
<p:tagLst xmlns:a="http://schemas.openxmlformats.org/drawingml/2006/main" xmlns:r="http://schemas.openxmlformats.org/officeDocument/2006/relationships" xmlns:p="http://schemas.openxmlformats.org/presentationml/2006/main">
  <p:tag name="TIMING" val="|1.6"/>
</p:tagLst>
</file>

<file path=ppt/tags/tag3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TIMING" val="|1.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TIMING" val="|1.6"/>
</p:tagLst>
</file>

<file path=ppt/tags/tag4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TIMING" val="|1.6"/>
</p:tagLst>
</file>

<file path=ppt/tags/tag4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TIMING" val="|1.6"/>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TIMING" val="|1.6"/>
</p:tagLst>
</file>

<file path=ppt/tags/tag5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Microsoft Office PowerPoint</Application>
  <PresentationFormat>自定义</PresentationFormat>
  <Paragraphs>211</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等线</vt:lpstr>
      <vt:lpstr>楷体</vt:lpstr>
      <vt:lpstr>宋体</vt:lpstr>
      <vt:lpstr>微软雅黑</vt:lpstr>
      <vt:lpstr>Agency FB</vt:lpstr>
      <vt:lpstr>Arial</vt:lpstr>
      <vt:lpstr>Calibri</vt:lpstr>
      <vt:lpstr>Lato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2022-07-31T05:39:56Z</dcterms:modified>
</cp:coreProperties>
</file>