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8"/>
  </p:sldMasterIdLst>
  <p:notesMasterIdLst>
    <p:notesMasterId r:id="rId32"/>
  </p:notesMasterIdLst>
  <p:handoutMasterIdLst>
    <p:handoutMasterId r:id="rId33"/>
  </p:handoutMasterIdLst>
  <p:sldIdLst>
    <p:sldId id="327" r:id="rId9"/>
    <p:sldId id="328" r:id="rId10"/>
    <p:sldId id="329" r:id="rId11"/>
    <p:sldId id="330" r:id="rId12"/>
    <p:sldId id="333" r:id="rId13"/>
    <p:sldId id="331" r:id="rId14"/>
    <p:sldId id="332" r:id="rId15"/>
    <p:sldId id="334" r:id="rId16"/>
    <p:sldId id="335" r:id="rId17"/>
    <p:sldId id="336" r:id="rId18"/>
    <p:sldId id="337" r:id="rId19"/>
    <p:sldId id="338" r:id="rId20"/>
    <p:sldId id="348" r:id="rId21"/>
    <p:sldId id="339" r:id="rId22"/>
    <p:sldId id="340" r:id="rId23"/>
    <p:sldId id="341" r:id="rId24"/>
    <p:sldId id="343" r:id="rId25"/>
    <p:sldId id="344" r:id="rId26"/>
    <p:sldId id="345" r:id="rId27"/>
    <p:sldId id="346" r:id="rId28"/>
    <p:sldId id="349" r:id="rId29"/>
    <p:sldId id="347" r:id="rId30"/>
    <p:sldId id="350" r:id="rId31"/>
  </p:sldIdLst>
  <p:sldSz cx="9144000" cy="5143500" type="screen16x9"/>
  <p:notesSz cx="6797675" cy="9926638"/>
  <p:custDataLst>
    <p:custData r:id="rId7"/>
    <p:custData r:id="rId3"/>
    <p:custData r:id="rId1"/>
    <p:custData r:id="rId4"/>
    <p:custData r:id="rId5"/>
    <p:custData r:id="rId2"/>
    <p:custData r:id="rId6"/>
  </p:custDataLst>
  <p:defaultTextStyle>
    <a:defPPr>
      <a:defRPr lang="fr-FR"/>
    </a:defPPr>
    <a:lvl1pPr marL="0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117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113">
          <p15:clr>
            <a:srgbClr val="A4A3A4"/>
          </p15:clr>
        </p15:guide>
        <p15:guide id="16" pos="748" userDrawn="1">
          <p15:clr>
            <a:srgbClr val="A4A3A4"/>
          </p15:clr>
        </p15:guide>
        <p15:guide id="17" orient="horz" pos="1665" userDrawn="1">
          <p15:clr>
            <a:srgbClr val="A4A3A4"/>
          </p15:clr>
        </p15:guide>
        <p15:guide id="18" orient="horz" pos="2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6"/>
    <a:srgbClr val="012C59"/>
    <a:srgbClr val="F5C513"/>
    <a:srgbClr val="002B58"/>
    <a:srgbClr val="002C59"/>
    <a:srgbClr val="000000"/>
    <a:srgbClr val="6FBAED"/>
    <a:srgbClr val="FFFFFF"/>
    <a:srgbClr val="A5A5A5"/>
    <a:srgbClr val="3AC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howGuides="1">
      <p:cViewPr varScale="1">
        <p:scale>
          <a:sx n="61" d="100"/>
          <a:sy n="61" d="100"/>
        </p:scale>
        <p:origin x="66" y="804"/>
      </p:cViewPr>
      <p:guideLst>
        <p:guide orient="horz" pos="3117"/>
        <p:guide pos="2880"/>
        <p:guide pos="385"/>
        <p:guide pos="113"/>
        <p:guide pos="748"/>
        <p:guide orient="horz" pos="1665"/>
        <p:guide orient="horz" pos="2210"/>
      </p:guideLst>
    </p:cSldViewPr>
  </p:slideViewPr>
  <p:outlineViewPr>
    <p:cViewPr>
      <p:scale>
        <a:sx n="33" d="100"/>
        <a:sy n="33" d="100"/>
      </p:scale>
      <p:origin x="0" y="-119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-1968"/>
    </p:cViewPr>
  </p:sorterViewPr>
  <p:notesViewPr>
    <p:cSldViewPr showGuides="1">
      <p:cViewPr varScale="1">
        <p:scale>
          <a:sx n="56" d="100"/>
          <a:sy n="56" d="100"/>
        </p:scale>
        <p:origin x="2220" y="3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VNDesa\LiquidClassroom\Science4Kiddz\SleepStudy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Hours of Sleep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SleepStudyData!$J$88</c:f>
              <c:strCache>
                <c:ptCount val="1"/>
                <c:pt idx="0">
                  <c:v>Enough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SleepStudyData!$J$89</c:f>
              <c:numCache>
                <c:formatCode>General</c:formatCode>
                <c:ptCount val="1"/>
                <c:pt idx="0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E5-461C-ADC7-064E96EF044F}"/>
            </c:ext>
          </c:extLst>
        </c:ser>
        <c:ser>
          <c:idx val="1"/>
          <c:order val="1"/>
          <c:tx>
            <c:strRef>
              <c:f>SleepStudyData!$K$88</c:f>
              <c:strCache>
                <c:ptCount val="1"/>
                <c:pt idx="0">
                  <c:v>Not Enough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SleepStudyData!$K$89</c:f>
              <c:numCache>
                <c:formatCode>General</c:formatCode>
                <c:ptCount val="1"/>
                <c:pt idx="0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E5-461C-ADC7-064E96EF04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5167120"/>
        <c:axId val="1768168256"/>
      </c:barChart>
      <c:catAx>
        <c:axId val="2035167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8168256"/>
        <c:crosses val="autoZero"/>
        <c:auto val="1"/>
        <c:lblAlgn val="ctr"/>
        <c:lblOffset val="100"/>
        <c:noMultiLvlLbl val="0"/>
      </c:catAx>
      <c:valAx>
        <c:axId val="1768168256"/>
        <c:scaling>
          <c:orientation val="minMax"/>
          <c:max val="1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516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2017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03.12.2020</a:t>
            </a:fld>
            <a:endParaRPr lang="fr-FR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03/12/2020</a:t>
            </a:fld>
            <a:endParaRPr lang="fr-FR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endParaRPr lang="fr-FR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568" tIns="45784" rIns="91568" bIns="4578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49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899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488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7986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481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6979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475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5973" algn="l" defTabSz="7789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lomuscio/sleepstudypilo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Öffnen</a:t>
            </a:r>
            <a:r>
              <a:rPr lang="en-US" dirty="0"/>
              <a:t> und </a:t>
            </a:r>
            <a:r>
              <a:rPr lang="en-US" dirty="0" err="1"/>
              <a:t>probieren</a:t>
            </a:r>
            <a:endParaRPr lang="en-US" dirty="0"/>
          </a:p>
          <a:p>
            <a:r>
              <a:rPr lang="en-US" dirty="0" err="1"/>
              <a:t>Woran</a:t>
            </a:r>
            <a:r>
              <a:rPr lang="en-US" dirty="0"/>
              <a:t> </a:t>
            </a:r>
            <a:r>
              <a:rPr lang="en-US" dirty="0" err="1"/>
              <a:t>erkenne</a:t>
            </a:r>
            <a:r>
              <a:rPr lang="en-US" dirty="0"/>
              <a:t> ich </a:t>
            </a:r>
            <a:r>
              <a:rPr lang="en-US" dirty="0" err="1"/>
              <a:t>dass</a:t>
            </a:r>
            <a:r>
              <a:rPr lang="en-US" dirty="0"/>
              <a:t> es Sirup </a:t>
            </a:r>
            <a:r>
              <a:rPr lang="en-US" dirty="0" err="1"/>
              <a:t>ist</a:t>
            </a:r>
            <a:r>
              <a:rPr lang="en-US" dirty="0"/>
              <a:t>?</a:t>
            </a:r>
          </a:p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Regeln</a:t>
            </a:r>
            <a:r>
              <a:rPr lang="en-US" dirty="0"/>
              <a:t> </a:t>
            </a:r>
            <a:r>
              <a:rPr lang="en-US" dirty="0" err="1"/>
              <a:t>stellen</a:t>
            </a:r>
            <a:r>
              <a:rPr lang="en-US" dirty="0"/>
              <a:t> </a:t>
            </a:r>
            <a:r>
              <a:rPr lang="en-US" dirty="0" err="1"/>
              <a:t>sicher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einverstanden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es Sirup </a:t>
            </a:r>
            <a:r>
              <a:rPr lang="en-US" dirty="0" err="1"/>
              <a:t>ist</a:t>
            </a:r>
            <a:r>
              <a:rPr lang="en-US" dirty="0"/>
              <a:t>?</a:t>
            </a:r>
          </a:p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wenn</a:t>
            </a:r>
            <a:r>
              <a:rPr lang="en-US" dirty="0"/>
              <a:t> ich die </a:t>
            </a:r>
            <a:r>
              <a:rPr lang="en-US" dirty="0" err="1"/>
              <a:t>Flasche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öffnen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Vergleich</a:t>
            </a:r>
            <a:r>
              <a:rPr lang="en-US" dirty="0"/>
              <a:t> das </a:t>
            </a:r>
            <a:r>
              <a:rPr lang="en-US" dirty="0" err="1"/>
              <a:t>Gewicht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leeren</a:t>
            </a:r>
            <a:r>
              <a:rPr lang="en-US" dirty="0"/>
              <a:t> </a:t>
            </a:r>
            <a:r>
              <a:rPr lang="en-US" dirty="0" err="1"/>
              <a:t>Flasche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Vergleich das Gewicht mit einer </a:t>
            </a:r>
            <a:r>
              <a:rPr lang="de-CH" dirty="0" err="1"/>
              <a:t>Flasse</a:t>
            </a:r>
            <a:r>
              <a:rPr lang="de-CH" dirty="0"/>
              <a:t> mit Wasser vs. Sirup</a:t>
            </a:r>
          </a:p>
          <a:p>
            <a:pPr marL="171450" indent="-171450">
              <a:buFontTx/>
              <a:buChar char="-"/>
            </a:pPr>
            <a:r>
              <a:rPr lang="de-CH" dirty="0"/>
              <a:t>Wenn ich die Flasche erhitze, nach wieviel Zeit explodiert sie?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17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Messen</a:t>
            </a:r>
            <a:r>
              <a:rPr lang="de-CH" dirty="0"/>
              <a:t>, Regeln, Symptome, Diagnose, Behandlung</a:t>
            </a:r>
          </a:p>
          <a:p>
            <a:r>
              <a:rPr lang="de-CH" dirty="0"/>
              <a:t>Vermuten, Behandeln, Symptome verschwinden, Vermutung bestätigt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06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https://bitbucket.org/rklinger/german-emotion-dictionary/src/master/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05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789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>
                <a:hlinkClick r:id="rId3"/>
              </a:rPr>
              <a:t>https://www.kaggle.com/mlomuscio/sleepstudypilot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16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9788" y="4654550"/>
            <a:ext cx="7616834" cy="254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60421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bg1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940247" y="1004286"/>
            <a:ext cx="7840540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9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‹#›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D07E2B17-5862-4082-96B7-9A899ACD71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125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869CF37-840D-4760-9C12-8A42147A71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16016" y="1312862"/>
            <a:ext cx="4134867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0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6818714" y="2952249"/>
            <a:ext cx="2161750" cy="167614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6818714" y="1255712"/>
            <a:ext cx="2161750" cy="15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4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Rechteck 12"/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9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357197" y="1257933"/>
            <a:ext cx="8606867" cy="3201525"/>
          </a:xfrm>
          <a:prstGeom prst="rect">
            <a:avLst/>
          </a:prstGeom>
        </p:spPr>
        <p:txBody>
          <a:bodyPr/>
          <a:lstStyle>
            <a:lvl1pPr marL="277813" indent="-277813">
              <a:lnSpc>
                <a:spcPct val="120000"/>
              </a:lnSpc>
              <a:spcBef>
                <a:spcPts val="0"/>
              </a:spcBef>
              <a:defRPr sz="1600"/>
            </a:lvl1pPr>
            <a:lvl2pPr marL="562628" indent="-283178">
              <a:lnSpc>
                <a:spcPct val="120000"/>
              </a:lnSpc>
              <a:spcBef>
                <a:spcPts val="0"/>
              </a:spcBef>
              <a:defRPr sz="1400"/>
            </a:lvl2pPr>
            <a:lvl3pPr marL="840838" indent="-278209">
              <a:lnSpc>
                <a:spcPct val="120000"/>
              </a:lnSpc>
              <a:spcBef>
                <a:spcPts val="0"/>
              </a:spcBef>
              <a:defRPr sz="1400"/>
            </a:lvl3pPr>
            <a:lvl4pPr marL="1121529" indent="-280693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1398497" indent="-276968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2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‹#›</a:t>
            </a:fld>
            <a:r>
              <a:rPr lang="de-CH" dirty="0"/>
              <a:t> </a:t>
            </a:r>
          </a:p>
        </p:txBody>
      </p:sp>
      <p:sp>
        <p:nvSpPr>
          <p:cNvPr id="24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5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</p:spTree>
    <p:extLst>
      <p:ext uri="{BB962C8B-B14F-4D97-AF65-F5344CB8AC3E}">
        <p14:creationId xmlns:p14="http://schemas.microsoft.com/office/powerpoint/2010/main" val="137551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‹#›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</p:spTree>
    <p:extLst>
      <p:ext uri="{BB962C8B-B14F-4D97-AF65-F5344CB8AC3E}">
        <p14:creationId xmlns:p14="http://schemas.microsoft.com/office/powerpoint/2010/main" val="2577214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>
            <a:extLst>
              <a:ext uri="{FF2B5EF4-FFF2-40B4-BE49-F238E27FC236}">
                <a16:creationId xmlns:a16="http://schemas.microsoft.com/office/drawing/2014/main" id="{4A893E88-2E06-4BD1-8A99-E6CED8937C40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‹#›</a:t>
            </a:fld>
            <a:r>
              <a:rPr lang="gsw-CH"/>
              <a:t> </a:t>
            </a:r>
            <a:endParaRPr lang="gsw-CH" dirty="0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de-CH"/>
              <a:t>Freies Feld für Dokumentbezeichnung</a:t>
            </a:r>
            <a:endParaRPr lang="de-CH" dirty="0"/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4DB25-7A50-4FEC-9FA3-CF76C92915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34" y="4737823"/>
            <a:ext cx="1439214" cy="282198"/>
          </a:xfrm>
          <a:prstGeom prst="rect">
            <a:avLst/>
          </a:prstGeom>
        </p:spPr>
      </p:pic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43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seit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654-5D24-4C6B-87B9-C62BD9FC61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6712" y="2093396"/>
            <a:ext cx="8597775" cy="21062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E281D38-FA4F-4C5F-AF5F-D01CA2DA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558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pPr algn="r"/>
            <a:fld id="{05F9AC53-F790-4868-97E7-45E3866EE614}" type="slidenum">
              <a:rPr lang="gsw-CH" smtClean="0"/>
              <a:pPr algn="r"/>
              <a:t>‹#›</a:t>
            </a:fld>
            <a:r>
              <a:rPr lang="gsw-CH" dirty="0"/>
              <a:t> </a:t>
            </a: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Freies Feld für Dokumentbezeichnung</a:t>
            </a:r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</p:spTree>
    <p:extLst>
      <p:ext uri="{BB962C8B-B14F-4D97-AF65-F5344CB8AC3E}">
        <p14:creationId xmlns:p14="http://schemas.microsoft.com/office/powerpoint/2010/main" val="40841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A8DEE0"/>
              </a:clrFrom>
              <a:clrTo>
                <a:srgbClr val="A8DEE0">
                  <a:alpha val="0"/>
                </a:srgbClr>
              </a:clrTo>
            </a:clrChange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6" b="166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5685" y="2093395"/>
            <a:ext cx="7616833" cy="2106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3438" y="4654550"/>
            <a:ext cx="7616834" cy="24431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52488" y="4847573"/>
            <a:ext cx="7616834" cy="21972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778993" rtl="0" eaLnBrk="1" fontAlgn="auto" latinLnBrk="0" hangingPunct="1">
              <a:lnSpc>
                <a:spcPct val="100000"/>
              </a:lnSpc>
              <a:spcBef>
                <a:spcPts val="682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64A6"/>
                </a:solidFill>
              </a:defRPr>
            </a:lvl1pPr>
            <a:lvl2pPr marL="155528" indent="0">
              <a:buFontTx/>
              <a:buNone/>
              <a:defRPr sz="1300"/>
            </a:lvl2pPr>
            <a:lvl3pPr marL="304294" indent="0">
              <a:buFontTx/>
              <a:buNone/>
              <a:defRPr sz="13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5" name="Bildplatzhalter 4" hidden="1"/>
          <p:cNvSpPr>
            <a:spLocks noGrp="1"/>
          </p:cNvSpPr>
          <p:nvPr>
            <p:ph type="pic" sz="quarter" idx="15"/>
          </p:nvPr>
        </p:nvSpPr>
        <p:spPr>
          <a:xfrm>
            <a:off x="2302290" y="2447023"/>
            <a:ext cx="4498696" cy="15420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928778" y="1001657"/>
            <a:ext cx="7733576" cy="7133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solidFill>
                  <a:srgbClr val="0064A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15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‹#›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8497888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 userDrawn="1">
          <p15:clr>
            <a:srgbClr val="FBAE40"/>
          </p15:clr>
        </p15:guide>
        <p15:guide id="2" orient="horz" pos="7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‹#›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39838"/>
            <a:ext cx="4141217" cy="327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15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 userDrawn="1">
          <p15:clr>
            <a:srgbClr val="FBAE40"/>
          </p15:clr>
        </p15:guide>
        <p15:guide id="4" pos="28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‹#›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3267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‹#›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1248850"/>
            <a:ext cx="2700000" cy="3267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3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048" userDrawn="1">
          <p15:clr>
            <a:srgbClr val="FBAE40"/>
          </p15:clr>
        </p15:guide>
        <p15:guide id="4" pos="1932" userDrawn="1">
          <p15:clr>
            <a:srgbClr val="FBAE40"/>
          </p15:clr>
        </p15:guide>
        <p15:guide id="5" pos="3756" userDrawn="1">
          <p15:clr>
            <a:srgbClr val="FBAE40"/>
          </p15:clr>
        </p15:guide>
        <p15:guide id="6" pos="38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‹#›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4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57475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375D04-E11A-4C13-BC8E-B231EFEF11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56176" y="3003966"/>
            <a:ext cx="2700000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83674F-1226-492D-8071-42CE84274A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12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7183A28E-828D-4F68-8D1C-9316882302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C752F38-42E0-4D32-8853-D8521AE5E3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57335" y="1312862"/>
            <a:ext cx="2701925" cy="1546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0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1">
          <p15:clr>
            <a:srgbClr val="FBAE40"/>
          </p15:clr>
        </p15:guide>
        <p15:guide id="3" pos="2048">
          <p15:clr>
            <a:srgbClr val="FBAE40"/>
          </p15:clr>
        </p15:guide>
        <p15:guide id="4" pos="1932">
          <p15:clr>
            <a:srgbClr val="FBAE40"/>
          </p15:clr>
        </p15:guide>
        <p15:guide id="5" pos="3756">
          <p15:clr>
            <a:srgbClr val="FBAE40"/>
          </p15:clr>
        </p15:guide>
        <p15:guide id="6" pos="3877">
          <p15:clr>
            <a:srgbClr val="FBAE40"/>
          </p15:clr>
        </p15:guide>
        <p15:guide id="7" orient="horz" pos="1892" userDrawn="1">
          <p15:clr>
            <a:srgbClr val="FBAE40"/>
          </p15:clr>
        </p15:guide>
        <p15:guide id="8" orient="horz" pos="18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‹#›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16016" y="1249200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D78439-BE38-4706-BADD-DC3DAA1D5E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8775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E7759A-02D4-423F-9BC2-3BFF1C9D72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016" y="3003966"/>
            <a:ext cx="4141217" cy="1512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6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2971">
          <p15:clr>
            <a:srgbClr val="FBAE40"/>
          </p15:clr>
        </p15:guide>
        <p15:guide id="4" pos="28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25704" y="193229"/>
            <a:ext cx="8489694" cy="544263"/>
          </a:xfrm>
          <a:prstGeom prst="rect">
            <a:avLst/>
          </a:prstGeom>
        </p:spPr>
        <p:txBody>
          <a:bodyPr lIns="71539" tIns="35770" rIns="71539" bIns="35770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000" b="0" spc="23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65302" y="352916"/>
            <a:ext cx="8489694" cy="5718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‹#›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389" y="1249200"/>
            <a:ext cx="6480844" cy="3267238"/>
          </a:xfrm>
          <a:solidFill>
            <a:schemeClr val="tx1"/>
          </a:solidFill>
        </p:spPr>
        <p:txBody>
          <a:bodyPr lIns="180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70000" indent="0">
              <a:buNone/>
              <a:defRPr sz="1200">
                <a:solidFill>
                  <a:schemeClr val="bg1"/>
                </a:solidFill>
              </a:defRPr>
            </a:lvl2pPr>
            <a:lvl3pPr marL="540000" indent="0">
              <a:buNone/>
              <a:defRPr sz="1200">
                <a:solidFill>
                  <a:schemeClr val="bg1"/>
                </a:solidFill>
              </a:defRPr>
            </a:lvl3pPr>
            <a:lvl4pPr marL="810000" indent="0">
              <a:buNone/>
              <a:defRPr sz="1200">
                <a:solidFill>
                  <a:schemeClr val="bg1"/>
                </a:solidFill>
              </a:defRPr>
            </a:lvl4pPr>
            <a:lvl5pPr marL="10800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88E4BF-9923-4166-A68B-00FA49283D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48355" y="1249200"/>
            <a:ext cx="2008878" cy="3267238"/>
          </a:xfrm>
        </p:spPr>
        <p:txBody>
          <a:bodyPr/>
          <a:lstStyle>
            <a:lvl1pPr indent="-180000">
              <a:defRPr sz="1100"/>
            </a:lvl1pPr>
            <a:lvl2pPr indent="-180000">
              <a:defRPr sz="1050"/>
            </a:lvl2pPr>
            <a:lvl3pPr indent="-180000">
              <a:defRPr sz="1050"/>
            </a:lvl3pPr>
            <a:lvl4pPr indent="-180000">
              <a:defRPr sz="1050"/>
            </a:lvl4pPr>
            <a:lvl5pPr indent="-180000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60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4305" userDrawn="1">
          <p15:clr>
            <a:srgbClr val="FBAE40"/>
          </p15:clr>
        </p15:guide>
        <p15:guide id="4" pos="419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6137038" y="4886955"/>
            <a:ext cx="711317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‹#›</a:t>
            </a:fld>
            <a:r>
              <a:rPr lang="de-CH" dirty="0"/>
              <a:t> </a:t>
            </a:r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154409" y="4886955"/>
            <a:ext cx="2896867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366713" y="4886955"/>
            <a:ext cx="1292922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700" smtClean="0">
                <a:solidFill>
                  <a:srgbClr val="012C59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9E899916-B2E2-4C53-813A-CE5AB56875B5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176868" y="179808"/>
            <a:ext cx="8787196" cy="900000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841C0-57AD-4613-AF97-70897D37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39838"/>
            <a:ext cx="8496221" cy="3276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1A53D24-7C78-4BAC-A0F2-BF75BD52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352915"/>
            <a:ext cx="8488283" cy="57183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3" y="4755029"/>
            <a:ext cx="1393179" cy="2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86" r:id="rId11"/>
    <p:sldLayoutId id="2147483696" r:id="rId12"/>
    <p:sldLayoutId id="2147483684" r:id="rId13"/>
    <p:sldLayoutId id="2147483697" r:id="rId14"/>
    <p:sldLayoutId id="2147483698" r:id="rId15"/>
  </p:sldLayoutIdLst>
  <p:hf hdr="0"/>
  <p:txStyles>
    <p:titleStyle>
      <a:lvl1pPr algn="l" defTabSz="778993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600" kern="1200">
          <a:solidFill>
            <a:srgbClr val="012C59"/>
          </a:solidFill>
          <a:latin typeface="Arial" pitchFamily="34" charset="0"/>
          <a:ea typeface="+mn-ea"/>
          <a:cs typeface="Arial" pitchFamily="34" charset="0"/>
        </a:defRPr>
      </a:lvl1pPr>
      <a:lvl2pPr marL="54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itchFamily="18" charset="2"/>
        <a:buChar char="-"/>
        <a:tabLst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2pPr>
      <a:lvl3pPr marL="81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rgbClr val="002C59"/>
          </a:solidFill>
          <a:latin typeface="+mn-lt"/>
          <a:ea typeface="+mn-ea"/>
          <a:cs typeface="Arial" pitchFamily="34" charset="0"/>
        </a:defRPr>
      </a:lvl3pPr>
      <a:lvl4pPr marL="108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778993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231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1727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224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0720" indent="-194748" algn="l" defTabSz="77899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49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899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88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7986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481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6979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475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5973" algn="l" defTabSz="77899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3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5579" userDrawn="1">
          <p15:clr>
            <a:srgbClr val="F26B43"/>
          </p15:clr>
        </p15:guide>
        <p15:guide id="4" pos="5647" userDrawn="1">
          <p15:clr>
            <a:srgbClr val="F26B43"/>
          </p15:clr>
        </p15:guide>
        <p15:guide id="5" orient="horz" pos="781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7" orient="horz" pos="827" userDrawn="1">
          <p15:clr>
            <a:srgbClr val="5ACBF0"/>
          </p15:clr>
        </p15:guide>
        <p15:guide id="8" orient="horz" pos="2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sa@zhaw.ch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noProof="0" dirty="0"/>
              <a:t>Alexandre de Spindler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noProof="0" dirty="0">
                <a:hlinkClick r:id="rId2"/>
              </a:rPr>
              <a:t>desa@zhaw.ch</a:t>
            </a:r>
            <a:r>
              <a:rPr lang="de-CH" noProof="0" dirty="0"/>
              <a:t>, HS 2020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400" noProof="0" dirty="0"/>
              <a:t>Wenn wir etwas wissen wollen</a:t>
            </a:r>
          </a:p>
        </p:txBody>
      </p:sp>
    </p:spTree>
    <p:extLst>
      <p:ext uri="{BB962C8B-B14F-4D97-AF65-F5344CB8AC3E}">
        <p14:creationId xmlns:p14="http://schemas.microsoft.com/office/powerpoint/2010/main" val="291771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0B195C-98D1-4BD5-BEC1-78D7B3E2D7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noProof="0" dirty="0">
                <a:solidFill>
                  <a:srgbClr val="00B050"/>
                </a:solidFill>
              </a:rPr>
              <a:t>Ekel</a:t>
            </a:r>
          </a:p>
          <a:p>
            <a:pPr marL="0" indent="0">
              <a:buNone/>
            </a:pPr>
            <a:r>
              <a:rPr lang="de-CH" noProof="0" dirty="0"/>
              <a:t>Abneigung, Abscheu, Brechreiz, Ekelgefühl, Graus, Lumpen, Pfui, Ratte, Unbehagen, …</a:t>
            </a:r>
          </a:p>
          <a:p>
            <a:pPr marL="0" indent="0">
              <a:buNone/>
            </a:pPr>
            <a:r>
              <a:rPr lang="de-CH" b="1" noProof="0" dirty="0">
                <a:solidFill>
                  <a:srgbClr val="FFC000"/>
                </a:solidFill>
              </a:rPr>
              <a:t>Freude</a:t>
            </a:r>
          </a:p>
          <a:p>
            <a:pPr marL="0" indent="0">
              <a:buNone/>
            </a:pPr>
            <a:r>
              <a:rPr lang="de-CH" noProof="0" dirty="0"/>
              <a:t>Adventsfreude, Applaus, Beachtung, Begeisterung, Berühmtheit, Erfolg, Erfüllung, Fest, …</a:t>
            </a:r>
          </a:p>
          <a:p>
            <a:pPr marL="0" indent="0">
              <a:buNone/>
            </a:pPr>
            <a:r>
              <a:rPr lang="de-CH" b="1" noProof="0" dirty="0">
                <a:solidFill>
                  <a:srgbClr val="0070C0"/>
                </a:solidFill>
              </a:rPr>
              <a:t>Trauer</a:t>
            </a:r>
          </a:p>
          <a:p>
            <a:pPr marL="0" indent="0">
              <a:buNone/>
            </a:pPr>
            <a:r>
              <a:rPr lang="de-CH" noProof="0" dirty="0"/>
              <a:t>Abgrund, Abschied, Beileid, Betrug, Bettler, Einsamkeit, Elend, Gejammer, Herzschmerz, …</a:t>
            </a:r>
          </a:p>
          <a:p>
            <a:pPr marL="0" indent="0">
              <a:buNone/>
            </a:pPr>
            <a:r>
              <a:rPr lang="de-CH" b="1" noProof="0" dirty="0">
                <a:solidFill>
                  <a:srgbClr val="FF0000"/>
                </a:solidFill>
              </a:rPr>
              <a:t>Wut</a:t>
            </a:r>
          </a:p>
          <a:p>
            <a:pPr marL="0" indent="0">
              <a:buNone/>
            </a:pPr>
            <a:r>
              <a:rPr lang="de-CH" noProof="0" dirty="0"/>
              <a:t>Anfall, Angriff, Faust, Feind, Gewalt, Konflikte, Rache, Schande, Stress, Unmut, Zorn,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FA26B9-3DB1-4F9E-AE4F-98E778D1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Emotionale Wörter</a:t>
            </a:r>
          </a:p>
        </p:txBody>
      </p:sp>
    </p:spTree>
    <p:extLst>
      <p:ext uri="{BB962C8B-B14F-4D97-AF65-F5344CB8AC3E}">
        <p14:creationId xmlns:p14="http://schemas.microsoft.com/office/powerpoint/2010/main" val="262377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4C0EB9-E623-44F7-9472-542266559B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3112" y="476250"/>
            <a:ext cx="8597775" cy="4191000"/>
          </a:xfrm>
        </p:spPr>
        <p:txBody>
          <a:bodyPr/>
          <a:lstStyle/>
          <a:p>
            <a:pPr marL="0" indent="0">
              <a:buNone/>
            </a:pPr>
            <a:r>
              <a:rPr lang="de-CH" b="1" noProof="0" dirty="0"/>
              <a:t>The White Rabbit (Q)</a:t>
            </a:r>
          </a:p>
          <a:p>
            <a:pPr marL="0" indent="0">
              <a:buNone/>
            </a:pPr>
            <a:r>
              <a:rPr lang="de-CH" noProof="0" dirty="0"/>
              <a:t>Ich musste in die Maske </a:t>
            </a:r>
            <a:r>
              <a:rPr lang="de-CH" noProof="0" dirty="0">
                <a:solidFill>
                  <a:srgbClr val="00B050"/>
                </a:solidFill>
              </a:rPr>
              <a:t>niesen</a:t>
            </a:r>
            <a:r>
              <a:rPr lang="de-CH" noProof="0" dirty="0"/>
              <a:t>. Kann ich </a:t>
            </a:r>
            <a:r>
              <a:rPr lang="de-CH" noProof="0" dirty="0" err="1"/>
              <a:t>nimma</a:t>
            </a:r>
            <a:r>
              <a:rPr lang="de-CH" noProof="0" dirty="0"/>
              <a:t> aufsetzen jetzt </a:t>
            </a:r>
            <a:r>
              <a:rPr lang="de-CH" noProof="0" dirty="0">
                <a:solidFill>
                  <a:srgbClr val="00B050"/>
                </a:solidFill>
              </a:rPr>
              <a:t>pfui</a:t>
            </a:r>
            <a:r>
              <a:rPr lang="de-CH" noProof="0" dirty="0"/>
              <a:t>. </a:t>
            </a:r>
            <a:r>
              <a:rPr lang="de-CH" noProof="0" dirty="0" err="1"/>
              <a:t>Kosequenz</a:t>
            </a:r>
            <a:r>
              <a:rPr lang="de-CH" noProof="0" dirty="0"/>
              <a:t>. Restlicher Tag zu Fuss ohne Öffis. #Corona Alltagsprobleme.</a:t>
            </a:r>
          </a:p>
          <a:p>
            <a:pPr marL="0" indent="0">
              <a:buNone/>
            </a:pPr>
            <a:r>
              <a:rPr lang="de-CH" b="1" noProof="0" dirty="0"/>
              <a:t>Janina B.</a:t>
            </a:r>
          </a:p>
          <a:p>
            <a:pPr marL="0" indent="0">
              <a:buNone/>
            </a:pPr>
            <a:r>
              <a:rPr lang="de-CH" noProof="0" dirty="0"/>
              <a:t>Ich empfehle, auf der Maske noch einen Spruch unterzubringen: "Ich habe Corona </a:t>
            </a:r>
            <a:r>
              <a:rPr lang="de-CH" noProof="0" dirty="0">
                <a:solidFill>
                  <a:srgbClr val="FF0000"/>
                </a:solidFill>
              </a:rPr>
              <a:t>bekämpft</a:t>
            </a:r>
            <a:r>
              <a:rPr lang="de-CH" noProof="0" dirty="0"/>
              <a:t> und alles, was ich bekam, ist </a:t>
            </a:r>
            <a:r>
              <a:rPr lang="de-CH" noProof="0" dirty="0">
                <a:solidFill>
                  <a:srgbClr val="FFC000"/>
                </a:solidFill>
              </a:rPr>
              <a:t>Applaus</a:t>
            </a:r>
            <a:r>
              <a:rPr lang="de-CH" noProof="0" dirty="0"/>
              <a:t> und diese </a:t>
            </a:r>
            <a:r>
              <a:rPr lang="de-CH" noProof="0" dirty="0" err="1">
                <a:solidFill>
                  <a:srgbClr val="FF0000"/>
                </a:solidFill>
              </a:rPr>
              <a:t>shitty</a:t>
            </a:r>
            <a:r>
              <a:rPr lang="de-CH" noProof="0" dirty="0"/>
              <a:t> Maske meiner Klinik.„</a:t>
            </a:r>
          </a:p>
          <a:p>
            <a:pPr marL="0" indent="0">
              <a:buNone/>
            </a:pPr>
            <a:r>
              <a:rPr lang="de-CH" b="1" noProof="0" dirty="0"/>
              <a:t>Christian</a:t>
            </a:r>
          </a:p>
          <a:p>
            <a:pPr marL="0" indent="0">
              <a:buNone/>
            </a:pPr>
            <a:r>
              <a:rPr lang="de-CH" noProof="0" dirty="0"/>
              <a:t>Die Deutsche mit ihrem Kind, die beide eben im Supermarkt mit Maske unterwegs waren, wollte ich schon vor </a:t>
            </a:r>
            <a:r>
              <a:rPr lang="de-CH" noProof="0" dirty="0">
                <a:solidFill>
                  <a:srgbClr val="FFC000"/>
                </a:solidFill>
              </a:rPr>
              <a:t>Begeisterung</a:t>
            </a:r>
            <a:r>
              <a:rPr lang="de-CH" noProof="0" dirty="0"/>
              <a:t> </a:t>
            </a:r>
            <a:r>
              <a:rPr lang="de-CH" noProof="0" dirty="0">
                <a:solidFill>
                  <a:srgbClr val="FFC000"/>
                </a:solidFill>
              </a:rPr>
              <a:t>abklatschen</a:t>
            </a:r>
            <a:r>
              <a:rPr lang="de-CH" noProof="0" dirty="0"/>
              <a:t>, bis mir einfiel: geht ja wegen #Corona nicht Face </a:t>
            </a:r>
            <a:r>
              <a:rPr lang="de-CH" noProof="0" dirty="0" err="1"/>
              <a:t>with</a:t>
            </a:r>
            <a:r>
              <a:rPr lang="de-CH" noProof="0" dirty="0"/>
              <a:t> </a:t>
            </a:r>
            <a:r>
              <a:rPr lang="de-CH" noProof="0" dirty="0" err="1">
                <a:solidFill>
                  <a:srgbClr val="0070C0"/>
                </a:solidFill>
              </a:rPr>
              <a:t>tears</a:t>
            </a:r>
            <a:r>
              <a:rPr lang="de-CH" noProof="0" dirty="0"/>
              <a:t> </a:t>
            </a:r>
            <a:r>
              <a:rPr lang="de-CH" noProof="0" dirty="0" err="1"/>
              <a:t>of</a:t>
            </a:r>
            <a:r>
              <a:rPr lang="de-CH" noProof="0" dirty="0"/>
              <a:t> </a:t>
            </a:r>
            <a:r>
              <a:rPr lang="de-CH" noProof="0" dirty="0" err="1">
                <a:solidFill>
                  <a:srgbClr val="FFC000"/>
                </a:solidFill>
              </a:rPr>
              <a:t>joy</a:t>
            </a:r>
            <a:endParaRPr lang="de-CH" noProof="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de-CH" b="1" noProof="0" dirty="0" err="1"/>
              <a:t>Celyna</a:t>
            </a:r>
            <a:r>
              <a:rPr lang="de-CH" b="1" noProof="0" dirty="0"/>
              <a:t> </a:t>
            </a:r>
            <a:r>
              <a:rPr lang="de-CH" b="1" noProof="0" dirty="0" err="1"/>
              <a:t>Delune</a:t>
            </a:r>
            <a:endParaRPr lang="de-CH" b="1" noProof="0" dirty="0"/>
          </a:p>
          <a:p>
            <a:pPr marL="0" indent="0">
              <a:buNone/>
            </a:pPr>
            <a:r>
              <a:rPr lang="de-CH" noProof="0" dirty="0"/>
              <a:t>Immer wieder zum </a:t>
            </a:r>
            <a:r>
              <a:rPr lang="de-CH" noProof="0" dirty="0">
                <a:solidFill>
                  <a:srgbClr val="00B050"/>
                </a:solidFill>
              </a:rPr>
              <a:t>Kotzen</a:t>
            </a:r>
            <a:r>
              <a:rPr lang="de-CH" noProof="0" dirty="0"/>
              <a:t>, wie viele Leute im ÖPNV ohne Maske rumlaufen oder es nicht </a:t>
            </a:r>
            <a:r>
              <a:rPr lang="de-CH" noProof="0" dirty="0">
                <a:solidFill>
                  <a:srgbClr val="FF0000"/>
                </a:solidFill>
              </a:rPr>
              <a:t>geschissen</a:t>
            </a:r>
            <a:r>
              <a:rPr lang="de-CH" noProof="0" dirty="0"/>
              <a:t> kriegen, die Dinger über die Nase zu ziehen. Da möchte man die echt mal mit der </a:t>
            </a:r>
            <a:r>
              <a:rPr lang="de-CH" noProof="0" dirty="0">
                <a:solidFill>
                  <a:srgbClr val="FF0000"/>
                </a:solidFill>
              </a:rPr>
              <a:t>Faust</a:t>
            </a:r>
            <a:r>
              <a:rPr lang="de-CH" noProof="0" dirty="0"/>
              <a:t> ins Gesicht grüßen.</a:t>
            </a:r>
          </a:p>
          <a:p>
            <a:pPr marL="0" indent="0">
              <a:buNone/>
            </a:pP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41280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E098E7-C7BF-486D-8801-5568257633E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47116858"/>
              </p:ext>
            </p:extLst>
          </p:nvPr>
        </p:nvGraphicFramePr>
        <p:xfrm>
          <a:off x="366713" y="2093913"/>
          <a:ext cx="8597898" cy="1483360"/>
        </p:xfrm>
        <a:graphic>
          <a:graphicData uri="http://schemas.openxmlformats.org/drawingml/2006/table">
            <a:tbl>
              <a:tblPr firstRow="1" bandRow="1"/>
              <a:tblGrid>
                <a:gridCol w="2865966">
                  <a:extLst>
                    <a:ext uri="{9D8B030D-6E8A-4147-A177-3AD203B41FA5}">
                      <a16:colId xmlns:a16="http://schemas.microsoft.com/office/drawing/2014/main" val="25469611"/>
                    </a:ext>
                  </a:extLst>
                </a:gridCol>
                <a:gridCol w="2865966">
                  <a:extLst>
                    <a:ext uri="{9D8B030D-6E8A-4147-A177-3AD203B41FA5}">
                      <a16:colId xmlns:a16="http://schemas.microsoft.com/office/drawing/2014/main" val="1781052398"/>
                    </a:ext>
                  </a:extLst>
                </a:gridCol>
                <a:gridCol w="2865966">
                  <a:extLst>
                    <a:ext uri="{9D8B030D-6E8A-4147-A177-3AD203B41FA5}">
                      <a16:colId xmlns:a16="http://schemas.microsoft.com/office/drawing/2014/main" val="199215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Ekel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CH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8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8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78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Trauer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C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5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78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Wut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CH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8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Freude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9346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A4D28B-49BC-43ED-844A-6AF3A6B5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Eher Positiv oder Negativ?</a:t>
            </a:r>
          </a:p>
        </p:txBody>
      </p:sp>
    </p:spTree>
    <p:extLst>
      <p:ext uri="{BB962C8B-B14F-4D97-AF65-F5344CB8AC3E}">
        <p14:creationId xmlns:p14="http://schemas.microsoft.com/office/powerpoint/2010/main" val="376666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B6F064-2454-459A-9D03-D869559E05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noProof="0" dirty="0"/>
              <a:t>Hinschauen</a:t>
            </a:r>
          </a:p>
          <a:p>
            <a:pPr marL="0" indent="0">
              <a:buNone/>
            </a:pPr>
            <a:r>
              <a:rPr lang="de-CH" noProof="0" dirty="0"/>
              <a:t>Zahlen bilden</a:t>
            </a:r>
          </a:p>
          <a:p>
            <a:pPr marL="0" indent="0">
              <a:buNone/>
            </a:pPr>
            <a:r>
              <a:rPr lang="de-CH" b="1" noProof="0" dirty="0"/>
              <a:t>Messen</a:t>
            </a:r>
          </a:p>
          <a:p>
            <a:pPr marL="0" indent="0">
              <a:buNone/>
            </a:pPr>
            <a:r>
              <a:rPr lang="de-CH" noProof="0" dirty="0"/>
              <a:t>Zählen</a:t>
            </a:r>
          </a:p>
          <a:p>
            <a:pPr marL="0" indent="0">
              <a:buNone/>
            </a:pPr>
            <a:r>
              <a:rPr lang="de-CH" b="1" noProof="0" dirty="0"/>
              <a:t>Vergleichen</a:t>
            </a:r>
          </a:p>
          <a:p>
            <a:pPr marL="0" indent="0">
              <a:buNone/>
            </a:pPr>
            <a:r>
              <a:rPr lang="de-CH" noProof="0" dirty="0"/>
              <a:t>Unterschiede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495AF-499D-44E9-8A83-118BEF76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Etwas herausfinden …</a:t>
            </a:r>
          </a:p>
        </p:txBody>
      </p:sp>
    </p:spTree>
    <p:extLst>
      <p:ext uri="{BB962C8B-B14F-4D97-AF65-F5344CB8AC3E}">
        <p14:creationId xmlns:p14="http://schemas.microsoft.com/office/powerpoint/2010/main" val="304704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91A1BD-9507-4195-B42A-E5E04DC3D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4E5EAC-FD13-4F3B-8450-49F40DCC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solidFill>
            <a:schemeClr val="bg1">
              <a:alpha val="77000"/>
            </a:schemeClr>
          </a:solidFill>
        </p:spPr>
        <p:txBody>
          <a:bodyPr anchor="t">
            <a:normAutofit/>
          </a:bodyPr>
          <a:lstStyle/>
          <a:p>
            <a:r>
              <a:rPr lang="de-CH" noProof="0" dirty="0"/>
              <a:t>Und jetzt mal etwas selber herausfinden!</a:t>
            </a:r>
          </a:p>
        </p:txBody>
      </p:sp>
    </p:spTree>
    <p:extLst>
      <p:ext uri="{BB962C8B-B14F-4D97-AF65-F5344CB8AC3E}">
        <p14:creationId xmlns:p14="http://schemas.microsoft.com/office/powerpoint/2010/main" val="185881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08CEA1-20A5-4992-A53D-B3EF801B04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de-CH" noProof="0" dirty="0" err="1"/>
              <a:t>Enough</a:t>
            </a:r>
            <a:r>
              <a:rPr lang="de-CH" noProof="0" dirty="0"/>
              <a:t> = Do </a:t>
            </a:r>
            <a:r>
              <a:rPr lang="de-CH" noProof="0" dirty="0" err="1"/>
              <a:t>you</a:t>
            </a:r>
            <a:r>
              <a:rPr lang="de-CH" noProof="0" dirty="0"/>
              <a:t> </a:t>
            </a:r>
            <a:r>
              <a:rPr lang="de-CH" noProof="0" dirty="0" err="1"/>
              <a:t>think</a:t>
            </a:r>
            <a:r>
              <a:rPr lang="de-CH" noProof="0" dirty="0"/>
              <a:t> </a:t>
            </a:r>
            <a:r>
              <a:rPr lang="de-CH" noProof="0" dirty="0" err="1"/>
              <a:t>that</a:t>
            </a:r>
            <a:r>
              <a:rPr lang="de-CH" noProof="0" dirty="0"/>
              <a:t> </a:t>
            </a:r>
            <a:r>
              <a:rPr lang="de-CH" noProof="0" dirty="0" err="1"/>
              <a:t>you</a:t>
            </a:r>
            <a:r>
              <a:rPr lang="de-CH" noProof="0" dirty="0"/>
              <a:t> </a:t>
            </a:r>
            <a:r>
              <a:rPr lang="de-CH" noProof="0" dirty="0" err="1"/>
              <a:t>get</a:t>
            </a:r>
            <a:r>
              <a:rPr lang="de-CH" noProof="0" dirty="0"/>
              <a:t> </a:t>
            </a:r>
            <a:r>
              <a:rPr lang="de-CH" noProof="0" dirty="0" err="1"/>
              <a:t>enough</a:t>
            </a:r>
            <a:r>
              <a:rPr lang="de-CH" noProof="0" dirty="0"/>
              <a:t> </a:t>
            </a:r>
            <a:r>
              <a:rPr lang="de-CH" noProof="0" dirty="0" err="1"/>
              <a:t>sleep</a:t>
            </a:r>
            <a:r>
              <a:rPr lang="de-CH" noProof="0" dirty="0"/>
              <a:t>?</a:t>
            </a:r>
          </a:p>
          <a:p>
            <a:pPr marL="0" indent="0" fontAlgn="base">
              <a:buNone/>
            </a:pPr>
            <a:r>
              <a:rPr lang="de-CH" noProof="0" dirty="0"/>
              <a:t>Hours = On </a:t>
            </a:r>
            <a:r>
              <a:rPr lang="de-CH" noProof="0" dirty="0" err="1"/>
              <a:t>average</a:t>
            </a:r>
            <a:r>
              <a:rPr lang="de-CH" noProof="0" dirty="0"/>
              <a:t>, </a:t>
            </a:r>
            <a:r>
              <a:rPr lang="de-CH" noProof="0" dirty="0" err="1"/>
              <a:t>how</a:t>
            </a:r>
            <a:r>
              <a:rPr lang="de-CH" noProof="0" dirty="0"/>
              <a:t> </a:t>
            </a:r>
            <a:r>
              <a:rPr lang="de-CH" noProof="0" dirty="0" err="1"/>
              <a:t>many</a:t>
            </a:r>
            <a:r>
              <a:rPr lang="de-CH" noProof="0" dirty="0"/>
              <a:t> </a:t>
            </a:r>
            <a:r>
              <a:rPr lang="de-CH" noProof="0" dirty="0" err="1"/>
              <a:t>hours</a:t>
            </a:r>
            <a:r>
              <a:rPr lang="de-CH" noProof="0" dirty="0"/>
              <a:t> </a:t>
            </a:r>
            <a:r>
              <a:rPr lang="de-CH" noProof="0" dirty="0" err="1"/>
              <a:t>of</a:t>
            </a:r>
            <a:r>
              <a:rPr lang="de-CH" noProof="0" dirty="0"/>
              <a:t> </a:t>
            </a:r>
            <a:r>
              <a:rPr lang="de-CH" noProof="0" dirty="0" err="1"/>
              <a:t>sleep</a:t>
            </a:r>
            <a:r>
              <a:rPr lang="de-CH" noProof="0" dirty="0"/>
              <a:t> do </a:t>
            </a:r>
            <a:r>
              <a:rPr lang="de-CH" noProof="0" dirty="0" err="1"/>
              <a:t>you</a:t>
            </a:r>
            <a:r>
              <a:rPr lang="de-CH" noProof="0" dirty="0"/>
              <a:t> </a:t>
            </a:r>
            <a:r>
              <a:rPr lang="de-CH" noProof="0" dirty="0" err="1"/>
              <a:t>get</a:t>
            </a:r>
            <a:r>
              <a:rPr lang="de-CH" noProof="0" dirty="0"/>
              <a:t> on a </a:t>
            </a:r>
            <a:r>
              <a:rPr lang="de-CH" noProof="0" dirty="0" err="1"/>
              <a:t>weeknight</a:t>
            </a:r>
            <a:r>
              <a:rPr lang="de-CH" noProof="0" dirty="0"/>
              <a:t>?</a:t>
            </a:r>
          </a:p>
          <a:p>
            <a:pPr marL="0" indent="0" fontAlgn="base">
              <a:buNone/>
            </a:pPr>
            <a:r>
              <a:rPr lang="de-CH" noProof="0" dirty="0" err="1"/>
              <a:t>PhoneReach</a:t>
            </a:r>
            <a:r>
              <a:rPr lang="de-CH" noProof="0" dirty="0"/>
              <a:t> = Do </a:t>
            </a:r>
            <a:r>
              <a:rPr lang="de-CH" noProof="0" dirty="0" err="1"/>
              <a:t>you</a:t>
            </a:r>
            <a:r>
              <a:rPr lang="de-CH" noProof="0" dirty="0"/>
              <a:t> </a:t>
            </a:r>
            <a:r>
              <a:rPr lang="de-CH" noProof="0" dirty="0" err="1"/>
              <a:t>sleep</a:t>
            </a:r>
            <a:r>
              <a:rPr lang="de-CH" noProof="0" dirty="0"/>
              <a:t> </a:t>
            </a:r>
            <a:r>
              <a:rPr lang="de-CH" noProof="0" dirty="0" err="1"/>
              <a:t>with</a:t>
            </a:r>
            <a:r>
              <a:rPr lang="de-CH" noProof="0" dirty="0"/>
              <a:t> </a:t>
            </a:r>
            <a:r>
              <a:rPr lang="de-CH" noProof="0" dirty="0" err="1"/>
              <a:t>your</a:t>
            </a:r>
            <a:r>
              <a:rPr lang="de-CH" noProof="0" dirty="0"/>
              <a:t> </a:t>
            </a:r>
            <a:r>
              <a:rPr lang="de-CH" noProof="0" dirty="0" err="1"/>
              <a:t>phone</a:t>
            </a:r>
            <a:r>
              <a:rPr lang="de-CH" noProof="0" dirty="0"/>
              <a:t> </a:t>
            </a:r>
            <a:r>
              <a:rPr lang="de-CH" noProof="0" dirty="0" err="1"/>
              <a:t>within</a:t>
            </a:r>
            <a:r>
              <a:rPr lang="de-CH" noProof="0" dirty="0"/>
              <a:t> </a:t>
            </a:r>
            <a:r>
              <a:rPr lang="de-CH" noProof="0" dirty="0" err="1"/>
              <a:t>arms</a:t>
            </a:r>
            <a:r>
              <a:rPr lang="de-CH" noProof="0" dirty="0"/>
              <a:t> </a:t>
            </a:r>
            <a:r>
              <a:rPr lang="de-CH" noProof="0" dirty="0" err="1"/>
              <a:t>reach</a:t>
            </a:r>
            <a:r>
              <a:rPr lang="de-CH" noProof="0" dirty="0"/>
              <a:t>?</a:t>
            </a:r>
          </a:p>
          <a:p>
            <a:pPr marL="0" indent="0" fontAlgn="base">
              <a:buNone/>
            </a:pPr>
            <a:r>
              <a:rPr lang="de-CH" noProof="0" dirty="0" err="1"/>
              <a:t>PhoneTime</a:t>
            </a:r>
            <a:r>
              <a:rPr lang="de-CH" noProof="0" dirty="0"/>
              <a:t> = Do </a:t>
            </a:r>
            <a:r>
              <a:rPr lang="de-CH" noProof="0" dirty="0" err="1"/>
              <a:t>you</a:t>
            </a:r>
            <a:r>
              <a:rPr lang="de-CH" noProof="0" dirty="0"/>
              <a:t> </a:t>
            </a:r>
            <a:r>
              <a:rPr lang="de-CH" noProof="0" dirty="0" err="1"/>
              <a:t>use</a:t>
            </a:r>
            <a:r>
              <a:rPr lang="de-CH" noProof="0" dirty="0"/>
              <a:t> </a:t>
            </a:r>
            <a:r>
              <a:rPr lang="de-CH" noProof="0" dirty="0" err="1"/>
              <a:t>your</a:t>
            </a:r>
            <a:r>
              <a:rPr lang="de-CH" noProof="0" dirty="0"/>
              <a:t> </a:t>
            </a:r>
            <a:r>
              <a:rPr lang="de-CH" noProof="0" dirty="0" err="1"/>
              <a:t>phone</a:t>
            </a:r>
            <a:r>
              <a:rPr lang="de-CH" noProof="0" dirty="0"/>
              <a:t> </a:t>
            </a:r>
            <a:r>
              <a:rPr lang="de-CH" noProof="0" dirty="0" err="1"/>
              <a:t>within</a:t>
            </a:r>
            <a:r>
              <a:rPr lang="de-CH" noProof="0" dirty="0"/>
              <a:t> 30 </a:t>
            </a:r>
            <a:r>
              <a:rPr lang="de-CH" noProof="0" dirty="0" err="1"/>
              <a:t>minutes</a:t>
            </a:r>
            <a:r>
              <a:rPr lang="de-CH" noProof="0" dirty="0"/>
              <a:t> </a:t>
            </a:r>
            <a:r>
              <a:rPr lang="de-CH" noProof="0" dirty="0" err="1"/>
              <a:t>of</a:t>
            </a:r>
            <a:r>
              <a:rPr lang="de-CH" noProof="0" dirty="0"/>
              <a:t> </a:t>
            </a:r>
            <a:r>
              <a:rPr lang="de-CH" noProof="0" dirty="0" err="1"/>
              <a:t>falling</a:t>
            </a:r>
            <a:r>
              <a:rPr lang="de-CH" noProof="0" dirty="0"/>
              <a:t> </a:t>
            </a:r>
            <a:r>
              <a:rPr lang="de-CH" noProof="0" dirty="0" err="1"/>
              <a:t>asleep</a:t>
            </a:r>
            <a:r>
              <a:rPr lang="de-CH" noProof="0" dirty="0"/>
              <a:t>?</a:t>
            </a:r>
          </a:p>
          <a:p>
            <a:pPr marL="0" indent="0" fontAlgn="base">
              <a:buNone/>
            </a:pPr>
            <a:r>
              <a:rPr lang="de-CH" noProof="0" dirty="0" err="1"/>
              <a:t>Tired</a:t>
            </a:r>
            <a:r>
              <a:rPr lang="de-CH" noProof="0" dirty="0"/>
              <a:t> = On a </a:t>
            </a:r>
            <a:r>
              <a:rPr lang="de-CH" noProof="0" dirty="0" err="1"/>
              <a:t>scale</a:t>
            </a:r>
            <a:r>
              <a:rPr lang="de-CH" noProof="0" dirty="0"/>
              <a:t> </a:t>
            </a:r>
            <a:r>
              <a:rPr lang="de-CH" noProof="0" dirty="0" err="1"/>
              <a:t>from</a:t>
            </a:r>
            <a:r>
              <a:rPr lang="de-CH" noProof="0" dirty="0"/>
              <a:t> 1 </a:t>
            </a:r>
            <a:r>
              <a:rPr lang="de-CH" noProof="0" dirty="0" err="1"/>
              <a:t>to</a:t>
            </a:r>
            <a:r>
              <a:rPr lang="de-CH" noProof="0" dirty="0"/>
              <a:t> 5, </a:t>
            </a:r>
            <a:r>
              <a:rPr lang="de-CH" noProof="0" dirty="0" err="1"/>
              <a:t>how</a:t>
            </a:r>
            <a:r>
              <a:rPr lang="de-CH" noProof="0" dirty="0"/>
              <a:t> </a:t>
            </a:r>
            <a:r>
              <a:rPr lang="de-CH" noProof="0" dirty="0" err="1"/>
              <a:t>tired</a:t>
            </a:r>
            <a:r>
              <a:rPr lang="de-CH" noProof="0" dirty="0"/>
              <a:t> </a:t>
            </a:r>
            <a:r>
              <a:rPr lang="de-CH" noProof="0" dirty="0" err="1"/>
              <a:t>are</a:t>
            </a:r>
            <a:r>
              <a:rPr lang="de-CH" noProof="0" dirty="0"/>
              <a:t> </a:t>
            </a:r>
            <a:r>
              <a:rPr lang="de-CH" noProof="0" dirty="0" err="1"/>
              <a:t>you</a:t>
            </a:r>
            <a:r>
              <a:rPr lang="de-CH" noProof="0" dirty="0"/>
              <a:t> </a:t>
            </a:r>
            <a:r>
              <a:rPr lang="de-CH" noProof="0" dirty="0" err="1"/>
              <a:t>throughout</a:t>
            </a:r>
            <a:r>
              <a:rPr lang="de-CH" noProof="0" dirty="0"/>
              <a:t> </a:t>
            </a:r>
            <a:r>
              <a:rPr lang="de-CH" noProof="0" dirty="0" err="1"/>
              <a:t>the</a:t>
            </a:r>
            <a:r>
              <a:rPr lang="de-CH" noProof="0" dirty="0"/>
              <a:t> </a:t>
            </a:r>
            <a:r>
              <a:rPr lang="de-CH" noProof="0" dirty="0" err="1"/>
              <a:t>day</a:t>
            </a:r>
            <a:r>
              <a:rPr lang="de-CH" noProof="0" dirty="0"/>
              <a:t>? (1 </a:t>
            </a:r>
            <a:r>
              <a:rPr lang="de-CH" noProof="0" dirty="0" err="1"/>
              <a:t>being</a:t>
            </a:r>
            <a:r>
              <a:rPr lang="de-CH" noProof="0" dirty="0"/>
              <a:t> not </a:t>
            </a:r>
            <a:r>
              <a:rPr lang="de-CH" noProof="0" dirty="0" err="1"/>
              <a:t>tired</a:t>
            </a:r>
            <a:r>
              <a:rPr lang="de-CH" noProof="0" dirty="0"/>
              <a:t>, 5 </a:t>
            </a:r>
            <a:r>
              <a:rPr lang="de-CH" noProof="0" dirty="0" err="1"/>
              <a:t>being</a:t>
            </a:r>
            <a:r>
              <a:rPr lang="de-CH" noProof="0" dirty="0"/>
              <a:t> </a:t>
            </a:r>
            <a:r>
              <a:rPr lang="de-CH" noProof="0" dirty="0" err="1"/>
              <a:t>very</a:t>
            </a:r>
            <a:r>
              <a:rPr lang="de-CH" noProof="0" dirty="0"/>
              <a:t> </a:t>
            </a:r>
            <a:r>
              <a:rPr lang="de-CH" noProof="0" dirty="0" err="1"/>
              <a:t>tired</a:t>
            </a:r>
            <a:r>
              <a:rPr lang="de-CH" noProof="0" dirty="0"/>
              <a:t>)</a:t>
            </a:r>
          </a:p>
          <a:p>
            <a:pPr marL="0" indent="0" fontAlgn="base">
              <a:buNone/>
            </a:pPr>
            <a:r>
              <a:rPr lang="de-CH" noProof="0" dirty="0"/>
              <a:t>Breakfast = Do </a:t>
            </a:r>
            <a:r>
              <a:rPr lang="de-CH" noProof="0" dirty="0" err="1"/>
              <a:t>you</a:t>
            </a:r>
            <a:r>
              <a:rPr lang="de-CH" noProof="0" dirty="0"/>
              <a:t> </a:t>
            </a:r>
            <a:r>
              <a:rPr lang="de-CH" noProof="0" dirty="0" err="1"/>
              <a:t>typically</a:t>
            </a:r>
            <a:r>
              <a:rPr lang="de-CH" noProof="0" dirty="0"/>
              <a:t> </a:t>
            </a:r>
            <a:r>
              <a:rPr lang="de-CH" noProof="0" dirty="0" err="1"/>
              <a:t>eat</a:t>
            </a:r>
            <a:r>
              <a:rPr lang="de-CH" noProof="0" dirty="0"/>
              <a:t> breakfast?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755867-E719-422F-AA2F-6DE1E7B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Messungen</a:t>
            </a:r>
          </a:p>
        </p:txBody>
      </p:sp>
    </p:spTree>
    <p:extLst>
      <p:ext uri="{BB962C8B-B14F-4D97-AF65-F5344CB8AC3E}">
        <p14:creationId xmlns:p14="http://schemas.microsoft.com/office/powerpoint/2010/main" val="133890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721178-3B53-4411-ABE4-0D34B6B718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noProof="0" dirty="0"/>
              <a:t>Die, die sagen, dass sie genug schlafen, schlafen wie viele Stunden?</a:t>
            </a:r>
          </a:p>
          <a:p>
            <a:pPr marL="0" indent="0">
              <a:buNone/>
            </a:pPr>
            <a:r>
              <a:rPr lang="de-CH" noProof="0" dirty="0"/>
              <a:t>8, 6, 7, 7, 8, 7, 8, 6, 8, 8, 7, 9, …</a:t>
            </a:r>
          </a:p>
          <a:p>
            <a:pPr marL="0" indent="0">
              <a:buNone/>
            </a:pPr>
            <a:endParaRPr lang="de-CH" noProof="0" dirty="0"/>
          </a:p>
          <a:p>
            <a:pPr marL="0" indent="0">
              <a:buNone/>
            </a:pPr>
            <a:r>
              <a:rPr lang="de-CH" noProof="0" dirty="0"/>
              <a:t>Die die sagen, dass sie NICHT genug schlafen, schlafen wie viele Stunden?</a:t>
            </a:r>
          </a:p>
          <a:p>
            <a:pPr marL="0" indent="0">
              <a:buNone/>
            </a:pPr>
            <a:r>
              <a:rPr lang="de-CH" noProof="0" dirty="0"/>
              <a:t>6, 7, 7, 7, 7, 4, 6, 10, 7, 9, 2, 4, …</a:t>
            </a:r>
          </a:p>
          <a:p>
            <a:pPr marL="0" indent="0">
              <a:buNone/>
            </a:pPr>
            <a:endParaRPr lang="de-CH" noProof="0" dirty="0"/>
          </a:p>
          <a:p>
            <a:pPr marL="0" indent="0">
              <a:buNone/>
            </a:pPr>
            <a:r>
              <a:rPr lang="de-CH" noProof="0" dirty="0"/>
              <a:t>Wie können wir die vergleichen?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413424-80A1-405C-AAFB-B945C474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Zum Beispiel</a:t>
            </a:r>
          </a:p>
        </p:txBody>
      </p:sp>
    </p:spTree>
    <p:extLst>
      <p:ext uri="{BB962C8B-B14F-4D97-AF65-F5344CB8AC3E}">
        <p14:creationId xmlns:p14="http://schemas.microsoft.com/office/powerpoint/2010/main" val="386619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721178-3B53-4411-ABE4-0D34B6B718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noProof="0" dirty="0"/>
              <a:t>Die, die sagen, dass sie genug schlafen, schlafen wie viele Stunden?</a:t>
            </a:r>
          </a:p>
          <a:p>
            <a:pPr marL="0" indent="0">
              <a:buNone/>
            </a:pPr>
            <a:r>
              <a:rPr lang="de-CH" noProof="0" dirty="0"/>
              <a:t>8, 6, 7, 7, 8, 7, 8, 6, 8, 8, 7, 9, … = </a:t>
            </a:r>
            <a:r>
              <a:rPr lang="de-CH" noProof="0" dirty="0">
                <a:solidFill>
                  <a:srgbClr val="FF0000"/>
                </a:solidFill>
              </a:rPr>
              <a:t>7.4</a:t>
            </a:r>
          </a:p>
          <a:p>
            <a:pPr marL="0" indent="0">
              <a:buNone/>
            </a:pPr>
            <a:endParaRPr lang="de-CH" noProof="0" dirty="0"/>
          </a:p>
          <a:p>
            <a:pPr marL="0" indent="0">
              <a:buNone/>
            </a:pPr>
            <a:r>
              <a:rPr lang="de-CH" noProof="0" dirty="0"/>
              <a:t>Die die sagen, dass sie NICHT genug schlafen, schlafen wie viele Stunden?</a:t>
            </a:r>
          </a:p>
          <a:p>
            <a:pPr marL="0" indent="0">
              <a:buNone/>
            </a:pPr>
            <a:r>
              <a:rPr lang="de-CH" noProof="0" dirty="0"/>
              <a:t>6, 7, 7, 7, 7, 4, 6, 10, 7, 9, 2, 4, … = </a:t>
            </a:r>
            <a:r>
              <a:rPr lang="de-CH" noProof="0" dirty="0">
                <a:solidFill>
                  <a:srgbClr val="FF0000"/>
                </a:solidFill>
              </a:rPr>
              <a:t>6.3</a:t>
            </a:r>
          </a:p>
          <a:p>
            <a:pPr marL="0" indent="0">
              <a:buNone/>
            </a:pPr>
            <a:endParaRPr lang="de-CH" noProof="0" dirty="0"/>
          </a:p>
          <a:p>
            <a:pPr marL="0" indent="0">
              <a:buNone/>
            </a:pPr>
            <a:r>
              <a:rPr lang="de-CH" noProof="0" dirty="0"/>
              <a:t>Wie können wir die vergleichen? Die «Genug» haben 7.4, die «Nicht-Genug» haben 6.3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413424-80A1-405C-AAFB-B945C474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>
                <a:solidFill>
                  <a:srgbClr val="FF0000"/>
                </a:solidFill>
              </a:rPr>
              <a:t>Durchschnitt</a:t>
            </a:r>
          </a:p>
        </p:txBody>
      </p:sp>
    </p:spTree>
    <p:extLst>
      <p:ext uri="{BB962C8B-B14F-4D97-AF65-F5344CB8AC3E}">
        <p14:creationId xmlns:p14="http://schemas.microsoft.com/office/powerpoint/2010/main" val="357639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06FB17-04B2-4668-BD6D-62EB520A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</p:spPr>
        <p:txBody>
          <a:bodyPr anchor="t">
            <a:normAutofit/>
          </a:bodyPr>
          <a:lstStyle/>
          <a:p>
            <a:r>
              <a:rPr lang="de-CH" noProof="0" dirty="0"/>
              <a:t>Visuell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CBBF2-BBE2-4646-8071-4E5BE7315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431613"/>
              </p:ext>
            </p:extLst>
          </p:nvPr>
        </p:nvGraphicFramePr>
        <p:xfrm>
          <a:off x="366712" y="2093396"/>
          <a:ext cx="8597775" cy="2106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12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52D9D1-8333-42DA-B0E9-760A95C3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Weitere Fragen 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BAC513-D436-40EC-A936-49FE43EAA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583976"/>
              </p:ext>
            </p:extLst>
          </p:nvPr>
        </p:nvGraphicFramePr>
        <p:xfrm>
          <a:off x="366713" y="1717629"/>
          <a:ext cx="8410575" cy="2595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900487">
                  <a:extLst>
                    <a:ext uri="{9D8B030D-6E8A-4147-A177-3AD203B41FA5}">
                      <a16:colId xmlns:a16="http://schemas.microsoft.com/office/drawing/2014/main" val="14652499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03077949"/>
                    </a:ext>
                  </a:extLst>
                </a:gridCol>
                <a:gridCol w="2224088">
                  <a:extLst>
                    <a:ext uri="{9D8B030D-6E8A-4147-A177-3AD203B41FA5}">
                      <a16:colId xmlns:a16="http://schemas.microsoft.com/office/drawing/2014/main" val="1163749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Vergleich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Durchschnitt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Schlaf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Durchschnitt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Müde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5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Handy in der </a:t>
                      </a:r>
                      <a:r>
                        <a:rPr lang="en-US" dirty="0" err="1"/>
                        <a:t>Nähe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8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Handy NICHT in der </a:t>
                      </a:r>
                      <a:r>
                        <a:rPr lang="en-US" dirty="0" err="1"/>
                        <a:t>Nähe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1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Handy in den </a:t>
                      </a:r>
                      <a:r>
                        <a:rPr lang="en-US" dirty="0" err="1"/>
                        <a:t>letzten</a:t>
                      </a:r>
                      <a:r>
                        <a:rPr lang="en-US" dirty="0"/>
                        <a:t> 30 </a:t>
                      </a:r>
                      <a:r>
                        <a:rPr lang="en-US" dirty="0" err="1"/>
                        <a:t>Minuten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12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Handy NICHT in den </a:t>
                      </a:r>
                      <a:r>
                        <a:rPr lang="en-US" dirty="0" err="1"/>
                        <a:t>letzten</a:t>
                      </a:r>
                      <a:r>
                        <a:rPr lang="en-US" dirty="0"/>
                        <a:t> 30 </a:t>
                      </a:r>
                      <a:r>
                        <a:rPr lang="en-US" dirty="0" err="1"/>
                        <a:t>Minuten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6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Beides</a:t>
                      </a:r>
                      <a:r>
                        <a:rPr lang="en-US" dirty="0"/>
                        <a:t> 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Beides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Nein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0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35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E6DA5F-8982-4C68-8909-1ADC4EC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Was ist da drin?</a:t>
            </a:r>
          </a:p>
        </p:txBody>
      </p:sp>
      <p:pic>
        <p:nvPicPr>
          <p:cNvPr id="1026" name="Picture 2" descr="Prada Stainless steel water bottle, 500 ml 1">
            <a:extLst>
              <a:ext uri="{FF2B5EF4-FFF2-40B4-BE49-F238E27FC236}">
                <a16:creationId xmlns:a16="http://schemas.microsoft.com/office/drawing/2014/main" id="{C07B7153-EE42-4248-9349-2065A2BA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4114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803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52D9D1-8333-42DA-B0E9-760A95C3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Weitere Fragen 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BAC513-D436-40EC-A936-49FE43EAA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75494"/>
              </p:ext>
            </p:extLst>
          </p:nvPr>
        </p:nvGraphicFramePr>
        <p:xfrm>
          <a:off x="366713" y="1717629"/>
          <a:ext cx="8410575" cy="2270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900487">
                  <a:extLst>
                    <a:ext uri="{9D8B030D-6E8A-4147-A177-3AD203B41FA5}">
                      <a16:colId xmlns:a16="http://schemas.microsoft.com/office/drawing/2014/main" val="14652499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03077949"/>
                    </a:ext>
                  </a:extLst>
                </a:gridCol>
                <a:gridCol w="2224088">
                  <a:extLst>
                    <a:ext uri="{9D8B030D-6E8A-4147-A177-3AD203B41FA5}">
                      <a16:colId xmlns:a16="http://schemas.microsoft.com/office/drawing/2014/main" val="1163749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Vergleich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Durchschnitt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Schlaf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Durchschnitt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Müde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5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Essen </a:t>
                      </a:r>
                      <a:r>
                        <a:rPr lang="en-US" dirty="0" err="1"/>
                        <a:t>Frühstück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8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Essen KEIN </a:t>
                      </a:r>
                      <a:r>
                        <a:rPr lang="en-US" dirty="0" err="1"/>
                        <a:t>Frühstück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1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Essen </a:t>
                      </a:r>
                      <a:r>
                        <a:rPr lang="en-US" dirty="0" err="1"/>
                        <a:t>Frühstück</a:t>
                      </a:r>
                      <a:r>
                        <a:rPr lang="en-US" dirty="0"/>
                        <a:t> UND</a:t>
                      </a:r>
                    </a:p>
                    <a:p>
                      <a:r>
                        <a:rPr lang="en-US" dirty="0"/>
                        <a:t>Handy NICHT in der </a:t>
                      </a:r>
                      <a:r>
                        <a:rPr lang="en-US" dirty="0" err="1"/>
                        <a:t>Nähe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68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Essen KEIN </a:t>
                      </a:r>
                      <a:r>
                        <a:rPr lang="en-US" dirty="0" err="1"/>
                        <a:t>Früstück</a:t>
                      </a:r>
                      <a:r>
                        <a:rPr lang="en-US" dirty="0"/>
                        <a:t> UND</a:t>
                      </a:r>
                      <a:br>
                        <a:rPr lang="en-US" dirty="0"/>
                      </a:br>
                      <a:r>
                        <a:rPr lang="en-US" dirty="0"/>
                        <a:t>Handy in der </a:t>
                      </a:r>
                      <a:r>
                        <a:rPr lang="en-US" dirty="0" err="1"/>
                        <a:t>Nähe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19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059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B6F064-2454-459A-9D03-D869559E05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noProof="0" dirty="0"/>
              <a:t>Hinschauen</a:t>
            </a:r>
          </a:p>
          <a:p>
            <a:pPr marL="0" indent="0">
              <a:buNone/>
            </a:pPr>
            <a:r>
              <a:rPr lang="de-CH" noProof="0" dirty="0"/>
              <a:t>Schlafen, Essen, Handy, Müdigkeit</a:t>
            </a:r>
          </a:p>
          <a:p>
            <a:pPr marL="0" indent="0">
              <a:buNone/>
            </a:pPr>
            <a:r>
              <a:rPr lang="de-CH" b="1" noProof="0" dirty="0"/>
              <a:t>Messen</a:t>
            </a:r>
          </a:p>
          <a:p>
            <a:pPr marL="0" indent="0">
              <a:buNone/>
            </a:pPr>
            <a:r>
              <a:rPr lang="de-CH" noProof="0" dirty="0"/>
              <a:t>Stunden Schlaf, Essen ja/nein, Handy in der Nähe, Handy 30 Minuten vor Schlaf, …</a:t>
            </a:r>
          </a:p>
          <a:p>
            <a:pPr marL="0" indent="0">
              <a:buNone/>
            </a:pPr>
            <a:r>
              <a:rPr lang="de-CH" b="1" noProof="0" dirty="0"/>
              <a:t>Vergleichen</a:t>
            </a:r>
          </a:p>
          <a:p>
            <a:pPr marL="0" indent="0">
              <a:buNone/>
            </a:pPr>
            <a:r>
              <a:rPr lang="de-CH" noProof="0" dirty="0"/>
              <a:t>Alle Menschen, die Frühstücken fühlen sich durchschnittlich wie müde?</a:t>
            </a:r>
          </a:p>
          <a:p>
            <a:pPr marL="0" indent="0">
              <a:buNone/>
            </a:pPr>
            <a:r>
              <a:rPr lang="de-CH" noProof="0" dirty="0"/>
              <a:t>Alle Menschen, die NICHT Frühstücken fühlen sich durchschnittlich wie müde?</a:t>
            </a:r>
          </a:p>
          <a:p>
            <a:pPr marL="0" indent="0">
              <a:buNone/>
            </a:pPr>
            <a:r>
              <a:rPr lang="de-CH" noProof="0" dirty="0"/>
              <a:t>Unterscheiden sich diese Durchschnitte?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495AF-499D-44E9-8A83-118BEF76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Etwas herausfinden …</a:t>
            </a:r>
          </a:p>
        </p:txBody>
      </p:sp>
    </p:spTree>
    <p:extLst>
      <p:ext uri="{BB962C8B-B14F-4D97-AF65-F5344CB8AC3E}">
        <p14:creationId xmlns:p14="http://schemas.microsoft.com/office/powerpoint/2010/main" val="3343688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7D246F-3D5B-4C7A-BEDB-D3CAC225DE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noProof="0" dirty="0"/>
              <a:t>Um welche Zeiten hattet Ihr durchschnittlich gespielt? (4 Durchschnitte)</a:t>
            </a:r>
          </a:p>
          <a:p>
            <a:pPr marL="0" indent="0">
              <a:buNone/>
            </a:pPr>
            <a:r>
              <a:rPr lang="de-CH" noProof="0" dirty="0"/>
              <a:t>Pro Tageszeit, was waren Eure durchschnittlichen Leistungen? (2 x 4 Durchschnitte)</a:t>
            </a:r>
          </a:p>
          <a:p>
            <a:pPr marL="0" indent="0">
              <a:buNone/>
            </a:pPr>
            <a:r>
              <a:rPr lang="de-CH" noProof="0" dirty="0"/>
              <a:t>Pro Tageszeit, wie habt Ihr Euch gefühlt?</a:t>
            </a:r>
          </a:p>
          <a:p>
            <a:pPr marL="0" indent="0">
              <a:buNone/>
            </a:pPr>
            <a:endParaRPr lang="de-CH" noProof="0" dirty="0"/>
          </a:p>
          <a:p>
            <a:pPr marL="0" indent="0">
              <a:buNone/>
            </a:pPr>
            <a:r>
              <a:rPr lang="de-CH" noProof="0" dirty="0"/>
              <a:t>Unterscheiden sich Eure Leistungen nach Tageszeit? (Dauer, Genauigkeit)</a:t>
            </a:r>
          </a:p>
          <a:p>
            <a:pPr marL="0" indent="0">
              <a:buNone/>
            </a:pPr>
            <a:r>
              <a:rPr lang="de-CH" noProof="0" dirty="0"/>
              <a:t>Unterscheidet sich Eure Genauigkeit nach Dauer?</a:t>
            </a:r>
          </a:p>
          <a:p>
            <a:pPr marL="0" indent="0">
              <a:buNone/>
            </a:pPr>
            <a:r>
              <a:rPr lang="de-CH" noProof="0" dirty="0"/>
              <a:t>Unterscheiden sich Eure Leistungen nach Gefühl?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7231B-DB40-4083-BBCA-3FCB0A99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Fragen an Euch</a:t>
            </a:r>
          </a:p>
        </p:txBody>
      </p:sp>
    </p:spTree>
    <p:extLst>
      <p:ext uri="{BB962C8B-B14F-4D97-AF65-F5344CB8AC3E}">
        <p14:creationId xmlns:p14="http://schemas.microsoft.com/office/powerpoint/2010/main" val="39916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4156BB-F958-4F95-BB5D-45B4AEA3DD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noProof="0" dirty="0"/>
              <a:t>Alle Fragen von Vorhin, im Durchschnitt</a:t>
            </a:r>
          </a:p>
          <a:p>
            <a:pPr marL="0" indent="0">
              <a:buNone/>
            </a:pPr>
            <a:r>
              <a:rPr lang="de-CH" noProof="0" dirty="0"/>
              <a:t>Gibt es Unterschiede zwischen Frauen und Männer?</a:t>
            </a:r>
          </a:p>
          <a:p>
            <a:pPr marL="0" indent="0">
              <a:buNone/>
            </a:pPr>
            <a:r>
              <a:rPr lang="de-CH" noProof="0" dirty="0"/>
              <a:t>Gibt es Unterschiede nach Sternzeichen?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E2C9D-943A-47D2-9752-F758EC5B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Fragen an die Klasse</a:t>
            </a:r>
          </a:p>
        </p:txBody>
      </p:sp>
    </p:spTree>
    <p:extLst>
      <p:ext uri="{BB962C8B-B14F-4D97-AF65-F5344CB8AC3E}">
        <p14:creationId xmlns:p14="http://schemas.microsoft.com/office/powerpoint/2010/main" val="196126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p 10 Physician Practice Management Challenges for 2018">
            <a:extLst>
              <a:ext uri="{FF2B5EF4-FFF2-40B4-BE49-F238E27FC236}">
                <a16:creationId xmlns:a16="http://schemas.microsoft.com/office/drawing/2014/main" id="{F5BA8969-DD85-44DC-9A82-13CBEEDA2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49" r="-2" b="27250"/>
          <a:stretch/>
        </p:blipFill>
        <p:spPr bwMode="auto">
          <a:xfrm>
            <a:off x="366712" y="2093396"/>
            <a:ext cx="8597775" cy="210623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itle 2">
            <a:extLst>
              <a:ext uri="{FF2B5EF4-FFF2-40B4-BE49-F238E27FC236}">
                <a16:creationId xmlns:a16="http://schemas.microsoft.com/office/drawing/2014/main" id="{49665BA4-1623-48F0-A937-5FE0CAC8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</p:spPr>
        <p:txBody>
          <a:bodyPr/>
          <a:lstStyle/>
          <a:p>
            <a:r>
              <a:rPr lang="de-CH" noProof="0" dirty="0"/>
              <a:t>Was fehlt dem Patienten?</a:t>
            </a:r>
          </a:p>
        </p:txBody>
      </p:sp>
    </p:spTree>
    <p:extLst>
      <p:ext uri="{BB962C8B-B14F-4D97-AF65-F5344CB8AC3E}">
        <p14:creationId xmlns:p14="http://schemas.microsoft.com/office/powerpoint/2010/main" val="96629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tanley Milgram and 'Obedience to Authority' – Part 2 – The Gruesome">
            <a:extLst>
              <a:ext uri="{FF2B5EF4-FFF2-40B4-BE49-F238E27FC236}">
                <a16:creationId xmlns:a16="http://schemas.microsoft.com/office/drawing/2014/main" id="{8048BA4C-3579-49AF-9B52-4857CD4A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5420" y="0"/>
            <a:ext cx="6573160" cy="51435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itle 2">
            <a:extLst>
              <a:ext uri="{FF2B5EF4-FFF2-40B4-BE49-F238E27FC236}">
                <a16:creationId xmlns:a16="http://schemas.microsoft.com/office/drawing/2014/main" id="{7B7FFC7C-1694-49BC-BD69-64793969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  <a:solidFill>
            <a:schemeClr val="bg1">
              <a:alpha val="77000"/>
            </a:schemeClr>
          </a:solidFill>
        </p:spPr>
        <p:txBody>
          <a:bodyPr/>
          <a:lstStyle/>
          <a:p>
            <a:r>
              <a:rPr lang="de-CH" noProof="0" dirty="0"/>
              <a:t>Wie weit gehen wir, wenn es uns befohlen wird?</a:t>
            </a:r>
          </a:p>
        </p:txBody>
      </p:sp>
    </p:spTree>
    <p:extLst>
      <p:ext uri="{BB962C8B-B14F-4D97-AF65-F5344CB8AC3E}">
        <p14:creationId xmlns:p14="http://schemas.microsoft.com/office/powerpoint/2010/main" val="271082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3FD5E4-2A2A-4175-B57F-6F3B5C9A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Was nützt Zahnpaste?</a:t>
            </a:r>
          </a:p>
        </p:txBody>
      </p:sp>
      <p:pic>
        <p:nvPicPr>
          <p:cNvPr id="5124" name="Picture 4" descr="Toothpaste for Sensitive Teeth: Does it Make a Difference?">
            <a:extLst>
              <a:ext uri="{FF2B5EF4-FFF2-40B4-BE49-F238E27FC236}">
                <a16:creationId xmlns:a16="http://schemas.microsoft.com/office/drawing/2014/main" id="{591662BF-A5CB-4848-8CA3-F1370B490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r="40298" b="1"/>
          <a:stretch/>
        </p:blipFill>
        <p:spPr bwMode="auto">
          <a:xfrm>
            <a:off x="6848355" y="1249200"/>
            <a:ext cx="2008878" cy="32672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oothpaste - Wikipedia">
            <a:extLst>
              <a:ext uri="{FF2B5EF4-FFF2-40B4-BE49-F238E27FC236}">
                <a16:creationId xmlns:a16="http://schemas.microsoft.com/office/drawing/2014/main" id="{A042168C-0C6B-4A5B-A58B-9B9249207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267" r="-1" b="7119"/>
          <a:stretch/>
        </p:blipFill>
        <p:spPr bwMode="auto">
          <a:xfrm>
            <a:off x="179389" y="2093396"/>
            <a:ext cx="6480844" cy="204581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5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5835E4-A843-4A0A-8F68-AF2F2779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Exoplaneten</a:t>
            </a:r>
          </a:p>
        </p:txBody>
      </p:sp>
      <p:pic>
        <p:nvPicPr>
          <p:cNvPr id="5" name="Picture 2" descr="ExSS IV: Day 2">
            <a:extLst>
              <a:ext uri="{FF2B5EF4-FFF2-40B4-BE49-F238E27FC236}">
                <a16:creationId xmlns:a16="http://schemas.microsoft.com/office/drawing/2014/main" id="{3E99659C-E2DA-4B2E-BD72-7E128B13F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0" b="32189"/>
          <a:stretch/>
        </p:blipFill>
        <p:spPr bwMode="auto">
          <a:xfrm>
            <a:off x="366711" y="2093396"/>
            <a:ext cx="8597775" cy="204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89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oing to France? Hide your smartphone while driving... or pulled over -  Neowin">
            <a:extLst>
              <a:ext uri="{FF2B5EF4-FFF2-40B4-BE49-F238E27FC236}">
                <a16:creationId xmlns:a16="http://schemas.microsoft.com/office/drawing/2014/main" id="{31F66BF9-92A8-42D7-8513-0846D00EAD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6" b="19494"/>
          <a:stretch/>
        </p:blipFill>
        <p:spPr bwMode="auto">
          <a:xfrm>
            <a:off x="366712" y="2093396"/>
            <a:ext cx="8597775" cy="210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itle 2">
            <a:extLst>
              <a:ext uri="{FF2B5EF4-FFF2-40B4-BE49-F238E27FC236}">
                <a16:creationId xmlns:a16="http://schemas.microsoft.com/office/drawing/2014/main" id="{341CB366-70D2-45F2-89DE-68031517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1004286"/>
            <a:ext cx="8597775" cy="713343"/>
          </a:xfrm>
        </p:spPr>
        <p:txBody>
          <a:bodyPr/>
          <a:lstStyle/>
          <a:p>
            <a:r>
              <a:rPr lang="de-CH" noProof="0" dirty="0"/>
              <a:t>Ist “Handy am Steuer” gefährlich?</a:t>
            </a:r>
          </a:p>
        </p:txBody>
      </p:sp>
      <p:pic>
        <p:nvPicPr>
          <p:cNvPr id="8" name="Picture 6" descr="Fortsetzung Smartphone &quot;Lichtverschmutzung&quot; in Kinos! Grund, warum Sie das  &quot;Radio-Störgerät&quot; nicht einführen können">
            <a:extLst>
              <a:ext uri="{FF2B5EF4-FFF2-40B4-BE49-F238E27FC236}">
                <a16:creationId xmlns:a16="http://schemas.microsoft.com/office/drawing/2014/main" id="{4019FA00-DB74-4B55-AF1E-341CC44E8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345"/>
          <a:stretch/>
        </p:blipFill>
        <p:spPr bwMode="auto">
          <a:xfrm>
            <a:off x="6848355" y="1249200"/>
            <a:ext cx="2008878" cy="326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3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B6F064-2454-459A-9D03-D869559E05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noProof="0" dirty="0"/>
              <a:t>Hinschauen</a:t>
            </a:r>
          </a:p>
          <a:p>
            <a:pPr marL="0" indent="0">
              <a:buNone/>
            </a:pPr>
            <a:endParaRPr lang="de-CH" noProof="0" dirty="0"/>
          </a:p>
          <a:p>
            <a:pPr marL="0" indent="0">
              <a:buNone/>
            </a:pPr>
            <a:r>
              <a:rPr lang="de-CH" b="1" noProof="0" dirty="0"/>
              <a:t>Messen</a:t>
            </a:r>
          </a:p>
          <a:p>
            <a:pPr marL="0" indent="0">
              <a:buNone/>
            </a:pPr>
            <a:endParaRPr lang="de-CH" noProof="0" dirty="0"/>
          </a:p>
          <a:p>
            <a:pPr marL="0" indent="0">
              <a:buNone/>
            </a:pPr>
            <a:r>
              <a:rPr lang="de-CH" b="1" noProof="0" dirty="0"/>
              <a:t>Vergleichen</a:t>
            </a:r>
          </a:p>
          <a:p>
            <a:pPr marL="0" indent="0">
              <a:buNone/>
            </a:pPr>
            <a:endParaRPr lang="de-CH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495AF-499D-44E9-8A83-118BEF76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Etwas herausfinden …</a:t>
            </a:r>
          </a:p>
        </p:txBody>
      </p:sp>
    </p:spTree>
    <p:extLst>
      <p:ext uri="{BB962C8B-B14F-4D97-AF65-F5344CB8AC3E}">
        <p14:creationId xmlns:p14="http://schemas.microsoft.com/office/powerpoint/2010/main" val="385649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A060F-B359-468D-92F2-53EADFBC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98" y="0"/>
            <a:ext cx="3633203" cy="5143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7D45A0-5EF2-4F7D-B988-914D198E40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7000"/>
            </a:schemeClr>
          </a:solidFill>
        </p:spPr>
        <p:txBody>
          <a:bodyPr/>
          <a:lstStyle/>
          <a:p>
            <a:r>
              <a:rPr lang="de-CH" noProof="0" dirty="0"/>
              <a:t>Was halten Menschen von Corona und Masken?</a:t>
            </a:r>
          </a:p>
        </p:txBody>
      </p:sp>
    </p:spTree>
    <p:extLst>
      <p:ext uri="{BB962C8B-B14F-4D97-AF65-F5344CB8AC3E}">
        <p14:creationId xmlns:p14="http://schemas.microsoft.com/office/powerpoint/2010/main" val="341431212"/>
      </p:ext>
    </p:extLst>
  </p:cSld>
  <p:clrMapOvr>
    <a:masterClrMapping/>
  </p:clrMapOvr>
</p:sld>
</file>

<file path=ppt/theme/theme1.xml><?xml version="1.0" encoding="utf-8"?>
<a:theme xmlns:a="http://schemas.openxmlformats.org/drawingml/2006/main" name="PP SML_englisch_AACSB">
  <a:themeElements>
    <a:clrScheme name="ZHAW_PPT_neu">
      <a:dk1>
        <a:srgbClr val="002C59"/>
      </a:dk1>
      <a:lt1>
        <a:srgbClr val="FFFFFF"/>
      </a:lt1>
      <a:dk2>
        <a:srgbClr val="EA5B0C"/>
      </a:dk2>
      <a:lt2>
        <a:srgbClr val="F2E61A"/>
      </a:lt2>
      <a:accent1>
        <a:srgbClr val="0064A6"/>
      </a:accent1>
      <a:accent2>
        <a:srgbClr val="012C59"/>
      </a:accent2>
      <a:accent3>
        <a:srgbClr val="6799CA"/>
      </a:accent3>
      <a:accent4>
        <a:srgbClr val="9DB9DD"/>
      </a:accent4>
      <a:accent5>
        <a:srgbClr val="646464"/>
      </a:accent5>
      <a:accent6>
        <a:srgbClr val="969696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>
          <a:solidFill>
            <a:schemeClr val="bg1"/>
          </a:solidFill>
          <a:miter lim="800000"/>
          <a:headEnd/>
          <a:tailEnd/>
        </a:ln>
      </a:spPr>
      <a:bodyPr wrap="square" lIns="36000" tIns="36000" rIns="36000" bIns="36000" anchor="ctr" anchorCtr="1"/>
      <a:lstStyle>
        <a:defPPr algn="l">
          <a:defRPr b="1" dirty="0" smtClean="0">
            <a:solidFill>
              <a:schemeClr val="bg1"/>
            </a:solidFill>
            <a:ea typeface="ＭＳ Ｐゴシック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owerPoint_Vorlage_SML_16_9_DE.pptx" id="{45552644-2C6A-4776-87D9-B82E10B5F7D3}" vid="{F3C0B583-09E9-4ADC-99CB-4329C50121C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AllExternalAdhocVariableMappings/>
</file>

<file path=customXml/item2.xml><?xml version="1.0" encoding="utf-8"?>
<VariableListDefinition name="Computed" displayName="Computed" id="145657b4-b8f5-4796-b4d6-5ad0202156cb" isdomainofvalue="False" dataSourceId="d047bc2d-ea0e-4827-9c6c-eda3deaf492a"/>
</file>

<file path=customXml/item3.xml><?xml version="1.0" encoding="utf-8"?>
<VariableListDefinition name="AD_HOC" displayName="AD_HOC" id="cbf17c5a-5824-4c10-889d-65c6df0b3ad2" isdomainofvalue="False" dataSourceId="fa42598e-4842-4137-85b3-bc234252d283"/>
</file>

<file path=customXml/item4.xml><?xml version="1.0" encoding="utf-8"?>
<VariableList UniqueId="f9d12240-e4e0-447c-a279-5cfbdc1d54bc" Name="System" ContentType="XML" MajorVersion="0" MinorVersion="1" isLocalCopy="False" IsBaseObject="False" DataSourceId="e900a022-2ee3-47aa-95bc-cf4962dd15bc" DataSourceMajorVersion="0" DataSourceMinorVersion="1"/>
</file>

<file path=customXml/item5.xml><?xml version="1.0" encoding="utf-8"?>
<VariableListDefinition name="System" displayName="System" id="f9d12240-e4e0-447c-a279-5cfbdc1d54bc" isdomainofvalue="False" dataSourceId="e900a022-2ee3-47aa-95bc-cf4962dd15bc"/>
</file>

<file path=customXml/item6.xml><?xml version="1.0" encoding="utf-8"?>
<VariableList UniqueId="cbf17c5a-5824-4c10-889d-65c6df0b3ad2" Name="AD_HOC" ContentType="XML" MajorVersion="0" MinorVersion="1" isLocalCopy="False" IsBaseObject="False" DataSourceId="fa42598e-4842-4137-85b3-bc234252d283" DataSourceMajorVersion="0" DataSourceMinorVersion="1"/>
</file>

<file path=customXml/item7.xml><?xml version="1.0" encoding="utf-8"?>
<VariableList UniqueId="145657b4-b8f5-4796-b4d6-5ad0202156cb" Name="Computed" ContentType="XML" MajorVersion="0" MinorVersion="1" isLocalCopy="False" IsBaseObject="False" DataSourceId="d047bc2d-ea0e-4827-9c6c-eda3deaf492a" DataSourceMajorVersion="0" DataSourceMinorVersion="1"/>
</file>

<file path=customXml/itemProps1.xml><?xml version="1.0" encoding="utf-8"?>
<ds:datastoreItem xmlns:ds="http://schemas.openxmlformats.org/officeDocument/2006/customXml" ds:itemID="{5B1DE78D-2B0B-4D0D-A586-18E6B2BB4502}">
  <ds:schemaRefs/>
</ds:datastoreItem>
</file>

<file path=customXml/itemProps2.xml><?xml version="1.0" encoding="utf-8"?>
<ds:datastoreItem xmlns:ds="http://schemas.openxmlformats.org/officeDocument/2006/customXml" ds:itemID="{EA62E2AA-386B-4B90-8CBA-CD0EE7FB646E}">
  <ds:schemaRefs/>
</ds:datastoreItem>
</file>

<file path=customXml/itemProps3.xml><?xml version="1.0" encoding="utf-8"?>
<ds:datastoreItem xmlns:ds="http://schemas.openxmlformats.org/officeDocument/2006/customXml" ds:itemID="{E733264B-5ECE-46BF-8FE3-7F0E0F6E4E16}">
  <ds:schemaRefs/>
</ds:datastoreItem>
</file>

<file path=customXml/itemProps4.xml><?xml version="1.0" encoding="utf-8"?>
<ds:datastoreItem xmlns:ds="http://schemas.openxmlformats.org/officeDocument/2006/customXml" ds:itemID="{76A0325B-5F5F-43A2-8090-4A18AFB661F6}">
  <ds:schemaRefs/>
</ds:datastoreItem>
</file>

<file path=customXml/itemProps5.xml><?xml version="1.0" encoding="utf-8"?>
<ds:datastoreItem xmlns:ds="http://schemas.openxmlformats.org/officeDocument/2006/customXml" ds:itemID="{76F94A71-2C14-4177-8C82-6A59E103E987}">
  <ds:schemaRefs/>
</ds:datastoreItem>
</file>

<file path=customXml/itemProps6.xml><?xml version="1.0" encoding="utf-8"?>
<ds:datastoreItem xmlns:ds="http://schemas.openxmlformats.org/officeDocument/2006/customXml" ds:itemID="{C2C751EE-D757-44D7-B62C-B1794CD6BE59}">
  <ds:schemaRefs/>
</ds:datastoreItem>
</file>

<file path=customXml/itemProps7.xml><?xml version="1.0" encoding="utf-8"?>
<ds:datastoreItem xmlns:ds="http://schemas.openxmlformats.org/officeDocument/2006/customXml" ds:itemID="{17A2846B-FC8E-49C9-8A38-DC56ED4E9F4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Microsoft Office PowerPoint</Application>
  <PresentationFormat>On-screen Show (16:9)</PresentationFormat>
  <Paragraphs>154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Symbol</vt:lpstr>
      <vt:lpstr>PP SML_englisch_AACSB</vt:lpstr>
      <vt:lpstr>Wenn wir etwas wissen wollen</vt:lpstr>
      <vt:lpstr>Was ist da drin?</vt:lpstr>
      <vt:lpstr>Was fehlt dem Patienten?</vt:lpstr>
      <vt:lpstr>Wie weit gehen wir, wenn es uns befohlen wird?</vt:lpstr>
      <vt:lpstr>Was nützt Zahnpaste?</vt:lpstr>
      <vt:lpstr>Exoplaneten</vt:lpstr>
      <vt:lpstr>Ist “Handy am Steuer” gefährlich?</vt:lpstr>
      <vt:lpstr>Etwas herausfinden …</vt:lpstr>
      <vt:lpstr>Was halten Menschen von Corona und Masken?</vt:lpstr>
      <vt:lpstr>Emotionale Wörter</vt:lpstr>
      <vt:lpstr>PowerPoint Presentation</vt:lpstr>
      <vt:lpstr>Eher Positiv oder Negativ?</vt:lpstr>
      <vt:lpstr>Etwas herausfinden …</vt:lpstr>
      <vt:lpstr>Und jetzt mal etwas selber herausfinden!</vt:lpstr>
      <vt:lpstr>Messungen</vt:lpstr>
      <vt:lpstr>Zum Beispiel</vt:lpstr>
      <vt:lpstr>Durchschnitt</vt:lpstr>
      <vt:lpstr>Visuell</vt:lpstr>
      <vt:lpstr>Weitere Fragen …</vt:lpstr>
      <vt:lpstr>Weitere Fragen …</vt:lpstr>
      <vt:lpstr>Etwas herausfinden …</vt:lpstr>
      <vt:lpstr>Fragen an Euch</vt:lpstr>
      <vt:lpstr>Fragen an die Klasse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Wenn wir etwas wissen wollen</dc:title>
  <dc:creator>Alexandre de Spindler</dc:creator>
  <cp:lastModifiedBy>Alexandre de Spindler</cp:lastModifiedBy>
  <cp:revision>30</cp:revision>
  <dcterms:created xsi:type="dcterms:W3CDTF">2020-12-03T01:49:21Z</dcterms:created>
  <dcterms:modified xsi:type="dcterms:W3CDTF">2020-12-03T02:51:05Z</dcterms:modified>
</cp:coreProperties>
</file>