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69" r:id="rId6"/>
    <p:sldId id="259" r:id="rId7"/>
    <p:sldId id="260" r:id="rId8"/>
    <p:sldId id="263" r:id="rId9"/>
    <p:sldId id="268" r:id="rId10"/>
    <p:sldId id="270" r:id="rId11"/>
    <p:sldId id="271" r:id="rId12"/>
    <p:sldId id="272" r:id="rId13"/>
    <p:sldId id="26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708" autoAdjust="0"/>
  </p:normalViewPr>
  <p:slideViewPr>
    <p:cSldViewPr snapToGrid="0">
      <p:cViewPr varScale="1">
        <p:scale>
          <a:sx n="87" d="100"/>
          <a:sy n="87" d="100"/>
        </p:scale>
        <p:origin x="108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\Education\Lectures\LiquidClassroom\Science4Kiddz\HS2020-Data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Durchschnittliche</a:t>
            </a:r>
            <a:r>
              <a:rPr lang="en-GB" dirty="0"/>
              <a:t> </a:t>
            </a:r>
            <a:r>
              <a:rPr lang="en-GB" dirty="0" err="1"/>
              <a:t>Tageszeiten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Tabelle1!$E$40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Tabelle1!$B$41:$C$44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Tabelle1!$E$41:$E$44</c:f>
              <c:numCache>
                <c:formatCode>h:mm</c:formatCode>
                <c:ptCount val="4"/>
                <c:pt idx="0">
                  <c:v>0.15972222222222224</c:v>
                </c:pt>
                <c:pt idx="1">
                  <c:v>0.49305555555555558</c:v>
                </c:pt>
                <c:pt idx="2">
                  <c:v>0.51388888888888895</c:v>
                </c:pt>
                <c:pt idx="3">
                  <c:v>0.82500000000000007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D-48DE-96FB-5126A08020A2}"/>
            </c:ext>
          </c:extLst>
        </c:ser>
        <c:ser>
          <c:idx val="2"/>
          <c:order val="2"/>
          <c:tx>
            <c:strRef>
              <c:f>Tabelle1!$F$40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Tabelle1!$B$41:$C$44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Tabelle1!$F$41:$F$44</c:f>
              <c:numCache>
                <c:formatCode>h:mm</c:formatCode>
                <c:ptCount val="4"/>
                <c:pt idx="0">
                  <c:v>0.40347222222222223</c:v>
                </c:pt>
                <c:pt idx="1">
                  <c:v>0.60486111111111118</c:v>
                </c:pt>
                <c:pt idx="2">
                  <c:v>0.75</c:v>
                </c:pt>
                <c:pt idx="3">
                  <c:v>1.0118055555555556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ED-48DE-96FB-5126A0802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2635711"/>
        <c:axId val="1012751407"/>
      </c:barChart>
      <c:barChart>
        <c:barDir val="bar"/>
        <c:grouping val="clustered"/>
        <c:varyColors val="0"/>
        <c:ser>
          <c:idx val="0"/>
          <c:order val="0"/>
          <c:tx>
            <c:strRef>
              <c:f>Tabelle1!$D$40</c:f>
              <c:strCache>
                <c:ptCount val="1"/>
                <c:pt idx="0">
                  <c:v>Durchscnitt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Tabelle1!$B$41:$C$44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Tabelle1!$D$41:$D$44</c:f>
              <c:numCache>
                <c:formatCode>h:mm</c:formatCode>
                <c:ptCount val="4"/>
                <c:pt idx="0">
                  <c:v>0.28243312731481479</c:v>
                </c:pt>
                <c:pt idx="1">
                  <c:v>0.51112075578703697</c:v>
                </c:pt>
                <c:pt idx="2">
                  <c:v>0.54113756597222218</c:v>
                </c:pt>
                <c:pt idx="3">
                  <c:v>0.90551643171296292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ED-48DE-96FB-5126A0802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0"/>
        <c:overlap val="-23"/>
        <c:axId val="1665082511"/>
        <c:axId val="1012757551"/>
      </c:barChart>
      <c:catAx>
        <c:axId val="1662635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751407"/>
        <c:crosses val="autoZero"/>
        <c:auto val="1"/>
        <c:lblAlgn val="ctr"/>
        <c:lblOffset val="100"/>
        <c:noMultiLvlLbl val="0"/>
      </c:catAx>
      <c:valAx>
        <c:axId val="1012751407"/>
        <c:scaling>
          <c:orientation val="minMax"/>
          <c:max val="1.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635711"/>
        <c:crosses val="autoZero"/>
        <c:crossBetween val="between"/>
        <c:majorUnit val="8.3350000000000007E-2"/>
      </c:valAx>
      <c:valAx>
        <c:axId val="1012757551"/>
        <c:scaling>
          <c:orientation val="minMax"/>
        </c:scaling>
        <c:delete val="0"/>
        <c:axPos val="t"/>
        <c:numFmt formatCode="h:m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082511"/>
        <c:crosses val="max"/>
        <c:crossBetween val="between"/>
        <c:majorUnit val="8.3350000000000007E-2"/>
      </c:valAx>
      <c:catAx>
        <c:axId val="16650825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127575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Durchschnittliche</a:t>
            </a:r>
            <a:r>
              <a:rPr lang="en-GB" dirty="0"/>
              <a:t> </a:t>
            </a:r>
            <a:r>
              <a:rPr lang="en-GB" dirty="0" err="1"/>
              <a:t>Tageszeiten</a:t>
            </a:r>
            <a:r>
              <a:rPr lang="en-GB" dirty="0"/>
              <a:t> </a:t>
            </a:r>
            <a:r>
              <a:rPr lang="en-GB" dirty="0" err="1"/>
              <a:t>Wochentage</a:t>
            </a:r>
            <a:r>
              <a:rPr lang="en-GB" baseline="0" dirty="0"/>
              <a:t> vs. </a:t>
            </a:r>
            <a:r>
              <a:rPr lang="en-GB" baseline="0" dirty="0" err="1"/>
              <a:t>Wochenenden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Tabelle1!$D$47</c:f>
              <c:strCache>
                <c:ptCount val="1"/>
                <c:pt idx="0">
                  <c:v>Wochentage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80-412B-9FEC-8887BAF02AA2}"/>
                </c:ext>
              </c:extLst>
            </c:dLbl>
            <c:dLbl>
              <c:idx val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80-412B-9FEC-8887BAF02AA2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80-412B-9FEC-8887BAF02AA2}"/>
                </c:ext>
              </c:extLst>
            </c:dLbl>
            <c:dLbl>
              <c:idx val="3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80-412B-9FEC-8887BAF02A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Tabelle1!$B$48:$B$51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Tabelle1!$D$48:$D$51</c:f>
              <c:numCache>
                <c:formatCode>h:mm</c:formatCode>
                <c:ptCount val="4"/>
                <c:pt idx="0">
                  <c:v>0.27909308333333332</c:v>
                </c:pt>
                <c:pt idx="1">
                  <c:v>0.50943813078703704</c:v>
                </c:pt>
                <c:pt idx="2">
                  <c:v>0.54037698379629628</c:v>
                </c:pt>
                <c:pt idx="3">
                  <c:v>0.90289877893518522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80-412B-9FEC-8887BAF02AA2}"/>
            </c:ext>
          </c:extLst>
        </c:ser>
        <c:ser>
          <c:idx val="1"/>
          <c:order val="1"/>
          <c:tx>
            <c:strRef>
              <c:f>Tabelle1!$F$47</c:f>
              <c:strCache>
                <c:ptCount val="1"/>
                <c:pt idx="0">
                  <c:v>Wochenende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Tabelle1!$B$48:$B$51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Tabelle1!$F$48:$F$51</c:f>
              <c:numCache>
                <c:formatCode>h:mm</c:formatCode>
                <c:ptCount val="4"/>
                <c:pt idx="0">
                  <c:v>0.32828282870370368</c:v>
                </c:pt>
                <c:pt idx="1">
                  <c:v>0.52962962962962967</c:v>
                </c:pt>
                <c:pt idx="2">
                  <c:v>0.54950396874999996</c:v>
                </c:pt>
                <c:pt idx="3">
                  <c:v>0.9400694444444444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80-412B-9FEC-8887BAF02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2540463"/>
        <c:axId val="1249203279"/>
      </c:barChart>
      <c:catAx>
        <c:axId val="12525404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203279"/>
        <c:crosses val="autoZero"/>
        <c:auto val="1"/>
        <c:lblAlgn val="ctr"/>
        <c:lblOffset val="100"/>
        <c:noMultiLvlLbl val="0"/>
      </c:catAx>
      <c:valAx>
        <c:axId val="1249203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540463"/>
        <c:crosses val="autoZero"/>
        <c:crossBetween val="between"/>
        <c:majorUnit val="8.3350000000000007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Durchschnittliche</a:t>
            </a:r>
            <a:r>
              <a:rPr lang="en-GB" baseline="0"/>
              <a:t> Leistungen nach Tageszeiten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Tabelle1!$D$64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Tabelle1!$B$65:$C$68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Tabelle1!$D$65:$D$68</c:f>
              <c:numCache>
                <c:formatCode>0.00</c:formatCode>
                <c:ptCount val="4"/>
                <c:pt idx="0">
                  <c:v>125.14260878474001</c:v>
                </c:pt>
                <c:pt idx="1">
                  <c:v>124.92535217714899</c:v>
                </c:pt>
                <c:pt idx="2">
                  <c:v>122.319277108433</c:v>
                </c:pt>
                <c:pt idx="3">
                  <c:v>122.336524963378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B-4145-A618-0161FE09E747}"/>
            </c:ext>
          </c:extLst>
        </c:ser>
        <c:ser>
          <c:idx val="1"/>
          <c:order val="1"/>
          <c:tx>
            <c:strRef>
              <c:f>Tabelle1!$E$64</c:f>
              <c:strCache>
                <c:ptCount val="1"/>
                <c:pt idx="0">
                  <c:v>Genauigkeit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Tabelle1!$B$65:$C$68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Tabelle1!$E$65:$E$68</c:f>
              <c:numCache>
                <c:formatCode>0.00</c:formatCode>
                <c:ptCount val="4"/>
                <c:pt idx="0">
                  <c:v>73.407407160158499</c:v>
                </c:pt>
                <c:pt idx="1">
                  <c:v>73.458333313465104</c:v>
                </c:pt>
                <c:pt idx="2">
                  <c:v>73.571428408225302</c:v>
                </c:pt>
                <c:pt idx="3">
                  <c:v>72.687943501675306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DB-4145-A618-0161FE09E747}"/>
            </c:ext>
          </c:extLst>
        </c:ser>
        <c:ser>
          <c:idx val="2"/>
          <c:order val="2"/>
          <c:tx>
            <c:strRef>
              <c:f>Tabelle1!$F$64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Tabelle1!$B$65:$C$68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Tabelle1!$F$65:$F$68</c:f>
              <c:numCache>
                <c:formatCode>0.00</c:formatCode>
                <c:ptCount val="4"/>
                <c:pt idx="0">
                  <c:v>58.659003414598303</c:v>
                </c:pt>
                <c:pt idx="1">
                  <c:v>58.801782050850498</c:v>
                </c:pt>
                <c:pt idx="2">
                  <c:v>60.147043170477197</c:v>
                </c:pt>
                <c:pt idx="3">
                  <c:v>59.416387316407999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DB-4145-A618-0161FE09E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3096527"/>
        <c:axId val="1824115631"/>
      </c:barChart>
      <c:catAx>
        <c:axId val="1693096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115631"/>
        <c:crosses val="autoZero"/>
        <c:auto val="1"/>
        <c:lblAlgn val="ctr"/>
        <c:lblOffset val="100"/>
        <c:noMultiLvlLbl val="0"/>
      </c:catAx>
      <c:valAx>
        <c:axId val="1824115631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096527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Durchschnittliche</a:t>
            </a:r>
            <a:r>
              <a:rPr lang="en-GB" dirty="0"/>
              <a:t> </a:t>
            </a:r>
            <a:r>
              <a:rPr lang="en-GB" dirty="0" err="1"/>
              <a:t>Verfassung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Tageszeit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Tabelle1!$C$97</c:f>
              <c:strCache>
                <c:ptCount val="1"/>
                <c:pt idx="0">
                  <c:v>Hunger-Satt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Tabelle1!$B$98:$B$101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Tabelle1!$C$98:$C$101</c:f>
              <c:numCache>
                <c:formatCode>0.00</c:formatCode>
                <c:ptCount val="4"/>
                <c:pt idx="0">
                  <c:v>-0.38019999999999998</c:v>
                </c:pt>
                <c:pt idx="1">
                  <c:v>-0.96230000000000004</c:v>
                </c:pt>
                <c:pt idx="2">
                  <c:v>1.6949000000000001</c:v>
                </c:pt>
                <c:pt idx="3">
                  <c:v>0.91590000000000005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BB-44F2-A7D3-E4A5631DDE1F}"/>
            </c:ext>
          </c:extLst>
        </c:ser>
        <c:ser>
          <c:idx val="1"/>
          <c:order val="1"/>
          <c:tx>
            <c:strRef>
              <c:f>Tabelle1!$D$97</c:f>
              <c:strCache>
                <c:ptCount val="1"/>
                <c:pt idx="0">
                  <c:v>Unkonzentriert-Konzentriert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Tabelle1!$B$98:$B$101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Tabelle1!$D$98:$D$101</c:f>
              <c:numCache>
                <c:formatCode>0.00</c:formatCode>
                <c:ptCount val="4"/>
                <c:pt idx="0">
                  <c:v>0.4667</c:v>
                </c:pt>
                <c:pt idx="1">
                  <c:v>0.48149999999999998</c:v>
                </c:pt>
                <c:pt idx="2">
                  <c:v>0.5</c:v>
                </c:pt>
                <c:pt idx="3">
                  <c:v>0.31780000000000003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BB-44F2-A7D3-E4A5631DDE1F}"/>
            </c:ext>
          </c:extLst>
        </c:ser>
        <c:ser>
          <c:idx val="2"/>
          <c:order val="2"/>
          <c:tx>
            <c:strRef>
              <c:f>Tabelle1!$E$97</c:f>
              <c:strCache>
                <c:ptCount val="1"/>
                <c:pt idx="0">
                  <c:v>Müde-Fit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Tabelle1!$B$98:$B$101</c:f>
              <c:strCache>
                <c:ptCount val="4"/>
                <c:pt idx="0">
                  <c:v>Nach dem Aufwachen</c:v>
                </c:pt>
                <c:pt idx="1">
                  <c:v>Vor dem Mittagessen</c:v>
                </c:pt>
                <c:pt idx="2">
                  <c:v>Nach dem Mittagessen</c:v>
                </c:pt>
                <c:pt idx="3">
                  <c:v>Vor dem Einschlafen</c:v>
                </c:pt>
              </c:strCache>
            </c:strRef>
          </c:cat>
          <c:val>
            <c:numRef>
              <c:f>Tabelle1!$E$98:$E$101</c:f>
              <c:numCache>
                <c:formatCode>0.00</c:formatCode>
                <c:ptCount val="4"/>
                <c:pt idx="0">
                  <c:v>-0.83330000000000004</c:v>
                </c:pt>
                <c:pt idx="1">
                  <c:v>0.8679</c:v>
                </c:pt>
                <c:pt idx="2">
                  <c:v>0.81669999999999998</c:v>
                </c:pt>
                <c:pt idx="3">
                  <c:v>-0.50929999999999997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BB-44F2-A7D3-E4A5631DD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5295455"/>
        <c:axId val="1573601631"/>
      </c:barChart>
      <c:catAx>
        <c:axId val="16652954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601631"/>
        <c:crosses val="autoZero"/>
        <c:auto val="0"/>
        <c:lblAlgn val="ctr"/>
        <c:lblOffset val="100"/>
        <c:noMultiLvlLbl val="0"/>
      </c:catAx>
      <c:valAx>
        <c:axId val="1573601631"/>
        <c:scaling>
          <c:orientation val="minMax"/>
          <c:min val="-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5295455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Durchschnittliche</a:t>
            </a:r>
            <a:r>
              <a:rPr lang="en-GB" dirty="0"/>
              <a:t> </a:t>
            </a:r>
            <a:r>
              <a:rPr lang="en-GB" dirty="0" err="1"/>
              <a:t>Leistungen</a:t>
            </a:r>
            <a:r>
              <a:rPr lang="en-GB" dirty="0"/>
              <a:t>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Verfassung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Tabelle1!$C$119</c:f>
              <c:strCache>
                <c:ptCount val="1"/>
                <c:pt idx="0">
                  <c:v>Hunger-Satt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Tabelle1!$B$120:$B$125</c:f>
              <c:strCache>
                <c:ptCount val="6"/>
                <c:pt idx="0">
                  <c:v>k.A.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strCache>
            </c:strRef>
          </c:cat>
          <c:val>
            <c:numRef>
              <c:f>Tabelle1!$C$120:$C$125</c:f>
              <c:numCache>
                <c:formatCode>General</c:formatCode>
                <c:ptCount val="6"/>
                <c:pt idx="0">
                  <c:v>61.124312876071002</c:v>
                </c:pt>
                <c:pt idx="1">
                  <c:v>55.145802804698903</c:v>
                </c:pt>
                <c:pt idx="2">
                  <c:v>50.508632351643598</c:v>
                </c:pt>
                <c:pt idx="3">
                  <c:v>52.691126931401499</c:v>
                </c:pt>
                <c:pt idx="4">
                  <c:v>57.344472195865499</c:v>
                </c:pt>
                <c:pt idx="5">
                  <c:v>68.904259159732405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A1-43C3-81B1-ACE952DA91F1}"/>
            </c:ext>
          </c:extLst>
        </c:ser>
        <c:ser>
          <c:idx val="1"/>
          <c:order val="1"/>
          <c:tx>
            <c:strRef>
              <c:f>Tabelle1!$D$119</c:f>
              <c:strCache>
                <c:ptCount val="1"/>
                <c:pt idx="0">
                  <c:v>Unkonzentriert-Konzentriert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Tabelle1!$B$120:$B$125</c:f>
              <c:strCache>
                <c:ptCount val="6"/>
                <c:pt idx="0">
                  <c:v>k.A.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strCache>
            </c:strRef>
          </c:cat>
          <c:val>
            <c:numRef>
              <c:f>Tabelle1!$D$120:$D$125</c:f>
              <c:numCache>
                <c:formatCode>General</c:formatCode>
                <c:ptCount val="6"/>
                <c:pt idx="0">
                  <c:v>62.274540944001302</c:v>
                </c:pt>
                <c:pt idx="1">
                  <c:v>35.9788360616202</c:v>
                </c:pt>
                <c:pt idx="2">
                  <c:v>52.369974572806797</c:v>
                </c:pt>
                <c:pt idx="3">
                  <c:v>49.389303209512498</c:v>
                </c:pt>
                <c:pt idx="4">
                  <c:v>61.691610528007502</c:v>
                </c:pt>
                <c:pt idx="5">
                  <c:v>82.273075676663893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A1-43C3-81B1-ACE952DA91F1}"/>
            </c:ext>
          </c:extLst>
        </c:ser>
        <c:ser>
          <c:idx val="2"/>
          <c:order val="2"/>
          <c:tx>
            <c:strRef>
              <c:f>Tabelle1!$E$119</c:f>
              <c:strCache>
                <c:ptCount val="1"/>
                <c:pt idx="0">
                  <c:v>Müde-Fit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Tabelle1!$B$120:$B$125</c:f>
              <c:strCache>
                <c:ptCount val="6"/>
                <c:pt idx="0">
                  <c:v>k.A.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strCache>
            </c:strRef>
          </c:cat>
          <c:val>
            <c:numRef>
              <c:f>Tabelle1!$E$120:$E$125</c:f>
              <c:numCache>
                <c:formatCode>General</c:formatCode>
                <c:ptCount val="6"/>
                <c:pt idx="0">
                  <c:v>61.657827545120099</c:v>
                </c:pt>
                <c:pt idx="1">
                  <c:v>50.867060591514303</c:v>
                </c:pt>
                <c:pt idx="2">
                  <c:v>56.608589252802702</c:v>
                </c:pt>
                <c:pt idx="3">
                  <c:v>49.397590308531001</c:v>
                </c:pt>
                <c:pt idx="4">
                  <c:v>58.507553843092602</c:v>
                </c:pt>
                <c:pt idx="5">
                  <c:v>80.542864697942505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A1-43C3-81B1-ACE952DA9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77564783"/>
        <c:axId val="1829143679"/>
        <c:axId val="1704033807"/>
      </c:bar3DChart>
      <c:catAx>
        <c:axId val="157756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143679"/>
        <c:crosses val="autoZero"/>
        <c:auto val="1"/>
        <c:lblAlgn val="ctr"/>
        <c:lblOffset val="100"/>
        <c:noMultiLvlLbl val="0"/>
      </c:catAx>
      <c:valAx>
        <c:axId val="1829143679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564783"/>
        <c:crosses val="autoZero"/>
        <c:crossBetween val="between"/>
        <c:majorUnit val="10"/>
      </c:valAx>
      <c:serAx>
        <c:axId val="17040338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143679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/>
              <a:t>Durchschnitllicher</a:t>
            </a:r>
            <a:r>
              <a:rPr lang="en-GB" dirty="0"/>
              <a:t> Score </a:t>
            </a:r>
            <a:r>
              <a:rPr lang="en-GB" dirty="0" err="1"/>
              <a:t>über</a:t>
            </a:r>
            <a:r>
              <a:rPr lang="en-GB" dirty="0"/>
              <a:t> die Zeit (Start</a:t>
            </a:r>
            <a:r>
              <a:rPr lang="en-GB" baseline="0" dirty="0"/>
              <a:t> am </a:t>
            </a:r>
            <a:r>
              <a:rPr lang="en-GB" baseline="0" dirty="0" err="1"/>
              <a:t>Mittwoch</a:t>
            </a:r>
            <a:r>
              <a:rPr lang="en-GB" baseline="0" dirty="0"/>
              <a:t>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Tabelle1!$B$145</c:f>
              <c:strCache>
                <c:ptCount val="1"/>
                <c:pt idx="0">
                  <c:v>Nach dem Aufwachen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Tabelle1!$A$146:$A$162</c15:sqref>
                  </c15:fullRef>
                </c:ext>
              </c:extLst>
              <c:f>Tabelle1!$A$147:$A$162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Tabelle1!$B$146:$B$162</c15:sqref>
                  </c15:fullRef>
                </c:ext>
              </c:extLst>
              <c:f>Tabelle1!$B$147:$B$162</c:f>
              <c:numCache>
                <c:formatCode>General</c:formatCode>
                <c:ptCount val="16"/>
                <c:pt idx="0">
                  <c:v>45.384516020609503</c:v>
                </c:pt>
                <c:pt idx="1">
                  <c:v>54.280396684820502</c:v>
                </c:pt>
                <c:pt idx="2">
                  <c:v>55.584787780717903</c:v>
                </c:pt>
                <c:pt idx="3">
                  <c:v>86.740331096543699</c:v>
                </c:pt>
                <c:pt idx="4">
                  <c:v>76.733282291717998</c:v>
                </c:pt>
                <c:pt idx="5">
                  <c:v>60.236424167429597</c:v>
                </c:pt>
                <c:pt idx="6">
                  <c:v>58.701061363288296</c:v>
                </c:pt>
                <c:pt idx="7">
                  <c:v>63.011301656296297</c:v>
                </c:pt>
                <c:pt idx="8">
                  <c:v>50.484716781249503</c:v>
                </c:pt>
                <c:pt idx="9">
                  <c:v>57.338957166085102</c:v>
                </c:pt>
                <c:pt idx="10">
                  <c:v>75.886168635441393</c:v>
                </c:pt>
                <c:pt idx="11">
                  <c:v>85.121350359209501</c:v>
                </c:pt>
                <c:pt idx="12">
                  <c:v>74.105988489764798</c:v>
                </c:pt>
                <c:pt idx="13">
                  <c:v>62.424885421812199</c:v>
                </c:pt>
                <c:pt idx="14">
                  <c:v>72.558139645775995</c:v>
                </c:pt>
                <c:pt idx="15">
                  <c:v>88.499999046325598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1-4775-9E14-E10B50ED2448}"/>
            </c:ext>
          </c:extLst>
        </c:ser>
        <c:ser>
          <c:idx val="1"/>
          <c:order val="1"/>
          <c:tx>
            <c:strRef>
              <c:f>Tabelle1!$C$145</c:f>
              <c:strCache>
                <c:ptCount val="1"/>
                <c:pt idx="0">
                  <c:v>Vor dem Mittagessen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Tabelle1!$A$146:$A$162</c15:sqref>
                  </c15:fullRef>
                </c:ext>
              </c:extLst>
              <c:f>Tabelle1!$A$147:$A$162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Tabelle1!$C$146:$C$162</c15:sqref>
                  </c15:fullRef>
                </c:ext>
              </c:extLst>
              <c:f>Tabelle1!$C$147:$C$162</c:f>
              <c:numCache>
                <c:formatCode>General</c:formatCode>
                <c:ptCount val="16"/>
                <c:pt idx="0">
                  <c:v>55.799404726797299</c:v>
                </c:pt>
                <c:pt idx="1">
                  <c:v>54.394711373243197</c:v>
                </c:pt>
                <c:pt idx="2">
                  <c:v>59.494392872985301</c:v>
                </c:pt>
                <c:pt idx="3">
                  <c:v>76.013513513513502</c:v>
                </c:pt>
                <c:pt idx="4">
                  <c:v>92.578423969508506</c:v>
                </c:pt>
                <c:pt idx="5">
                  <c:v>59.910346662323299</c:v>
                </c:pt>
                <c:pt idx="6">
                  <c:v>52.767527939208698</c:v>
                </c:pt>
                <c:pt idx="7">
                  <c:v>50.306748027450404</c:v>
                </c:pt>
                <c:pt idx="8">
                  <c:v>73.529411764705799</c:v>
                </c:pt>
                <c:pt idx="9">
                  <c:v>81.818179650740106</c:v>
                </c:pt>
                <c:pt idx="12">
                  <c:v>39.097742926805502</c:v>
                </c:pt>
                <c:pt idx="13">
                  <c:v>66.019418170151198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1-4775-9E14-E10B50ED2448}"/>
            </c:ext>
          </c:extLst>
        </c:ser>
        <c:ser>
          <c:idx val="2"/>
          <c:order val="2"/>
          <c:tx>
            <c:strRef>
              <c:f>Tabelle1!$D$145</c:f>
              <c:strCache>
                <c:ptCount val="1"/>
                <c:pt idx="0">
                  <c:v>Nach dem Mittagessen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Tabelle1!$A$146:$A$162</c15:sqref>
                  </c15:fullRef>
                </c:ext>
              </c:extLst>
              <c:f>Tabelle1!$A$147:$A$162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Tabelle1!$D$146:$D$162</c15:sqref>
                  </c15:fullRef>
                </c:ext>
              </c:extLst>
              <c:f>Tabelle1!$D$147:$D$162</c:f>
              <c:numCache>
                <c:formatCode>General</c:formatCode>
                <c:ptCount val="16"/>
                <c:pt idx="0">
                  <c:v>53.386375685427197</c:v>
                </c:pt>
                <c:pt idx="1">
                  <c:v>54.423985602253801</c:v>
                </c:pt>
                <c:pt idx="2">
                  <c:v>65.641327593444899</c:v>
                </c:pt>
                <c:pt idx="3">
                  <c:v>82.6356026991226</c:v>
                </c:pt>
                <c:pt idx="4">
                  <c:v>80.723729315587306</c:v>
                </c:pt>
                <c:pt idx="5">
                  <c:v>50.074041626460598</c:v>
                </c:pt>
                <c:pt idx="6">
                  <c:v>73.013698401516393</c:v>
                </c:pt>
                <c:pt idx="7">
                  <c:v>61.065572939935201</c:v>
                </c:pt>
                <c:pt idx="8">
                  <c:v>62.573098996926397</c:v>
                </c:pt>
                <c:pt idx="9">
                  <c:v>83.505154884967595</c:v>
                </c:pt>
                <c:pt idx="11">
                  <c:v>75.757575757575694</c:v>
                </c:pt>
                <c:pt idx="12">
                  <c:v>75.242716131858401</c:v>
                </c:pt>
                <c:pt idx="13">
                  <c:v>86.446886970883298</c:v>
                </c:pt>
                <c:pt idx="14">
                  <c:v>69.230769434545707</c:v>
                </c:pt>
                <c:pt idx="15">
                  <c:v>35.784314660465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61-4775-9E14-E10B50ED2448}"/>
            </c:ext>
          </c:extLst>
        </c:ser>
        <c:ser>
          <c:idx val="3"/>
          <c:order val="3"/>
          <c:tx>
            <c:strRef>
              <c:f>Tabelle1!$E$145</c:f>
              <c:strCache>
                <c:ptCount val="1"/>
                <c:pt idx="0">
                  <c:v>Vor dem Einschlafen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Tabelle1!$A$146:$A$162</c15:sqref>
                  </c15:fullRef>
                </c:ext>
              </c:extLst>
              <c:f>Tabelle1!$A$147:$A$162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Tabelle1!$E$146:$E$162</c15:sqref>
                  </c15:fullRef>
                </c:ext>
              </c:extLst>
              <c:f>Tabelle1!$E$147:$E$162</c:f>
              <c:numCache>
                <c:formatCode>General</c:formatCode>
                <c:ptCount val="16"/>
                <c:pt idx="0">
                  <c:v>53.378579951641001</c:v>
                </c:pt>
                <c:pt idx="1">
                  <c:v>65.035895127243407</c:v>
                </c:pt>
                <c:pt idx="2">
                  <c:v>51.9436345851108</c:v>
                </c:pt>
                <c:pt idx="3">
                  <c:v>63.111111852857803</c:v>
                </c:pt>
                <c:pt idx="4">
                  <c:v>70.566388113336103</c:v>
                </c:pt>
                <c:pt idx="5">
                  <c:v>66.289452603952796</c:v>
                </c:pt>
                <c:pt idx="6">
                  <c:v>66.807498843251196</c:v>
                </c:pt>
                <c:pt idx="7">
                  <c:v>53.240037125702003</c:v>
                </c:pt>
                <c:pt idx="8">
                  <c:v>52.210004885704102</c:v>
                </c:pt>
                <c:pt idx="9">
                  <c:v>57.517836551035302</c:v>
                </c:pt>
                <c:pt idx="10">
                  <c:v>113.51706048242499</c:v>
                </c:pt>
                <c:pt idx="11">
                  <c:v>68.824064720215901</c:v>
                </c:pt>
                <c:pt idx="12">
                  <c:v>55.004159989371303</c:v>
                </c:pt>
                <c:pt idx="13">
                  <c:v>56.025941683552396</c:v>
                </c:pt>
                <c:pt idx="14">
                  <c:v>69.811321654409696</c:v>
                </c:pt>
                <c:pt idx="15">
                  <c:v>101.13636201078199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61-4775-9E14-E10B50ED2448}"/>
            </c:ext>
          </c:extLst>
        </c:ser>
        <c:ser>
          <c:idx val="4"/>
          <c:order val="4"/>
          <c:tx>
            <c:strRef>
              <c:f>Tabelle1!$F$145</c:f>
              <c:strCache>
                <c:ptCount val="1"/>
                <c:pt idx="0">
                  <c:v>Alle</c:v>
                </c:pt>
              </c:strCache>
            </c:strRef>
          </c:tx>
          <c:spPr>
            <a:ln w="762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Tabelle1!$A$146:$A$162</c15:sqref>
                  </c15:fullRef>
                </c:ext>
              </c:extLst>
              <c:f>Tabelle1!$A$147:$A$162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Tabelle1!$F$146:$F$162</c15:sqref>
                  </c15:fullRef>
                </c:ext>
              </c:extLst>
              <c:f>Tabelle1!$F$147:$F$162</c:f>
              <c:numCache>
                <c:formatCode>General</c:formatCode>
                <c:ptCount val="16"/>
                <c:pt idx="0">
                  <c:v>51.538864660100501</c:v>
                </c:pt>
                <c:pt idx="1">
                  <c:v>56.945964988649003</c:v>
                </c:pt>
                <c:pt idx="2">
                  <c:v>57.326728366882001</c:v>
                </c:pt>
                <c:pt idx="3">
                  <c:v>76.891573809037595</c:v>
                </c:pt>
                <c:pt idx="4">
                  <c:v>78.633835754953097</c:v>
                </c:pt>
                <c:pt idx="5">
                  <c:v>59.251973907651703</c:v>
                </c:pt>
                <c:pt idx="6">
                  <c:v>62.803557403405698</c:v>
                </c:pt>
                <c:pt idx="7">
                  <c:v>58.187388041402997</c:v>
                </c:pt>
                <c:pt idx="8">
                  <c:v>52.874493775901797</c:v>
                </c:pt>
                <c:pt idx="9">
                  <c:v>60.1479912031024</c:v>
                </c:pt>
                <c:pt idx="10">
                  <c:v>92.1462987756952</c:v>
                </c:pt>
                <c:pt idx="11">
                  <c:v>77.6505719529939</c:v>
                </c:pt>
                <c:pt idx="12">
                  <c:v>63.798113720998103</c:v>
                </c:pt>
                <c:pt idx="13">
                  <c:v>62.364257289672501</c:v>
                </c:pt>
                <c:pt idx="14">
                  <c:v>71.098266309396294</c:v>
                </c:pt>
                <c:pt idx="15">
                  <c:v>68.902438733635805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61-4775-9E14-E10B50ED2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8711071"/>
        <c:axId val="1323559903"/>
      </c:lineChart>
      <c:dateAx>
        <c:axId val="1328711071"/>
        <c:scaling>
          <c:orientation val="minMax"/>
        </c:scaling>
        <c:delete val="0"/>
        <c:axPos val="b"/>
        <c:numFmt formatCode="m/d/yyyy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3559903"/>
        <c:crosses val="autoZero"/>
        <c:auto val="1"/>
        <c:lblOffset val="100"/>
        <c:baseTimeUnit val="days"/>
      </c:dateAx>
      <c:valAx>
        <c:axId val="1323559903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711071"/>
        <c:crossesAt val="44153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Leistungen Wochentage vs. Wochenenden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Tabelle1!$B$173</c:f>
              <c:strCache>
                <c:ptCount val="1"/>
                <c:pt idx="0">
                  <c:v>Nach dem Aufwachen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(Tabelle1!$E$172,Tabelle1!$H$172)</c:f>
              <c:strCache>
                <c:ptCount val="2"/>
                <c:pt idx="0">
                  <c:v>Score (Wochentag)</c:v>
                </c:pt>
                <c:pt idx="1">
                  <c:v>Score (Wochenende)</c:v>
                </c:pt>
              </c:strCache>
            </c:strRef>
          </c:cat>
          <c:val>
            <c:numRef>
              <c:f>(Tabelle1!$E$173,Tabelle1!$H$173)</c:f>
              <c:numCache>
                <c:formatCode>General</c:formatCode>
                <c:ptCount val="2"/>
                <c:pt idx="0">
                  <c:v>57.435231660762298</c:v>
                </c:pt>
                <c:pt idx="1">
                  <c:v>80.493042034458298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4-4ED0-818D-583A503963D5}"/>
            </c:ext>
          </c:extLst>
        </c:ser>
        <c:ser>
          <c:idx val="1"/>
          <c:order val="1"/>
          <c:tx>
            <c:strRef>
              <c:f>Tabelle1!$B$174</c:f>
              <c:strCache>
                <c:ptCount val="1"/>
                <c:pt idx="0">
                  <c:v>Vor dem Mittagessen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(Tabelle1!$E$172,Tabelle1!$H$172)</c:f>
              <c:strCache>
                <c:ptCount val="2"/>
                <c:pt idx="0">
                  <c:v>Score (Wochentag)</c:v>
                </c:pt>
                <c:pt idx="1">
                  <c:v>Score (Wochenende)</c:v>
                </c:pt>
              </c:strCache>
            </c:strRef>
          </c:cat>
          <c:val>
            <c:numRef>
              <c:f>(Tabelle1!$E$174,Tabelle1!$H$174)</c:f>
              <c:numCache>
                <c:formatCode>General</c:formatCode>
                <c:ptCount val="2"/>
                <c:pt idx="0">
                  <c:v>57.131472506326702</c:v>
                </c:pt>
                <c:pt idx="1">
                  <c:v>83.781844347061394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04-4ED0-818D-583A503963D5}"/>
            </c:ext>
          </c:extLst>
        </c:ser>
        <c:ser>
          <c:idx val="2"/>
          <c:order val="2"/>
          <c:tx>
            <c:strRef>
              <c:f>Tabelle1!$B$175</c:f>
              <c:strCache>
                <c:ptCount val="1"/>
                <c:pt idx="0">
                  <c:v>Nach dem Mittagessen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(Tabelle1!$E$172,Tabelle1!$H$172)</c:f>
              <c:strCache>
                <c:ptCount val="2"/>
                <c:pt idx="0">
                  <c:v>Score (Wochentag)</c:v>
                </c:pt>
                <c:pt idx="1">
                  <c:v>Score (Wochenende)</c:v>
                </c:pt>
              </c:strCache>
            </c:strRef>
          </c:cat>
          <c:val>
            <c:numRef>
              <c:f>(Tabelle1!$E$175,Tabelle1!$H$175)</c:f>
              <c:numCache>
                <c:formatCode>General</c:formatCode>
                <c:ptCount val="2"/>
                <c:pt idx="0">
                  <c:v>58.712890752017103</c:v>
                </c:pt>
                <c:pt idx="1">
                  <c:v>80.774466587492896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04-4ED0-818D-583A503963D5}"/>
            </c:ext>
          </c:extLst>
        </c:ser>
        <c:ser>
          <c:idx val="3"/>
          <c:order val="3"/>
          <c:tx>
            <c:strRef>
              <c:f>Tabelle1!$B$176</c:f>
              <c:strCache>
                <c:ptCount val="1"/>
                <c:pt idx="0">
                  <c:v>Vor dem Einschlafen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(Tabelle1!$E$172,Tabelle1!$H$172)</c:f>
              <c:strCache>
                <c:ptCount val="2"/>
                <c:pt idx="0">
                  <c:v>Score (Wochentag)</c:v>
                </c:pt>
                <c:pt idx="1">
                  <c:v>Score (Wochenende)</c:v>
                </c:pt>
              </c:strCache>
            </c:strRef>
          </c:cat>
          <c:val>
            <c:numRef>
              <c:f>(Tabelle1!$E$176,Tabelle1!$H$176)</c:f>
              <c:numCache>
                <c:formatCode>General</c:formatCode>
                <c:ptCount val="2"/>
                <c:pt idx="0">
                  <c:v>58.4335326793382</c:v>
                </c:pt>
                <c:pt idx="1">
                  <c:v>74.931880127957598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04-4ED0-818D-583A50396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6990159"/>
        <c:axId val="690129103"/>
      </c:barChart>
      <c:catAx>
        <c:axId val="1166990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129103"/>
        <c:crosses val="autoZero"/>
        <c:auto val="1"/>
        <c:lblAlgn val="ctr"/>
        <c:lblOffset val="100"/>
        <c:noMultiLvlLbl val="0"/>
      </c:catAx>
      <c:valAx>
        <c:axId val="690129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99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Anzahl Messungenpro Tag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Tabelle1!$B$192:$B$207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f>Tabelle1!$D$192:$D$207</c:f>
              <c:numCache>
                <c:formatCode>General</c:formatCode>
                <c:ptCount val="16"/>
                <c:pt idx="0">
                  <c:v>64</c:v>
                </c:pt>
                <c:pt idx="1">
                  <c:v>61</c:v>
                </c:pt>
                <c:pt idx="2">
                  <c:v>56</c:v>
                </c:pt>
                <c:pt idx="3">
                  <c:v>10</c:v>
                </c:pt>
                <c:pt idx="4">
                  <c:v>14</c:v>
                </c:pt>
                <c:pt idx="5">
                  <c:v>60</c:v>
                </c:pt>
                <c:pt idx="6">
                  <c:v>40</c:v>
                </c:pt>
                <c:pt idx="7">
                  <c:v>32</c:v>
                </c:pt>
                <c:pt idx="8">
                  <c:v>28</c:v>
                </c:pt>
                <c:pt idx="9">
                  <c:v>23</c:v>
                </c:pt>
                <c:pt idx="10">
                  <c:v>4</c:v>
                </c:pt>
                <c:pt idx="11">
                  <c:v>6</c:v>
                </c:pt>
                <c:pt idx="12">
                  <c:v>25</c:v>
                </c:pt>
                <c:pt idx="13">
                  <c:v>25</c:v>
                </c:pt>
                <c:pt idx="14">
                  <c:v>8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75-478E-B515-71A2A59B9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5305504"/>
        <c:axId val="891406688"/>
      </c:barChart>
      <c:dateAx>
        <c:axId val="13753055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06688"/>
        <c:crosses val="autoZero"/>
        <c:auto val="1"/>
        <c:lblOffset val="100"/>
        <c:baseTimeUnit val="days"/>
      </c:dateAx>
      <c:valAx>
        <c:axId val="89140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30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Durchschnittliche</a:t>
            </a:r>
            <a:r>
              <a:rPr lang="en-GB" baseline="0"/>
              <a:t> Leistungen nach "Fleiss" :-)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Tabelle1!$C$213</c:f>
              <c:strCache>
                <c:ptCount val="1"/>
                <c:pt idx="0">
                  <c:v>Immer gemessen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Tabelle1!$B$214:$B$229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f>Tabelle1!$C$214:$C$229</c:f>
              <c:numCache>
                <c:formatCode>General</c:formatCode>
                <c:ptCount val="16"/>
                <c:pt idx="0">
                  <c:v>58.208209440484801</c:v>
                </c:pt>
                <c:pt idx="1">
                  <c:v>68.742515369803598</c:v>
                </c:pt>
                <c:pt idx="2">
                  <c:v>69.977162356682697</c:v>
                </c:pt>
                <c:pt idx="3">
                  <c:v>76.891573809037595</c:v>
                </c:pt>
                <c:pt idx="4">
                  <c:v>78.633835754953097</c:v>
                </c:pt>
                <c:pt idx="5">
                  <c:v>76.063130061333197</c:v>
                </c:pt>
                <c:pt idx="6">
                  <c:v>81.666813414551001</c:v>
                </c:pt>
                <c:pt idx="7">
                  <c:v>89.5199287364714</c:v>
                </c:pt>
                <c:pt idx="8">
                  <c:v>76.434426009654999</c:v>
                </c:pt>
                <c:pt idx="9">
                  <c:v>82.352940553153999</c:v>
                </c:pt>
                <c:pt idx="10">
                  <c:v>92.1462987756952</c:v>
                </c:pt>
                <c:pt idx="11">
                  <c:v>77.6505719529939</c:v>
                </c:pt>
                <c:pt idx="12">
                  <c:v>66.836486541272393</c:v>
                </c:pt>
                <c:pt idx="13">
                  <c:v>75.268818826241599</c:v>
                </c:pt>
                <c:pt idx="14">
                  <c:v>65.581396568653105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4-4772-ADDF-EFD6F8958DB0}"/>
            </c:ext>
          </c:extLst>
        </c:ser>
        <c:ser>
          <c:idx val="1"/>
          <c:order val="1"/>
          <c:tx>
            <c:strRef>
              <c:f>Tabelle1!$D$213</c:f>
              <c:strCache>
                <c:ptCount val="1"/>
                <c:pt idx="0">
                  <c:v>Nicht an Wochenenden gemessen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Tabelle1!$B$214:$B$229</c:f>
              <c:numCache>
                <c:formatCode>m/d/yyyy</c:formatCode>
                <c:ptCount val="16"/>
                <c:pt idx="0">
                  <c:v>44153</c:v>
                </c:pt>
                <c:pt idx="1">
                  <c:v>44154</c:v>
                </c:pt>
                <c:pt idx="2">
                  <c:v>44155</c:v>
                </c:pt>
                <c:pt idx="3">
                  <c:v>44156</c:v>
                </c:pt>
                <c:pt idx="4">
                  <c:v>44157</c:v>
                </c:pt>
                <c:pt idx="5">
                  <c:v>44158</c:v>
                </c:pt>
                <c:pt idx="6">
                  <c:v>44159</c:v>
                </c:pt>
                <c:pt idx="7">
                  <c:v>44160</c:v>
                </c:pt>
                <c:pt idx="8">
                  <c:v>44161</c:v>
                </c:pt>
                <c:pt idx="9">
                  <c:v>44162</c:v>
                </c:pt>
                <c:pt idx="10">
                  <c:v>44163</c:v>
                </c:pt>
                <c:pt idx="11">
                  <c:v>44164</c:v>
                </c:pt>
                <c:pt idx="12">
                  <c:v>44165</c:v>
                </c:pt>
                <c:pt idx="13">
                  <c:v>44166</c:v>
                </c:pt>
                <c:pt idx="14">
                  <c:v>44167</c:v>
                </c:pt>
                <c:pt idx="15">
                  <c:v>44168</c:v>
                </c:pt>
              </c:numCache>
            </c:numRef>
          </c:cat>
          <c:val>
            <c:numRef>
              <c:f>Tabelle1!$D$214:$D$229</c:f>
              <c:numCache>
                <c:formatCode>General</c:formatCode>
                <c:ptCount val="16"/>
                <c:pt idx="0">
                  <c:v>48.784388995521397</c:v>
                </c:pt>
                <c:pt idx="1">
                  <c:v>52.607469759498201</c:v>
                </c:pt>
                <c:pt idx="2">
                  <c:v>53.309780396950501</c:v>
                </c:pt>
                <c:pt idx="5">
                  <c:v>53.8691000826297</c:v>
                </c:pt>
                <c:pt idx="6">
                  <c:v>56.8903615974451</c:v>
                </c:pt>
                <c:pt idx="7">
                  <c:v>49.4684575252328</c:v>
                </c:pt>
                <c:pt idx="8">
                  <c:v>44.448515813225697</c:v>
                </c:pt>
                <c:pt idx="9">
                  <c:v>51.953690068134001</c:v>
                </c:pt>
                <c:pt idx="12">
                  <c:v>62.622057351399803</c:v>
                </c:pt>
                <c:pt idx="13">
                  <c:v>56.363636195057502</c:v>
                </c:pt>
                <c:pt idx="14">
                  <c:v>72.923077069795994</c:v>
                </c:pt>
                <c:pt idx="15">
                  <c:v>68.902438733635805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14-4772-ADDF-EFD6F8958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5304704"/>
        <c:axId val="891407520"/>
      </c:lineChart>
      <c:dateAx>
        <c:axId val="13753047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07520"/>
        <c:crosses val="autoZero"/>
        <c:auto val="1"/>
        <c:lblOffset val="100"/>
        <c:baseTimeUnit val="days"/>
      </c:dateAx>
      <c:valAx>
        <c:axId val="89140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30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82A1-251D-4C26-A470-914205633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4F4F5-E305-464F-94DC-F21CD4CD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1D5E-62E3-41F7-AC42-E20BA429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BA5C-99A5-4A36-9EDC-A612451F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78E0-B483-4244-8C6D-444D9343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50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C4A0-20F6-4B5E-BE8C-788FF5A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9BA83-7FF4-4727-8657-17160DAF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0737-AD2E-4ED0-9F83-2AA9DA12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3C15-4C6B-4B02-972D-96243CC6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A4FE-C25D-416D-AF4B-98C2B164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5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9AE77-24BE-4475-A68C-EB738AA03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E80C9-F5FD-4363-A163-82F52814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27DA-1590-4612-A643-81042258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7257-F343-4E94-9072-4C23D78F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A2B1-3999-44C5-AAE1-CF3C82A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5E89-5C61-4E23-A3CF-0E8FC2D9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BD7E-6DE0-4BC7-AFC0-9B83A96ED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D196-1CEF-4CBF-95FF-7C136C17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DD92-4118-48BE-A0B4-118D048C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5605-1275-4796-878C-5A5AA0F6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A1E1-8CC9-4F5B-A8C3-F0741365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227C-DA36-4D67-B633-0460DE83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03E3-0835-4041-9CD5-30C391EF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2C0A-DC1D-4ABB-B3FC-7DFC40FD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573ED-A647-43FA-B7CD-CFF92E4C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6FD8-43D8-4AFE-BD41-5FA0F3FE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FC18-7EEE-48F7-AE20-1589967D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A9AF1-ABC0-463B-9263-EA76431C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7C2A-1BEB-4398-80C0-3C7B6B14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186D6-B16C-4695-AB0A-5BFAC66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5B3C-F9DA-448C-B0B9-1CA28E7B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7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70B7-243D-432B-AEDA-55C4B060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D15D-8222-4123-BD10-90DDF561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0E7AC-6A6E-4821-9374-690F8AD15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B49F1-2FD3-4526-B5F5-5364A155E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988D0-C6E6-4CA3-A006-FF06598AA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5D85A-2A9D-4E97-9CDC-669C552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7E6D3-57BC-48B1-97FF-1EA6E3A5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F19AF-D929-4A9B-9761-AC150759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65DF-C4C7-48D4-9D6A-8F98FAA6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62168-C462-4500-8038-31AF3A9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29BB3-5E10-49B2-8789-C078177E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96AD-8EE7-40C1-A02B-E0955829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72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CD34C-9DBA-48A3-8039-8E3D531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BE21D-88F6-4E3B-ACB4-3D47E395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1A91-A2BE-41ED-8625-48078F18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2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2A02-9AA0-4800-B3C3-47445EC9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FD35-EE8B-4FC5-935B-0AAB499B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E201-CA29-47E7-A23D-40AE5643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C4BDE-CD4A-43FD-A420-47C5B4E5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0811-C736-4DEE-B400-7F9C8061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4427-C971-4EB8-A789-3A3A7AA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43D2-29BF-4F1B-A69C-3133AF5B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E2B2B-F72C-4B57-8831-861E12FD3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C8FB8-2BA4-45F8-8579-AA7EA3994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BE951-C177-4C80-A128-52551A09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C1E1F-B91C-4F2B-9617-2DEE9EB5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FAC4-2BDB-430A-B6A5-968F8C1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2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7994-9534-4C50-B92E-2F9EC1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FD0D-5FC3-4AAD-8F12-AEB7C142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AF25A-C3DF-4097-AC19-4E1D9F75C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C1BE-8EA3-4508-815E-CE5C19828735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DA86-F7A9-419B-9169-F433D8B59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BD2E-97DE-4C25-8688-93AD319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38FB-4CF6-4D44-8FE5-FD3E08E94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0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3CAF1-FB0A-45BA-AC62-E876A1071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de-CH" sz="6600" noProof="0" dirty="0">
                <a:solidFill>
                  <a:srgbClr val="000000"/>
                </a:solidFill>
              </a:rPr>
              <a:t>Resultate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54336-87D6-45BD-B928-C861227E6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4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7080F-6522-4DE4-A67B-C87B754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Leistungen an Wochentagen vs. Wochenenden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3BD03F-ADA3-4A9B-9C47-2B8EACFAD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733756"/>
              </p:ext>
            </p:extLst>
          </p:nvPr>
        </p:nvGraphicFramePr>
        <p:xfrm>
          <a:off x="1024128" y="2466468"/>
          <a:ext cx="10357104" cy="366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3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7080F-6522-4DE4-A67B-C87B754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Anzahl Messungen pro Tag (Start am Mittwoch)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91B359-020B-4896-9F01-D2FE0CFAA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95022"/>
              </p:ext>
            </p:extLst>
          </p:nvPr>
        </p:nvGraphicFramePr>
        <p:xfrm>
          <a:off x="1021080" y="2466468"/>
          <a:ext cx="10357104" cy="3660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80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7080F-6522-4DE4-A67B-C87B754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Leistungen nach "Fleiss" (Start am Mittwoch)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67EE8E3-BCBE-4A06-B744-153A01C82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182820"/>
              </p:ext>
            </p:extLst>
          </p:nvPr>
        </p:nvGraphicFramePr>
        <p:xfrm>
          <a:off x="804672" y="2466467"/>
          <a:ext cx="10573512" cy="366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930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F09B7C-0BDA-4F21-8256-049F5C38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Was </a:t>
            </a:r>
            <a:r>
              <a:rPr lang="en-US" dirty="0" err="1">
                <a:solidFill>
                  <a:srgbClr val="FFFFFF"/>
                </a:solidFill>
              </a:rPr>
              <a:t>lernen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daraus</a:t>
            </a:r>
            <a:r>
              <a:rPr lang="en-US" dirty="0">
                <a:solidFill>
                  <a:srgbClr val="FFFFFF"/>
                </a:solidFill>
              </a:rPr>
              <a:t>?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30E32-EB31-406C-AB81-2BB7F24E4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Unter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welchen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Bedingungen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zeigte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Klasse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Durchschnitt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besten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Leistungen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Zu </a:t>
            </a:r>
            <a:r>
              <a:rPr lang="en-US" sz="2400" dirty="0" err="1">
                <a:solidFill>
                  <a:srgbClr val="000000"/>
                </a:solidFill>
              </a:rPr>
              <a:t>welchen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Tageszeiten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dirty="0" err="1">
                <a:solidFill>
                  <a:srgbClr val="000000"/>
                </a:solidFill>
              </a:rPr>
              <a:t>welcher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Verfassung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An </a:t>
            </a:r>
            <a:r>
              <a:rPr lang="en-US" sz="2400" dirty="0" err="1">
                <a:solidFill>
                  <a:srgbClr val="000000"/>
                </a:solidFill>
              </a:rPr>
              <a:t>welchen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Wochentagen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Unter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welchen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Umständen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sollten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wir</a:t>
            </a:r>
            <a:r>
              <a:rPr lang="en-US" sz="2400" dirty="0">
                <a:solidFill>
                  <a:srgbClr val="000000"/>
                </a:solidFill>
              </a:rPr>
              <a:t> Memory </a:t>
            </a:r>
            <a:r>
              <a:rPr lang="en-US" sz="2400" dirty="0" err="1">
                <a:solidFill>
                  <a:srgbClr val="000000"/>
                </a:solidFill>
              </a:rPr>
              <a:t>spielen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1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64698-89DC-45A0-8948-2FB97B0A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CH" noProof="0" dirty="0">
                <a:solidFill>
                  <a:srgbClr val="FFFFFF"/>
                </a:solidFill>
              </a:rPr>
              <a:t>Fragen an Dich!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D753-FD38-4FD0-804B-95D751AB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de-CH" sz="2400" noProof="0" dirty="0">
                <a:solidFill>
                  <a:srgbClr val="000000"/>
                </a:solidFill>
              </a:rPr>
              <a:t>Hattest Du ähnliche oder andere Schlafens- und Essenszeiten als die anderen?</a:t>
            </a:r>
          </a:p>
          <a:p>
            <a:pPr marL="0" indent="0">
              <a:buNone/>
            </a:pPr>
            <a:r>
              <a:rPr lang="de-CH" sz="2400" noProof="0" dirty="0">
                <a:solidFill>
                  <a:srgbClr val="000000"/>
                </a:solidFill>
              </a:rPr>
              <a:t>Wann bist Du Müde/Fit, Hungrig/Satt, Unkonzentriert/Konzentriert?</a:t>
            </a:r>
          </a:p>
          <a:p>
            <a:pPr marL="0" indent="0">
              <a:buNone/>
            </a:pPr>
            <a:endParaRPr lang="de-CH" sz="2400" noProof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CH" sz="2400" noProof="0" dirty="0">
                <a:solidFill>
                  <a:srgbClr val="000000"/>
                </a:solidFill>
              </a:rPr>
              <a:t>Zu welchen Tageszeiten hattest Du Deine besten und schlechtesten Leistungen?</a:t>
            </a:r>
          </a:p>
          <a:p>
            <a:pPr marL="0" indent="0">
              <a:buNone/>
            </a:pPr>
            <a:r>
              <a:rPr lang="de-CH" sz="2400" noProof="0" dirty="0">
                <a:solidFill>
                  <a:srgbClr val="000000"/>
                </a:solidFill>
              </a:rPr>
              <a:t>In welcher Verfassung hattest Du Deine besten und schlechtesten Leistungen?</a:t>
            </a:r>
          </a:p>
          <a:p>
            <a:pPr marL="0" indent="0">
              <a:buNone/>
            </a:pPr>
            <a:r>
              <a:rPr lang="de-CH" sz="2400" noProof="0" dirty="0">
                <a:solidFill>
                  <a:srgbClr val="000000"/>
                </a:solidFill>
              </a:rPr>
              <a:t>An welchen Wochentagen hattest Du Deine besten und schlechtesten Leistungen?</a:t>
            </a:r>
          </a:p>
          <a:p>
            <a:pPr marL="0" indent="0">
              <a:buNone/>
            </a:pPr>
            <a:endParaRPr lang="de-CH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CH" sz="2400" noProof="0" dirty="0">
                <a:solidFill>
                  <a:srgbClr val="000000"/>
                </a:solidFill>
              </a:rPr>
              <a:t>Hast Du Dich im Verlauf der Zeit verbessert?</a:t>
            </a:r>
          </a:p>
        </p:txBody>
      </p:sp>
    </p:spTree>
    <p:extLst>
      <p:ext uri="{BB962C8B-B14F-4D97-AF65-F5344CB8AC3E}">
        <p14:creationId xmlns:p14="http://schemas.microsoft.com/office/powerpoint/2010/main" val="178923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D4D9F-28CF-49C3-B71E-DD54DC8B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de-CH" sz="3600" noProof="0">
                <a:solidFill>
                  <a:srgbClr val="000000"/>
                </a:solidFill>
              </a:rPr>
              <a:t>Unser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A3C9-6C4B-404F-8DFD-257698363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b="1" noProof="0" dirty="0">
                <a:solidFill>
                  <a:srgbClr val="000000"/>
                </a:solidFill>
              </a:rPr>
              <a:t>17 Menschen</a:t>
            </a:r>
            <a:br>
              <a:rPr lang="de-CH" sz="2000" noProof="0" dirty="0">
                <a:solidFill>
                  <a:srgbClr val="000000"/>
                </a:solidFill>
              </a:rPr>
            </a:br>
            <a:r>
              <a:rPr lang="de-CH" sz="2000" noProof="0" dirty="0">
                <a:solidFill>
                  <a:srgbClr val="000000"/>
                </a:solidFill>
              </a:rPr>
              <a:t>(1, 2, 3, …, 17)</a:t>
            </a:r>
          </a:p>
          <a:p>
            <a:pPr marL="0" indent="0">
              <a:buNone/>
            </a:pPr>
            <a:r>
              <a:rPr lang="de-CH" sz="2000" b="1" noProof="0" dirty="0">
                <a:solidFill>
                  <a:srgbClr val="000000"/>
                </a:solidFill>
              </a:rPr>
              <a:t>4 Bedingungen</a:t>
            </a:r>
            <a:br>
              <a:rPr lang="de-CH" sz="2000" noProof="0" dirty="0">
                <a:solidFill>
                  <a:srgbClr val="000000"/>
                </a:solidFill>
              </a:rPr>
            </a:br>
            <a:r>
              <a:rPr lang="de-CH" sz="2000" noProof="0" dirty="0">
                <a:solidFill>
                  <a:srgbClr val="000000"/>
                </a:solidFill>
              </a:rPr>
              <a:t>(Nach Aufwachen, vor Mittagessen, nach Mittagessen, vor Einschlafen)</a:t>
            </a:r>
          </a:p>
          <a:p>
            <a:pPr marL="0" indent="0">
              <a:buNone/>
            </a:pPr>
            <a:r>
              <a:rPr lang="de-CH" sz="2000" b="1" noProof="0" dirty="0">
                <a:solidFill>
                  <a:srgbClr val="000000"/>
                </a:solidFill>
              </a:rPr>
              <a:t>460 mal Memory gespielt</a:t>
            </a:r>
            <a:br>
              <a:rPr lang="de-CH" sz="2000" noProof="0" dirty="0">
                <a:solidFill>
                  <a:srgbClr val="000000"/>
                </a:solidFill>
              </a:rPr>
            </a:br>
            <a:r>
              <a:rPr lang="de-CH" sz="2000" dirty="0">
                <a:solidFill>
                  <a:srgbClr val="000000"/>
                </a:solidFill>
              </a:rPr>
              <a:t>(</a:t>
            </a:r>
            <a:r>
              <a:rPr lang="de-CH" sz="2000" dirty="0" err="1">
                <a:solidFill>
                  <a:srgbClr val="000000"/>
                </a:solidFill>
              </a:rPr>
              <a:t>Yup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>
                <a:solidFill>
                  <a:srgbClr val="000000"/>
                </a:solidFill>
                <a:sym typeface="Wingdings" panose="05000000000000000000" pitchFamily="2" charset="2"/>
              </a:rPr>
              <a:t>)</a:t>
            </a:r>
            <a:endParaRPr lang="de-CH" sz="2000" noProof="0" dirty="0">
              <a:solidFill>
                <a:srgbClr val="000000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Chart, bar chart&#10;&#10;Description automatically generated">
            <a:extLst>
              <a:ext uri="{FF2B5EF4-FFF2-40B4-BE49-F238E27FC236}">
                <a16:creationId xmlns:a16="http://schemas.microsoft.com/office/drawing/2014/main" id="{8838EB5B-67B3-4DDC-9E29-C2310566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44" y="519958"/>
            <a:ext cx="3205839" cy="1811299"/>
          </a:xfrm>
          <a:prstGeom prst="rect">
            <a:avLst/>
          </a:prstGeom>
        </p:spPr>
      </p:pic>
      <p:sp>
        <p:nvSpPr>
          <p:cNvPr id="120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187729EC-AD46-4C33-B6AD-44E019929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568" y="5155443"/>
            <a:ext cx="2432116" cy="13711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9A65EE-6CEA-4172-9F2C-E3A5167FF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812" y="3726748"/>
            <a:ext cx="1807159" cy="10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7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D6CBA-0B29-4D40-A994-F1B4C54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Leistungen beim Memory Spielen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24C11E-D26B-4547-840F-0D8685F0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9" y="3034273"/>
            <a:ext cx="5166360" cy="3105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8E25D3-B381-4D84-AE33-384BCB92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41" y="3040349"/>
            <a:ext cx="5166360" cy="31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8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D6CBA-0B29-4D40-A994-F1B4C54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Schlafens- und Essenszeiten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15">
            <a:extLst>
              <a:ext uri="{FF2B5EF4-FFF2-40B4-BE49-F238E27FC236}">
                <a16:creationId xmlns:a16="http://schemas.microsoft.com/office/drawing/2014/main" id="{4BF16151-E414-452C-8194-EA4D7E195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223389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944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D6CBA-0B29-4D40-A994-F1B4C54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>
                <a:solidFill>
                  <a:srgbClr val="FFFFFF"/>
                </a:solidFill>
              </a:rPr>
              <a:t>Schlafens- und Essenszeiten</a:t>
            </a:r>
            <a:br>
              <a:rPr lang="de-CH" sz="4000" noProof="0">
                <a:solidFill>
                  <a:srgbClr val="FFFFFF"/>
                </a:solidFill>
              </a:rPr>
            </a:br>
            <a:r>
              <a:rPr lang="de-CH" sz="4000" noProof="0">
                <a:solidFill>
                  <a:srgbClr val="FFFFFF"/>
                </a:solidFill>
              </a:rPr>
              <a:t>Wochentage vs. Wochenenden</a:t>
            </a:r>
            <a:endParaRPr lang="de-CH" sz="4000" noProof="0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66C350-CD24-421E-8A75-8B105EE00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089381"/>
              </p:ext>
            </p:extLst>
          </p:nvPr>
        </p:nvGraphicFramePr>
        <p:xfrm>
          <a:off x="1033272" y="2610850"/>
          <a:ext cx="10119360" cy="3515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370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0666C-2A3C-4A1B-867D-EA3F5A6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Leistungen nach Schlafens- und Essenszeiten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10">
            <a:extLst>
              <a:ext uri="{FF2B5EF4-FFF2-40B4-BE49-F238E27FC236}">
                <a16:creationId xmlns:a16="http://schemas.microsoft.com/office/drawing/2014/main" id="{82051EA9-D641-4288-B3E5-1BD0F6F7C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78491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584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147782-1FFD-4007-97F2-3174A5A4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Verfassung nach Tageszeiten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2A01B03-9E9C-40BA-9673-3D02BB914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265051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82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7080F-6522-4DE4-A67B-C87B754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Leistungen nach Verfassung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4860963-CD77-4C5C-8653-828E369A9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719177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55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7080F-6522-4DE4-A67B-C87B7542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de-CH" sz="4000" noProof="0" dirty="0">
                <a:solidFill>
                  <a:srgbClr val="FFFFFF"/>
                </a:solidFill>
              </a:rPr>
              <a:t>Entwicklung des Scores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A08698D-036A-497C-AE5B-C6BE244BE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835864"/>
              </p:ext>
            </p:extLst>
          </p:nvPr>
        </p:nvGraphicFramePr>
        <p:xfrm>
          <a:off x="1027176" y="2466470"/>
          <a:ext cx="10357104" cy="366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426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Resultate</vt:lpstr>
      <vt:lpstr>Unser Experiment</vt:lpstr>
      <vt:lpstr>Leistungen beim Memory Spielen</vt:lpstr>
      <vt:lpstr>Schlafens- und Essenszeiten</vt:lpstr>
      <vt:lpstr>Schlafens- und Essenszeiten Wochentage vs. Wochenenden</vt:lpstr>
      <vt:lpstr>Leistungen nach Schlafens- und Essenszeiten</vt:lpstr>
      <vt:lpstr>Verfassung nach Tageszeiten</vt:lpstr>
      <vt:lpstr>Leistungen nach Verfassung</vt:lpstr>
      <vt:lpstr>Entwicklung des Scores</vt:lpstr>
      <vt:lpstr>Leistungen an Wochentagen vs. Wochenenden</vt:lpstr>
      <vt:lpstr>Anzahl Messungen pro Tag (Start am Mittwoch)</vt:lpstr>
      <vt:lpstr>Leistungen nach "Fleiss" (Start am Mittwoch)</vt:lpstr>
      <vt:lpstr>Was lernen wir daraus?</vt:lpstr>
      <vt:lpstr>Fragen an Dich!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Resultate</dc:title>
  <dc:creator>de Spindler Alexandre (desa)</dc:creator>
  <cp:lastModifiedBy>de Spindler Alexandre (desa)</cp:lastModifiedBy>
  <cp:revision>24</cp:revision>
  <dcterms:created xsi:type="dcterms:W3CDTF">2021-01-27T05:59:57Z</dcterms:created>
  <dcterms:modified xsi:type="dcterms:W3CDTF">2021-01-28T22:20:00Z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iteId">
    <vt:lpwstr>5d1a9f9d-201f-4a10-b983-451cf65cbc1e</vt:lpwstr>
  </property>
  <property fmtid="{D5CDD505-2E9C-101B-9397-08002B2CF9AE}" pid="4" name="MSIP_Label_10d9bad3-6dac-4e9a-89a3-89f3b8d247b2_Owner">
    <vt:lpwstr>desa@zhaw.ch</vt:lpwstr>
  </property>
  <property fmtid="{D5CDD505-2E9C-101B-9397-08002B2CF9AE}" pid="5" name="MSIP_Label_10d9bad3-6dac-4e9a-89a3-89f3b8d247b2_SetDate">
    <vt:lpwstr>2021-01-27T06:01:48.7895464Z</vt:lpwstr>
  </property>
  <property fmtid="{D5CDD505-2E9C-101B-9397-08002B2CF9AE}" pid="6" name="MSIP_Label_10d9bad3-6dac-4e9a-89a3-89f3b8d247b2_Name">
    <vt:lpwstr>Intern</vt:lpwstr>
  </property>
  <property fmtid="{D5CDD505-2E9C-101B-9397-08002B2CF9AE}" pid="7" name="MSIP_Label_10d9bad3-6dac-4e9a-89a3-89f3b8d247b2_Application">
    <vt:lpwstr>Microsoft Azure Information Protection</vt:lpwstr>
  </property>
  <property fmtid="{D5CDD505-2E9C-101B-9397-08002B2CF9AE}" pid="8" name="MSIP_Label_10d9bad3-6dac-4e9a-89a3-89f3b8d247b2_ActionId">
    <vt:lpwstr>b9529c06-771d-429e-9b8f-d51119f366f3</vt:lpwstr>
  </property>
  <property fmtid="{D5CDD505-2E9C-101B-9397-08002B2CF9AE}" pid="9" name="MSIP_Label_10d9bad3-6dac-4e9a-89a3-89f3b8d247b2_Extended_MSFT_Method">
    <vt:lpwstr>Automatic</vt:lpwstr>
  </property>
  <property fmtid="{D5CDD505-2E9C-101B-9397-08002B2CF9AE}" pid="10" name="Sensitivity">
    <vt:lpwstr>Intern</vt:lpwstr>
  </property>
</Properties>
</file>