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9"/>
  </p:notesMasterIdLst>
  <p:sldIdLst>
    <p:sldId id="400" r:id="rId2"/>
    <p:sldId id="397" r:id="rId3"/>
    <p:sldId id="399" r:id="rId4"/>
    <p:sldId id="392" r:id="rId5"/>
    <p:sldId id="395" r:id="rId6"/>
    <p:sldId id="396" r:id="rId7"/>
    <p:sldId id="391" r:id="rId8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B8"/>
    <a:srgbClr val="002C46"/>
    <a:srgbClr val="FDDA95"/>
    <a:srgbClr val="FFFFFF"/>
    <a:srgbClr val="FBC14E"/>
    <a:srgbClr val="EBEEF2"/>
    <a:srgbClr val="AABFD6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2808" autoAdjust="0"/>
  </p:normalViewPr>
  <p:slideViewPr>
    <p:cSldViewPr snapToGrid="0">
      <p:cViewPr varScale="1">
        <p:scale>
          <a:sx n="108" d="100"/>
          <a:sy n="108" d="100"/>
        </p:scale>
        <p:origin x="16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johns\OneDrive\Documents\5.4%20Revenue%20Analysis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johns\OneDrive\Documents\5.4%20Revenue%20Analysis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johns\OneDrive\Documents\5.4%20Revenue%20Analysis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johns\OneDrive\Documents\5.4%20Revenue%20Analysis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johns\OneDrive\Documents\5.4%20Revenue%20Analysis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johns\OneDrive\Documents\5.4%20Revenue%20Analysis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C:\Users\johns\OneDrive\Documents\5.4%20Revenue%20Analysis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file:///C:\Users\johns\OneDrive\Documents\5.4%20Revenue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johns\OneDrive\Documents\5.4%20Revenue%20Analysi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johns\OneDrive\Documents\5.4%20Revenue%20Analysi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johns\OneDrive\Documents\5.4%20Revenue%20Analysi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johns\OneDrive\Documents\5.4%20Revenue%20Analysi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johns\OneDrive\Documents\5.4%20Revenue%20Analysi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johns\OneDrive\Documents\5.4%20Revenue%20Analysi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johns\OneDrive\Documents\5.4%20Revenue%20Analysis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johns\OneDrive\Documents\5.4%20Revenue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Revenue</a:t>
            </a:r>
            <a:r>
              <a:rPr lang="en-US" baseline="0"/>
              <a:t> by Plant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'Revenue Analysis'!$A$62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'Revenue Analysis'!$E$62</c:f>
              <c:numCache>
                <c:formatCode>"$"#,##0.00;[Red]\-"$"#,##0.00</c:formatCode>
                <c:ptCount val="1"/>
                <c:pt idx="0">
                  <c:v>70944957.298152953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D-40BC-B172-E0B1C3330474}"/>
            </c:ext>
          </c:extLst>
        </c:ser>
        <c:ser>
          <c:idx val="1"/>
          <c:order val="1"/>
          <c:tx>
            <c:strRef>
              <c:f>'Revenue Analysis'!$A$63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'Revenue Analysis'!$E$63</c:f>
              <c:numCache>
                <c:formatCode>"$"#,##0.00;[Red]\-"$"#,##0.00</c:formatCode>
                <c:ptCount val="1"/>
                <c:pt idx="0">
                  <c:v>202255349.169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5D-40BC-B172-E0B1C3330474}"/>
            </c:ext>
          </c:extLst>
        </c:ser>
        <c:ser>
          <c:idx val="2"/>
          <c:order val="2"/>
          <c:tx>
            <c:strRef>
              <c:f>'Revenue Analysis'!$A$64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'Revenue Analysis'!$E$64</c:f>
              <c:numCache>
                <c:formatCode>"$"#,##0.00;[Red]\-"$"#,##0.00</c:formatCode>
                <c:ptCount val="1"/>
                <c:pt idx="0">
                  <c:v>163665225.377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5D-40BC-B172-E0B1C33304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6032664"/>
        <c:axId val="496030368"/>
      </c:barChart>
      <c:catAx>
        <c:axId val="4960326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6030368"/>
        <c:crosses val="autoZero"/>
        <c:auto val="1"/>
        <c:lblAlgn val="ctr"/>
        <c:lblOffset val="100"/>
        <c:noMultiLvlLbl val="0"/>
      </c:catAx>
      <c:valAx>
        <c:axId val="49603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032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Aggregated Costs by Cost Element - Surjek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Analysis'!$D$25</c:f>
              <c:strCache>
                <c:ptCount val="1"/>
                <c:pt idx="0">
                  <c:v>Chem-Exp (001)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'Expenses Analysis'!$R$25</c:f>
              <c:numCache>
                <c:formatCode>"$"#,##0.00;[Red]\-"$"#,##0.00</c:formatCode>
                <c:ptCount val="1"/>
                <c:pt idx="0">
                  <c:v>46326012.775156811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1-4554-B9D5-CEA3815592EE}"/>
            </c:ext>
          </c:extLst>
        </c:ser>
        <c:ser>
          <c:idx val="1"/>
          <c:order val="1"/>
          <c:tx>
            <c:strRef>
              <c:f>'Expenses Analysis'!$D$26</c:f>
              <c:strCache>
                <c:ptCount val="1"/>
                <c:pt idx="0">
                  <c:v>Utility-Exp (002) - 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'Expenses Analysis'!$R$26</c:f>
              <c:numCache>
                <c:formatCode>"$"#,##0.00;[Red]\-"$"#,##0.00</c:formatCode>
                <c:ptCount val="1"/>
                <c:pt idx="0">
                  <c:v>23163006.387578405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61-4554-B9D5-CEA3815592EE}"/>
            </c:ext>
          </c:extLst>
        </c:ser>
        <c:ser>
          <c:idx val="2"/>
          <c:order val="2"/>
          <c:tx>
            <c:strRef>
              <c:f>'Expenses Analysis'!$D$27</c:f>
              <c:strCache>
                <c:ptCount val="1"/>
                <c:pt idx="0">
                  <c:v>Utility-Exp (002) - Electricity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'Expenses Analysis'!$R$27</c:f>
              <c:numCache>
                <c:formatCode>"$"#,##0.00;[Red]\-"$"#,##0.00</c:formatCode>
                <c:ptCount val="1"/>
                <c:pt idx="0">
                  <c:v>19302505.322982002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61-4554-B9D5-CEA3815592EE}"/>
            </c:ext>
          </c:extLst>
        </c:ser>
        <c:ser>
          <c:idx val="3"/>
          <c:order val="3"/>
          <c:tx>
            <c:strRef>
              <c:f>'Expenses Analysis'!$D$28</c:f>
              <c:strCache>
                <c:ptCount val="1"/>
                <c:pt idx="0">
                  <c:v>Plant Maintenance (001)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'Expenses Analysis'!$R$28</c:f>
              <c:numCache>
                <c:formatCode>"$"#,##0.00;[Red]\-"$"#,##0.00</c:formatCode>
                <c:ptCount val="1"/>
                <c:pt idx="0">
                  <c:v>18221565.024895009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61-4554-B9D5-CEA3815592EE}"/>
            </c:ext>
          </c:extLst>
        </c:ser>
        <c:ser>
          <c:idx val="4"/>
          <c:order val="4"/>
          <c:tx>
            <c:strRef>
              <c:f>'Expenses Analysis'!$D$29</c:f>
              <c:strCache>
                <c:ptCount val="1"/>
                <c:pt idx="0">
                  <c:v>Plant Outages (002)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'Expenses Analysis'!$R$29</c:f>
              <c:numCache>
                <c:formatCode>"$"#,##0.00;[Red]\-"$"#,##0.00</c:formatCode>
                <c:ptCount val="1"/>
                <c:pt idx="0">
                  <c:v>11461092.4195712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61-4554-B9D5-CEA3815592EE}"/>
            </c:ext>
          </c:extLst>
        </c:ser>
        <c:ser>
          <c:idx val="5"/>
          <c:order val="5"/>
          <c:tx>
            <c:strRef>
              <c:f>'Expenses Analysis'!$D$30</c:f>
              <c:strCache>
                <c:ptCount val="1"/>
                <c:pt idx="0">
                  <c:v>Plant Op. Costs (003)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'Expenses Analysis'!$R$30</c:f>
              <c:numCache>
                <c:formatCode>"$"#,##0.00;[Red]\-"$"#,##0.00</c:formatCode>
                <c:ptCount val="1"/>
                <c:pt idx="0">
                  <c:v>12135274.3266048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C61-4554-B9D5-CEA3815592EE}"/>
            </c:ext>
          </c:extLst>
        </c:ser>
        <c:ser>
          <c:idx val="6"/>
          <c:order val="6"/>
          <c:tx>
            <c:strRef>
              <c:f>'Expenses Analysis'!$D$31</c:f>
              <c:strCache>
                <c:ptCount val="1"/>
                <c:pt idx="0">
                  <c:v>Plant Admin Costs (004)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'Expenses Analysis'!$R$31</c:f>
              <c:numCache>
                <c:formatCode>"$"#,##0.00;[Red]\-"$"#,##0.00</c:formatCode>
                <c:ptCount val="1"/>
                <c:pt idx="0">
                  <c:v>6573273.5935776001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C61-4554-B9D5-CEA3815592EE}"/>
            </c:ext>
          </c:extLst>
        </c:ser>
        <c:ser>
          <c:idx val="7"/>
          <c:order val="7"/>
          <c:tx>
            <c:strRef>
              <c:f>'Expenses Analysis'!$D$32</c:f>
              <c:strCache>
                <c:ptCount val="1"/>
                <c:pt idx="0">
                  <c:v>Labour-Costs (001)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'Expenses Analysis'!$R$32</c:f>
              <c:numCache>
                <c:formatCode>"$"#,##0.00;[Red]\-"$"#,##0.00</c:formatCode>
                <c:ptCount val="1"/>
                <c:pt idx="0">
                  <c:v>42136369.189600006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C61-4554-B9D5-CEA381559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987096"/>
        <c:axId val="562988736"/>
      </c:barChart>
      <c:catAx>
        <c:axId val="5629870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2988736"/>
        <c:crosses val="autoZero"/>
        <c:auto val="1"/>
        <c:lblAlgn val="ctr"/>
        <c:lblOffset val="100"/>
        <c:noMultiLvlLbl val="0"/>
      </c:catAx>
      <c:valAx>
        <c:axId val="56298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987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Aggregated Costs by Cost Element - Jutik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Analysis'!$D$35</c:f>
              <c:strCache>
                <c:ptCount val="1"/>
                <c:pt idx="0">
                  <c:v>Chem-Exp (001)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'Expenses Analysis'!$R$35</c:f>
              <c:numCache>
                <c:formatCode>"$"#,##0.00;[Red]\-"$"#,##0.00</c:formatCode>
                <c:ptCount val="1"/>
                <c:pt idx="0">
                  <c:v>21961819.498855624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4C-4E33-8CD1-57337485F90F}"/>
            </c:ext>
          </c:extLst>
        </c:ser>
        <c:ser>
          <c:idx val="1"/>
          <c:order val="1"/>
          <c:tx>
            <c:strRef>
              <c:f>'Expenses Analysis'!$D$36</c:f>
              <c:strCache>
                <c:ptCount val="1"/>
                <c:pt idx="0">
                  <c:v>Utility-Exp (002) - 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'Expenses Analysis'!$R$36</c:f>
              <c:numCache>
                <c:formatCode>"$"#,##0.00;[Red]\-"$"#,##0.00</c:formatCode>
                <c:ptCount val="1"/>
                <c:pt idx="0">
                  <c:v>10834063.805491872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4C-4E33-8CD1-57337485F90F}"/>
            </c:ext>
          </c:extLst>
        </c:ser>
        <c:ser>
          <c:idx val="2"/>
          <c:order val="2"/>
          <c:tx>
            <c:strRef>
              <c:f>'Expenses Analysis'!$D$37</c:f>
              <c:strCache>
                <c:ptCount val="1"/>
                <c:pt idx="0">
                  <c:v>Utility-Exp (002) - Electricity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'Expenses Analysis'!$R$37</c:f>
              <c:numCache>
                <c:formatCode>"$"#,##0.00;[Red]\-"$"#,##0.00</c:formatCode>
                <c:ptCount val="1"/>
                <c:pt idx="0">
                  <c:v>10031540.560640626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4C-4E33-8CD1-57337485F90F}"/>
            </c:ext>
          </c:extLst>
        </c:ser>
        <c:ser>
          <c:idx val="3"/>
          <c:order val="3"/>
          <c:tx>
            <c:strRef>
              <c:f>'Expenses Analysis'!$D$38</c:f>
              <c:strCache>
                <c:ptCount val="1"/>
                <c:pt idx="0">
                  <c:v>Plant Maintenance (001)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'Expenses Analysis'!$R$38</c:f>
              <c:numCache>
                <c:formatCode>"$"#,##0.00;[Red]\-"$"#,##0.00</c:formatCode>
                <c:ptCount val="1"/>
                <c:pt idx="0">
                  <c:v>8667251.0443934985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4C-4E33-8CD1-57337485F90F}"/>
            </c:ext>
          </c:extLst>
        </c:ser>
        <c:ser>
          <c:idx val="4"/>
          <c:order val="4"/>
          <c:tx>
            <c:strRef>
              <c:f>'Expenses Analysis'!$D$39</c:f>
              <c:strCache>
                <c:ptCount val="1"/>
                <c:pt idx="0">
                  <c:v>Plant Outages (002)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'Expenses Analysis'!$R$39</c:f>
              <c:numCache>
                <c:formatCode>"$"#,##0.00;[Red]\-"$"#,##0.00</c:formatCode>
                <c:ptCount val="1"/>
                <c:pt idx="0">
                  <c:v>2219902.8413250004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4C-4E33-8CD1-57337485F90F}"/>
            </c:ext>
          </c:extLst>
        </c:ser>
        <c:ser>
          <c:idx val="5"/>
          <c:order val="5"/>
          <c:tx>
            <c:strRef>
              <c:f>'Expenses Analysis'!$D$40</c:f>
              <c:strCache>
                <c:ptCount val="1"/>
                <c:pt idx="0">
                  <c:v>Plant Op. Costs (003)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'Expenses Analysis'!$R$40</c:f>
              <c:numCache>
                <c:formatCode>"$"#,##0.00;[Red]\-"$"#,##0.00</c:formatCode>
                <c:ptCount val="1"/>
                <c:pt idx="0">
                  <c:v>5505359.0464859996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84C-4E33-8CD1-57337485F90F}"/>
            </c:ext>
          </c:extLst>
        </c:ser>
        <c:ser>
          <c:idx val="6"/>
          <c:order val="6"/>
          <c:tx>
            <c:strRef>
              <c:f>'Expenses Analysis'!$D$41</c:f>
              <c:strCache>
                <c:ptCount val="1"/>
                <c:pt idx="0">
                  <c:v>Plant Admin Costs (004)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'Expenses Analysis'!$R$41</c:f>
              <c:numCache>
                <c:formatCode>"$"#,##0.00;[Red]\-"$"#,##0.00</c:formatCode>
                <c:ptCount val="1"/>
                <c:pt idx="0">
                  <c:v>1864718.386713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84C-4E33-8CD1-57337485F90F}"/>
            </c:ext>
          </c:extLst>
        </c:ser>
        <c:ser>
          <c:idx val="7"/>
          <c:order val="7"/>
          <c:tx>
            <c:strRef>
              <c:f>'Expenses Analysis'!$D$42</c:f>
              <c:strCache>
                <c:ptCount val="1"/>
                <c:pt idx="0">
                  <c:v>Labour-Costs (001)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'Expenses Analysis'!$R$42</c:f>
              <c:numCache>
                <c:formatCode>"$"#,##0.00;[Red]\-"$"#,##0.00</c:formatCode>
                <c:ptCount val="1"/>
                <c:pt idx="0">
                  <c:v>29638834.095899999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84C-4E33-8CD1-57337485F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7081200"/>
        <c:axId val="507083496"/>
      </c:barChart>
      <c:catAx>
        <c:axId val="507081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7083496"/>
        <c:crosses val="autoZero"/>
        <c:auto val="1"/>
        <c:lblAlgn val="ctr"/>
        <c:lblOffset val="100"/>
        <c:noMultiLvlLbl val="0"/>
      </c:catAx>
      <c:valAx>
        <c:axId val="507083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08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Chemical</a:t>
            </a:r>
            <a:r>
              <a:rPr lang="en-US" baseline="0"/>
              <a:t> Expenditure vs. Water Production - Kootha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'Expenses Analysis'!$E$108</c:f>
              <c:strCache>
                <c:ptCount val="1"/>
                <c:pt idx="0">
                  <c:v>Water Production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Analysis'!$F$108:$Q$108</c:f>
              <c:numCache>
                <c:formatCode>#,##0.00</c:formatCode>
                <c:ptCount val="12"/>
                <c:pt idx="0">
                  <c:v>181.933291</c:v>
                </c:pt>
                <c:pt idx="1">
                  <c:v>187.44394299999999</c:v>
                </c:pt>
                <c:pt idx="2">
                  <c:v>184.77365699999999</c:v>
                </c:pt>
                <c:pt idx="3">
                  <c:v>191.54109299999999</c:v>
                </c:pt>
                <c:pt idx="4">
                  <c:v>98.096062000000003</c:v>
                </c:pt>
                <c:pt idx="5">
                  <c:v>185.30685299999999</c:v>
                </c:pt>
                <c:pt idx="6">
                  <c:v>186.90143900000001</c:v>
                </c:pt>
                <c:pt idx="7">
                  <c:v>158.58676500000001</c:v>
                </c:pt>
                <c:pt idx="8">
                  <c:v>191.40367599999999</c:v>
                </c:pt>
                <c:pt idx="9">
                  <c:v>171.057864</c:v>
                </c:pt>
                <c:pt idx="10">
                  <c:v>169.28699900000001</c:v>
                </c:pt>
                <c:pt idx="11">
                  <c:v>142.50871699999999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41-48F7-9C3A-3921507E5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13524584"/>
        <c:axId val="513522944"/>
      </c:barChart>
      <c:lineChart>
        <c:grouping val="standard"/>
        <c:varyColors val="0"/>
        <c:ser>
          <c:idx val="0"/>
          <c:order val="0"/>
          <c:tx>
            <c:strRef>
              <c:f>'Expenses Analysis'!$E$105</c:f>
              <c:strCache>
                <c:ptCount val="1"/>
                <c:pt idx="0">
                  <c:v>Chem-Exp (001)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Analysis'!$F$105:$Q$105</c:f>
              <c:numCache>
                <c:formatCode>"$"#,##0.00;[Red]\-"$"#,##0.00</c:formatCode>
                <c:ptCount val="12"/>
                <c:pt idx="0">
                  <c:v>593751.84077137313</c:v>
                </c:pt>
                <c:pt idx="1">
                  <c:v>820393.03401412489</c:v>
                </c:pt>
                <c:pt idx="2">
                  <c:v>642291.58212862327</c:v>
                </c:pt>
                <c:pt idx="3">
                  <c:v>609639.97288837493</c:v>
                </c:pt>
                <c:pt idx="4">
                  <c:v>626073.16897124995</c:v>
                </c:pt>
                <c:pt idx="5">
                  <c:v>602153.37789750006</c:v>
                </c:pt>
                <c:pt idx="6">
                  <c:v>1146143.9846999997</c:v>
                </c:pt>
                <c:pt idx="7">
                  <c:v>964931.83751249989</c:v>
                </c:pt>
                <c:pt idx="8">
                  <c:v>962733.95790000004</c:v>
                </c:pt>
                <c:pt idx="9">
                  <c:v>964825.21760624985</c:v>
                </c:pt>
                <c:pt idx="10">
                  <c:v>1024534.78359375</c:v>
                </c:pt>
                <c:pt idx="11">
                  <c:v>1168045.22566875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41-48F7-9C3A-3921507E5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7504936"/>
        <c:axId val="287505264"/>
      </c:lineChart>
      <c:dateAx>
        <c:axId val="28750493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505264"/>
        <c:crosses val="autoZero"/>
        <c:auto val="1"/>
        <c:lblOffset val="100"/>
        <c:baseTimeUnit val="months"/>
      </c:dateAx>
      <c:valAx>
        <c:axId val="28750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504936"/>
        <c:crosses val="autoZero"/>
        <c:crossBetween val="between"/>
      </c:valAx>
      <c:valAx>
        <c:axId val="513522944"/>
        <c:scaling>
          <c:orientation val="minMax"/>
        </c:scaling>
        <c:delete val="0"/>
        <c:axPos val="r"/>
        <c:numFmt formatCode="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524584"/>
        <c:crosses val="max"/>
        <c:crossBetween val="between"/>
      </c:valAx>
      <c:dateAx>
        <c:axId val="513524584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513522944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Chemical Expenditure vs. Water Production - Surjek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'Expenses Analysis'!$E$109</c:f>
              <c:strCache>
                <c:ptCount val="1"/>
                <c:pt idx="0">
                  <c:v>Water Production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Analysis'!$F$109:$Q$109</c:f>
              <c:numCache>
                <c:formatCode>#,##0.00</c:formatCode>
                <c:ptCount val="12"/>
                <c:pt idx="0">
                  <c:v>214.968999</c:v>
                </c:pt>
                <c:pt idx="1">
                  <c:v>228.199051</c:v>
                </c:pt>
                <c:pt idx="2">
                  <c:v>216.53646700000002</c:v>
                </c:pt>
                <c:pt idx="3">
                  <c:v>236.760276</c:v>
                </c:pt>
                <c:pt idx="4">
                  <c:v>232.052864</c:v>
                </c:pt>
                <c:pt idx="5">
                  <c:v>240.21016</c:v>
                </c:pt>
                <c:pt idx="6">
                  <c:v>288.160549</c:v>
                </c:pt>
                <c:pt idx="7">
                  <c:v>306.884524</c:v>
                </c:pt>
                <c:pt idx="8">
                  <c:v>367.65100600000005</c:v>
                </c:pt>
                <c:pt idx="9">
                  <c:v>351.99016599999999</c:v>
                </c:pt>
                <c:pt idx="10">
                  <c:v>362.822</c:v>
                </c:pt>
                <c:pt idx="11">
                  <c:v>260.31229999999999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BA-4088-B66E-CD0A72030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14202808"/>
        <c:axId val="514200184"/>
      </c:barChart>
      <c:lineChart>
        <c:grouping val="standard"/>
        <c:varyColors val="0"/>
        <c:ser>
          <c:idx val="0"/>
          <c:order val="0"/>
          <c:tx>
            <c:strRef>
              <c:f>'Expenses Analysis'!$E$106</c:f>
              <c:strCache>
                <c:ptCount val="1"/>
                <c:pt idx="0">
                  <c:v>Chem-Exp (001)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Analysis'!$F$106:$Q$106</c:f>
              <c:numCache>
                <c:formatCode>"$"#,##0.00;[Red]\-"$"#,##0.00</c:formatCode>
                <c:ptCount val="12"/>
                <c:pt idx="0">
                  <c:v>2533034.5131168002</c:v>
                </c:pt>
                <c:pt idx="1">
                  <c:v>3051574.1625600001</c:v>
                </c:pt>
                <c:pt idx="2">
                  <c:v>3084202.7580672004</c:v>
                </c:pt>
                <c:pt idx="3">
                  <c:v>4135202.765971201</c:v>
                </c:pt>
                <c:pt idx="4">
                  <c:v>4473275.8948415993</c:v>
                </c:pt>
                <c:pt idx="5">
                  <c:v>3464957.9260800011</c:v>
                </c:pt>
                <c:pt idx="6">
                  <c:v>4049642.8266000003</c:v>
                </c:pt>
                <c:pt idx="7">
                  <c:v>4767948.2214000002</c:v>
                </c:pt>
                <c:pt idx="8">
                  <c:v>4346722.8083999995</c:v>
                </c:pt>
                <c:pt idx="9">
                  <c:v>4671541.1274000006</c:v>
                </c:pt>
                <c:pt idx="10">
                  <c:v>5478104.6040000012</c:v>
                </c:pt>
                <c:pt idx="11">
                  <c:v>2269805.1667200001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BA-4088-B66E-CD0A72030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6319344"/>
        <c:axId val="426320656"/>
      </c:lineChart>
      <c:dateAx>
        <c:axId val="42631934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320656"/>
        <c:crosses val="autoZero"/>
        <c:auto val="1"/>
        <c:lblOffset val="100"/>
        <c:baseTimeUnit val="months"/>
      </c:dateAx>
      <c:valAx>
        <c:axId val="42632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319344"/>
        <c:crosses val="autoZero"/>
        <c:crossBetween val="between"/>
      </c:valAx>
      <c:valAx>
        <c:axId val="514200184"/>
        <c:scaling>
          <c:orientation val="minMax"/>
        </c:scaling>
        <c:delete val="0"/>
        <c:axPos val="r"/>
        <c:numFmt formatCode="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202808"/>
        <c:crosses val="max"/>
        <c:crossBetween val="between"/>
      </c:valAx>
      <c:dateAx>
        <c:axId val="514202808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514200184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Chemical Expenditure vs. Water Production</a:t>
            </a:r>
            <a:r>
              <a:rPr lang="en-US" baseline="0"/>
              <a:t> - Jutik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'Expenses Analysis'!$E$110</c:f>
              <c:strCache>
                <c:ptCount val="1"/>
                <c:pt idx="0">
                  <c:v>Water Production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Analysis'!$F$110:$Q$110</c:f>
              <c:numCache>
                <c:formatCode>#,##0.00</c:formatCode>
                <c:ptCount val="12"/>
                <c:pt idx="0">
                  <c:v>250.24199099999998</c:v>
                </c:pt>
                <c:pt idx="1">
                  <c:v>206.740703</c:v>
                </c:pt>
                <c:pt idx="2">
                  <c:v>201.23546099999996</c:v>
                </c:pt>
                <c:pt idx="3">
                  <c:v>174.36956599999999</c:v>
                </c:pt>
                <c:pt idx="4">
                  <c:v>204.09105</c:v>
                </c:pt>
                <c:pt idx="5">
                  <c:v>146.35666599999999</c:v>
                </c:pt>
                <c:pt idx="6">
                  <c:v>204.20249700000002</c:v>
                </c:pt>
                <c:pt idx="7">
                  <c:v>217.43019900000002</c:v>
                </c:pt>
                <c:pt idx="8">
                  <c:v>230.98220000000001</c:v>
                </c:pt>
                <c:pt idx="9">
                  <c:v>236.441136</c:v>
                </c:pt>
                <c:pt idx="10">
                  <c:v>241.40736899999999</c:v>
                </c:pt>
                <c:pt idx="11">
                  <c:v>220.380334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27-4DE8-B097-DA9099C1A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06048608"/>
        <c:axId val="513947576"/>
      </c:barChart>
      <c:lineChart>
        <c:grouping val="standard"/>
        <c:varyColors val="0"/>
        <c:ser>
          <c:idx val="0"/>
          <c:order val="0"/>
          <c:tx>
            <c:strRef>
              <c:f>'Expenses Analysis'!$E$107</c:f>
              <c:strCache>
                <c:ptCount val="1"/>
                <c:pt idx="0">
                  <c:v>Chem-Exp (001)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Analysis'!$F$107:$Q$107</c:f>
              <c:numCache>
                <c:formatCode>"$"#,##0.00;[Red]\-"$"#,##0.00</c:formatCode>
                <c:ptCount val="12"/>
                <c:pt idx="0">
                  <c:v>1625596.3356633</c:v>
                </c:pt>
                <c:pt idx="1">
                  <c:v>1295067.8472731998</c:v>
                </c:pt>
                <c:pt idx="2">
                  <c:v>1750624.8818057997</c:v>
                </c:pt>
                <c:pt idx="3">
                  <c:v>1472529.3869285996</c:v>
                </c:pt>
                <c:pt idx="4">
                  <c:v>1252200.4923928501</c:v>
                </c:pt>
                <c:pt idx="5">
                  <c:v>1406782.6738875001</c:v>
                </c:pt>
                <c:pt idx="6">
                  <c:v>1877449.5046125001</c:v>
                </c:pt>
                <c:pt idx="7">
                  <c:v>1912219.1750437501</c:v>
                </c:pt>
                <c:pt idx="8">
                  <c:v>2266625.1980531253</c:v>
                </c:pt>
                <c:pt idx="9">
                  <c:v>2234200.5744250002</c:v>
                </c:pt>
                <c:pt idx="10">
                  <c:v>2593715.6428375002</c:v>
                </c:pt>
                <c:pt idx="11">
                  <c:v>2274807.7859325004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27-4DE8-B097-DA9099C1A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7203416"/>
        <c:axId val="517203744"/>
      </c:lineChart>
      <c:dateAx>
        <c:axId val="51720341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203744"/>
        <c:crosses val="autoZero"/>
        <c:auto val="1"/>
        <c:lblOffset val="100"/>
        <c:baseTimeUnit val="months"/>
      </c:dateAx>
      <c:valAx>
        <c:axId val="51720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203416"/>
        <c:crosses val="autoZero"/>
        <c:crossBetween val="between"/>
      </c:valAx>
      <c:valAx>
        <c:axId val="513947576"/>
        <c:scaling>
          <c:orientation val="minMax"/>
        </c:scaling>
        <c:delete val="0"/>
        <c:axPos val="r"/>
        <c:numFmt formatCode="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048608"/>
        <c:crosses val="max"/>
        <c:crossBetween val="between"/>
      </c:valAx>
      <c:dateAx>
        <c:axId val="506048608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513947576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EBIT Per Unit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'EBIT Analysis'!$A$23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'EBIT Analysis'!$Q$23</c:f>
              <c:numCache>
                <c:formatCode>"$"#,##0.00;[Red]\-"$"#,##0.00</c:formatCode>
                <c:ptCount val="1"/>
                <c:pt idx="0">
                  <c:v>19721133.205825478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DD-4218-AB55-D1A0175F38EF}"/>
            </c:ext>
          </c:extLst>
        </c:ser>
        <c:ser>
          <c:idx val="1"/>
          <c:order val="1"/>
          <c:tx>
            <c:strRef>
              <c:f>'EBIT Analysis'!$A$24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'EBIT Analysis'!$Q$24</c:f>
              <c:numCache>
                <c:formatCode>"$"#,##0.00;[Red]\-"$"#,##0.00</c:formatCode>
                <c:ptCount val="1"/>
                <c:pt idx="0">
                  <c:v>22936250.129034162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DD-4218-AB55-D1A0175F38EF}"/>
            </c:ext>
          </c:extLst>
        </c:ser>
        <c:ser>
          <c:idx val="2"/>
          <c:order val="2"/>
          <c:tx>
            <c:strRef>
              <c:f>'EBIT Analysis'!$A$25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'EBIT Analysis'!$Q$25</c:f>
              <c:numCache>
                <c:formatCode>"$"#,##0.00;[Red]\-"$"#,##0.00</c:formatCode>
                <c:ptCount val="1"/>
                <c:pt idx="0">
                  <c:v>72941736.097194374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DD-4218-AB55-D1A0175F3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7502312"/>
        <c:axId val="287503952"/>
      </c:barChart>
      <c:catAx>
        <c:axId val="287502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87503952"/>
        <c:crosses val="autoZero"/>
        <c:auto val="1"/>
        <c:lblAlgn val="ctr"/>
        <c:lblOffset val="100"/>
        <c:noMultiLvlLbl val="0"/>
      </c:catAx>
      <c:valAx>
        <c:axId val="28750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5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 EBIT Per Unit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'EBIT Analysis'!$A$23:$B$23</c:f>
              <c:strCache>
                <c:ptCount val="2"/>
                <c:pt idx="0">
                  <c:v>Kootha</c:v>
                </c:pt>
                <c:pt idx="1">
                  <c:v>EBIT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'EBIT Analysis'!$C$13:$P$13</c:f>
              <c:numCache>
                <c:formatCode>General</c:formatCode>
                <c:ptCount val="14"/>
                <c:pt idx="2" formatCode="mmm\-yy">
                  <c:v>41456</c:v>
                </c:pt>
                <c:pt idx="3" formatCode="mmm\-yy">
                  <c:v>41487</c:v>
                </c:pt>
                <c:pt idx="4" formatCode="mmm\-yy">
                  <c:v>41518</c:v>
                </c:pt>
                <c:pt idx="5" formatCode="mmm\-yy">
                  <c:v>41548</c:v>
                </c:pt>
                <c:pt idx="6" formatCode="mmm\-yy">
                  <c:v>41579</c:v>
                </c:pt>
                <c:pt idx="7" formatCode="mmm\-yy">
                  <c:v>41609</c:v>
                </c:pt>
                <c:pt idx="8" formatCode="mmm\-yy">
                  <c:v>41640</c:v>
                </c:pt>
                <c:pt idx="9" formatCode="mmm\-yy">
                  <c:v>41671</c:v>
                </c:pt>
                <c:pt idx="10" formatCode="mmm\-yy">
                  <c:v>41699</c:v>
                </c:pt>
                <c:pt idx="11" formatCode="mmm\-yy">
                  <c:v>41730</c:v>
                </c:pt>
                <c:pt idx="12" formatCode="mmm\-yy">
                  <c:v>41760</c:v>
                </c:pt>
                <c:pt idx="13" formatCode="mmm\-yy">
                  <c:v>41791</c:v>
                </c:pt>
              </c:numCache>
            </c:numRef>
          </c:cat>
          <c:val>
            <c:numRef>
              <c:f>'EBIT Analysis'!$C$23:$P$23</c:f>
              <c:numCache>
                <c:formatCode>General</c:formatCode>
                <c:ptCount val="14"/>
                <c:pt idx="2" formatCode="&quot;$&quot;#,##0.00;[Red]\-&quot;$&quot;#,##0.00">
                  <c:v>2456292.3275362095</c:v>
                </c:pt>
                <c:pt idx="3" formatCode="&quot;$&quot;#,##0.00;[Red]\-&quot;$&quot;#,##0.00">
                  <c:v>918310.88787430618</c:v>
                </c:pt>
                <c:pt idx="4" formatCode="&quot;$&quot;#,##0.00;[Red]\-&quot;$&quot;#,##0.00">
                  <c:v>1519674.7670411356</c:v>
                </c:pt>
                <c:pt idx="5" formatCode="&quot;$&quot;#,##0.00;[Red]\-&quot;$&quot;#,##0.00">
                  <c:v>1671126.6978958244</c:v>
                </c:pt>
                <c:pt idx="6" formatCode="&quot;$&quot;#,##0.00;[Red]\-&quot;$&quot;#,##0.00">
                  <c:v>1867603.7439484252</c:v>
                </c:pt>
                <c:pt idx="7" formatCode="&quot;$&quot;#,##0.00;[Red]\-&quot;$&quot;#,##0.00">
                  <c:v>1873668.8420387572</c:v>
                </c:pt>
                <c:pt idx="8" formatCode="&quot;$&quot;#,##0.00;[Red]\-&quot;$&quot;#,##0.00">
                  <c:v>2572779.3705296312</c:v>
                </c:pt>
                <c:pt idx="9" formatCode="&quot;$&quot;#,##0.00;[Red]\-&quot;$&quot;#,##0.00">
                  <c:v>2504531.9499788247</c:v>
                </c:pt>
                <c:pt idx="10" formatCode="&quot;$&quot;#,##0.00;[Red]\-&quot;$&quot;#,##0.00">
                  <c:v>2888063.9198026378</c:v>
                </c:pt>
                <c:pt idx="11" formatCode="&quot;$&quot;#,##0.00;[Red]\-&quot;$&quot;#,##0.00">
                  <c:v>912936.10019635595</c:v>
                </c:pt>
                <c:pt idx="12" formatCode="&quot;$&quot;#,##0.00;[Red]\-&quot;$&quot;#,##0.00">
                  <c:v>702117.95209483802</c:v>
                </c:pt>
                <c:pt idx="13" formatCode="&quot;$&quot;#,##0.00;[Red]\-&quot;$&quot;#,##0.00">
                  <c:v>-165973.35311146174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06-41D8-AE47-FDD9BC5D9822}"/>
            </c:ext>
          </c:extLst>
        </c:ser>
        <c:ser>
          <c:idx val="1"/>
          <c:order val="1"/>
          <c:tx>
            <c:strRef>
              <c:f>'EBIT Analysis'!$A$24:$B$24</c:f>
              <c:strCache>
                <c:ptCount val="2"/>
                <c:pt idx="0">
                  <c:v>Surjek</c:v>
                </c:pt>
                <c:pt idx="1">
                  <c:v>EBIT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'EBIT Analysis'!$C$13:$P$13</c:f>
              <c:numCache>
                <c:formatCode>General</c:formatCode>
                <c:ptCount val="14"/>
                <c:pt idx="2" formatCode="mmm\-yy">
                  <c:v>41456</c:v>
                </c:pt>
                <c:pt idx="3" formatCode="mmm\-yy">
                  <c:v>41487</c:v>
                </c:pt>
                <c:pt idx="4" formatCode="mmm\-yy">
                  <c:v>41518</c:v>
                </c:pt>
                <c:pt idx="5" formatCode="mmm\-yy">
                  <c:v>41548</c:v>
                </c:pt>
                <c:pt idx="6" formatCode="mmm\-yy">
                  <c:v>41579</c:v>
                </c:pt>
                <c:pt idx="7" formatCode="mmm\-yy">
                  <c:v>41609</c:v>
                </c:pt>
                <c:pt idx="8" formatCode="mmm\-yy">
                  <c:v>41640</c:v>
                </c:pt>
                <c:pt idx="9" formatCode="mmm\-yy">
                  <c:v>41671</c:v>
                </c:pt>
                <c:pt idx="10" formatCode="mmm\-yy">
                  <c:v>41699</c:v>
                </c:pt>
                <c:pt idx="11" formatCode="mmm\-yy">
                  <c:v>41730</c:v>
                </c:pt>
                <c:pt idx="12" formatCode="mmm\-yy">
                  <c:v>41760</c:v>
                </c:pt>
                <c:pt idx="13" formatCode="mmm\-yy">
                  <c:v>41791</c:v>
                </c:pt>
              </c:numCache>
            </c:numRef>
          </c:cat>
          <c:val>
            <c:numRef>
              <c:f>'EBIT Analysis'!$C$24:$P$24</c:f>
              <c:numCache>
                <c:formatCode>General</c:formatCode>
                <c:ptCount val="14"/>
                <c:pt idx="2" formatCode="&quot;$&quot;#,##0.00;[Red]\-&quot;$&quot;#,##0.00">
                  <c:v>5988499.8026137892</c:v>
                </c:pt>
                <c:pt idx="3" formatCode="&quot;$&quot;#,##0.00;[Red]\-&quot;$&quot;#,##0.00">
                  <c:v>943434.10160639696</c:v>
                </c:pt>
                <c:pt idx="4" formatCode="&quot;$&quot;#,##0.00;[Red]\-&quot;$&quot;#,##0.00">
                  <c:v>2328952.4387191646</c:v>
                </c:pt>
                <c:pt idx="5" formatCode="&quot;$&quot;#,##0.00;[Red]\-&quot;$&quot;#,##0.00">
                  <c:v>-3360291.110331079</c:v>
                </c:pt>
                <c:pt idx="6" formatCode="&quot;$&quot;#,##0.00;[Red]\-&quot;$&quot;#,##0.00">
                  <c:v>-6192464.2872408964</c:v>
                </c:pt>
                <c:pt idx="7" formatCode="&quot;$&quot;#,##0.00;[Red]\-&quot;$&quot;#,##0.00">
                  <c:v>2604016.9804607946</c:v>
                </c:pt>
                <c:pt idx="8" formatCode="&quot;$&quot;#,##0.00;[Red]\-&quot;$&quot;#,##0.00">
                  <c:v>8366591.2969236001</c:v>
                </c:pt>
                <c:pt idx="9" formatCode="&quot;$&quot;#,##0.00;[Red]\-&quot;$&quot;#,##0.00">
                  <c:v>2112457.573284395</c:v>
                </c:pt>
                <c:pt idx="10" formatCode="&quot;$&quot;#,##0.00;[Red]\-&quot;$&quot;#,##0.00">
                  <c:v>4631100.2007863969</c:v>
                </c:pt>
                <c:pt idx="11" formatCode="&quot;$&quot;#,##0.00;[Red]\-&quot;$&quot;#,##0.00">
                  <c:v>2132931.991960397</c:v>
                </c:pt>
                <c:pt idx="12" formatCode="&quot;$&quot;#,##0.00;[Red]\-&quot;$&quot;#,##0.00">
                  <c:v>-4294074.8102160059</c:v>
                </c:pt>
                <c:pt idx="13" formatCode="&quot;$&quot;#,##0.00;[Red]\-&quot;$&quot;#,##0.00">
                  <c:v>7675095.9504672009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06-41D8-AE47-FDD9BC5D9822}"/>
            </c:ext>
          </c:extLst>
        </c:ser>
        <c:ser>
          <c:idx val="2"/>
          <c:order val="2"/>
          <c:tx>
            <c:strRef>
              <c:f>'EBIT Analysis'!$A$25:$B$25</c:f>
              <c:strCache>
                <c:ptCount val="2"/>
                <c:pt idx="0">
                  <c:v>Jutik</c:v>
                </c:pt>
                <c:pt idx="1">
                  <c:v>EBIT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'EBIT Analysis'!$C$13:$P$13</c:f>
              <c:numCache>
                <c:formatCode>General</c:formatCode>
                <c:ptCount val="14"/>
                <c:pt idx="2" formatCode="mmm\-yy">
                  <c:v>41456</c:v>
                </c:pt>
                <c:pt idx="3" formatCode="mmm\-yy">
                  <c:v>41487</c:v>
                </c:pt>
                <c:pt idx="4" formatCode="mmm\-yy">
                  <c:v>41518</c:v>
                </c:pt>
                <c:pt idx="5" formatCode="mmm\-yy">
                  <c:v>41548</c:v>
                </c:pt>
                <c:pt idx="6" formatCode="mmm\-yy">
                  <c:v>41579</c:v>
                </c:pt>
                <c:pt idx="7" formatCode="mmm\-yy">
                  <c:v>41609</c:v>
                </c:pt>
                <c:pt idx="8" formatCode="mmm\-yy">
                  <c:v>41640</c:v>
                </c:pt>
                <c:pt idx="9" formatCode="mmm\-yy">
                  <c:v>41671</c:v>
                </c:pt>
                <c:pt idx="10" formatCode="mmm\-yy">
                  <c:v>41699</c:v>
                </c:pt>
                <c:pt idx="11" formatCode="mmm\-yy">
                  <c:v>41730</c:v>
                </c:pt>
                <c:pt idx="12" formatCode="mmm\-yy">
                  <c:v>41760</c:v>
                </c:pt>
                <c:pt idx="13" formatCode="mmm\-yy">
                  <c:v>41791</c:v>
                </c:pt>
              </c:numCache>
            </c:numRef>
          </c:cat>
          <c:val>
            <c:numRef>
              <c:f>'EBIT Analysis'!$C$25:$P$25</c:f>
              <c:numCache>
                <c:formatCode>General</c:formatCode>
                <c:ptCount val="14"/>
                <c:pt idx="2" formatCode="&quot;$&quot;#,##0.00;[Red]\-&quot;$&quot;#,##0.00">
                  <c:v>4547848.2127075791</c:v>
                </c:pt>
                <c:pt idx="3" formatCode="&quot;$&quot;#,##0.00;[Red]\-&quot;$&quot;#,##0.00">
                  <c:v>6542227.6080423184</c:v>
                </c:pt>
                <c:pt idx="4" formatCode="&quot;$&quot;#,##0.00;[Red]\-&quot;$&quot;#,##0.00">
                  <c:v>4438176.8988530822</c:v>
                </c:pt>
                <c:pt idx="5" formatCode="&quot;$&quot;#,##0.00;[Red]\-&quot;$&quot;#,##0.00">
                  <c:v>4415960.6020003622</c:v>
                </c:pt>
                <c:pt idx="6" formatCode="&quot;$&quot;#,##0.00;[Red]\-&quot;$&quot;#,##0.00">
                  <c:v>5589126.5717249103</c:v>
                </c:pt>
                <c:pt idx="7" formatCode="&quot;$&quot;#,##0.00;[Red]\-&quot;$&quot;#,##0.00">
                  <c:v>5264580.3424524991</c:v>
                </c:pt>
                <c:pt idx="8" formatCode="&quot;$&quot;#,##0.00;[Red]\-&quot;$&quot;#,##0.00">
                  <c:v>8292411.5891714972</c:v>
                </c:pt>
                <c:pt idx="9" formatCode="&quot;$&quot;#,##0.00;[Red]\-&quot;$&quot;#,##0.00">
                  <c:v>8295134.2778322492</c:v>
                </c:pt>
                <c:pt idx="10" formatCode="&quot;$&quot;#,##0.00;[Red]\-&quot;$&quot;#,##0.00">
                  <c:v>5460903.0204648729</c:v>
                </c:pt>
                <c:pt idx="11" formatCode="&quot;$&quot;#,##0.00;[Red]\-&quot;$&quot;#,##0.00">
                  <c:v>8279084.1609189995</c:v>
                </c:pt>
                <c:pt idx="12" formatCode="&quot;$&quot;#,##0.00;[Red]\-&quot;$&quot;#,##0.00">
                  <c:v>6175874.2250345014</c:v>
                </c:pt>
                <c:pt idx="13" formatCode="&quot;$&quot;#,##0.00;[Red]\-&quot;$&quot;#,##0.00">
                  <c:v>5640408.5879915003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06-41D8-AE47-FDD9BC5D9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6414464"/>
        <c:axId val="516413152"/>
      </c:lineChart>
      <c:catAx>
        <c:axId val="516414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413152"/>
        <c:crossesAt val="-6500000"/>
        <c:auto val="0"/>
        <c:lblAlgn val="ctr"/>
        <c:lblOffset val="100"/>
        <c:noMultiLvlLbl val="0"/>
      </c:catAx>
      <c:valAx>
        <c:axId val="51641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41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 of Total</a:t>
            </a:r>
            <a:r>
              <a:rPr lang="en-US" baseline="0"/>
              <a:t> Cost by Plant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1-4B0C-9D4A-9FD6B684DC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1-4B0C-9D4A-9FD6B684DC2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F1-4B0C-9D4A-9FD6B684DC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'Expenses Analysis'!$T$15:$V$15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'Expenses Analysis'!$T$16:$V$16</c:f>
              <c:numCache>
                <c:formatCode>"$"#,##0.00;[Red]\-"$"#,##0.00</c:formatCode>
                <c:ptCount val="3"/>
                <c:pt idx="0">
                  <c:v>51223824.092327476</c:v>
                </c:pt>
                <c:pt idx="1">
                  <c:v>179319099.03996587</c:v>
                </c:pt>
                <c:pt idx="2">
                  <c:v>90723489.279805601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2F1-4B0C-9D4A-9FD6B684DC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Contribution of Customer Segments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'Revenue Analysis'!$A$67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Analysis'!$B$66:$D$66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'Revenue Analysis'!$B$67:$D$67</c:f>
              <c:numCache>
                <c:formatCode>0.00%</c:formatCode>
                <c:ptCount val="3"/>
                <c:pt idx="0">
                  <c:v>8.4966050656273107E-2</c:v>
                </c:pt>
                <c:pt idx="1">
                  <c:v>4.1824538435550437E-2</c:v>
                </c:pt>
                <c:pt idx="2">
                  <c:v>3.560482122739065E-2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E9-4C8C-BFBB-BDD00A043F4A}"/>
            </c:ext>
          </c:extLst>
        </c:ser>
        <c:ser>
          <c:idx val="1"/>
          <c:order val="1"/>
          <c:tx>
            <c:strRef>
              <c:f>'Revenue Analysis'!$A$68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Analysis'!$B$66:$D$66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'Revenue Analysis'!$B$68:$D$68</c:f>
              <c:numCache>
                <c:formatCode>0.00%</c:formatCode>
                <c:ptCount val="3"/>
                <c:pt idx="0">
                  <c:v>0.18872640696946189</c:v>
                </c:pt>
                <c:pt idx="1">
                  <c:v>0.16151971923541997</c:v>
                </c:pt>
                <c:pt idx="2">
                  <c:v>0.11272321888218358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E9-4C8C-BFBB-BDD00A043F4A}"/>
            </c:ext>
          </c:extLst>
        </c:ser>
        <c:ser>
          <c:idx val="2"/>
          <c:order val="2"/>
          <c:tx>
            <c:strRef>
              <c:f>'Revenue Analysis'!$A$69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Analysis'!$B$66:$D$66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'Revenue Analysis'!$B$69:$D$69</c:f>
              <c:numCache>
                <c:formatCode>0.00%</c:formatCode>
                <c:ptCount val="3"/>
                <c:pt idx="0">
                  <c:v>0.15533500728997432</c:v>
                </c:pt>
                <c:pt idx="1">
                  <c:v>0.13298834043750066</c:v>
                </c:pt>
                <c:pt idx="2">
                  <c:v>8.6311896866245449E-2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E9-4C8C-BFBB-BDD00A043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7909864"/>
        <c:axId val="497909208"/>
      </c:barChart>
      <c:catAx>
        <c:axId val="497909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909208"/>
        <c:crosses val="autoZero"/>
        <c:auto val="1"/>
        <c:lblAlgn val="ctr"/>
        <c:lblOffset val="100"/>
        <c:noMultiLvlLbl val="0"/>
      </c:catAx>
      <c:valAx>
        <c:axId val="497909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909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586277643737757"/>
          <c:y val="0.88981899273194376"/>
          <c:w val="0.33554604826780676"/>
          <c:h val="0.110181007268056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Kootha Monthly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'Revenue Analysis'!$C$34</c:f>
              <c:strCache>
                <c:ptCount val="1"/>
                <c:pt idx="0">
                  <c:v>Private Sales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cat>
            <c:numRef>
              <c:f>'Revenue Analysis'!$D$32:$P$32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</c:numRef>
          </c:cat>
          <c:val>
            <c:numRef>
              <c:f>'Revenue Analysis'!$D$34:$P$34</c:f>
              <c:numCache>
                <c:formatCode>"$"#,##0.00;[Red]\-"$"#,##0.00</c:formatCode>
                <c:ptCount val="13"/>
                <c:pt idx="1">
                  <c:v>3094536.9986999994</c:v>
                </c:pt>
                <c:pt idx="2">
                  <c:v>2980521.8105250001</c:v>
                </c:pt>
                <c:pt idx="3">
                  <c:v>2752413.7409999999</c:v>
                </c:pt>
                <c:pt idx="4">
                  <c:v>2732151.9371999996</c:v>
                </c:pt>
                <c:pt idx="5">
                  <c:v>2885028.0122999996</c:v>
                </c:pt>
                <c:pt idx="6">
                  <c:v>2815308.3782250006</c:v>
                </c:pt>
                <c:pt idx="7">
                  <c:v>4092821.3597249994</c:v>
                </c:pt>
                <c:pt idx="8">
                  <c:v>3622839.5636999998</c:v>
                </c:pt>
                <c:pt idx="9">
                  <c:v>3818238.1009499999</c:v>
                </c:pt>
                <c:pt idx="10">
                  <c:v>2789853.534825</c:v>
                </c:pt>
                <c:pt idx="11">
                  <c:v>2822646.2911499999</c:v>
                </c:pt>
                <c:pt idx="12">
                  <c:v>2712379.18035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46-47F1-A3F6-E8B1A0F2E936}"/>
            </c:ext>
          </c:extLst>
        </c:ser>
        <c:ser>
          <c:idx val="2"/>
          <c:order val="2"/>
          <c:tx>
            <c:strRef>
              <c:f>'Revenue Analysis'!$C$35</c:f>
              <c:strCache>
                <c:ptCount val="1"/>
                <c:pt idx="0">
                  <c:v>Public Sales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numRef>
              <c:f>'Revenue Analysis'!$D$32:$P$32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</c:numRef>
          </c:cat>
          <c:val>
            <c:numRef>
              <c:f>'Revenue Analysis'!$D$35:$P$35</c:f>
              <c:numCache>
                <c:formatCode>"$"#,##0.00;[Red]\-"$"#,##0.00</c:formatCode>
                <c:ptCount val="13"/>
                <c:pt idx="1">
                  <c:v>1523285.8376100748</c:v>
                </c:pt>
                <c:pt idx="2">
                  <c:v>1467161.8612309312</c:v>
                </c:pt>
                <c:pt idx="3">
                  <c:v>1354875.66400725</c:v>
                </c:pt>
                <c:pt idx="4">
                  <c:v>1344901.7910867</c:v>
                </c:pt>
                <c:pt idx="5">
                  <c:v>1420155.039054675</c:v>
                </c:pt>
                <c:pt idx="6">
                  <c:v>1385835.5491812564</c:v>
                </c:pt>
                <c:pt idx="7">
                  <c:v>2014691.3143246307</c:v>
                </c:pt>
                <c:pt idx="8">
                  <c:v>1783342.7752313251</c:v>
                </c:pt>
                <c:pt idx="9">
                  <c:v>1879527.7051926372</c:v>
                </c:pt>
                <c:pt idx="10">
                  <c:v>1373305.4025176065</c:v>
                </c:pt>
                <c:pt idx="11">
                  <c:v>1389447.6368185873</c:v>
                </c:pt>
                <c:pt idx="12">
                  <c:v>1335168.6515272874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46-47F1-A3F6-E8B1A0F2E936}"/>
            </c:ext>
          </c:extLst>
        </c:ser>
        <c:ser>
          <c:idx val="3"/>
          <c:order val="3"/>
          <c:tx>
            <c:strRef>
              <c:f>'Revenue Analysis'!$C$36</c:f>
              <c:strCache>
                <c:ptCount val="1"/>
                <c:pt idx="0">
                  <c:v>Residential Sales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8080"/>
              </a:solidFill>
              <a:ln w="9525">
                <a:noFill/>
              </a:ln>
              <a:effectLst/>
            </c:spPr>
          </c:marker>
          <c:cat>
            <c:numRef>
              <c:f>'Revenue Analysis'!$D$32:$P$32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</c:numRef>
          </c:cat>
          <c:val>
            <c:numRef>
              <c:f>'Revenue Analysis'!$D$36:$P$36</c:f>
              <c:numCache>
                <c:formatCode>"$"#,##0.00;[Red]\-"$"#,##0.00</c:formatCode>
                <c:ptCount val="13"/>
                <c:pt idx="1">
                  <c:v>1296758.36136</c:v>
                </c:pt>
                <c:pt idx="2">
                  <c:v>1248980.56822</c:v>
                </c:pt>
                <c:pt idx="3">
                  <c:v>1153392.4247999999</c:v>
                </c:pt>
                <c:pt idx="4">
                  <c:v>1144901.76416</c:v>
                </c:pt>
                <c:pt idx="5">
                  <c:v>1208964.11944</c:v>
                </c:pt>
                <c:pt idx="6">
                  <c:v>1179748.2727800002</c:v>
                </c:pt>
                <c:pt idx="7">
                  <c:v>1715087.0459799999</c:v>
                </c:pt>
                <c:pt idx="8">
                  <c:v>1518142.2933600002</c:v>
                </c:pt>
                <c:pt idx="9">
                  <c:v>1600023.58516</c:v>
                </c:pt>
                <c:pt idx="10">
                  <c:v>1169081.4812600003</c:v>
                </c:pt>
                <c:pt idx="11">
                  <c:v>1182823.2077200001</c:v>
                </c:pt>
                <c:pt idx="12">
                  <c:v>1136616.0374800002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46-47F1-A3F6-E8B1A0F2E9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6314424"/>
        <c:axId val="42631803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'Revenue Analysis'!$C$33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'Revenue Analysis'!$D$32:$P$32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1">
                        <c:v>41456</c:v>
                      </c:pt>
                      <c:pt idx="2">
                        <c:v>41487</c:v>
                      </c:pt>
                      <c:pt idx="3">
                        <c:v>41518</c:v>
                      </c:pt>
                      <c:pt idx="4">
                        <c:v>41548</c:v>
                      </c:pt>
                      <c:pt idx="5">
                        <c:v>41579</c:v>
                      </c:pt>
                      <c:pt idx="6">
                        <c:v>41609</c:v>
                      </c:pt>
                      <c:pt idx="7">
                        <c:v>41640</c:v>
                      </c:pt>
                      <c:pt idx="8">
                        <c:v>41671</c:v>
                      </c:pt>
                      <c:pt idx="9">
                        <c:v>41699</c:v>
                      </c:pt>
                      <c:pt idx="10">
                        <c:v>41730</c:v>
                      </c:pt>
                      <c:pt idx="11">
                        <c:v>41760</c:v>
                      </c:pt>
                      <c:pt idx="12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'Revenue Analysis'!$D$33:$P$33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B646-47F1-A3F6-E8B1A0F2E936}"/>
                  </c:ext>
                </c:extLst>
              </c15:ser>
            </c15:filteredLineSeries>
          </c:ext>
        </c:extLst>
      </c:lineChart>
      <c:catAx>
        <c:axId val="42631442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318032"/>
        <c:crosses val="autoZero"/>
        <c:auto val="0"/>
        <c:lblAlgn val="ctr"/>
        <c:lblOffset val="100"/>
        <c:noMultiLvlLbl val="0"/>
      </c:catAx>
      <c:valAx>
        <c:axId val="42631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314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Surjek Monthl</a:t>
            </a:r>
            <a:r>
              <a:rPr lang="en-US" baseline="0"/>
              <a:t>y Revenue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'Revenue Analysis'!$C$37</c:f>
              <c:strCache>
                <c:ptCount val="1"/>
                <c:pt idx="0">
                  <c:v>Private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'Revenue Analysis'!$D$32:$P$32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</c:numRef>
          </c:cat>
          <c:val>
            <c:numRef>
              <c:f>'Revenue Analysis'!$D$37:$P$37</c:f>
              <c:numCache>
                <c:formatCode>"$"#,##0.00;[Red]\-"$"#,##0.00</c:formatCode>
                <c:ptCount val="13"/>
                <c:pt idx="1">
                  <c:v>7220021.2387499996</c:v>
                </c:pt>
                <c:pt idx="2">
                  <c:v>6085131.0149999997</c:v>
                </c:pt>
                <c:pt idx="3">
                  <c:v>6723291.7162500005</c:v>
                </c:pt>
                <c:pt idx="4">
                  <c:v>6313180.5299999993</c:v>
                </c:pt>
                <c:pt idx="5">
                  <c:v>5763708.6674999995</c:v>
                </c:pt>
                <c:pt idx="6">
                  <c:v>6484566.5099999998</c:v>
                </c:pt>
                <c:pt idx="7">
                  <c:v>9314190.6750000007</c:v>
                </c:pt>
                <c:pt idx="8">
                  <c:v>6750396.1374999993</c:v>
                </c:pt>
                <c:pt idx="9">
                  <c:v>8185283.6587499995</c:v>
                </c:pt>
                <c:pt idx="10">
                  <c:v>6778514.602500001</c:v>
                </c:pt>
                <c:pt idx="11">
                  <c:v>6094707.7050000001</c:v>
                </c:pt>
                <c:pt idx="12">
                  <c:v>6735069.6974999998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38-4954-B759-D5017F647F75}"/>
            </c:ext>
          </c:extLst>
        </c:ser>
        <c:ser>
          <c:idx val="1"/>
          <c:order val="1"/>
          <c:tx>
            <c:strRef>
              <c:f>'Revenue Analysis'!$C$38</c:f>
              <c:strCache>
                <c:ptCount val="1"/>
                <c:pt idx="0">
                  <c:v>Public Sales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numRef>
              <c:f>'Revenue Analysis'!$D$32:$P$32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</c:numRef>
          </c:cat>
          <c:val>
            <c:numRef>
              <c:f>'Revenue Analysis'!$D$38:$P$38</c:f>
              <c:numCache>
                <c:formatCode>"$"#,##0.00;[Red]\-"$"#,##0.00</c:formatCode>
                <c:ptCount val="13"/>
                <c:pt idx="1">
                  <c:v>5968550.8906999994</c:v>
                </c:pt>
                <c:pt idx="2">
                  <c:v>5030374.9724000003</c:v>
                </c:pt>
                <c:pt idx="3">
                  <c:v>5557921.1521000005</c:v>
                </c:pt>
                <c:pt idx="4">
                  <c:v>5218895.9047999997</c:v>
                </c:pt>
                <c:pt idx="5">
                  <c:v>4764665.8318000007</c:v>
                </c:pt>
                <c:pt idx="6">
                  <c:v>5360574.9815999996</c:v>
                </c:pt>
                <c:pt idx="7">
                  <c:v>7699730.9580000006</c:v>
                </c:pt>
                <c:pt idx="8">
                  <c:v>6985660.807</c:v>
                </c:pt>
                <c:pt idx="9">
                  <c:v>6766501.1579</c:v>
                </c:pt>
                <c:pt idx="10">
                  <c:v>6603572.0713999998</c:v>
                </c:pt>
                <c:pt idx="11">
                  <c:v>5038291.7028000001</c:v>
                </c:pt>
                <c:pt idx="12">
                  <c:v>5567657.6166000003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38-4954-B759-D5017F647F75}"/>
            </c:ext>
          </c:extLst>
        </c:ser>
        <c:ser>
          <c:idx val="2"/>
          <c:order val="2"/>
          <c:tx>
            <c:strRef>
              <c:f>'Revenue Analysis'!$C$39</c:f>
              <c:strCache>
                <c:ptCount val="1"/>
                <c:pt idx="0">
                  <c:v>Residential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'Revenue Analysis'!$D$32:$P$32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</c:numRef>
          </c:cat>
          <c:val>
            <c:numRef>
              <c:f>'Revenue Analysis'!$D$39:$P$39</c:f>
              <c:numCache>
                <c:formatCode>"$"#,##0.00;[Red]\-"$"#,##0.00</c:formatCode>
                <c:ptCount val="13"/>
                <c:pt idx="1">
                  <c:v>4139478.8435499985</c:v>
                </c:pt>
                <c:pt idx="2">
                  <c:v>3488808.4485999988</c:v>
                </c:pt>
                <c:pt idx="3">
                  <c:v>3854687.2506499989</c:v>
                </c:pt>
                <c:pt idx="4">
                  <c:v>3619556.8371999986</c:v>
                </c:pt>
                <c:pt idx="5">
                  <c:v>3304526.302699999</c:v>
                </c:pt>
                <c:pt idx="6">
                  <c:v>3717818.1323999991</c:v>
                </c:pt>
                <c:pt idx="7">
                  <c:v>5340135.9869999988</c:v>
                </c:pt>
                <c:pt idx="8">
                  <c:v>4844893.7854999984</c:v>
                </c:pt>
                <c:pt idx="9">
                  <c:v>4692895.9643499991</c:v>
                </c:pt>
                <c:pt idx="10">
                  <c:v>4886348.3721000003</c:v>
                </c:pt>
                <c:pt idx="11">
                  <c:v>3494299.084199999</c:v>
                </c:pt>
                <c:pt idx="12">
                  <c:v>3861439.9598999987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8-4954-B759-D5017F647F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7631176"/>
        <c:axId val="507633472"/>
      </c:lineChart>
      <c:catAx>
        <c:axId val="50763117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633472"/>
        <c:crosses val="autoZero"/>
        <c:auto val="0"/>
        <c:lblAlgn val="ctr"/>
        <c:lblOffset val="100"/>
        <c:noMultiLvlLbl val="0"/>
      </c:catAx>
      <c:valAx>
        <c:axId val="50763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631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Jutik Monthly</a:t>
            </a:r>
            <a:r>
              <a:rPr lang="en-US" baseline="0"/>
              <a:t> Revenue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'Revenue Analysis'!$C$40</c:f>
              <c:strCache>
                <c:ptCount val="1"/>
                <c:pt idx="0">
                  <c:v>Private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'Revenue Analysis'!$D$32:$P$32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</c:numRef>
          </c:cat>
          <c:val>
            <c:numRef>
              <c:f>'Revenue Analysis'!$D$40:$P$40</c:f>
              <c:numCache>
                <c:formatCode>"$"#,##0.00;[Red]\-"$"#,##0.00</c:formatCode>
                <c:ptCount val="13"/>
                <c:pt idx="1">
                  <c:v>5298686.1637500003</c:v>
                </c:pt>
                <c:pt idx="2">
                  <c:v>5854268.2837499995</c:v>
                </c:pt>
                <c:pt idx="3">
                  <c:v>5098113.7162500005</c:v>
                </c:pt>
                <c:pt idx="4">
                  <c:v>4506567.6112500001</c:v>
                </c:pt>
                <c:pt idx="5">
                  <c:v>4950718.5187500007</c:v>
                </c:pt>
                <c:pt idx="6">
                  <c:v>4219638.2549999999</c:v>
                </c:pt>
                <c:pt idx="7">
                  <c:v>6454620.584999999</c:v>
                </c:pt>
                <c:pt idx="8">
                  <c:v>6573684.678749999</c:v>
                </c:pt>
                <c:pt idx="9">
                  <c:v>5896579.8487499999</c:v>
                </c:pt>
                <c:pt idx="10">
                  <c:v>6254734.0800000001</c:v>
                </c:pt>
                <c:pt idx="11">
                  <c:v>6161098.0612500003</c:v>
                </c:pt>
                <c:pt idx="12">
                  <c:v>6591800.7712500002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F9-4DF7-B7CE-1F662B7C4CD8}"/>
            </c:ext>
          </c:extLst>
        </c:ser>
        <c:ser>
          <c:idx val="1"/>
          <c:order val="1"/>
          <c:tx>
            <c:strRef>
              <c:f>'Revenue Analysis'!$C$41</c:f>
              <c:strCache>
                <c:ptCount val="1"/>
                <c:pt idx="0">
                  <c:v>Public Sales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numRef>
              <c:f>'Revenue Analysis'!$D$32:$P$32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</c:numRef>
          </c:cat>
          <c:val>
            <c:numRef>
              <c:f>'Revenue Analysis'!$D$41:$P$41</c:f>
              <c:numCache>
                <c:formatCode>"$"#,##0.00;[Red]\-"$"#,##0.00</c:formatCode>
                <c:ptCount val="13"/>
                <c:pt idx="1">
                  <c:v>4380247.2286999999</c:v>
                </c:pt>
                <c:pt idx="2">
                  <c:v>3839528.4479</c:v>
                </c:pt>
                <c:pt idx="3">
                  <c:v>5214440.6721000001</c:v>
                </c:pt>
                <c:pt idx="4">
                  <c:v>4725429.2253</c:v>
                </c:pt>
                <c:pt idx="5">
                  <c:v>4092593.9755000006</c:v>
                </c:pt>
                <c:pt idx="6">
                  <c:v>4488234.2907999996</c:v>
                </c:pt>
                <c:pt idx="7">
                  <c:v>5335819.6836000001</c:v>
                </c:pt>
                <c:pt idx="8">
                  <c:v>5434246.0011</c:v>
                </c:pt>
                <c:pt idx="9">
                  <c:v>4874506.0082999999</c:v>
                </c:pt>
                <c:pt idx="10">
                  <c:v>5170580.1728000008</c:v>
                </c:pt>
                <c:pt idx="11">
                  <c:v>5093174.3973000003</c:v>
                </c:pt>
                <c:pt idx="12">
                  <c:v>5449221.9709000001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F9-4DF7-B7CE-1F662B7C4CD8}"/>
            </c:ext>
          </c:extLst>
        </c:ser>
        <c:ser>
          <c:idx val="2"/>
          <c:order val="2"/>
          <c:tx>
            <c:strRef>
              <c:f>'Revenue Analysis'!$C$42</c:f>
              <c:strCache>
                <c:ptCount val="1"/>
                <c:pt idx="0">
                  <c:v>Residential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'Revenue Analysis'!$D$32:$P$32</c:f>
              <c:numCache>
                <c:formatCode>mmm\-yy</c:formatCode>
                <c:ptCount val="13"/>
                <c:pt idx="1">
                  <c:v>41456</c:v>
                </c:pt>
                <c:pt idx="2">
                  <c:v>41487</c:v>
                </c:pt>
                <c:pt idx="3">
                  <c:v>41518</c:v>
                </c:pt>
                <c:pt idx="4">
                  <c:v>41548</c:v>
                </c:pt>
                <c:pt idx="5">
                  <c:v>41579</c:v>
                </c:pt>
                <c:pt idx="6">
                  <c:v>41609</c:v>
                </c:pt>
                <c:pt idx="7">
                  <c:v>41640</c:v>
                </c:pt>
                <c:pt idx="8">
                  <c:v>41671</c:v>
                </c:pt>
                <c:pt idx="9">
                  <c:v>41699</c:v>
                </c:pt>
                <c:pt idx="10">
                  <c:v>41730</c:v>
                </c:pt>
                <c:pt idx="11">
                  <c:v>41760</c:v>
                </c:pt>
                <c:pt idx="12">
                  <c:v>41791</c:v>
                </c:pt>
              </c:numCache>
            </c:numRef>
          </c:cat>
          <c:val>
            <c:numRef>
              <c:f>'Revenue Analysis'!$D$42:$P$42</c:f>
              <c:numCache>
                <c:formatCode>"$"#,##0.00;[Red]\-"$"#,##0.00</c:formatCode>
                <c:ptCount val="13"/>
                <c:pt idx="1">
                  <c:v>3037913.400549999</c:v>
                </c:pt>
                <c:pt idx="2">
                  <c:v>3356447.1493499991</c:v>
                </c:pt>
                <c:pt idx="3">
                  <c:v>2922918.5306499992</c:v>
                </c:pt>
                <c:pt idx="4">
                  <c:v>2583765.4304499994</c:v>
                </c:pt>
                <c:pt idx="5">
                  <c:v>2838411.9507499994</c:v>
                </c:pt>
                <c:pt idx="6">
                  <c:v>2419259.2661999995</c:v>
                </c:pt>
                <c:pt idx="7">
                  <c:v>3700649.1353999986</c:v>
                </c:pt>
                <c:pt idx="8">
                  <c:v>3768912.5491499985</c:v>
                </c:pt>
                <c:pt idx="9">
                  <c:v>3380705.7799499989</c:v>
                </c:pt>
                <c:pt idx="10">
                  <c:v>3586047.5391999991</c:v>
                </c:pt>
                <c:pt idx="11">
                  <c:v>3032362.88845</c:v>
                </c:pt>
                <c:pt idx="12">
                  <c:v>3079299.10885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F9-4DF7-B7CE-1F662B7C4C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6067824"/>
        <c:axId val="506068152"/>
      </c:lineChart>
      <c:catAx>
        <c:axId val="50606782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068152"/>
        <c:crosses val="autoZero"/>
        <c:auto val="0"/>
        <c:lblAlgn val="ctr"/>
        <c:lblOffset val="100"/>
        <c:noMultiLvlLbl val="0"/>
      </c:catAx>
      <c:valAx>
        <c:axId val="506068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06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Aggregate Costs by Unit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Analysis'!$T$15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6A7-451D-969D-BEB61EDC46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'Expenses Analysis'!$T$16</c:f>
              <c:numCache>
                <c:formatCode>"$"#,##0.00;[Red]\-"$"#,##0.00</c:formatCode>
                <c:ptCount val="1"/>
                <c:pt idx="0">
                  <c:v>51223824.092327476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5-4CFE-B63A-3A9993DBD0AE}"/>
            </c:ext>
          </c:extLst>
        </c:ser>
        <c:ser>
          <c:idx val="1"/>
          <c:order val="1"/>
          <c:tx>
            <c:strRef>
              <c:f>'Expenses Analysis'!$U$15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'Expenses Analysis'!$U$16</c:f>
              <c:numCache>
                <c:formatCode>"$"#,##0.00;[Red]\-"$"#,##0.00</c:formatCode>
                <c:ptCount val="1"/>
                <c:pt idx="0">
                  <c:v>179319099.03996587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C5-4CFE-B63A-3A9993DBD0AE}"/>
            </c:ext>
          </c:extLst>
        </c:ser>
        <c:ser>
          <c:idx val="2"/>
          <c:order val="2"/>
          <c:tx>
            <c:strRef>
              <c:f>'Expenses Analysis'!$V$15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'Expenses Analysis'!$V$16</c:f>
              <c:numCache>
                <c:formatCode>"$"#,##0.00;[Red]\-"$"#,##0.00</c:formatCode>
                <c:ptCount val="1"/>
                <c:pt idx="0">
                  <c:v>90723489.279805601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C5-4CFE-B63A-3A9993DBD0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051560"/>
        <c:axId val="506052216"/>
      </c:barChart>
      <c:catAx>
        <c:axId val="5060515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6052216"/>
        <c:crosses val="autoZero"/>
        <c:auto val="1"/>
        <c:lblAlgn val="ctr"/>
        <c:lblOffset val="100"/>
        <c:noMultiLvlLbl val="0"/>
      </c:catAx>
      <c:valAx>
        <c:axId val="506052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051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Aggregated</a:t>
            </a:r>
            <a:r>
              <a:rPr lang="en-US" baseline="0"/>
              <a:t> Costs by Cost Centre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Analysis'!$T$47</c:f>
              <c:strCache>
                <c:ptCount val="1"/>
                <c:pt idx="0">
                  <c:v>Chemical Costs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'Expenses Analysis'!$T$48</c:f>
              <c:numCache>
                <c:formatCode>"$"#,##0.00;[Red]\-"$"#,##0.00</c:formatCode>
                <c:ptCount val="1"/>
                <c:pt idx="0">
                  <c:v>78413350.257664919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F6-4074-8330-5FE9A15D2567}"/>
            </c:ext>
          </c:extLst>
        </c:ser>
        <c:ser>
          <c:idx val="1"/>
          <c:order val="1"/>
          <c:tx>
            <c:strRef>
              <c:f>'Expenses Analysis'!$U$47</c:f>
              <c:strCache>
                <c:ptCount val="1"/>
                <c:pt idx="0">
                  <c:v>Facility Costs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'Expenses Analysis'!$U$48</c:f>
              <c:numCache>
                <c:formatCode>"$"#,##0.00;[Red]\-"$"#,##0.00</c:formatCode>
                <c:ptCount val="1"/>
                <c:pt idx="0">
                  <c:v>75132419.087942898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F6-4074-8330-5FE9A15D2567}"/>
            </c:ext>
          </c:extLst>
        </c:ser>
        <c:ser>
          <c:idx val="2"/>
          <c:order val="2"/>
          <c:tx>
            <c:strRef>
              <c:f>'Expenses Analysis'!$V$47</c:f>
              <c:strCache>
                <c:ptCount val="1"/>
                <c:pt idx="0">
                  <c:v>Operational Maintenance Costs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'Expenses Analysis'!$V$48</c:f>
              <c:numCache>
                <c:formatCode>"$"#,##0.00;[Red]\-"$"#,##0.00</c:formatCode>
                <c:ptCount val="1"/>
                <c:pt idx="0">
                  <c:v>80392011.495678604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F6-4074-8330-5FE9A15D2567}"/>
            </c:ext>
          </c:extLst>
        </c:ser>
        <c:ser>
          <c:idx val="3"/>
          <c:order val="3"/>
          <c:tx>
            <c:strRef>
              <c:f>'Expenses Analysis'!$W$47</c:f>
              <c:strCache>
                <c:ptCount val="1"/>
                <c:pt idx="0">
                  <c:v>Labour Costs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'Expenses Analysis'!$W$48</c:f>
              <c:numCache>
                <c:formatCode>"$"#,##0.00;[Red]\-"$"#,##0.00</c:formatCode>
                <c:ptCount val="1"/>
                <c:pt idx="0">
                  <c:v>87328631.570812494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F6-4074-8330-5FE9A15D25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3129752"/>
        <c:axId val="563139592"/>
      </c:barChart>
      <c:catAx>
        <c:axId val="563129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3139592"/>
        <c:crosses val="autoZero"/>
        <c:auto val="1"/>
        <c:lblAlgn val="ctr"/>
        <c:lblOffset val="100"/>
        <c:noMultiLvlLbl val="0"/>
      </c:catAx>
      <c:valAx>
        <c:axId val="56313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129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Aggregated Costs by Cost</a:t>
            </a:r>
            <a:r>
              <a:rPr lang="en-US" baseline="0"/>
              <a:t> Element - Kootha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Analysis'!$D$15</c:f>
              <c:strCache>
                <c:ptCount val="1"/>
                <c:pt idx="0">
                  <c:v>Chem-Exp (001)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'Expenses Analysis'!$R$15</c:f>
              <c:numCache>
                <c:formatCode>"$"#,##0.00;[Red]\-"$"#,##0.00</c:formatCode>
                <c:ptCount val="1"/>
                <c:pt idx="0">
                  <c:v>10125517.983652497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3-4280-A297-13323177E3EB}"/>
            </c:ext>
          </c:extLst>
        </c:ser>
        <c:ser>
          <c:idx val="1"/>
          <c:order val="1"/>
          <c:tx>
            <c:strRef>
              <c:f>'Expenses Analysis'!$D$16</c:f>
              <c:strCache>
                <c:ptCount val="1"/>
                <c:pt idx="0">
                  <c:v>Utility-Exp (002) - 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'Expenses Analysis'!$R$16</c:f>
              <c:numCache>
                <c:formatCode>"$"#,##0.00;[Red]\-"$"#,##0.00</c:formatCode>
                <c:ptCount val="1"/>
                <c:pt idx="0">
                  <c:v>4720521.2044999981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C3-4280-A297-13323177E3EB}"/>
            </c:ext>
          </c:extLst>
        </c:ser>
        <c:ser>
          <c:idx val="2"/>
          <c:order val="2"/>
          <c:tx>
            <c:strRef>
              <c:f>'Expenses Analysis'!$D$17</c:f>
              <c:strCache>
                <c:ptCount val="1"/>
                <c:pt idx="0">
                  <c:v>Utility-Exp (002) - Electricity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'Expenses Analysis'!$R$17</c:f>
              <c:numCache>
                <c:formatCode>"$"#,##0.00;[Red]\-"$"#,##0.00</c:formatCode>
                <c:ptCount val="1"/>
                <c:pt idx="0">
                  <c:v>7080781.8067499967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C3-4280-A297-13323177E3EB}"/>
            </c:ext>
          </c:extLst>
        </c:ser>
        <c:ser>
          <c:idx val="3"/>
          <c:order val="3"/>
          <c:tx>
            <c:strRef>
              <c:f>'Expenses Analysis'!$D$18</c:f>
              <c:strCache>
                <c:ptCount val="1"/>
                <c:pt idx="0">
                  <c:v>Plant Maintenance (001)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'Expenses Analysis'!$R$18</c:f>
              <c:numCache>
                <c:formatCode>"$"#,##0.00;[Red]\-"$"#,##0.00</c:formatCode>
                <c:ptCount val="1"/>
                <c:pt idx="0">
                  <c:v>4863981.2092249971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C3-4280-A297-13323177E3EB}"/>
            </c:ext>
          </c:extLst>
        </c:ser>
        <c:ser>
          <c:idx val="4"/>
          <c:order val="4"/>
          <c:tx>
            <c:strRef>
              <c:f>'Expenses Analysis'!$D$19</c:f>
              <c:strCache>
                <c:ptCount val="1"/>
                <c:pt idx="0">
                  <c:v>Plant Outages (002)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'Expenses Analysis'!$R$19</c:f>
              <c:numCache>
                <c:formatCode>"$"#,##0.00;[Red]\-"$"#,##0.00</c:formatCode>
                <c:ptCount val="1"/>
                <c:pt idx="0">
                  <c:v>3054127.7360249986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C3-4280-A297-13323177E3EB}"/>
            </c:ext>
          </c:extLst>
        </c:ser>
        <c:ser>
          <c:idx val="5"/>
          <c:order val="5"/>
          <c:tx>
            <c:strRef>
              <c:f>'Expenses Analysis'!$D$20</c:f>
              <c:strCache>
                <c:ptCount val="1"/>
                <c:pt idx="0">
                  <c:v>Plant Op. Costs (003)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'Expenses Analysis'!$R$20</c:f>
              <c:numCache>
                <c:formatCode>"$"#,##0.00;[Red]\-"$"#,##0.00</c:formatCode>
                <c:ptCount val="1"/>
                <c:pt idx="0">
                  <c:v>3450033.1832874976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6C3-4280-A297-13323177E3EB}"/>
            </c:ext>
          </c:extLst>
        </c:ser>
        <c:ser>
          <c:idx val="6"/>
          <c:order val="6"/>
          <c:tx>
            <c:strRef>
              <c:f>'Expenses Analysis'!$D$21</c:f>
              <c:strCache>
                <c:ptCount val="1"/>
                <c:pt idx="0">
                  <c:v>Plant Admin Costs (004)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'Expenses Analysis'!$R$21</c:f>
              <c:numCache>
                <c:formatCode>"$"#,##0.00;[Red]\-"$"#,##0.00</c:formatCode>
                <c:ptCount val="1"/>
                <c:pt idx="0">
                  <c:v>2375432.6835749988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C3-4280-A297-13323177E3EB}"/>
            </c:ext>
          </c:extLst>
        </c:ser>
        <c:ser>
          <c:idx val="7"/>
          <c:order val="7"/>
          <c:tx>
            <c:strRef>
              <c:f>'Expenses Analysis'!$D$22</c:f>
              <c:strCache>
                <c:ptCount val="1"/>
                <c:pt idx="0">
                  <c:v>Labour-Costs (001)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'Expenses Analysis'!$R$22</c:f>
              <c:numCache>
                <c:formatCode>"$"#,##0.00;[Red]\-"$"#,##0.00</c:formatCode>
                <c:ptCount val="1"/>
                <c:pt idx="0">
                  <c:v>15553428.285312492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6C3-4280-A297-13323177E3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7824928"/>
        <c:axId val="517819352"/>
      </c:barChart>
      <c:catAx>
        <c:axId val="517824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17819352"/>
        <c:crosses val="autoZero"/>
        <c:auto val="1"/>
        <c:lblAlgn val="ctr"/>
        <c:lblOffset val="100"/>
        <c:noMultiLvlLbl val="0"/>
      </c:catAx>
      <c:valAx>
        <c:axId val="517819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82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8/07/2021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91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A66B-61EB-44E5-9277-0EE02661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" y="281564"/>
            <a:ext cx="8618537" cy="923330"/>
          </a:xfrm>
        </p:spPr>
        <p:txBody>
          <a:bodyPr/>
          <a:lstStyle/>
          <a:p>
            <a:r>
              <a:rPr lang="en-US" dirty="0"/>
              <a:t>Overall, Southern Water Corp’s revenue of $437M is strong relative to our competitor’s historical performance. Uncontrolled costs at the </a:t>
            </a:r>
            <a:r>
              <a:rPr lang="en-US" dirty="0" err="1"/>
              <a:t>Surjek</a:t>
            </a:r>
            <a:r>
              <a:rPr lang="en-US" dirty="0"/>
              <a:t> plant, however, threaten the company’s net future profitability and require action.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7AF47A-1CBC-4D10-8C25-65FCFA400C6D}"/>
              </a:ext>
            </a:extLst>
          </p:cNvPr>
          <p:cNvCxnSpPr/>
          <p:nvPr/>
        </p:nvCxnSpPr>
        <p:spPr>
          <a:xfrm>
            <a:off x="171449" y="1290605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140C51-87DB-4BC2-AEB4-2327BC8019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858961"/>
              </p:ext>
            </p:extLst>
          </p:nvPr>
        </p:nvGraphicFramePr>
        <p:xfrm>
          <a:off x="291456" y="1985327"/>
          <a:ext cx="4570095" cy="2750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8664D5A-FD96-41E2-B80D-68BFADDD40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597912"/>
              </p:ext>
            </p:extLst>
          </p:nvPr>
        </p:nvGraphicFramePr>
        <p:xfrm>
          <a:off x="5087930" y="1985327"/>
          <a:ext cx="370205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DFC470-3721-4349-AEC8-9DAD9C343E08}"/>
              </a:ext>
            </a:extLst>
          </p:cNvPr>
          <p:cNvSpPr txBox="1"/>
          <p:nvPr/>
        </p:nvSpPr>
        <p:spPr>
          <a:xfrm>
            <a:off x="424206" y="4901938"/>
            <a:ext cx="7984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Plant revenue is generally proportional to the volume produced.</a:t>
            </a:r>
          </a:p>
          <a:p>
            <a:endParaRPr lang="en-US" dirty="0"/>
          </a:p>
          <a:p>
            <a:r>
              <a:rPr lang="en-US" dirty="0"/>
              <a:t>While </a:t>
            </a:r>
            <a:r>
              <a:rPr lang="en-US" dirty="0" err="1"/>
              <a:t>Surjek</a:t>
            </a:r>
            <a:r>
              <a:rPr lang="en-US" dirty="0"/>
              <a:t> is the largest plant by volume, their costs (56%) are disproportionately high to the revenue (46%) it generates.</a:t>
            </a:r>
          </a:p>
        </p:txBody>
      </p:sp>
    </p:spTree>
    <p:extLst>
      <p:ext uri="{BB962C8B-B14F-4D97-AF65-F5344CB8AC3E}">
        <p14:creationId xmlns:p14="http://schemas.microsoft.com/office/powerpoint/2010/main" val="164413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Segmentation of the revenues by unit, reveals that of the three (3) customer segments, Private Water Sales are the most popular, followed by Public Sales ($147M) and lastly Residential Sales ($103M).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6805C81-7BF1-484D-8586-0AB9B293FF59}"/>
              </a:ext>
            </a:extLst>
          </p:cNvPr>
          <p:cNvSpPr/>
          <p:nvPr/>
        </p:nvSpPr>
        <p:spPr>
          <a:xfrm>
            <a:off x="171451" y="1929575"/>
            <a:ext cx="36655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The </a:t>
            </a:r>
            <a:r>
              <a:rPr lang="en-AU" sz="1200" b="1" dirty="0" err="1"/>
              <a:t>Surjek</a:t>
            </a:r>
            <a:r>
              <a:rPr lang="en-AU" sz="1200" b="1" dirty="0"/>
              <a:t> and </a:t>
            </a:r>
            <a:r>
              <a:rPr lang="en-AU" sz="1200" b="1" dirty="0" err="1"/>
              <a:t>Jutik</a:t>
            </a:r>
            <a:r>
              <a:rPr lang="en-AU" sz="1200" b="1" dirty="0"/>
              <a:t> plants produce at a similar proportion to the amount of sales of a particular product genre.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 err="1"/>
              <a:t>Kootha</a:t>
            </a:r>
            <a:r>
              <a:rPr lang="en-AU" sz="1200" b="1" dirty="0"/>
              <a:t>, on the other hand, has more private water sales relative to their public and residential sales. This may indicate a stronger demand in the area to further take advantage of.</a:t>
            </a:r>
          </a:p>
          <a:p>
            <a:pPr lvl="0">
              <a:defRPr/>
            </a:pPr>
            <a:endParaRPr lang="en-AU" sz="1200" b="1" dirty="0"/>
          </a:p>
          <a:p>
            <a:endParaRPr lang="en-AU" sz="1200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DB3D6AC-6AD1-4FFE-BD38-81392919A5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15618"/>
              </p:ext>
            </p:extLst>
          </p:nvPr>
        </p:nvGraphicFramePr>
        <p:xfrm>
          <a:off x="4355699" y="1522520"/>
          <a:ext cx="4254901" cy="3676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Of the ($437M)¹ in Revenue Sales over the July-2013 to June-2014 Period, </a:t>
            </a:r>
            <a:r>
              <a:rPr lang="en-GB" sz="1400" b="1" dirty="0" err="1"/>
              <a:t>Surjek</a:t>
            </a:r>
            <a:r>
              <a:rPr lang="en-GB" sz="1400" b="1" dirty="0"/>
              <a:t> provides close to 50% of Sales Volumes ($202M), with </a:t>
            </a:r>
            <a:r>
              <a:rPr lang="en-GB" sz="1400" b="1" dirty="0" err="1"/>
              <a:t>Jutik</a:t>
            </a:r>
            <a:r>
              <a:rPr lang="en-GB" sz="1400" b="1" dirty="0"/>
              <a:t> ($ 164M) and </a:t>
            </a:r>
            <a:r>
              <a:rPr lang="en-GB" sz="1400" b="1" dirty="0" err="1"/>
              <a:t>Kootha</a:t>
            </a:r>
            <a:r>
              <a:rPr lang="en-GB" sz="1400" b="1" dirty="0"/>
              <a:t> ($71M) providing the remaining.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D18292-FE24-4CB2-87CD-299583278E20}"/>
              </a:ext>
            </a:extLst>
          </p:cNvPr>
          <p:cNvSpPr txBox="1"/>
          <p:nvPr/>
        </p:nvSpPr>
        <p:spPr>
          <a:xfrm>
            <a:off x="171451" y="6440271"/>
            <a:ext cx="851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Note: This refers to the Total Sales for all 3 Units (Kootha, Surjek and Jutik)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A5DBE7-3DE7-49FC-8E4D-CF5CF3BE2FD4}"/>
              </a:ext>
            </a:extLst>
          </p:cNvPr>
          <p:cNvSpPr/>
          <p:nvPr/>
        </p:nvSpPr>
        <p:spPr>
          <a:xfrm>
            <a:off x="303213" y="1238975"/>
            <a:ext cx="366553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200" b="1" dirty="0"/>
              <a:t>Demand in this region peaks in the beginning of the year. All three plants have revenue spikes in Q1 of 2014, regardless of the product genre.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 </a:t>
            </a:r>
            <a:br>
              <a:rPr lang="en-AU" sz="1200" b="1" dirty="0"/>
            </a:br>
            <a:r>
              <a:rPr lang="en-AU" sz="1200" b="1" dirty="0"/>
              <a:t>In general, </a:t>
            </a:r>
            <a:r>
              <a:rPr lang="en-AU" sz="1200" b="1" dirty="0" err="1"/>
              <a:t>Kootha</a:t>
            </a:r>
            <a:r>
              <a:rPr lang="en-AU" sz="1200" b="1" dirty="0"/>
              <a:t> and </a:t>
            </a:r>
            <a:r>
              <a:rPr lang="en-AU" sz="1200" b="1" dirty="0" err="1"/>
              <a:t>Surjek’s</a:t>
            </a:r>
            <a:r>
              <a:rPr lang="en-AU" sz="1200" b="1" dirty="0"/>
              <a:t> sales categories follow the same uptrends and downtrends in revenue, while private and public sales for </a:t>
            </a:r>
            <a:r>
              <a:rPr lang="en-AU" sz="1200" b="1" dirty="0" err="1"/>
              <a:t>Jutik</a:t>
            </a:r>
            <a:r>
              <a:rPr lang="en-AU" sz="1200" b="1" dirty="0"/>
              <a:t> inverse at times. This would indicate a demand inconsistency in Q3 and Q4.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159691C-FAD3-44E5-82DC-39C5D5CF28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950482"/>
              </p:ext>
            </p:extLst>
          </p:nvPr>
        </p:nvGraphicFramePr>
        <p:xfrm>
          <a:off x="4490272" y="838356"/>
          <a:ext cx="4120328" cy="252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724C614C-C055-41E2-8F3A-2C8B0E0587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39932"/>
              </p:ext>
            </p:extLst>
          </p:nvPr>
        </p:nvGraphicFramePr>
        <p:xfrm>
          <a:off x="4480719" y="3537873"/>
          <a:ext cx="4120328" cy="2311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2A39246-9B76-4398-96F8-BE92B7730F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800740"/>
              </p:ext>
            </p:extLst>
          </p:nvPr>
        </p:nvGraphicFramePr>
        <p:xfrm>
          <a:off x="-71680" y="3537873"/>
          <a:ext cx="4120329" cy="2311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Targeted Expense Analysis reveals an interesting trend; Overall Costs sharply increase from December, with Labour Costs, contributing $87M (27%) towards the overall cost-base.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113BB59-C26A-4B5B-AAC6-AC1F1CBB1AF0}"/>
              </a:ext>
            </a:extLst>
          </p:cNvPr>
          <p:cNvSpPr/>
          <p:nvPr/>
        </p:nvSpPr>
        <p:spPr>
          <a:xfrm>
            <a:off x="171451" y="1710315"/>
            <a:ext cx="36655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200" b="1" dirty="0"/>
              <a:t>Although </a:t>
            </a:r>
            <a:r>
              <a:rPr lang="en-AU" sz="1200" b="1" dirty="0" err="1"/>
              <a:t>Surjek</a:t>
            </a:r>
            <a:r>
              <a:rPr lang="en-AU" sz="1200" b="1" dirty="0"/>
              <a:t> produces the most revenue by some distance, their costs are even more pronounced compared to the other plants. It cannot only be attributed to a high production volume.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Labour costs represent the biggest overall cost driver between the three plants. This may be explained by positional redundancies or excessive overtime to meet production.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br>
              <a:rPr lang="en-AU" sz="1200" b="1" dirty="0"/>
            </a:br>
            <a:r>
              <a:rPr lang="en-AU" sz="1200" b="1" dirty="0"/>
              <a:t>Chemical costs are the second concern among the plants as they are a single cost driver. Excessive chemical use is indicative of inefficient resource allocation in production.</a:t>
            </a:r>
            <a:br>
              <a:rPr lang="en-AU" sz="1200" b="1" dirty="0"/>
            </a:br>
            <a:endParaRPr lang="en-AU" sz="1200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F95C985-B07E-4965-96DD-E4BEF9520E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312424"/>
              </p:ext>
            </p:extLst>
          </p:nvPr>
        </p:nvGraphicFramePr>
        <p:xfrm>
          <a:off x="3968750" y="1026455"/>
          <a:ext cx="4489215" cy="233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52A326E-D04C-4503-8F96-803BB34C11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1608698"/>
              </p:ext>
            </p:extLst>
          </p:nvPr>
        </p:nvGraphicFramePr>
        <p:xfrm>
          <a:off x="3885965" y="338942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Further analysis singles-out </a:t>
            </a:r>
            <a:r>
              <a:rPr lang="en-GB" sz="1400" b="1" dirty="0" err="1"/>
              <a:t>Surjek</a:t>
            </a:r>
            <a:r>
              <a:rPr lang="en-GB" sz="1400" b="1" dirty="0"/>
              <a:t> with 179M (56%) worth of expenses, contrasted to a much lower spend from </a:t>
            </a:r>
            <a:r>
              <a:rPr lang="en-GB" sz="1400" b="1" dirty="0" err="1"/>
              <a:t>Kootha</a:t>
            </a:r>
            <a:r>
              <a:rPr lang="en-GB" sz="1400" b="1" dirty="0"/>
              <a:t> ($51 M) and </a:t>
            </a:r>
            <a:r>
              <a:rPr lang="en-GB" sz="1400" b="1" dirty="0" err="1"/>
              <a:t>Jutik</a:t>
            </a:r>
            <a:r>
              <a:rPr lang="en-GB" sz="1400" b="1" dirty="0"/>
              <a:t>   ($91M), largely due to lower Chemical and Labour Expenditure.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DDCDC-3E10-4265-8E28-C256F42C790A}"/>
              </a:ext>
            </a:extLst>
          </p:cNvPr>
          <p:cNvSpPr/>
          <p:nvPr/>
        </p:nvSpPr>
        <p:spPr>
          <a:xfrm>
            <a:off x="5243513" y="1262583"/>
            <a:ext cx="36655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200" b="1" dirty="0"/>
              <a:t>Chemical costs at </a:t>
            </a:r>
            <a:r>
              <a:rPr lang="en-AU" sz="1200" b="1" dirty="0" err="1"/>
              <a:t>Surjek</a:t>
            </a:r>
            <a:r>
              <a:rPr lang="en-AU" sz="1200" b="1" dirty="0"/>
              <a:t> are disproportionately high relative to the costs at </a:t>
            </a:r>
            <a:r>
              <a:rPr lang="en-AU" sz="1200" b="1" dirty="0" err="1"/>
              <a:t>Kootha</a:t>
            </a:r>
            <a:r>
              <a:rPr lang="en-AU" sz="1200" b="1" dirty="0"/>
              <a:t> and </a:t>
            </a:r>
            <a:r>
              <a:rPr lang="en-AU" sz="1200" b="1" dirty="0" err="1"/>
              <a:t>Jutik</a:t>
            </a:r>
            <a:r>
              <a:rPr lang="en-AU" sz="1200" b="1" dirty="0"/>
              <a:t>. Unless the untreated water in this area is of very poor quality, they are clearly using more resources than needed to treat the water available.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Labour costs are consistent with the level of production at each plant.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AE35E24-C13A-4658-A995-79DED283D3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298992"/>
              </p:ext>
            </p:extLst>
          </p:nvPr>
        </p:nvGraphicFramePr>
        <p:xfrm>
          <a:off x="-31750" y="7681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ACBCC56-7C33-496B-AEA4-0173E2DB7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915000"/>
              </p:ext>
            </p:extLst>
          </p:nvPr>
        </p:nvGraphicFramePr>
        <p:xfrm>
          <a:off x="-31750" y="34996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FFEA87F-A5C2-4FA9-973A-EC7AB5D59A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28043"/>
              </p:ext>
            </p:extLst>
          </p:nvPr>
        </p:nvGraphicFramePr>
        <p:xfrm>
          <a:off x="4337050" y="34996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1141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Drilling-down to the cost-element level, reveals an indicative relationship between water production and chemical expenditure with this being particularly pronounced for the </a:t>
            </a:r>
            <a:r>
              <a:rPr lang="en-GB" sz="1400" b="1" dirty="0" err="1"/>
              <a:t>Surjek</a:t>
            </a:r>
            <a:r>
              <a:rPr lang="en-GB" sz="1400" b="1" dirty="0"/>
              <a:t> Unit which coincidentally has the highest rate of water production.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523E659-7992-4D86-97D9-71CDE4327174}"/>
              </a:ext>
            </a:extLst>
          </p:cNvPr>
          <p:cNvSpPr/>
          <p:nvPr/>
        </p:nvSpPr>
        <p:spPr>
          <a:xfrm>
            <a:off x="303213" y="1238975"/>
            <a:ext cx="366553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200" b="1" dirty="0"/>
              <a:t>The </a:t>
            </a:r>
            <a:r>
              <a:rPr lang="en-AU" sz="1200" b="1" dirty="0" err="1"/>
              <a:t>Surjek</a:t>
            </a:r>
            <a:r>
              <a:rPr lang="en-AU" sz="1200" b="1" dirty="0"/>
              <a:t> chart shows chemical spending at a level that equals or exceeds the level of water being produced by the plant, with Q4 showing the most demonstrable difference.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 err="1"/>
              <a:t>Jutik</a:t>
            </a:r>
            <a:r>
              <a:rPr lang="en-AU" sz="1200" b="1" dirty="0"/>
              <a:t> typically keeps their chemical expenses equal or lower than their water output.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 err="1"/>
              <a:t>Kootha’s</a:t>
            </a:r>
            <a:r>
              <a:rPr lang="en-AU" sz="1200" b="1" dirty="0"/>
              <a:t> chemical expenditure will at times exceed their production as the smallest plant, but their expenditures are consistent on a semi-annual basis.</a:t>
            </a:r>
            <a:br>
              <a:rPr lang="en-AU" sz="1200" b="1" dirty="0"/>
            </a:br>
            <a:endParaRPr lang="en-AU" sz="1200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D109DCD-901A-474E-8325-BB100B3ED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290526"/>
              </p:ext>
            </p:extLst>
          </p:nvPr>
        </p:nvGraphicFramePr>
        <p:xfrm>
          <a:off x="4500670" y="913080"/>
          <a:ext cx="4109930" cy="2692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9EDEEB-DA3B-4ADC-9CC9-566191E58B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542771"/>
              </p:ext>
            </p:extLst>
          </p:nvPr>
        </p:nvGraphicFramePr>
        <p:xfrm>
          <a:off x="4408781" y="3693111"/>
          <a:ext cx="4109929" cy="2843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4F86795-B974-44DA-BE54-833C2AAD24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422153"/>
              </p:ext>
            </p:extLst>
          </p:nvPr>
        </p:nvGraphicFramePr>
        <p:xfrm>
          <a:off x="0" y="3793130"/>
          <a:ext cx="438300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7699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23248"/>
          </a:xfrm>
        </p:spPr>
        <p:txBody>
          <a:bodyPr/>
          <a:lstStyle/>
          <a:p>
            <a:r>
              <a:rPr lang="en-AU" sz="1350" b="1" dirty="0"/>
              <a:t>Concluding our analysis, </a:t>
            </a:r>
            <a:r>
              <a:rPr lang="en-AU" sz="1350" b="1" dirty="0" err="1"/>
              <a:t>Jutik</a:t>
            </a:r>
            <a:r>
              <a:rPr lang="en-AU" sz="1350" b="1" dirty="0"/>
              <a:t> has the highest overall EBIT contributions ($73M), followed by </a:t>
            </a:r>
            <a:r>
              <a:rPr lang="en-AU" sz="1350" b="1" dirty="0" err="1"/>
              <a:t>Surjek</a:t>
            </a:r>
            <a:r>
              <a:rPr lang="en-AU" sz="1350" b="1" dirty="0"/>
              <a:t> ($23M) , and lastly </a:t>
            </a:r>
            <a:r>
              <a:rPr lang="en-AU" sz="1350" b="1" dirty="0" err="1"/>
              <a:t>Kootha</a:t>
            </a:r>
            <a:r>
              <a:rPr lang="en-AU" sz="1350" b="1" dirty="0"/>
              <a:t> ($20M). However, from an EBIT  Margin (%) perspective, Kootha has a higher margin than that of </a:t>
            </a:r>
            <a:r>
              <a:rPr lang="en-AU" sz="1350" b="1" dirty="0" err="1"/>
              <a:t>Surjek</a:t>
            </a:r>
            <a:r>
              <a:rPr lang="en-AU" sz="1350" b="1" dirty="0"/>
              <a:t>, indicative of a lower revenue-to-expense ratio.¹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FAD5F-5947-4F50-9D03-73E482BF7380}"/>
              </a:ext>
            </a:extLst>
          </p:cNvPr>
          <p:cNvSpPr txBox="1"/>
          <p:nvPr/>
        </p:nvSpPr>
        <p:spPr>
          <a:xfrm>
            <a:off x="134995" y="6351664"/>
            <a:ext cx="851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 dirty="0"/>
              <a:t>Note:¹ We can clearly see for Surjek over the October, November and May Periods – expenses were far higher than revenues which contributed to this lower revenue-to-expense ratio.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D0ED9C-5523-4B1C-A07E-11C1F219EC79}"/>
              </a:ext>
            </a:extLst>
          </p:cNvPr>
          <p:cNvSpPr/>
          <p:nvPr/>
        </p:nvSpPr>
        <p:spPr>
          <a:xfrm>
            <a:off x="69007" y="1770117"/>
            <a:ext cx="36655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200" b="1" dirty="0"/>
              <a:t>Throughout all of the metrics assessed, </a:t>
            </a:r>
            <a:r>
              <a:rPr lang="en-AU" sz="1200" b="1" dirty="0" err="1"/>
              <a:t>Jutik</a:t>
            </a:r>
            <a:r>
              <a:rPr lang="en-AU" sz="1200" b="1" dirty="0"/>
              <a:t> has strong earnings relative to their volume and is in the most control over their variable costs.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 err="1"/>
              <a:t>Surjek</a:t>
            </a:r>
            <a:r>
              <a:rPr lang="en-AU" sz="1200" b="1" dirty="0"/>
              <a:t> as the largest plant is heavily hamstrung by their variable costs, particularly their chemical costs.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br>
              <a:rPr lang="en-AU" sz="1200" b="1" dirty="0"/>
            </a:br>
            <a:endParaRPr lang="en-AU" sz="1200" b="1" dirty="0"/>
          </a:p>
          <a:p>
            <a:pPr lvl="0">
              <a:defRPr/>
            </a:pPr>
            <a:r>
              <a:rPr lang="en-AU" sz="1200" b="1" dirty="0"/>
              <a:t>Chemical costs account for </a:t>
            </a:r>
            <a:r>
              <a:rPr lang="en-AU" sz="1200" b="1" dirty="0" err="1"/>
              <a:t>Surjek’s</a:t>
            </a:r>
            <a:r>
              <a:rPr lang="en-AU" sz="1200" b="1" dirty="0"/>
              <a:t> months of negative profitability, which lowers their EBIT Margin percentage to third among the plants.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3BF8-BBF4-43D8-9B9B-1BA918AB5CD5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F7B57F2-7F24-4E17-AE98-9FCFAE2F14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312939"/>
              </p:ext>
            </p:extLst>
          </p:nvPr>
        </p:nvGraphicFramePr>
        <p:xfrm>
          <a:off x="3800532" y="913080"/>
          <a:ext cx="4572000" cy="2380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B4B1677-A1EA-42E7-844A-357F1EB3AF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069057"/>
              </p:ext>
            </p:extLst>
          </p:nvPr>
        </p:nvGraphicFramePr>
        <p:xfrm>
          <a:off x="3800532" y="32391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480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15489</TotalTime>
  <Words>860</Words>
  <Application>Microsoft Office PowerPoint</Application>
  <PresentationFormat>Custom</PresentationFormat>
  <Paragraphs>67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1_Synergy_CF_YNR013</vt:lpstr>
      <vt:lpstr>think-cell Slide</vt:lpstr>
      <vt:lpstr>Overall, Southern Water Corp’s revenue of $437M is strong relative to our competitor’s historical performance. Uncontrolled costs at the Surjek plant, however, threaten the company’s net future profitability and require action.</vt:lpstr>
      <vt:lpstr>Segmentation of the revenues by unit, reveals that of the three (3) customer segments, Private Water Sales are the most popular, followed by Public Sales ($147M) and lastly Residential Sales ($103M). </vt:lpstr>
      <vt:lpstr>Of the ($437M)¹ in Revenue Sales over the July-2013 to June-2014 Period, Surjek provides close to 50% of Sales Volumes ($202M), with Jutik ($ 164M) and Kootha ($71M) providing the remaining.</vt:lpstr>
      <vt:lpstr>Targeted Expense Analysis reveals an interesting trend; Overall Costs sharply increase from December, with Labour Costs, contributing $87M (27%) towards the overall cost-base. </vt:lpstr>
      <vt:lpstr>Further analysis singles-out Surjek with 179M (56%) worth of expenses, contrasted to a much lower spend from Kootha ($51 M) and Jutik   ($91M), largely due to lower Chemical and Labour Expenditure. </vt:lpstr>
      <vt:lpstr>Drilling-down to the cost-element level, reveals an indicative relationship between water production and chemical expenditure with this being particularly pronounced for the Surjek Unit which coincidentally has the highest rate of water production. </vt:lpstr>
      <vt:lpstr>Concluding our analysis, Jutik has the highest overall EBIT contributions ($73M), followed by Surjek ($23M) , and lastly Kootha ($20M). However, from an EBIT  Margin (%) perspective, Kootha has a higher margin than that of Surjek, indicative of a lower revenue-to-expense ratio.¹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John Stanton</cp:lastModifiedBy>
  <cp:revision>92</cp:revision>
  <dcterms:created xsi:type="dcterms:W3CDTF">2020-04-12T13:23:13Z</dcterms:created>
  <dcterms:modified xsi:type="dcterms:W3CDTF">2021-07-08T20:11:41Z</dcterms:modified>
</cp:coreProperties>
</file>