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40"/>
  </p:notesMasterIdLst>
  <p:sldIdLst>
    <p:sldId id="292" r:id="rId2"/>
    <p:sldId id="357" r:id="rId3"/>
    <p:sldId id="413" r:id="rId4"/>
    <p:sldId id="445" r:id="rId5"/>
    <p:sldId id="414" r:id="rId6"/>
    <p:sldId id="446" r:id="rId7"/>
    <p:sldId id="447" r:id="rId8"/>
    <p:sldId id="448" r:id="rId9"/>
    <p:sldId id="449" r:id="rId10"/>
    <p:sldId id="450" r:id="rId11"/>
    <p:sldId id="473" r:id="rId12"/>
    <p:sldId id="451" r:id="rId13"/>
    <p:sldId id="452" r:id="rId14"/>
    <p:sldId id="416" r:id="rId15"/>
    <p:sldId id="417" r:id="rId16"/>
    <p:sldId id="418" r:id="rId17"/>
    <p:sldId id="477" r:id="rId18"/>
    <p:sldId id="478" r:id="rId19"/>
    <p:sldId id="476" r:id="rId20"/>
    <p:sldId id="419" r:id="rId21"/>
    <p:sldId id="453" r:id="rId22"/>
    <p:sldId id="454" r:id="rId23"/>
    <p:sldId id="455" r:id="rId24"/>
    <p:sldId id="456" r:id="rId25"/>
    <p:sldId id="457" r:id="rId26"/>
    <p:sldId id="422" r:id="rId27"/>
    <p:sldId id="423" r:id="rId28"/>
    <p:sldId id="424" r:id="rId29"/>
    <p:sldId id="479" r:id="rId30"/>
    <p:sldId id="462" r:id="rId31"/>
    <p:sldId id="461" r:id="rId32"/>
    <p:sldId id="463" r:id="rId33"/>
    <p:sldId id="464" r:id="rId34"/>
    <p:sldId id="465" r:id="rId35"/>
    <p:sldId id="480" r:id="rId36"/>
    <p:sldId id="467" r:id="rId37"/>
    <p:sldId id="468" r:id="rId38"/>
    <p:sldId id="481" r:id="rId39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E1C48F"/>
    <a:srgbClr val="3399FF"/>
    <a:srgbClr val="FF3300"/>
    <a:srgbClr val="FF66CC"/>
    <a:srgbClr val="003300"/>
    <a:srgbClr val="00006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3" autoAdjust="0"/>
    <p:restoredTop sz="94660"/>
  </p:normalViewPr>
  <p:slideViewPr>
    <p:cSldViewPr>
      <p:cViewPr varScale="1">
        <p:scale>
          <a:sx n="133" d="100"/>
          <a:sy n="133" d="100"/>
        </p:scale>
        <p:origin x="1164" y="92"/>
      </p:cViewPr>
      <p:guideLst>
        <p:guide orient="horz" pos="193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7" d="100"/>
          <a:sy n="107" d="100"/>
        </p:scale>
        <p:origin x="3592" y="56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A31336-A06D-4821-AD43-A7D17D593A0C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403D5E-320B-445E-AB62-0710C59029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883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403D5E-320B-445E-AB62-0710C590296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906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403D5E-320B-445E-AB62-0710C590296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186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263F3B1-4CB1-443F-9E29-00D38CC9289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922150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CE5934-E43B-4621-B7F5-FBBF63BBB775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34247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16D4F1BB-F77C-496A-B925-8C4510F0775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87882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1036F80-B0B3-47E4-99EE-4DB0B1E915FC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006605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8EE3E8C-E888-4232-B047-343CEBBE17C4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59689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0FF5EAC3-0857-4DEE-89E8-377E2B8A1210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9693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DFDB4761-1931-4162-BAAC-CE6132C62C4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741304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5AD13BF-EA40-4F50-81E8-685BFBA9134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5958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FD2D74F-4871-4252-B8A6-F3CF472C0503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4347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F68A870-1C94-4251-B3C0-56CA86746655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66654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C07EFCA0-A3EE-402D-9A9B-3595D0C1595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8367299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7B64B6A-E0FC-4483-84B7-C275003C90D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49953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latin typeface="Trebuchet MS" panose="020B0603020202020204" pitchFamily="34" charset="0"/>
                <a:ea typeface="굴림" panose="020B0600000101010101" pitchFamily="50" charset="-127"/>
              </a:rPr>
              <a:t>5</a:t>
            </a:r>
            <a:r>
              <a:rPr lang="ko-KR" altLang="en-US" dirty="0">
                <a:latin typeface="Trebuchet MS" panose="020B0603020202020204" pitchFamily="34" charset="0"/>
                <a:ea typeface="굴림" panose="020B0600000101010101" pitchFamily="50" charset="-127"/>
              </a:rPr>
              <a:t>장 큐</a:t>
            </a:r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altLang="ko-K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3982" y="5351469"/>
            <a:ext cx="7740650" cy="1384995"/>
          </a:xfrm>
          <a:prstGeom prst="rect">
            <a:avLst/>
          </a:prstGeom>
          <a:solidFill>
            <a:srgbClr val="3366FF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10 |     |      |    |    |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10 | 20 |      |    |    |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10 | 20 | 30  |    |    |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    | 20 | 30  |    |    |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    |     | 30  |    |    |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    |     |       |    |    |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612648" y="1043403"/>
            <a:ext cx="7740650" cy="4185761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main(void)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item = 0;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QueueType</a:t>
            </a:r>
            <a:r>
              <a:rPr lang="en-US" altLang="ko-KR" sz="1400" dirty="0">
                <a:latin typeface="Trebuchet MS" panose="020B0603020202020204" pitchFamily="34" charset="0"/>
              </a:rPr>
              <a:t> q;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init_queue</a:t>
            </a:r>
            <a:r>
              <a:rPr lang="en-US" altLang="ko-KR" sz="1400" dirty="0">
                <a:latin typeface="Trebuchet MS" panose="020B0603020202020204" pitchFamily="34" charset="0"/>
              </a:rPr>
              <a:t>(&amp;q);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enqueue</a:t>
            </a:r>
            <a:r>
              <a:rPr lang="en-US" altLang="ko-KR" sz="1400" dirty="0">
                <a:latin typeface="Trebuchet MS" panose="020B0603020202020204" pitchFamily="34" charset="0"/>
              </a:rPr>
              <a:t>(&amp;q, 10); </a:t>
            </a:r>
            <a:r>
              <a:rPr lang="en-US" altLang="ko-KR" sz="1400" dirty="0" err="1">
                <a:latin typeface="Trebuchet MS" panose="020B0603020202020204" pitchFamily="34" charset="0"/>
              </a:rPr>
              <a:t>queue_print</a:t>
            </a:r>
            <a:r>
              <a:rPr lang="en-US" altLang="ko-KR" sz="1400" dirty="0">
                <a:latin typeface="Trebuchet MS" panose="020B0603020202020204" pitchFamily="34" charset="0"/>
              </a:rPr>
              <a:t>(&amp;q);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enqueue</a:t>
            </a:r>
            <a:r>
              <a:rPr lang="en-US" altLang="ko-KR" sz="1400" dirty="0">
                <a:latin typeface="Trebuchet MS" panose="020B0603020202020204" pitchFamily="34" charset="0"/>
              </a:rPr>
              <a:t>(&amp;q, 20); </a:t>
            </a:r>
            <a:r>
              <a:rPr lang="en-US" altLang="ko-KR" sz="1400" dirty="0" err="1">
                <a:latin typeface="Trebuchet MS" panose="020B0603020202020204" pitchFamily="34" charset="0"/>
              </a:rPr>
              <a:t>queue_print</a:t>
            </a:r>
            <a:r>
              <a:rPr lang="en-US" altLang="ko-KR" sz="1400" dirty="0">
                <a:latin typeface="Trebuchet MS" panose="020B0603020202020204" pitchFamily="34" charset="0"/>
              </a:rPr>
              <a:t>(&amp;q);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enqueue</a:t>
            </a:r>
            <a:r>
              <a:rPr lang="en-US" altLang="ko-KR" sz="1400" dirty="0">
                <a:latin typeface="Trebuchet MS" panose="020B0603020202020204" pitchFamily="34" charset="0"/>
              </a:rPr>
              <a:t>(&amp;q, 30); </a:t>
            </a:r>
            <a:r>
              <a:rPr lang="en-US" altLang="ko-KR" sz="1400" dirty="0" err="1">
                <a:latin typeface="Trebuchet MS" panose="020B0603020202020204" pitchFamily="34" charset="0"/>
              </a:rPr>
              <a:t>queue_print</a:t>
            </a:r>
            <a:r>
              <a:rPr lang="en-US" altLang="ko-KR" sz="1400" dirty="0">
                <a:latin typeface="Trebuchet MS" panose="020B0603020202020204" pitchFamily="34" charset="0"/>
              </a:rPr>
              <a:t>(&amp;q);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item = </a:t>
            </a:r>
            <a:r>
              <a:rPr lang="en-US" altLang="ko-KR" sz="1400" dirty="0" err="1">
                <a:latin typeface="Trebuchet MS" panose="020B0603020202020204" pitchFamily="34" charset="0"/>
              </a:rPr>
              <a:t>dequeue</a:t>
            </a:r>
            <a:r>
              <a:rPr lang="en-US" altLang="ko-KR" sz="1400" dirty="0">
                <a:latin typeface="Trebuchet MS" panose="020B0603020202020204" pitchFamily="34" charset="0"/>
              </a:rPr>
              <a:t>(&amp;q); </a:t>
            </a:r>
            <a:r>
              <a:rPr lang="en-US" altLang="ko-KR" sz="1400" dirty="0" err="1">
                <a:latin typeface="Trebuchet MS" panose="020B0603020202020204" pitchFamily="34" charset="0"/>
              </a:rPr>
              <a:t>queue_print</a:t>
            </a:r>
            <a:r>
              <a:rPr lang="en-US" altLang="ko-KR" sz="1400" dirty="0">
                <a:latin typeface="Trebuchet MS" panose="020B0603020202020204" pitchFamily="34" charset="0"/>
              </a:rPr>
              <a:t>(&amp;q);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item = </a:t>
            </a:r>
            <a:r>
              <a:rPr lang="en-US" altLang="ko-KR" sz="1400" dirty="0" err="1">
                <a:latin typeface="Trebuchet MS" panose="020B0603020202020204" pitchFamily="34" charset="0"/>
              </a:rPr>
              <a:t>dequeue</a:t>
            </a:r>
            <a:r>
              <a:rPr lang="en-US" altLang="ko-KR" sz="1400" dirty="0">
                <a:latin typeface="Trebuchet MS" panose="020B0603020202020204" pitchFamily="34" charset="0"/>
              </a:rPr>
              <a:t>(&amp;q); </a:t>
            </a:r>
            <a:r>
              <a:rPr lang="en-US" altLang="ko-KR" sz="1400" dirty="0" err="1">
                <a:latin typeface="Trebuchet MS" panose="020B0603020202020204" pitchFamily="34" charset="0"/>
              </a:rPr>
              <a:t>queue_print</a:t>
            </a:r>
            <a:r>
              <a:rPr lang="en-US" altLang="ko-KR" sz="1400" dirty="0">
                <a:latin typeface="Trebuchet MS" panose="020B0603020202020204" pitchFamily="34" charset="0"/>
              </a:rPr>
              <a:t>(&amp;q);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item = </a:t>
            </a:r>
            <a:r>
              <a:rPr lang="en-US" altLang="ko-KR" sz="1400" dirty="0" err="1">
                <a:latin typeface="Trebuchet MS" panose="020B0603020202020204" pitchFamily="34" charset="0"/>
              </a:rPr>
              <a:t>dequeue</a:t>
            </a:r>
            <a:r>
              <a:rPr lang="en-US" altLang="ko-KR" sz="1400" dirty="0">
                <a:latin typeface="Trebuchet MS" panose="020B0603020202020204" pitchFamily="34" charset="0"/>
              </a:rPr>
              <a:t>(&amp;q); </a:t>
            </a:r>
            <a:r>
              <a:rPr lang="en-US" altLang="ko-KR" sz="1400" dirty="0" err="1">
                <a:latin typeface="Trebuchet MS" panose="020B0603020202020204" pitchFamily="34" charset="0"/>
              </a:rPr>
              <a:t>queue_print</a:t>
            </a:r>
            <a:r>
              <a:rPr lang="en-US" altLang="ko-KR" sz="1400" dirty="0">
                <a:latin typeface="Trebuchet MS" panose="020B0603020202020204" pitchFamily="34" charset="0"/>
              </a:rPr>
              <a:t>(&amp;q);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return 0;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8194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BB6577-6B88-AA34-5769-4AEFAE9D1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선형 큐 </a:t>
            </a:r>
            <a:r>
              <a:rPr lang="en-US" altLang="ko-KR" dirty="0"/>
              <a:t>(Linear Queue)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3A37E7-34AD-58B9-9A8A-C01F5911483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35266" y="1432899"/>
            <a:ext cx="8153400" cy="4495800"/>
          </a:xfrm>
        </p:spPr>
        <p:txBody>
          <a:bodyPr/>
          <a:lstStyle/>
          <a:p>
            <a:pPr eaLnBrk="1" hangingPunct="1"/>
            <a:r>
              <a:rPr lang="ko-KR" altLang="en-US" sz="2400" dirty="0">
                <a:latin typeface="Lucida Console" pitchFamily="49" charset="0"/>
              </a:rPr>
              <a:t>배열을 </a:t>
            </a:r>
            <a:r>
              <a:rPr lang="ko-KR" altLang="en-US" sz="2400" b="1" dirty="0">
                <a:solidFill>
                  <a:srgbClr val="3366FF"/>
                </a:solidFill>
                <a:latin typeface="Lucida Console" pitchFamily="49" charset="0"/>
              </a:rPr>
              <a:t>선형</a:t>
            </a:r>
            <a:r>
              <a:rPr lang="ko-KR" altLang="en-US" sz="2400" dirty="0">
                <a:latin typeface="Lucida Console" pitchFamily="49" charset="0"/>
              </a:rPr>
              <a:t>으로 사용하여 큐를 구현</a:t>
            </a:r>
          </a:p>
          <a:p>
            <a:pPr lvl="1" eaLnBrk="1" hangingPunct="1"/>
            <a:r>
              <a:rPr lang="ko-KR" altLang="en-US" sz="2000" b="1" dirty="0">
                <a:solidFill>
                  <a:srgbClr val="C00000"/>
                </a:solidFill>
                <a:latin typeface="Lucida Console" pitchFamily="49" charset="0"/>
              </a:rPr>
              <a:t>삽입을 계속하기 위해서는 요소들을 이동시켜야 함</a:t>
            </a:r>
          </a:p>
          <a:p>
            <a:pPr lvl="1" eaLnBrk="1" hangingPunct="1"/>
            <a:r>
              <a:rPr lang="ko-KR" altLang="en-US" sz="2000" dirty="0">
                <a:latin typeface="Lucida Console" pitchFamily="49" charset="0"/>
              </a:rPr>
              <a:t>문제점이 많아 사용되지 않음</a:t>
            </a:r>
          </a:p>
          <a:p>
            <a:endParaRPr lang="ko-KR" altLang="en-US" dirty="0"/>
          </a:p>
        </p:txBody>
      </p:sp>
      <p:sp>
        <p:nvSpPr>
          <p:cNvPr id="4" name="AutoShape 5">
            <a:extLst>
              <a:ext uri="{FF2B5EF4-FFF2-40B4-BE49-F238E27FC236}">
                <a16:creationId xmlns:a16="http://schemas.microsoft.com/office/drawing/2014/main" id="{31FC60CE-0A2F-5D46-6B0F-C6A983014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760" y="3355476"/>
            <a:ext cx="746107" cy="547497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endParaRPr lang="ko-KR" altLang="ko-KR" sz="1600">
              <a:latin typeface="Lucida Console" pitchFamily="49" charset="0"/>
            </a:endParaRP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974D9943-ED3D-62D5-71F8-95C631F86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9860" y="3355476"/>
            <a:ext cx="746107" cy="547497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endParaRPr lang="ko-KR" altLang="ko-KR" sz="1600">
              <a:latin typeface="Lucida Console" pitchFamily="49" charset="0"/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5EBB52F9-BF40-44E9-8F62-50E57E923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5022" y="3355476"/>
            <a:ext cx="746107" cy="547497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 sz="3600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082A2D73-46D6-E07B-AC19-39DB46647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0183" y="3355476"/>
            <a:ext cx="746107" cy="547497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 sz="3600"/>
          </a:p>
        </p:txBody>
      </p:sp>
      <p:sp>
        <p:nvSpPr>
          <p:cNvPr id="8" name="AutoShape 9">
            <a:extLst>
              <a:ext uri="{FF2B5EF4-FFF2-40B4-BE49-F238E27FC236}">
                <a16:creationId xmlns:a16="http://schemas.microsoft.com/office/drawing/2014/main" id="{2F2B93BC-31C1-9694-DE6C-3712BC4CC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5345" y="3355476"/>
            <a:ext cx="746107" cy="547497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 sz="3600"/>
          </a:p>
        </p:txBody>
      </p:sp>
      <p:sp>
        <p:nvSpPr>
          <p:cNvPr id="9" name="AutoShape 10">
            <a:extLst>
              <a:ext uri="{FF2B5EF4-FFF2-40B4-BE49-F238E27FC236}">
                <a16:creationId xmlns:a16="http://schemas.microsoft.com/office/drawing/2014/main" id="{E2067A16-6D87-CF78-011E-980D8DDB3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9332" y="3355476"/>
            <a:ext cx="746107" cy="547497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 sz="3600"/>
          </a:p>
        </p:txBody>
      </p:sp>
      <p:sp>
        <p:nvSpPr>
          <p:cNvPr id="10" name="Text Box 11">
            <a:extLst>
              <a:ext uri="{FF2B5EF4-FFF2-40B4-BE49-F238E27FC236}">
                <a16:creationId xmlns:a16="http://schemas.microsoft.com/office/drawing/2014/main" id="{75E76446-5C14-E3E2-3DC6-B4D4953CE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8620" y="2798930"/>
            <a:ext cx="474689" cy="338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600">
                <a:latin typeface="HY엽서L" pitchFamily="18" charset="-127"/>
                <a:ea typeface="HY엽서L" pitchFamily="18" charset="-127"/>
              </a:rPr>
              <a:t>[0]</a:t>
            </a:r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E07A6CD2-30ED-A273-005E-89B55EFC1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0086" y="2798930"/>
            <a:ext cx="594536" cy="338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600">
                <a:latin typeface="HY엽서L" pitchFamily="18" charset="-127"/>
                <a:ea typeface="HY엽서L" pitchFamily="18" charset="-127"/>
              </a:rPr>
              <a:t>[-1]</a:t>
            </a:r>
          </a:p>
        </p:txBody>
      </p:sp>
      <p:sp>
        <p:nvSpPr>
          <p:cNvPr id="12" name="Text Box 13">
            <a:extLst>
              <a:ext uri="{FF2B5EF4-FFF2-40B4-BE49-F238E27FC236}">
                <a16:creationId xmlns:a16="http://schemas.microsoft.com/office/drawing/2014/main" id="{A616F5FE-41D0-531E-FD32-B9DF63B7B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4931" y="2798930"/>
            <a:ext cx="474689" cy="338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600">
                <a:latin typeface="HY엽서L" pitchFamily="18" charset="-127"/>
                <a:ea typeface="HY엽서L" pitchFamily="18" charset="-127"/>
              </a:rPr>
              <a:t>[1]</a:t>
            </a:r>
          </a:p>
        </p:txBody>
      </p:sp>
      <p:sp>
        <p:nvSpPr>
          <p:cNvPr id="13" name="Text Box 14">
            <a:extLst>
              <a:ext uri="{FF2B5EF4-FFF2-40B4-BE49-F238E27FC236}">
                <a16:creationId xmlns:a16="http://schemas.microsoft.com/office/drawing/2014/main" id="{5165C566-53C0-5531-8F08-FEF8B527F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2417" y="2798930"/>
            <a:ext cx="474689" cy="338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600">
                <a:latin typeface="HY엽서L" pitchFamily="18" charset="-127"/>
                <a:ea typeface="HY엽서L" pitchFamily="18" charset="-127"/>
              </a:rPr>
              <a:t>[2]</a:t>
            </a:r>
          </a:p>
        </p:txBody>
      </p:sp>
      <p:sp>
        <p:nvSpPr>
          <p:cNvPr id="14" name="Text Box 15">
            <a:extLst>
              <a:ext uri="{FF2B5EF4-FFF2-40B4-BE49-F238E27FC236}">
                <a16:creationId xmlns:a16="http://schemas.microsoft.com/office/drawing/2014/main" id="{8E829B17-42DA-3878-F42D-D144FED691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9903" y="2798930"/>
            <a:ext cx="474689" cy="338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600">
                <a:latin typeface="HY엽서L" pitchFamily="18" charset="-127"/>
                <a:ea typeface="HY엽서L" pitchFamily="18" charset="-127"/>
              </a:rPr>
              <a:t>[3]</a:t>
            </a:r>
          </a:p>
        </p:txBody>
      </p:sp>
      <p:sp>
        <p:nvSpPr>
          <p:cNvPr id="15" name="Text Box 16">
            <a:extLst>
              <a:ext uri="{FF2B5EF4-FFF2-40B4-BE49-F238E27FC236}">
                <a16:creationId xmlns:a16="http://schemas.microsoft.com/office/drawing/2014/main" id="{826A184C-7EF6-06BF-F1B2-FCA3F2341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6214" y="2798930"/>
            <a:ext cx="474689" cy="338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600">
                <a:latin typeface="HY엽서L" pitchFamily="18" charset="-127"/>
                <a:ea typeface="HY엽서L" pitchFamily="18" charset="-127"/>
              </a:rPr>
              <a:t>[4]</a:t>
            </a:r>
          </a:p>
        </p:txBody>
      </p:sp>
      <p:sp>
        <p:nvSpPr>
          <p:cNvPr id="16" name="Text Box 17">
            <a:extLst>
              <a:ext uri="{FF2B5EF4-FFF2-40B4-BE49-F238E27FC236}">
                <a16:creationId xmlns:a16="http://schemas.microsoft.com/office/drawing/2014/main" id="{6CEAFFEB-57EB-406A-8FF5-87A35698D7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8401" y="2798930"/>
            <a:ext cx="474689" cy="338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600" dirty="0">
                <a:latin typeface="HY엽서L" pitchFamily="18" charset="-127"/>
                <a:ea typeface="HY엽서L" pitchFamily="18" charset="-127"/>
              </a:rPr>
              <a:t>[5]</a:t>
            </a:r>
          </a:p>
        </p:txBody>
      </p:sp>
      <p:sp>
        <p:nvSpPr>
          <p:cNvPr id="17" name="Line 18">
            <a:extLst>
              <a:ext uri="{FF2B5EF4-FFF2-40B4-BE49-F238E27FC236}">
                <a16:creationId xmlns:a16="http://schemas.microsoft.com/office/drawing/2014/main" id="{7B98FBD9-4F4E-A4E2-A3E4-3DB1AB31010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82417" y="3971599"/>
            <a:ext cx="0" cy="2737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3600"/>
          </a:p>
        </p:txBody>
      </p:sp>
      <p:sp>
        <p:nvSpPr>
          <p:cNvPr id="18" name="Line 19">
            <a:extLst>
              <a:ext uri="{FF2B5EF4-FFF2-40B4-BE49-F238E27FC236}">
                <a16:creationId xmlns:a16="http://schemas.microsoft.com/office/drawing/2014/main" id="{B9B7B57D-914B-6E83-2F0F-94954AEA2BA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77775" y="3971599"/>
            <a:ext cx="0" cy="2737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3600"/>
          </a:p>
        </p:txBody>
      </p:sp>
      <p:sp>
        <p:nvSpPr>
          <p:cNvPr id="19" name="Text Box 20">
            <a:extLst>
              <a:ext uri="{FF2B5EF4-FFF2-40B4-BE49-F238E27FC236}">
                <a16:creationId xmlns:a16="http://schemas.microsoft.com/office/drawing/2014/main" id="{0C0F6271-A0C5-1F38-C4A0-FD30EA266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7164" y="4216153"/>
            <a:ext cx="730833" cy="338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600" b="1" dirty="0">
                <a:solidFill>
                  <a:srgbClr val="3366FF"/>
                </a:solidFill>
                <a:latin typeface="HY엽서L" pitchFamily="18" charset="-127"/>
                <a:ea typeface="HY엽서L" pitchFamily="18" charset="-127"/>
              </a:rPr>
              <a:t>front</a:t>
            </a:r>
          </a:p>
        </p:txBody>
      </p:sp>
      <p:sp>
        <p:nvSpPr>
          <p:cNvPr id="20" name="Text Box 21">
            <a:extLst>
              <a:ext uri="{FF2B5EF4-FFF2-40B4-BE49-F238E27FC236}">
                <a16:creationId xmlns:a16="http://schemas.microsoft.com/office/drawing/2014/main" id="{1E7D6663-A7D8-10D4-4D05-463559DE3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3981" y="4245347"/>
            <a:ext cx="662684" cy="338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600" b="1" dirty="0">
                <a:solidFill>
                  <a:srgbClr val="3366FF"/>
                </a:solidFill>
                <a:latin typeface="HY엽서L" pitchFamily="18" charset="-127"/>
                <a:ea typeface="HY엽서L" pitchFamily="18" charset="-127"/>
              </a:rPr>
              <a:t>rear</a:t>
            </a:r>
          </a:p>
        </p:txBody>
      </p:sp>
      <p:sp>
        <p:nvSpPr>
          <p:cNvPr id="21" name="AutoShape 22">
            <a:extLst>
              <a:ext uri="{FF2B5EF4-FFF2-40B4-BE49-F238E27FC236}">
                <a16:creationId xmlns:a16="http://schemas.microsoft.com/office/drawing/2014/main" id="{E0DA649A-FFAF-2946-DC6E-60016E5DF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606" y="5598144"/>
            <a:ext cx="746107" cy="547497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endParaRPr lang="ko-KR" altLang="ko-KR" sz="1600">
              <a:latin typeface="Lucida Console" pitchFamily="49" charset="0"/>
            </a:endParaRPr>
          </a:p>
        </p:txBody>
      </p:sp>
      <p:sp>
        <p:nvSpPr>
          <p:cNvPr id="22" name="AutoShape 23">
            <a:extLst>
              <a:ext uri="{FF2B5EF4-FFF2-40B4-BE49-F238E27FC236}">
                <a16:creationId xmlns:a16="http://schemas.microsoft.com/office/drawing/2014/main" id="{089049D4-36DE-AAD6-1B03-CEFCA931A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0767" y="5598144"/>
            <a:ext cx="746107" cy="547497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endParaRPr lang="ko-KR" altLang="ko-KR" sz="1600">
              <a:latin typeface="Lucida Console" pitchFamily="49" charset="0"/>
            </a:endParaRPr>
          </a:p>
        </p:txBody>
      </p:sp>
      <p:sp>
        <p:nvSpPr>
          <p:cNvPr id="23" name="AutoShape 24">
            <a:extLst>
              <a:ext uri="{FF2B5EF4-FFF2-40B4-BE49-F238E27FC236}">
                <a16:creationId xmlns:a16="http://schemas.microsoft.com/office/drawing/2014/main" id="{EDAB5E18-A813-AE85-A48C-614425B27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5929" y="5598144"/>
            <a:ext cx="746107" cy="547497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 sz="3600"/>
          </a:p>
        </p:txBody>
      </p:sp>
      <p:sp>
        <p:nvSpPr>
          <p:cNvPr id="24" name="AutoShape 25">
            <a:extLst>
              <a:ext uri="{FF2B5EF4-FFF2-40B4-BE49-F238E27FC236}">
                <a16:creationId xmlns:a16="http://schemas.microsoft.com/office/drawing/2014/main" id="{569B8B4C-34D1-B302-488A-B0BC9996D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1091" y="5598144"/>
            <a:ext cx="746107" cy="547497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 sz="3600"/>
          </a:p>
        </p:txBody>
      </p:sp>
      <p:sp>
        <p:nvSpPr>
          <p:cNvPr id="25" name="AutoShape 26">
            <a:extLst>
              <a:ext uri="{FF2B5EF4-FFF2-40B4-BE49-F238E27FC236}">
                <a16:creationId xmlns:a16="http://schemas.microsoft.com/office/drawing/2014/main" id="{AB429EE1-9C40-79AB-ECF0-8447C51F2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1008" y="5589240"/>
            <a:ext cx="746107" cy="547497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 sz="3600"/>
          </a:p>
        </p:txBody>
      </p:sp>
      <p:sp>
        <p:nvSpPr>
          <p:cNvPr id="26" name="AutoShape 27">
            <a:extLst>
              <a:ext uri="{FF2B5EF4-FFF2-40B4-BE49-F238E27FC236}">
                <a16:creationId xmlns:a16="http://schemas.microsoft.com/office/drawing/2014/main" id="{9044F855-5F11-6B2D-B72A-26BC023AA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2100" y="5598144"/>
            <a:ext cx="746107" cy="547497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 sz="3600"/>
          </a:p>
        </p:txBody>
      </p:sp>
      <p:sp>
        <p:nvSpPr>
          <p:cNvPr id="27" name="Text Box 28">
            <a:extLst>
              <a:ext uri="{FF2B5EF4-FFF2-40B4-BE49-F238E27FC236}">
                <a16:creationId xmlns:a16="http://schemas.microsoft.com/office/drawing/2014/main" id="{4B437CFB-0680-E4D3-0FE9-FF25B9936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5544" y="5086603"/>
            <a:ext cx="474689" cy="338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600">
                <a:latin typeface="HY엽서L" pitchFamily="18" charset="-127"/>
                <a:ea typeface="HY엽서L" pitchFamily="18" charset="-127"/>
              </a:rPr>
              <a:t>[0]</a:t>
            </a:r>
          </a:p>
        </p:txBody>
      </p:sp>
      <p:sp>
        <p:nvSpPr>
          <p:cNvPr id="28" name="Text Box 29">
            <a:extLst>
              <a:ext uri="{FF2B5EF4-FFF2-40B4-BE49-F238E27FC236}">
                <a16:creationId xmlns:a16="http://schemas.microsoft.com/office/drawing/2014/main" id="{2542DD87-702A-EA81-D6CD-547EFC6AD4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1710" y="5086603"/>
            <a:ext cx="594536" cy="338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600">
                <a:latin typeface="HY엽서L" pitchFamily="18" charset="-127"/>
                <a:ea typeface="HY엽서L" pitchFamily="18" charset="-127"/>
              </a:rPr>
              <a:t>[-1]</a:t>
            </a:r>
          </a:p>
        </p:txBody>
      </p:sp>
      <p:sp>
        <p:nvSpPr>
          <p:cNvPr id="29" name="Text Box 30">
            <a:extLst>
              <a:ext uri="{FF2B5EF4-FFF2-40B4-BE49-F238E27FC236}">
                <a16:creationId xmlns:a16="http://schemas.microsoft.com/office/drawing/2014/main" id="{3B013922-C815-3988-04C8-62BF1E7C8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1855" y="5086603"/>
            <a:ext cx="474689" cy="338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600">
                <a:latin typeface="HY엽서L" pitchFamily="18" charset="-127"/>
                <a:ea typeface="HY엽서L" pitchFamily="18" charset="-127"/>
              </a:rPr>
              <a:t>[1]</a:t>
            </a:r>
          </a:p>
        </p:txBody>
      </p:sp>
      <p:sp>
        <p:nvSpPr>
          <p:cNvPr id="30" name="Text Box 31">
            <a:extLst>
              <a:ext uri="{FF2B5EF4-FFF2-40B4-BE49-F238E27FC236}">
                <a16:creationId xmlns:a16="http://schemas.microsoft.com/office/drawing/2014/main" id="{375DE20F-D9C8-A320-EF54-F1CD633DA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342" y="5086603"/>
            <a:ext cx="474689" cy="338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600">
                <a:latin typeface="HY엽서L" pitchFamily="18" charset="-127"/>
                <a:ea typeface="HY엽서L" pitchFamily="18" charset="-127"/>
              </a:rPr>
              <a:t>[2]</a:t>
            </a:r>
          </a:p>
        </p:txBody>
      </p:sp>
      <p:sp>
        <p:nvSpPr>
          <p:cNvPr id="31" name="Text Box 32">
            <a:extLst>
              <a:ext uri="{FF2B5EF4-FFF2-40B4-BE49-F238E27FC236}">
                <a16:creationId xmlns:a16="http://schemas.microsoft.com/office/drawing/2014/main" id="{11844766-41C6-AF67-1141-17D1027F8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5653" y="5086603"/>
            <a:ext cx="474689" cy="338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600">
                <a:latin typeface="HY엽서L" pitchFamily="18" charset="-127"/>
                <a:ea typeface="HY엽서L" pitchFamily="18" charset="-127"/>
              </a:rPr>
              <a:t>[3]</a:t>
            </a:r>
          </a:p>
        </p:txBody>
      </p:sp>
      <p:sp>
        <p:nvSpPr>
          <p:cNvPr id="32" name="Text Box 33">
            <a:extLst>
              <a:ext uri="{FF2B5EF4-FFF2-40B4-BE49-F238E27FC236}">
                <a16:creationId xmlns:a16="http://schemas.microsoft.com/office/drawing/2014/main" id="{BED37D5A-02C3-F666-D8A8-AD6E8738D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4314" y="5086603"/>
            <a:ext cx="474689" cy="338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600">
                <a:latin typeface="HY엽서L" pitchFamily="18" charset="-127"/>
                <a:ea typeface="HY엽서L" pitchFamily="18" charset="-127"/>
              </a:rPr>
              <a:t>[4]</a:t>
            </a:r>
          </a:p>
        </p:txBody>
      </p:sp>
      <p:sp>
        <p:nvSpPr>
          <p:cNvPr id="33" name="Text Box 34">
            <a:extLst>
              <a:ext uri="{FF2B5EF4-FFF2-40B4-BE49-F238E27FC236}">
                <a16:creationId xmlns:a16="http://schemas.microsoft.com/office/drawing/2014/main" id="{A4FCF0DA-3188-3AAA-9549-28B324932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1800" y="5086603"/>
            <a:ext cx="474689" cy="338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600">
                <a:latin typeface="HY엽서L" pitchFamily="18" charset="-127"/>
                <a:ea typeface="HY엽서L" pitchFamily="18" charset="-127"/>
              </a:rPr>
              <a:t>[5]</a:t>
            </a:r>
          </a:p>
        </p:txBody>
      </p:sp>
      <p:sp>
        <p:nvSpPr>
          <p:cNvPr id="34" name="Line 35">
            <a:extLst>
              <a:ext uri="{FF2B5EF4-FFF2-40B4-BE49-F238E27FC236}">
                <a16:creationId xmlns:a16="http://schemas.microsoft.com/office/drawing/2014/main" id="{B4253AA3-2503-D561-5F1B-DBC7BBE8877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882888" y="6198425"/>
            <a:ext cx="0" cy="2737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3600"/>
          </a:p>
        </p:txBody>
      </p:sp>
      <p:sp>
        <p:nvSpPr>
          <p:cNvPr id="35" name="Line 36">
            <a:extLst>
              <a:ext uri="{FF2B5EF4-FFF2-40B4-BE49-F238E27FC236}">
                <a16:creationId xmlns:a16="http://schemas.microsoft.com/office/drawing/2014/main" id="{01811784-2E06-C876-B38D-29B01F13407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24144" y="6198426"/>
            <a:ext cx="0" cy="2737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3600"/>
          </a:p>
        </p:txBody>
      </p:sp>
      <p:sp>
        <p:nvSpPr>
          <p:cNvPr id="36" name="Text Box 37">
            <a:extLst>
              <a:ext uri="{FF2B5EF4-FFF2-40B4-BE49-F238E27FC236}">
                <a16:creationId xmlns:a16="http://schemas.microsoft.com/office/drawing/2014/main" id="{45204BEB-ABA4-A36C-C2FC-EEFD73468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494" y="6472174"/>
            <a:ext cx="730833" cy="338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600" b="1" dirty="0">
                <a:solidFill>
                  <a:srgbClr val="3366FF"/>
                </a:solidFill>
                <a:latin typeface="HY엽서L" pitchFamily="18" charset="-127"/>
                <a:ea typeface="HY엽서L" pitchFamily="18" charset="-127"/>
              </a:rPr>
              <a:t>front</a:t>
            </a:r>
          </a:p>
        </p:txBody>
      </p:sp>
      <p:sp>
        <p:nvSpPr>
          <p:cNvPr id="37" name="Text Box 38">
            <a:extLst>
              <a:ext uri="{FF2B5EF4-FFF2-40B4-BE49-F238E27FC236}">
                <a16:creationId xmlns:a16="http://schemas.microsoft.com/office/drawing/2014/main" id="{E69D4144-A0F3-DB17-4D11-E8DBDCF9ED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4505" y="6493270"/>
            <a:ext cx="662684" cy="338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600" b="1" dirty="0">
                <a:solidFill>
                  <a:srgbClr val="3366FF"/>
                </a:solidFill>
                <a:latin typeface="HY엽서L" pitchFamily="18" charset="-127"/>
                <a:ea typeface="HY엽서L" pitchFamily="18" charset="-127"/>
              </a:rPr>
              <a:t>rear</a:t>
            </a:r>
          </a:p>
        </p:txBody>
      </p:sp>
      <p:sp>
        <p:nvSpPr>
          <p:cNvPr id="38" name="왼쪽으로 구부러진 화살표 1">
            <a:extLst>
              <a:ext uri="{FF2B5EF4-FFF2-40B4-BE49-F238E27FC236}">
                <a16:creationId xmlns:a16="http://schemas.microsoft.com/office/drawing/2014/main" id="{1D6E9E00-EEEA-4103-5EF2-DB6164F8622B}"/>
              </a:ext>
            </a:extLst>
          </p:cNvPr>
          <p:cNvSpPr/>
          <p:nvPr/>
        </p:nvSpPr>
        <p:spPr>
          <a:xfrm>
            <a:off x="6642230" y="3821177"/>
            <a:ext cx="900100" cy="182197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7E158729-986A-8FD3-DB86-D5BEEC40A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198" y="3952664"/>
            <a:ext cx="1550448" cy="601667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D23A138B-C6CB-4002-25C3-54A1B23D1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077" y="6201521"/>
            <a:ext cx="1550448" cy="60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187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선형 큐의 응용</a:t>
            </a:r>
            <a:r>
              <a:rPr lang="en-US" altLang="ko-KR" dirty="0"/>
              <a:t>: </a:t>
            </a:r>
            <a:r>
              <a:rPr lang="ko-KR" altLang="en-US" dirty="0"/>
              <a:t>작업 스케줄링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06923" y="1538790"/>
            <a:ext cx="6429375" cy="16383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605" y="3674922"/>
            <a:ext cx="7673381" cy="244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614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원형 큐 </a:t>
            </a:r>
            <a:r>
              <a:rPr lang="en-US" altLang="ko-KR" dirty="0"/>
              <a:t>(Circular Queue)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827337" y="2324099"/>
            <a:ext cx="5030028" cy="41166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0FDCAE-B04F-C513-3009-95B8DAFAD548}"/>
              </a:ext>
            </a:extLst>
          </p:cNvPr>
          <p:cNvSpPr txBox="1"/>
          <p:nvPr/>
        </p:nvSpPr>
        <p:spPr>
          <a:xfrm>
            <a:off x="770350" y="1763815"/>
            <a:ext cx="79421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ko-KR" altLang="en-US" sz="2400" dirty="0" err="1">
                <a:latin typeface="Lucida Console" pitchFamily="49" charset="0"/>
              </a:rPr>
              <a:t>원형큐</a:t>
            </a:r>
            <a:r>
              <a:rPr lang="en-US" altLang="ko-KR" sz="2400" dirty="0">
                <a:latin typeface="Lucida Console" pitchFamily="49" charset="0"/>
              </a:rPr>
              <a:t>: </a:t>
            </a:r>
            <a:r>
              <a:rPr lang="ko-KR" altLang="en-US" sz="2400" dirty="0">
                <a:latin typeface="Lucida Console" pitchFamily="49" charset="0"/>
              </a:rPr>
              <a:t>배열을 </a:t>
            </a:r>
            <a:r>
              <a:rPr lang="ko-KR" altLang="en-US" sz="2400" b="1" dirty="0">
                <a:solidFill>
                  <a:srgbClr val="3366FF"/>
                </a:solidFill>
                <a:latin typeface="Lucida Console" pitchFamily="49" charset="0"/>
              </a:rPr>
              <a:t>원형</a:t>
            </a:r>
            <a:r>
              <a:rPr lang="ko-KR" altLang="en-US" sz="2400" dirty="0">
                <a:latin typeface="Lucida Console" pitchFamily="49" charset="0"/>
              </a:rPr>
              <a:t>으로 사용하여 큐를 구현</a:t>
            </a:r>
          </a:p>
        </p:txBody>
      </p:sp>
    </p:spTree>
    <p:extLst>
      <p:ext uri="{BB962C8B-B14F-4D97-AF65-F5344CB8AC3E}">
        <p14:creationId xmlns:p14="http://schemas.microsoft.com/office/powerpoint/2010/main" val="984920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/>
              <a:t>원형큐의</a:t>
            </a:r>
            <a:r>
              <a:rPr lang="ko-KR" altLang="en-US" dirty="0"/>
              <a:t> 구조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latin typeface="Trebuchet MS" panose="020B0603020202020204" pitchFamily="34" charset="0"/>
              </a:rPr>
              <a:t>큐의 전단과 후단을 관리하기 위한 </a:t>
            </a:r>
            <a:r>
              <a:rPr lang="en-US" altLang="ko-KR" dirty="0">
                <a:latin typeface="Trebuchet MS" panose="020B0603020202020204" pitchFamily="34" charset="0"/>
              </a:rPr>
              <a:t>2</a:t>
            </a:r>
            <a:r>
              <a:rPr lang="ko-KR" altLang="en-US" dirty="0">
                <a:latin typeface="Trebuchet MS" panose="020B0603020202020204" pitchFamily="34" charset="0"/>
              </a:rPr>
              <a:t>개의 변수 필요</a:t>
            </a:r>
          </a:p>
          <a:p>
            <a:pPr lvl="1" eaLnBrk="1" hangingPunct="1"/>
            <a:r>
              <a:rPr lang="en-US" altLang="ko-KR" dirty="0">
                <a:latin typeface="Trebuchet MS" panose="020B0603020202020204" pitchFamily="34" charset="0"/>
              </a:rPr>
              <a:t>front: </a:t>
            </a:r>
            <a:r>
              <a:rPr lang="ko-KR" altLang="en-US" dirty="0">
                <a:latin typeface="Trebuchet MS" panose="020B0603020202020204" pitchFamily="34" charset="0"/>
              </a:rPr>
              <a:t>첫번째 요소 하나 앞의 인덱스</a:t>
            </a:r>
          </a:p>
          <a:p>
            <a:pPr lvl="1" eaLnBrk="1" hangingPunct="1"/>
            <a:r>
              <a:rPr lang="en-US" altLang="ko-KR" dirty="0">
                <a:latin typeface="Trebuchet MS" panose="020B0603020202020204" pitchFamily="34" charset="0"/>
              </a:rPr>
              <a:t>rear: </a:t>
            </a:r>
            <a:r>
              <a:rPr lang="ko-KR" altLang="en-US" dirty="0">
                <a:latin typeface="Trebuchet MS" panose="020B0603020202020204" pitchFamily="34" charset="0"/>
              </a:rPr>
              <a:t>마지막 요소의 인덱스</a:t>
            </a:r>
          </a:p>
          <a:p>
            <a:pPr eaLnBrk="1" hangingPunct="1"/>
            <a:endParaRPr lang="en-US" altLang="ko-KR" dirty="0">
              <a:latin typeface="Trebuchet MS" panose="020B0603020202020204" pitchFamily="34" charset="0"/>
            </a:endParaRPr>
          </a:p>
        </p:txBody>
      </p:sp>
      <p:grpSp>
        <p:nvGrpSpPr>
          <p:cNvPr id="8196" name="Group 4"/>
          <p:cNvGrpSpPr>
            <a:grpSpLocks/>
          </p:cNvGrpSpPr>
          <p:nvPr/>
        </p:nvGrpSpPr>
        <p:grpSpPr bwMode="auto">
          <a:xfrm>
            <a:off x="3176588" y="3473450"/>
            <a:ext cx="1944687" cy="1944688"/>
            <a:chOff x="1519" y="799"/>
            <a:chExt cx="2722" cy="2722"/>
          </a:xfrm>
        </p:grpSpPr>
        <p:sp>
          <p:nvSpPr>
            <p:cNvPr id="8211" name="Oval 5"/>
            <p:cNvSpPr>
              <a:spLocks noChangeArrowheads="1"/>
            </p:cNvSpPr>
            <p:nvPr/>
          </p:nvSpPr>
          <p:spPr bwMode="auto">
            <a:xfrm>
              <a:off x="1519" y="799"/>
              <a:ext cx="2722" cy="272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Trebuchet MS" panose="020B0603020202020204" pitchFamily="34" charset="0"/>
              </a:endParaRPr>
            </a:p>
          </p:txBody>
        </p:sp>
        <p:sp>
          <p:nvSpPr>
            <p:cNvPr id="8212" name="Oval 6"/>
            <p:cNvSpPr>
              <a:spLocks noChangeArrowheads="1"/>
            </p:cNvSpPr>
            <p:nvPr/>
          </p:nvSpPr>
          <p:spPr bwMode="auto">
            <a:xfrm>
              <a:off x="2426" y="1706"/>
              <a:ext cx="908" cy="9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Trebuchet MS" panose="020B0603020202020204" pitchFamily="34" charset="0"/>
              </a:endParaRPr>
            </a:p>
          </p:txBody>
        </p:sp>
        <p:sp>
          <p:nvSpPr>
            <p:cNvPr id="8213" name="Line 7"/>
            <p:cNvSpPr>
              <a:spLocks noChangeShapeType="1"/>
            </p:cNvSpPr>
            <p:nvPr/>
          </p:nvSpPr>
          <p:spPr bwMode="auto">
            <a:xfrm>
              <a:off x="2880" y="799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Trebuchet MS" panose="020B0603020202020204" pitchFamily="34" charset="0"/>
              </a:endParaRPr>
            </a:p>
          </p:txBody>
        </p:sp>
        <p:sp>
          <p:nvSpPr>
            <p:cNvPr id="8214" name="Line 8"/>
            <p:cNvSpPr>
              <a:spLocks noChangeShapeType="1"/>
            </p:cNvSpPr>
            <p:nvPr/>
          </p:nvSpPr>
          <p:spPr bwMode="auto">
            <a:xfrm>
              <a:off x="2880" y="2614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Trebuchet MS" panose="020B0603020202020204" pitchFamily="34" charset="0"/>
              </a:endParaRPr>
            </a:p>
          </p:txBody>
        </p:sp>
        <p:sp>
          <p:nvSpPr>
            <p:cNvPr id="8215" name="Line 9"/>
            <p:cNvSpPr>
              <a:spLocks noChangeShapeType="1"/>
            </p:cNvSpPr>
            <p:nvPr/>
          </p:nvSpPr>
          <p:spPr bwMode="auto">
            <a:xfrm>
              <a:off x="1519" y="2160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Trebuchet MS" panose="020B0603020202020204" pitchFamily="34" charset="0"/>
              </a:endParaRPr>
            </a:p>
          </p:txBody>
        </p:sp>
        <p:sp>
          <p:nvSpPr>
            <p:cNvPr id="8216" name="Line 10"/>
            <p:cNvSpPr>
              <a:spLocks noChangeShapeType="1"/>
            </p:cNvSpPr>
            <p:nvPr/>
          </p:nvSpPr>
          <p:spPr bwMode="auto">
            <a:xfrm>
              <a:off x="3334" y="2160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Trebuchet MS" panose="020B0603020202020204" pitchFamily="34" charset="0"/>
              </a:endParaRPr>
            </a:p>
          </p:txBody>
        </p:sp>
        <p:sp>
          <p:nvSpPr>
            <p:cNvPr id="8217" name="Line 11"/>
            <p:cNvSpPr>
              <a:spLocks noChangeShapeType="1"/>
            </p:cNvSpPr>
            <p:nvPr/>
          </p:nvSpPr>
          <p:spPr bwMode="auto">
            <a:xfrm>
              <a:off x="1927" y="1207"/>
              <a:ext cx="635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Trebuchet MS" panose="020B0603020202020204" pitchFamily="34" charset="0"/>
              </a:endParaRPr>
            </a:p>
          </p:txBody>
        </p:sp>
        <p:sp>
          <p:nvSpPr>
            <p:cNvPr id="8218" name="Line 12"/>
            <p:cNvSpPr>
              <a:spLocks noChangeShapeType="1"/>
            </p:cNvSpPr>
            <p:nvPr/>
          </p:nvSpPr>
          <p:spPr bwMode="auto">
            <a:xfrm flipH="1">
              <a:off x="3198" y="1207"/>
              <a:ext cx="635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Trebuchet MS" panose="020B0603020202020204" pitchFamily="34" charset="0"/>
              </a:endParaRPr>
            </a:p>
          </p:txBody>
        </p:sp>
        <p:sp>
          <p:nvSpPr>
            <p:cNvPr id="8219" name="Line 13"/>
            <p:cNvSpPr>
              <a:spLocks noChangeShapeType="1"/>
            </p:cNvSpPr>
            <p:nvPr/>
          </p:nvSpPr>
          <p:spPr bwMode="auto">
            <a:xfrm flipH="1">
              <a:off x="1927" y="2478"/>
              <a:ext cx="635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Trebuchet MS" panose="020B0603020202020204" pitchFamily="34" charset="0"/>
              </a:endParaRPr>
            </a:p>
          </p:txBody>
        </p:sp>
        <p:sp>
          <p:nvSpPr>
            <p:cNvPr id="8220" name="Line 14"/>
            <p:cNvSpPr>
              <a:spLocks noChangeShapeType="1"/>
            </p:cNvSpPr>
            <p:nvPr/>
          </p:nvSpPr>
          <p:spPr bwMode="auto">
            <a:xfrm>
              <a:off x="3198" y="2478"/>
              <a:ext cx="635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Trebuchet MS" panose="020B0603020202020204" pitchFamily="34" charset="0"/>
              </a:endParaRPr>
            </a:p>
          </p:txBody>
        </p:sp>
      </p:grpSp>
      <p:sp>
        <p:nvSpPr>
          <p:cNvPr id="8197" name="Text Box 15"/>
          <p:cNvSpPr txBox="1">
            <a:spLocks noChangeArrowheads="1"/>
          </p:cNvSpPr>
          <p:nvPr/>
        </p:nvSpPr>
        <p:spPr bwMode="auto">
          <a:xfrm>
            <a:off x="3535363" y="5345113"/>
            <a:ext cx="3064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Trebuchet MS" panose="020B0603020202020204" pitchFamily="34" charset="0"/>
                <a:ea typeface="HY엽서L" pitchFamily="18" charset="-127"/>
              </a:rPr>
              <a:t>0</a:t>
            </a:r>
          </a:p>
        </p:txBody>
      </p:sp>
      <p:sp>
        <p:nvSpPr>
          <p:cNvPr id="8198" name="Text Box 16"/>
          <p:cNvSpPr txBox="1">
            <a:spLocks noChangeArrowheads="1"/>
          </p:cNvSpPr>
          <p:nvPr/>
        </p:nvSpPr>
        <p:spPr bwMode="auto">
          <a:xfrm>
            <a:off x="2887663" y="4697413"/>
            <a:ext cx="3064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Trebuchet MS" panose="020B0603020202020204" pitchFamily="34" charset="0"/>
                <a:ea typeface="HY엽서L" pitchFamily="18" charset="-127"/>
              </a:rPr>
              <a:t>1</a:t>
            </a:r>
          </a:p>
        </p:txBody>
      </p:sp>
      <p:sp>
        <p:nvSpPr>
          <p:cNvPr id="8199" name="Text Box 17"/>
          <p:cNvSpPr txBox="1">
            <a:spLocks noChangeArrowheads="1"/>
          </p:cNvSpPr>
          <p:nvPr/>
        </p:nvSpPr>
        <p:spPr bwMode="auto">
          <a:xfrm>
            <a:off x="2887663" y="3760788"/>
            <a:ext cx="3064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Trebuchet MS" panose="020B0603020202020204" pitchFamily="34" charset="0"/>
                <a:ea typeface="HY엽서L" pitchFamily="18" charset="-127"/>
              </a:rPr>
              <a:t>2</a:t>
            </a:r>
          </a:p>
        </p:txBody>
      </p:sp>
      <p:sp>
        <p:nvSpPr>
          <p:cNvPr id="8200" name="Text Box 18"/>
          <p:cNvSpPr txBox="1">
            <a:spLocks noChangeArrowheads="1"/>
          </p:cNvSpPr>
          <p:nvPr/>
        </p:nvSpPr>
        <p:spPr bwMode="auto">
          <a:xfrm>
            <a:off x="3463925" y="3184525"/>
            <a:ext cx="3064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Trebuchet MS" panose="020B0603020202020204" pitchFamily="34" charset="0"/>
                <a:ea typeface="HY엽서L" pitchFamily="18" charset="-127"/>
              </a:rPr>
              <a:t>3</a:t>
            </a:r>
          </a:p>
        </p:txBody>
      </p:sp>
      <p:sp>
        <p:nvSpPr>
          <p:cNvPr id="8201" name="Text Box 19"/>
          <p:cNvSpPr txBox="1">
            <a:spLocks noChangeArrowheads="1"/>
          </p:cNvSpPr>
          <p:nvPr/>
        </p:nvSpPr>
        <p:spPr bwMode="auto">
          <a:xfrm>
            <a:off x="4400550" y="3257550"/>
            <a:ext cx="3064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Trebuchet MS" panose="020B0603020202020204" pitchFamily="34" charset="0"/>
                <a:ea typeface="HY엽서L" pitchFamily="18" charset="-127"/>
              </a:rPr>
              <a:t>4</a:t>
            </a:r>
          </a:p>
        </p:txBody>
      </p:sp>
      <p:sp>
        <p:nvSpPr>
          <p:cNvPr id="8202" name="Text Box 20"/>
          <p:cNvSpPr txBox="1">
            <a:spLocks noChangeArrowheads="1"/>
          </p:cNvSpPr>
          <p:nvPr/>
        </p:nvSpPr>
        <p:spPr bwMode="auto">
          <a:xfrm>
            <a:off x="5048250" y="3832225"/>
            <a:ext cx="3064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Trebuchet MS" panose="020B0603020202020204" pitchFamily="34" charset="0"/>
                <a:ea typeface="HY엽서L" pitchFamily="18" charset="-127"/>
              </a:rPr>
              <a:t>5</a:t>
            </a:r>
          </a:p>
        </p:txBody>
      </p:sp>
      <p:sp>
        <p:nvSpPr>
          <p:cNvPr id="8203" name="Text Box 21"/>
          <p:cNvSpPr txBox="1">
            <a:spLocks noChangeArrowheads="1"/>
          </p:cNvSpPr>
          <p:nvPr/>
        </p:nvSpPr>
        <p:spPr bwMode="auto">
          <a:xfrm>
            <a:off x="5048250" y="4697413"/>
            <a:ext cx="3064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dirty="0">
                <a:latin typeface="Trebuchet MS" panose="020B0603020202020204" pitchFamily="34" charset="0"/>
                <a:ea typeface="HY엽서L" pitchFamily="18" charset="-127"/>
              </a:rPr>
              <a:t>6</a:t>
            </a:r>
          </a:p>
        </p:txBody>
      </p:sp>
      <p:sp>
        <p:nvSpPr>
          <p:cNvPr id="8204" name="Text Box 22"/>
          <p:cNvSpPr txBox="1">
            <a:spLocks noChangeArrowheads="1"/>
          </p:cNvSpPr>
          <p:nvPr/>
        </p:nvSpPr>
        <p:spPr bwMode="auto">
          <a:xfrm>
            <a:off x="4400550" y="5273675"/>
            <a:ext cx="3064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Trebuchet MS" panose="020B0603020202020204" pitchFamily="34" charset="0"/>
                <a:ea typeface="HY엽서L" pitchFamily="18" charset="-127"/>
              </a:rPr>
              <a:t>7</a:t>
            </a:r>
          </a:p>
        </p:txBody>
      </p:sp>
      <p:sp>
        <p:nvSpPr>
          <p:cNvPr id="8205" name="Line 23"/>
          <p:cNvSpPr>
            <a:spLocks noChangeShapeType="1"/>
          </p:cNvSpPr>
          <p:nvPr/>
        </p:nvSpPr>
        <p:spPr bwMode="auto">
          <a:xfrm flipV="1">
            <a:off x="3968750" y="5338763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Trebuchet MS" panose="020B0603020202020204" pitchFamily="34" charset="0"/>
            </a:endParaRPr>
          </a:p>
        </p:txBody>
      </p:sp>
      <p:sp>
        <p:nvSpPr>
          <p:cNvPr id="8206" name="Text Box 24"/>
          <p:cNvSpPr txBox="1">
            <a:spLocks noChangeArrowheads="1"/>
          </p:cNvSpPr>
          <p:nvPr/>
        </p:nvSpPr>
        <p:spPr bwMode="auto">
          <a:xfrm>
            <a:off x="3895725" y="5627688"/>
            <a:ext cx="7008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dirty="0">
                <a:latin typeface="Trebuchet MS" panose="020B0603020202020204" pitchFamily="34" charset="0"/>
                <a:ea typeface="HY엽서L" pitchFamily="18" charset="-127"/>
              </a:rPr>
              <a:t>front</a:t>
            </a:r>
          </a:p>
        </p:txBody>
      </p:sp>
      <p:sp>
        <p:nvSpPr>
          <p:cNvPr id="8207" name="Text Box 25"/>
          <p:cNvSpPr txBox="1">
            <a:spLocks noChangeArrowheads="1"/>
          </p:cNvSpPr>
          <p:nvPr/>
        </p:nvSpPr>
        <p:spPr bwMode="auto">
          <a:xfrm>
            <a:off x="2528888" y="3184525"/>
            <a:ext cx="6126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Trebuchet MS" panose="020B0603020202020204" pitchFamily="34" charset="0"/>
                <a:ea typeface="HY엽서L" pitchFamily="18" charset="-127"/>
              </a:rPr>
              <a:t>rear</a:t>
            </a:r>
          </a:p>
        </p:txBody>
      </p:sp>
      <p:sp>
        <p:nvSpPr>
          <p:cNvPr id="8208" name="Text Box 26"/>
          <p:cNvSpPr txBox="1">
            <a:spLocks noChangeArrowheads="1"/>
          </p:cNvSpPr>
          <p:nvPr/>
        </p:nvSpPr>
        <p:spPr bwMode="auto">
          <a:xfrm>
            <a:off x="3357563" y="4552950"/>
            <a:ext cx="320922" cy="369332"/>
          </a:xfrm>
          <a:prstGeom prst="rect">
            <a:avLst/>
          </a:prstGeom>
          <a:solidFill>
            <a:srgbClr val="CC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Trebuchet MS" panose="020B0603020202020204" pitchFamily="34" charset="0"/>
                <a:ea typeface="HY엽서L" pitchFamily="18" charset="-127"/>
              </a:rPr>
              <a:t>A</a:t>
            </a:r>
          </a:p>
        </p:txBody>
      </p:sp>
      <p:sp>
        <p:nvSpPr>
          <p:cNvPr id="8209" name="Text Box 27"/>
          <p:cNvSpPr txBox="1">
            <a:spLocks noChangeArrowheads="1"/>
          </p:cNvSpPr>
          <p:nvPr/>
        </p:nvSpPr>
        <p:spPr bwMode="auto">
          <a:xfrm>
            <a:off x="3321050" y="3976688"/>
            <a:ext cx="327025" cy="366712"/>
          </a:xfrm>
          <a:prstGeom prst="rect">
            <a:avLst/>
          </a:prstGeom>
          <a:solidFill>
            <a:srgbClr val="CC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Trebuchet MS" panose="020B0603020202020204" pitchFamily="34" charset="0"/>
                <a:ea typeface="HY엽서L" pitchFamily="18" charset="-127"/>
              </a:rPr>
              <a:t>B</a:t>
            </a:r>
          </a:p>
        </p:txBody>
      </p:sp>
      <p:sp>
        <p:nvSpPr>
          <p:cNvPr id="8210" name="Line 28"/>
          <p:cNvSpPr>
            <a:spLocks noChangeShapeType="1"/>
          </p:cNvSpPr>
          <p:nvPr/>
        </p:nvSpPr>
        <p:spPr bwMode="auto">
          <a:xfrm>
            <a:off x="2889250" y="3473450"/>
            <a:ext cx="358775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90" y="1448780"/>
            <a:ext cx="7110790" cy="5008668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원형큐의</a:t>
            </a:r>
            <a:r>
              <a:rPr lang="ko-KR" altLang="en-US" dirty="0"/>
              <a:t> 동작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9" name="Rectangle 8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공백상태</a:t>
            </a:r>
            <a:r>
              <a:rPr lang="en-US" altLang="ko-KR" dirty="0"/>
              <a:t>, </a:t>
            </a:r>
            <a:r>
              <a:rPr lang="ko-KR" altLang="en-US" dirty="0"/>
              <a:t>포화상태</a:t>
            </a:r>
          </a:p>
        </p:txBody>
      </p:sp>
      <p:sp>
        <p:nvSpPr>
          <p:cNvPr id="10300" name="Rectangle 90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sz="1800"/>
              <a:t>공백상태</a:t>
            </a:r>
            <a:r>
              <a:rPr lang="en-US" altLang="ko-KR" sz="1800"/>
              <a:t>: front == rear</a:t>
            </a:r>
          </a:p>
          <a:p>
            <a:pPr eaLnBrk="1" hangingPunct="1"/>
            <a:r>
              <a:rPr lang="ko-KR" altLang="en-US" sz="1800"/>
              <a:t>포화상태</a:t>
            </a:r>
            <a:r>
              <a:rPr lang="en-US" altLang="ko-KR" sz="1800"/>
              <a:t>: front % M==(rear+1) % M</a:t>
            </a:r>
          </a:p>
          <a:p>
            <a:pPr eaLnBrk="1" hangingPunct="1"/>
            <a:r>
              <a:rPr lang="ko-KR" altLang="en-US" sz="1800"/>
              <a:t>공백상태와 포화상태를 구별하기 위하여 하나의 공간은 항상 비워둔다</a:t>
            </a:r>
            <a:r>
              <a:rPr lang="en-US" altLang="ko-KR" sz="180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55" y="2843935"/>
            <a:ext cx="7920879" cy="30527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10B1FF8-9C88-283A-2B90-38A8447521B9}"/>
              </a:ext>
            </a:extLst>
          </p:cNvPr>
          <p:cNvSpPr txBox="1"/>
          <p:nvPr/>
        </p:nvSpPr>
        <p:spPr>
          <a:xfrm>
            <a:off x="1106615" y="6080042"/>
            <a:ext cx="153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3366FF"/>
                </a:solidFill>
              </a:rPr>
              <a:t>front = rear</a:t>
            </a:r>
            <a:endParaRPr lang="ko-KR" altLang="en-US" b="1" dirty="0">
              <a:solidFill>
                <a:srgbClr val="3366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11FFAF-3078-1E03-D73F-66CD3A8FCDE0}"/>
              </a:ext>
            </a:extLst>
          </p:cNvPr>
          <p:cNvSpPr txBox="1"/>
          <p:nvPr/>
        </p:nvSpPr>
        <p:spPr>
          <a:xfrm>
            <a:off x="6642230" y="6083234"/>
            <a:ext cx="153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3366FF"/>
                </a:solidFill>
              </a:rPr>
              <a:t>front = rear</a:t>
            </a:r>
            <a:endParaRPr lang="ko-KR" altLang="en-US" b="1" dirty="0">
              <a:solidFill>
                <a:srgbClr val="3366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원형큐의</a:t>
            </a:r>
            <a:r>
              <a:rPr lang="ko-KR" altLang="en-US" dirty="0"/>
              <a:t> 동작</a:t>
            </a:r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20F89D9E-72CD-B5DB-3483-31E182A8CDC3}"/>
              </a:ext>
            </a:extLst>
          </p:cNvPr>
          <p:cNvGrpSpPr>
            <a:grpSpLocks/>
          </p:cNvGrpSpPr>
          <p:nvPr/>
        </p:nvGrpSpPr>
        <p:grpSpPr bwMode="auto">
          <a:xfrm>
            <a:off x="1438560" y="1934710"/>
            <a:ext cx="1944687" cy="1944688"/>
            <a:chOff x="1519" y="799"/>
            <a:chExt cx="2722" cy="2722"/>
          </a:xfrm>
        </p:grpSpPr>
        <p:sp>
          <p:nvSpPr>
            <p:cNvPr id="5" name="Oval 3">
              <a:extLst>
                <a:ext uri="{FF2B5EF4-FFF2-40B4-BE49-F238E27FC236}">
                  <a16:creationId xmlns:a16="http://schemas.microsoft.com/office/drawing/2014/main" id="{92BD100B-C358-4687-0833-58F75A4EF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799"/>
              <a:ext cx="2722" cy="272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57B205B8-F7D8-817E-8855-7C374BB083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1706"/>
              <a:ext cx="908" cy="9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7" name="Line 5">
              <a:extLst>
                <a:ext uri="{FF2B5EF4-FFF2-40B4-BE49-F238E27FC236}">
                  <a16:creationId xmlns:a16="http://schemas.microsoft.com/office/drawing/2014/main" id="{09B6DF62-4ECB-0075-B9E5-3449952F09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799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306D7791-0781-3277-AC95-5C89E03FD0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614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B103B280-A0E6-BAFB-734B-59FFBCC68E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9" y="2160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CE95303F-FA5F-624E-3BB0-B73ADB8861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" y="2160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9">
              <a:extLst>
                <a:ext uri="{FF2B5EF4-FFF2-40B4-BE49-F238E27FC236}">
                  <a16:creationId xmlns:a16="http://schemas.microsoft.com/office/drawing/2014/main" id="{AE85ED3C-5BAC-0C12-76CA-6DC8EFE376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" y="1207"/>
              <a:ext cx="635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10">
              <a:extLst>
                <a:ext uri="{FF2B5EF4-FFF2-40B4-BE49-F238E27FC236}">
                  <a16:creationId xmlns:a16="http://schemas.microsoft.com/office/drawing/2014/main" id="{68E6455C-D5E5-3D20-F67E-D006FE6317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98" y="1207"/>
              <a:ext cx="635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1F15AC02-7C41-B6A1-6526-BD077AE853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7" y="2478"/>
              <a:ext cx="635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56667AF6-0444-82A8-012E-CAE032876D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8" y="2478"/>
              <a:ext cx="635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5" name="Text Box 13">
            <a:extLst>
              <a:ext uri="{FF2B5EF4-FFF2-40B4-BE49-F238E27FC236}">
                <a16:creationId xmlns:a16="http://schemas.microsoft.com/office/drawing/2014/main" id="{2235782F-789A-4945-FCC4-5F85C4302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7335" y="3806373"/>
            <a:ext cx="33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HY엽서L" pitchFamily="18" charset="-127"/>
                <a:ea typeface="HY엽서L" pitchFamily="18" charset="-127"/>
              </a:rPr>
              <a:t>0</a:t>
            </a:r>
          </a:p>
        </p:txBody>
      </p:sp>
      <p:sp>
        <p:nvSpPr>
          <p:cNvPr id="16" name="Text Box 14">
            <a:extLst>
              <a:ext uri="{FF2B5EF4-FFF2-40B4-BE49-F238E27FC236}">
                <a16:creationId xmlns:a16="http://schemas.microsoft.com/office/drawing/2014/main" id="{219CCEA4-6FA3-01A8-92F5-41183C7BA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635" y="3158673"/>
            <a:ext cx="33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HY엽서L" pitchFamily="18" charset="-127"/>
                <a:ea typeface="HY엽서L" pitchFamily="18" charset="-127"/>
              </a:rPr>
              <a:t>1</a:t>
            </a:r>
          </a:p>
        </p:txBody>
      </p:sp>
      <p:sp>
        <p:nvSpPr>
          <p:cNvPr id="17" name="Text Box 15">
            <a:extLst>
              <a:ext uri="{FF2B5EF4-FFF2-40B4-BE49-F238E27FC236}">
                <a16:creationId xmlns:a16="http://schemas.microsoft.com/office/drawing/2014/main" id="{0BEEFCEB-EA79-2C3D-6FD6-B47B61168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635" y="2222048"/>
            <a:ext cx="33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HY엽서L" pitchFamily="18" charset="-127"/>
                <a:ea typeface="HY엽서L" pitchFamily="18" charset="-127"/>
              </a:rPr>
              <a:t>2</a:t>
            </a:r>
          </a:p>
        </p:txBody>
      </p:sp>
      <p:sp>
        <p:nvSpPr>
          <p:cNvPr id="18" name="Text Box 16">
            <a:extLst>
              <a:ext uri="{FF2B5EF4-FFF2-40B4-BE49-F238E27FC236}">
                <a16:creationId xmlns:a16="http://schemas.microsoft.com/office/drawing/2014/main" id="{D2F05322-9131-FCF0-72FA-5F5D0D508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5897" y="1645785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HY엽서L" pitchFamily="18" charset="-127"/>
                <a:ea typeface="HY엽서L" pitchFamily="18" charset="-127"/>
              </a:rPr>
              <a:t>3</a:t>
            </a:r>
          </a:p>
        </p:txBody>
      </p:sp>
      <p:sp>
        <p:nvSpPr>
          <p:cNvPr id="19" name="Text Box 17">
            <a:extLst>
              <a:ext uri="{FF2B5EF4-FFF2-40B4-BE49-F238E27FC236}">
                <a16:creationId xmlns:a16="http://schemas.microsoft.com/office/drawing/2014/main" id="{A86211CF-B4D4-D02E-BB67-7EC1B6C49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2522" y="1718810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HY엽서L" pitchFamily="18" charset="-127"/>
                <a:ea typeface="HY엽서L" pitchFamily="18" charset="-127"/>
              </a:rPr>
              <a:t>4</a:t>
            </a:r>
          </a:p>
        </p:txBody>
      </p:sp>
      <p:sp>
        <p:nvSpPr>
          <p:cNvPr id="20" name="Text Box 18">
            <a:extLst>
              <a:ext uri="{FF2B5EF4-FFF2-40B4-BE49-F238E27FC236}">
                <a16:creationId xmlns:a16="http://schemas.microsoft.com/office/drawing/2014/main" id="{EF33416F-574A-985E-7C58-177FDB3EC9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0222" y="2293485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HY엽서L" pitchFamily="18" charset="-127"/>
                <a:ea typeface="HY엽서L" pitchFamily="18" charset="-127"/>
              </a:rPr>
              <a:t>5</a:t>
            </a:r>
          </a:p>
        </p:txBody>
      </p:sp>
      <p:sp>
        <p:nvSpPr>
          <p:cNvPr id="21" name="Text Box 19">
            <a:extLst>
              <a:ext uri="{FF2B5EF4-FFF2-40B4-BE49-F238E27FC236}">
                <a16:creationId xmlns:a16="http://schemas.microsoft.com/office/drawing/2014/main" id="{3184416C-DDF9-6A48-7011-FADF1759DF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0222" y="3158673"/>
            <a:ext cx="33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HY엽서L" pitchFamily="18" charset="-127"/>
                <a:ea typeface="HY엽서L" pitchFamily="18" charset="-127"/>
              </a:rPr>
              <a:t>6</a:t>
            </a:r>
          </a:p>
        </p:txBody>
      </p:sp>
      <p:sp>
        <p:nvSpPr>
          <p:cNvPr id="22" name="Text Box 20">
            <a:extLst>
              <a:ext uri="{FF2B5EF4-FFF2-40B4-BE49-F238E27FC236}">
                <a16:creationId xmlns:a16="http://schemas.microsoft.com/office/drawing/2014/main" id="{E842B3F8-06F2-782D-277D-082C09CC0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2522" y="3734935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HY엽서L" pitchFamily="18" charset="-127"/>
                <a:ea typeface="HY엽서L" pitchFamily="18" charset="-127"/>
              </a:rPr>
              <a:t>7</a:t>
            </a:r>
          </a:p>
        </p:txBody>
      </p:sp>
      <p:sp>
        <p:nvSpPr>
          <p:cNvPr id="23" name="Line 21">
            <a:extLst>
              <a:ext uri="{FF2B5EF4-FFF2-40B4-BE49-F238E27FC236}">
                <a16:creationId xmlns:a16="http://schemas.microsoft.com/office/drawing/2014/main" id="{CEB801F8-7DBB-5880-D3D7-312F699E83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98922" y="389209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" name="Text Box 22">
            <a:extLst>
              <a:ext uri="{FF2B5EF4-FFF2-40B4-BE49-F238E27FC236}">
                <a16:creationId xmlns:a16="http://schemas.microsoft.com/office/drawing/2014/main" id="{3E7F9C4D-7F4A-6EE6-743F-3A9EE60BD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7122" y="4211185"/>
            <a:ext cx="793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>
                <a:solidFill>
                  <a:srgbClr val="3366FF"/>
                </a:solidFill>
                <a:latin typeface="HY엽서L" pitchFamily="18" charset="-127"/>
                <a:ea typeface="HY엽서L" pitchFamily="18" charset="-127"/>
              </a:rPr>
              <a:t>front</a:t>
            </a:r>
          </a:p>
        </p:txBody>
      </p:sp>
      <p:sp>
        <p:nvSpPr>
          <p:cNvPr id="25" name="Line 23">
            <a:extLst>
              <a:ext uri="{FF2B5EF4-FFF2-40B4-BE49-F238E27FC236}">
                <a16:creationId xmlns:a16="http://schemas.microsoft.com/office/drawing/2014/main" id="{AB7CD790-3040-27DD-0CB7-C06C425BD1C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59285" y="389209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" name="Text Box 24">
            <a:extLst>
              <a:ext uri="{FF2B5EF4-FFF2-40B4-BE49-F238E27FC236}">
                <a16:creationId xmlns:a16="http://schemas.microsoft.com/office/drawing/2014/main" id="{19D9B0DD-7980-CAD3-B7B5-8DACCCBB6D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7847" y="4211185"/>
            <a:ext cx="717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>
                <a:solidFill>
                  <a:srgbClr val="3366FF"/>
                </a:solidFill>
                <a:latin typeface="HY엽서L" pitchFamily="18" charset="-127"/>
                <a:ea typeface="HY엽서L" pitchFamily="18" charset="-127"/>
              </a:rPr>
              <a:t>rear</a:t>
            </a:r>
          </a:p>
        </p:txBody>
      </p:sp>
      <p:grpSp>
        <p:nvGrpSpPr>
          <p:cNvPr id="27" name="Group 25">
            <a:extLst>
              <a:ext uri="{FF2B5EF4-FFF2-40B4-BE49-F238E27FC236}">
                <a16:creationId xmlns:a16="http://schemas.microsoft.com/office/drawing/2014/main" id="{E279A299-2075-F950-4512-AA3C36630F4A}"/>
              </a:ext>
            </a:extLst>
          </p:cNvPr>
          <p:cNvGrpSpPr>
            <a:grpSpLocks/>
          </p:cNvGrpSpPr>
          <p:nvPr/>
        </p:nvGrpSpPr>
        <p:grpSpPr bwMode="auto">
          <a:xfrm>
            <a:off x="5688297" y="1934710"/>
            <a:ext cx="1944688" cy="1944688"/>
            <a:chOff x="1519" y="799"/>
            <a:chExt cx="2722" cy="2722"/>
          </a:xfrm>
        </p:grpSpPr>
        <p:sp>
          <p:nvSpPr>
            <p:cNvPr id="28" name="Oval 26">
              <a:extLst>
                <a:ext uri="{FF2B5EF4-FFF2-40B4-BE49-F238E27FC236}">
                  <a16:creationId xmlns:a16="http://schemas.microsoft.com/office/drawing/2014/main" id="{A1789819-5D72-10DE-60CC-606281D059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799"/>
              <a:ext cx="2722" cy="272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9" name="Oval 27">
              <a:extLst>
                <a:ext uri="{FF2B5EF4-FFF2-40B4-BE49-F238E27FC236}">
                  <a16:creationId xmlns:a16="http://schemas.microsoft.com/office/drawing/2014/main" id="{C354B8D4-EBCD-DB77-9D5F-CA1EADBFA0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1706"/>
              <a:ext cx="908" cy="9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30" name="Line 28">
              <a:extLst>
                <a:ext uri="{FF2B5EF4-FFF2-40B4-BE49-F238E27FC236}">
                  <a16:creationId xmlns:a16="http://schemas.microsoft.com/office/drawing/2014/main" id="{7A73F94B-F2D2-8C8B-4E23-4F6592ACBB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799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" name="Line 29">
              <a:extLst>
                <a:ext uri="{FF2B5EF4-FFF2-40B4-BE49-F238E27FC236}">
                  <a16:creationId xmlns:a16="http://schemas.microsoft.com/office/drawing/2014/main" id="{B0157C72-D008-68BC-51DE-08CF128A1C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614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" name="Line 30">
              <a:extLst>
                <a:ext uri="{FF2B5EF4-FFF2-40B4-BE49-F238E27FC236}">
                  <a16:creationId xmlns:a16="http://schemas.microsoft.com/office/drawing/2014/main" id="{FFCCC706-B72E-460E-59ED-F1A216A97E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9" y="2160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" name="Line 31">
              <a:extLst>
                <a:ext uri="{FF2B5EF4-FFF2-40B4-BE49-F238E27FC236}">
                  <a16:creationId xmlns:a16="http://schemas.microsoft.com/office/drawing/2014/main" id="{AC3D0A14-2ADF-A787-8254-ECF26C1691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" y="2160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" name="Line 32">
              <a:extLst>
                <a:ext uri="{FF2B5EF4-FFF2-40B4-BE49-F238E27FC236}">
                  <a16:creationId xmlns:a16="http://schemas.microsoft.com/office/drawing/2014/main" id="{2538C9E9-5FD5-D300-72B9-615D918078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" y="1207"/>
              <a:ext cx="635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" name="Line 33">
              <a:extLst>
                <a:ext uri="{FF2B5EF4-FFF2-40B4-BE49-F238E27FC236}">
                  <a16:creationId xmlns:a16="http://schemas.microsoft.com/office/drawing/2014/main" id="{1DA1E9A5-742C-F8B8-5E0F-356E13C40D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98" y="1207"/>
              <a:ext cx="635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" name="Line 34">
              <a:extLst>
                <a:ext uri="{FF2B5EF4-FFF2-40B4-BE49-F238E27FC236}">
                  <a16:creationId xmlns:a16="http://schemas.microsoft.com/office/drawing/2014/main" id="{8DA17AF7-6F66-0B51-3AA8-0F0659DAD0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7" y="2478"/>
              <a:ext cx="635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" name="Line 35">
              <a:extLst>
                <a:ext uri="{FF2B5EF4-FFF2-40B4-BE49-F238E27FC236}">
                  <a16:creationId xmlns:a16="http://schemas.microsoft.com/office/drawing/2014/main" id="{456D69A9-6019-4AEC-7822-FAFFB871FB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8" y="2478"/>
              <a:ext cx="635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8" name="Text Box 36">
            <a:extLst>
              <a:ext uri="{FF2B5EF4-FFF2-40B4-BE49-F238E27FC236}">
                <a16:creationId xmlns:a16="http://schemas.microsoft.com/office/drawing/2014/main" id="{0F7BF936-5648-FD1E-E3D3-736AC00F9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7072" y="3806373"/>
            <a:ext cx="33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HY엽서L" pitchFamily="18" charset="-127"/>
                <a:ea typeface="HY엽서L" pitchFamily="18" charset="-127"/>
              </a:rPr>
              <a:t>0</a:t>
            </a:r>
          </a:p>
        </p:txBody>
      </p:sp>
      <p:sp>
        <p:nvSpPr>
          <p:cNvPr id="39" name="Text Box 37">
            <a:extLst>
              <a:ext uri="{FF2B5EF4-FFF2-40B4-BE49-F238E27FC236}">
                <a16:creationId xmlns:a16="http://schemas.microsoft.com/office/drawing/2014/main" id="{6258AFD3-5A95-5E6C-BA9B-415AD6BFE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9372" y="3158673"/>
            <a:ext cx="33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HY엽서L" pitchFamily="18" charset="-127"/>
                <a:ea typeface="HY엽서L" pitchFamily="18" charset="-127"/>
              </a:rPr>
              <a:t>1</a:t>
            </a:r>
          </a:p>
        </p:txBody>
      </p:sp>
      <p:sp>
        <p:nvSpPr>
          <p:cNvPr id="40" name="Text Box 38">
            <a:extLst>
              <a:ext uri="{FF2B5EF4-FFF2-40B4-BE49-F238E27FC236}">
                <a16:creationId xmlns:a16="http://schemas.microsoft.com/office/drawing/2014/main" id="{853ACC17-2B91-E2BC-50A4-DD0CBCBB9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9372" y="2222048"/>
            <a:ext cx="33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HY엽서L" pitchFamily="18" charset="-127"/>
                <a:ea typeface="HY엽서L" pitchFamily="18" charset="-127"/>
              </a:rPr>
              <a:t>2</a:t>
            </a:r>
          </a:p>
        </p:txBody>
      </p:sp>
      <p:sp>
        <p:nvSpPr>
          <p:cNvPr id="41" name="Text Box 39">
            <a:extLst>
              <a:ext uri="{FF2B5EF4-FFF2-40B4-BE49-F238E27FC236}">
                <a16:creationId xmlns:a16="http://schemas.microsoft.com/office/drawing/2014/main" id="{39933B81-42A0-463C-E764-53635967B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5635" y="1645785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HY엽서L" pitchFamily="18" charset="-127"/>
                <a:ea typeface="HY엽서L" pitchFamily="18" charset="-127"/>
              </a:rPr>
              <a:t>3</a:t>
            </a:r>
          </a:p>
        </p:txBody>
      </p:sp>
      <p:sp>
        <p:nvSpPr>
          <p:cNvPr id="42" name="Text Box 40">
            <a:extLst>
              <a:ext uri="{FF2B5EF4-FFF2-40B4-BE49-F238E27FC236}">
                <a16:creationId xmlns:a16="http://schemas.microsoft.com/office/drawing/2014/main" id="{095AFC78-5E76-3783-A77D-4F7041DC80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2260" y="1718810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HY엽서L" pitchFamily="18" charset="-127"/>
                <a:ea typeface="HY엽서L" pitchFamily="18" charset="-127"/>
              </a:rPr>
              <a:t>4</a:t>
            </a:r>
          </a:p>
        </p:txBody>
      </p:sp>
      <p:sp>
        <p:nvSpPr>
          <p:cNvPr id="43" name="Text Box 41">
            <a:extLst>
              <a:ext uri="{FF2B5EF4-FFF2-40B4-BE49-F238E27FC236}">
                <a16:creationId xmlns:a16="http://schemas.microsoft.com/office/drawing/2014/main" id="{85F83C4E-0D64-71AB-151D-EE007B210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9960" y="2293485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HY엽서L" pitchFamily="18" charset="-127"/>
                <a:ea typeface="HY엽서L" pitchFamily="18" charset="-127"/>
              </a:rPr>
              <a:t>5</a:t>
            </a:r>
          </a:p>
        </p:txBody>
      </p:sp>
      <p:sp>
        <p:nvSpPr>
          <p:cNvPr id="44" name="Text Box 42">
            <a:extLst>
              <a:ext uri="{FF2B5EF4-FFF2-40B4-BE49-F238E27FC236}">
                <a16:creationId xmlns:a16="http://schemas.microsoft.com/office/drawing/2014/main" id="{BFC640C0-4782-7807-F2AC-EC3912202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9960" y="3158673"/>
            <a:ext cx="33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HY엽서L" pitchFamily="18" charset="-127"/>
                <a:ea typeface="HY엽서L" pitchFamily="18" charset="-127"/>
              </a:rPr>
              <a:t>6</a:t>
            </a:r>
          </a:p>
        </p:txBody>
      </p:sp>
      <p:sp>
        <p:nvSpPr>
          <p:cNvPr id="45" name="Text Box 43">
            <a:extLst>
              <a:ext uri="{FF2B5EF4-FFF2-40B4-BE49-F238E27FC236}">
                <a16:creationId xmlns:a16="http://schemas.microsoft.com/office/drawing/2014/main" id="{07559DF9-89C2-0681-B743-FB453ED7A3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2260" y="3734935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HY엽서L" pitchFamily="18" charset="-127"/>
                <a:ea typeface="HY엽서L" pitchFamily="18" charset="-127"/>
              </a:rPr>
              <a:t>7</a:t>
            </a:r>
          </a:p>
        </p:txBody>
      </p:sp>
      <p:sp>
        <p:nvSpPr>
          <p:cNvPr id="46" name="Line 44">
            <a:extLst>
              <a:ext uri="{FF2B5EF4-FFF2-40B4-BE49-F238E27FC236}">
                <a16:creationId xmlns:a16="http://schemas.microsoft.com/office/drawing/2014/main" id="{15FBDB04-5FE0-59ED-F63E-8C1A24E2CE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37585" y="389209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7" name="Text Box 45">
            <a:extLst>
              <a:ext uri="{FF2B5EF4-FFF2-40B4-BE49-F238E27FC236}">
                <a16:creationId xmlns:a16="http://schemas.microsoft.com/office/drawing/2014/main" id="{44534858-EDF8-9982-C9FA-3E48A0D73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5635" y="4211185"/>
            <a:ext cx="793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>
                <a:solidFill>
                  <a:srgbClr val="3366FF"/>
                </a:solidFill>
                <a:latin typeface="HY엽서L" pitchFamily="18" charset="-127"/>
                <a:ea typeface="HY엽서L" pitchFamily="18" charset="-127"/>
              </a:rPr>
              <a:t>front</a:t>
            </a:r>
          </a:p>
        </p:txBody>
      </p:sp>
      <p:sp>
        <p:nvSpPr>
          <p:cNvPr id="48" name="Line 46">
            <a:extLst>
              <a:ext uri="{FF2B5EF4-FFF2-40B4-BE49-F238E27FC236}">
                <a16:creationId xmlns:a16="http://schemas.microsoft.com/office/drawing/2014/main" id="{64475688-A623-5E8C-1EDC-B22E4E6663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24810" y="3374573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" name="Text Box 47">
            <a:extLst>
              <a:ext uri="{FF2B5EF4-FFF2-40B4-BE49-F238E27FC236}">
                <a16:creationId xmlns:a16="http://schemas.microsoft.com/office/drawing/2014/main" id="{B826E376-86E7-E225-AAFC-82DDBD510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1572" y="3877810"/>
            <a:ext cx="717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>
                <a:solidFill>
                  <a:srgbClr val="3366FF"/>
                </a:solidFill>
                <a:latin typeface="HY엽서L" pitchFamily="18" charset="-127"/>
                <a:ea typeface="HY엽서L" pitchFamily="18" charset="-127"/>
              </a:rPr>
              <a:t>rear</a:t>
            </a:r>
          </a:p>
        </p:txBody>
      </p:sp>
      <p:sp>
        <p:nvSpPr>
          <p:cNvPr id="50" name="Text Box 48">
            <a:extLst>
              <a:ext uri="{FF2B5EF4-FFF2-40B4-BE49-F238E27FC236}">
                <a16:creationId xmlns:a16="http://schemas.microsoft.com/office/drawing/2014/main" id="{DF5DCF56-551E-3FF2-71C0-2080B2209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9272" y="3014210"/>
            <a:ext cx="346075" cy="366713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chemeClr val="bg1"/>
                </a:solidFill>
                <a:latin typeface="HY엽서L" pitchFamily="18" charset="-127"/>
                <a:ea typeface="HY엽서L" pitchFamily="18" charset="-127"/>
              </a:rPr>
              <a:t>A</a:t>
            </a:r>
          </a:p>
        </p:txBody>
      </p:sp>
      <p:sp>
        <p:nvSpPr>
          <p:cNvPr id="51" name="Text Box 98">
            <a:extLst>
              <a:ext uri="{FF2B5EF4-FFF2-40B4-BE49-F238E27FC236}">
                <a16:creationId xmlns:a16="http://schemas.microsoft.com/office/drawing/2014/main" id="{1D702BB6-74AD-BFBB-6732-CC3A33294F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2347" y="4891649"/>
            <a:ext cx="1631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HY엽서L" pitchFamily="18" charset="-127"/>
                <a:ea typeface="HY엽서L" pitchFamily="18" charset="-127"/>
              </a:rPr>
              <a:t>(a) </a:t>
            </a:r>
            <a:r>
              <a:rPr lang="ko-KR" altLang="en-US">
                <a:latin typeface="HY엽서L" pitchFamily="18" charset="-127"/>
                <a:ea typeface="HY엽서L" pitchFamily="18" charset="-127"/>
              </a:rPr>
              <a:t>초기상태 </a:t>
            </a:r>
          </a:p>
        </p:txBody>
      </p:sp>
      <p:sp>
        <p:nvSpPr>
          <p:cNvPr id="52" name="Text Box 99">
            <a:extLst>
              <a:ext uri="{FF2B5EF4-FFF2-40B4-BE49-F238E27FC236}">
                <a16:creationId xmlns:a16="http://schemas.microsoft.com/office/drawing/2014/main" id="{0E649998-EE04-92AA-9063-E0D0D372D0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0860" y="4891649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HY엽서L" pitchFamily="18" charset="-127"/>
                <a:ea typeface="HY엽서L" pitchFamily="18" charset="-127"/>
              </a:rPr>
              <a:t>(b) A </a:t>
            </a:r>
            <a:r>
              <a:rPr lang="ko-KR" altLang="en-US">
                <a:latin typeface="HY엽서L" pitchFamily="18" charset="-127"/>
                <a:ea typeface="HY엽서L" pitchFamily="18" charset="-127"/>
              </a:rPr>
              <a:t>삽입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A1CD63D-967E-C2F4-3FE0-A6302F8AACAD}"/>
              </a:ext>
            </a:extLst>
          </p:cNvPr>
          <p:cNvSpPr txBox="1"/>
          <p:nvPr/>
        </p:nvSpPr>
        <p:spPr>
          <a:xfrm>
            <a:off x="1295035" y="5495567"/>
            <a:ext cx="273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3366FF"/>
                </a:solidFill>
              </a:rPr>
              <a:t>front = rear = 0</a:t>
            </a:r>
            <a:endParaRPr lang="ko-KR" altLang="en-US" b="1" dirty="0">
              <a:solidFill>
                <a:srgbClr val="3366FF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7664D3B-EBAB-66CB-BB70-70FBE2323257}"/>
              </a:ext>
            </a:extLst>
          </p:cNvPr>
          <p:cNvSpPr txBox="1"/>
          <p:nvPr/>
        </p:nvSpPr>
        <p:spPr>
          <a:xfrm>
            <a:off x="4557203" y="5474624"/>
            <a:ext cx="44554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3366FF"/>
                </a:solidFill>
              </a:rPr>
              <a:t>rear ← (rear + 1) mod </a:t>
            </a:r>
            <a:r>
              <a:rPr lang="en-US" altLang="ko-KR" b="1" dirty="0" err="1">
                <a:solidFill>
                  <a:srgbClr val="3366FF"/>
                </a:solidFill>
              </a:rPr>
              <a:t>Max_Queue_Size</a:t>
            </a:r>
            <a:endParaRPr lang="en-US" altLang="ko-KR" b="1" dirty="0">
              <a:solidFill>
                <a:srgbClr val="3366FF"/>
              </a:solidFill>
            </a:endParaRPr>
          </a:p>
          <a:p>
            <a:r>
              <a:rPr lang="en-US" altLang="ko-KR" b="1" dirty="0">
                <a:solidFill>
                  <a:srgbClr val="3366FF"/>
                </a:solidFill>
              </a:rPr>
              <a:t>Q[rear] ← ‘A’</a:t>
            </a:r>
          </a:p>
          <a:p>
            <a:endParaRPr lang="ko-KR" altLang="en-US" b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761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원형큐의</a:t>
            </a:r>
            <a:r>
              <a:rPr lang="ko-KR" altLang="en-US" dirty="0"/>
              <a:t> 동작</a:t>
            </a:r>
          </a:p>
        </p:txBody>
      </p:sp>
      <p:grpSp>
        <p:nvGrpSpPr>
          <p:cNvPr id="2" name="Group 49">
            <a:extLst>
              <a:ext uri="{FF2B5EF4-FFF2-40B4-BE49-F238E27FC236}">
                <a16:creationId xmlns:a16="http://schemas.microsoft.com/office/drawing/2014/main" id="{654AD1FC-C386-FBC6-003F-8C7D1665F516}"/>
              </a:ext>
            </a:extLst>
          </p:cNvPr>
          <p:cNvGrpSpPr>
            <a:grpSpLocks/>
          </p:cNvGrpSpPr>
          <p:nvPr/>
        </p:nvGrpSpPr>
        <p:grpSpPr bwMode="auto">
          <a:xfrm>
            <a:off x="1574059" y="1901928"/>
            <a:ext cx="1944687" cy="1944687"/>
            <a:chOff x="1519" y="799"/>
            <a:chExt cx="2722" cy="2722"/>
          </a:xfrm>
        </p:grpSpPr>
        <p:sp>
          <p:nvSpPr>
            <p:cNvPr id="4" name="Oval 50">
              <a:extLst>
                <a:ext uri="{FF2B5EF4-FFF2-40B4-BE49-F238E27FC236}">
                  <a16:creationId xmlns:a16="http://schemas.microsoft.com/office/drawing/2014/main" id="{B33ED55E-70C7-3E05-8963-4CDDD542FA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799"/>
              <a:ext cx="2722" cy="272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" name="Oval 51">
              <a:extLst>
                <a:ext uri="{FF2B5EF4-FFF2-40B4-BE49-F238E27FC236}">
                  <a16:creationId xmlns:a16="http://schemas.microsoft.com/office/drawing/2014/main" id="{191EEEA3-E75C-8222-A035-6866001BA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1706"/>
              <a:ext cx="908" cy="9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6" name="Line 52">
              <a:extLst>
                <a:ext uri="{FF2B5EF4-FFF2-40B4-BE49-F238E27FC236}">
                  <a16:creationId xmlns:a16="http://schemas.microsoft.com/office/drawing/2014/main" id="{295B2809-9FAD-FA83-D35D-5DEC417740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799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Line 53">
              <a:extLst>
                <a:ext uri="{FF2B5EF4-FFF2-40B4-BE49-F238E27FC236}">
                  <a16:creationId xmlns:a16="http://schemas.microsoft.com/office/drawing/2014/main" id="{EB30F4E2-B547-98A5-C3A4-7242CFD49C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614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54">
              <a:extLst>
                <a:ext uri="{FF2B5EF4-FFF2-40B4-BE49-F238E27FC236}">
                  <a16:creationId xmlns:a16="http://schemas.microsoft.com/office/drawing/2014/main" id="{8DE34BA7-F886-5EEC-6616-EAC267E666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9" y="2160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55">
              <a:extLst>
                <a:ext uri="{FF2B5EF4-FFF2-40B4-BE49-F238E27FC236}">
                  <a16:creationId xmlns:a16="http://schemas.microsoft.com/office/drawing/2014/main" id="{95B51E17-51ED-E83A-712C-79B2551C98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" y="2160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56">
              <a:extLst>
                <a:ext uri="{FF2B5EF4-FFF2-40B4-BE49-F238E27FC236}">
                  <a16:creationId xmlns:a16="http://schemas.microsoft.com/office/drawing/2014/main" id="{2AD962BB-CA84-2784-AC4D-9B32C8EB6F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" y="1207"/>
              <a:ext cx="635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57">
              <a:extLst>
                <a:ext uri="{FF2B5EF4-FFF2-40B4-BE49-F238E27FC236}">
                  <a16:creationId xmlns:a16="http://schemas.microsoft.com/office/drawing/2014/main" id="{ECC749FD-5465-AE1A-A6C7-D92A0B57FE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98" y="1207"/>
              <a:ext cx="635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58">
              <a:extLst>
                <a:ext uri="{FF2B5EF4-FFF2-40B4-BE49-F238E27FC236}">
                  <a16:creationId xmlns:a16="http://schemas.microsoft.com/office/drawing/2014/main" id="{A569C3FF-BD68-813D-A3B9-96E2FD9F01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7" y="2478"/>
              <a:ext cx="635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59">
              <a:extLst>
                <a:ext uri="{FF2B5EF4-FFF2-40B4-BE49-F238E27FC236}">
                  <a16:creationId xmlns:a16="http://schemas.microsoft.com/office/drawing/2014/main" id="{6A9A1C37-E396-D832-D241-34CF7EAE9E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8" y="2478"/>
              <a:ext cx="635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4" name="Text Box 60">
            <a:extLst>
              <a:ext uri="{FF2B5EF4-FFF2-40B4-BE49-F238E27FC236}">
                <a16:creationId xmlns:a16="http://schemas.microsoft.com/office/drawing/2014/main" id="{45E96D6E-888C-AC09-097C-11A5CAE11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2834" y="3773590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HY엽서L" pitchFamily="18" charset="-127"/>
                <a:ea typeface="HY엽서L" pitchFamily="18" charset="-127"/>
              </a:rPr>
              <a:t>0</a:t>
            </a:r>
          </a:p>
        </p:txBody>
      </p:sp>
      <p:sp>
        <p:nvSpPr>
          <p:cNvPr id="15" name="Text Box 61">
            <a:extLst>
              <a:ext uri="{FF2B5EF4-FFF2-40B4-BE49-F238E27FC236}">
                <a16:creationId xmlns:a16="http://schemas.microsoft.com/office/drawing/2014/main" id="{A4CBA7D0-E901-7075-A802-6D9507C85B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134" y="3125890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HY엽서L" pitchFamily="18" charset="-127"/>
                <a:ea typeface="HY엽서L" pitchFamily="18" charset="-127"/>
              </a:rPr>
              <a:t>1</a:t>
            </a:r>
          </a:p>
        </p:txBody>
      </p:sp>
      <p:sp>
        <p:nvSpPr>
          <p:cNvPr id="16" name="Text Box 62">
            <a:extLst>
              <a:ext uri="{FF2B5EF4-FFF2-40B4-BE49-F238E27FC236}">
                <a16:creationId xmlns:a16="http://schemas.microsoft.com/office/drawing/2014/main" id="{C9CAD306-E38F-63ED-CBC0-017DFADC52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134" y="2189265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HY엽서L" pitchFamily="18" charset="-127"/>
                <a:ea typeface="HY엽서L" pitchFamily="18" charset="-127"/>
              </a:rPr>
              <a:t>2</a:t>
            </a:r>
          </a:p>
        </p:txBody>
      </p:sp>
      <p:sp>
        <p:nvSpPr>
          <p:cNvPr id="17" name="Text Box 63">
            <a:extLst>
              <a:ext uri="{FF2B5EF4-FFF2-40B4-BE49-F238E27FC236}">
                <a16:creationId xmlns:a16="http://schemas.microsoft.com/office/drawing/2014/main" id="{16703DBA-AD7B-8074-4929-7C458D86C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1396" y="1613003"/>
            <a:ext cx="33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HY엽서L" pitchFamily="18" charset="-127"/>
                <a:ea typeface="HY엽서L" pitchFamily="18" charset="-127"/>
              </a:rPr>
              <a:t>3</a:t>
            </a:r>
          </a:p>
        </p:txBody>
      </p:sp>
      <p:sp>
        <p:nvSpPr>
          <p:cNvPr id="18" name="Text Box 64">
            <a:extLst>
              <a:ext uri="{FF2B5EF4-FFF2-40B4-BE49-F238E27FC236}">
                <a16:creationId xmlns:a16="http://schemas.microsoft.com/office/drawing/2014/main" id="{E1433B6F-8B5E-1BBD-17E2-B156D3C55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8021" y="1686028"/>
            <a:ext cx="33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HY엽서L" pitchFamily="18" charset="-127"/>
                <a:ea typeface="HY엽서L" pitchFamily="18" charset="-127"/>
              </a:rPr>
              <a:t>4</a:t>
            </a:r>
          </a:p>
        </p:txBody>
      </p:sp>
      <p:sp>
        <p:nvSpPr>
          <p:cNvPr id="19" name="Text Box 65">
            <a:extLst>
              <a:ext uri="{FF2B5EF4-FFF2-40B4-BE49-F238E27FC236}">
                <a16:creationId xmlns:a16="http://schemas.microsoft.com/office/drawing/2014/main" id="{CE314B1C-5555-DA2B-D14F-74C0B45868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5721" y="2260703"/>
            <a:ext cx="33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HY엽서L" pitchFamily="18" charset="-127"/>
                <a:ea typeface="HY엽서L" pitchFamily="18" charset="-127"/>
              </a:rPr>
              <a:t>5</a:t>
            </a:r>
          </a:p>
        </p:txBody>
      </p:sp>
      <p:sp>
        <p:nvSpPr>
          <p:cNvPr id="20" name="Text Box 66">
            <a:extLst>
              <a:ext uri="{FF2B5EF4-FFF2-40B4-BE49-F238E27FC236}">
                <a16:creationId xmlns:a16="http://schemas.microsoft.com/office/drawing/2014/main" id="{261D8DC4-279D-CEFE-FE95-6E2F7539E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5721" y="3125890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HY엽서L" pitchFamily="18" charset="-127"/>
                <a:ea typeface="HY엽서L" pitchFamily="18" charset="-127"/>
              </a:rPr>
              <a:t>6</a:t>
            </a:r>
          </a:p>
        </p:txBody>
      </p:sp>
      <p:sp>
        <p:nvSpPr>
          <p:cNvPr id="21" name="Text Box 67">
            <a:extLst>
              <a:ext uri="{FF2B5EF4-FFF2-40B4-BE49-F238E27FC236}">
                <a16:creationId xmlns:a16="http://schemas.microsoft.com/office/drawing/2014/main" id="{C794C716-B6FC-088F-CC40-28BA7CE08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8021" y="3702153"/>
            <a:ext cx="33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HY엽서L" pitchFamily="18" charset="-127"/>
                <a:ea typeface="HY엽서L" pitchFamily="18" charset="-127"/>
              </a:rPr>
              <a:t>7</a:t>
            </a:r>
          </a:p>
        </p:txBody>
      </p:sp>
      <p:sp>
        <p:nvSpPr>
          <p:cNvPr id="22" name="Line 68">
            <a:extLst>
              <a:ext uri="{FF2B5EF4-FFF2-40B4-BE49-F238E27FC236}">
                <a16:creationId xmlns:a16="http://schemas.microsoft.com/office/drawing/2014/main" id="{DCF510A3-CF90-938F-307E-4607A1B9CF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6221" y="376724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" name="Text Box 69">
            <a:extLst>
              <a:ext uri="{FF2B5EF4-FFF2-40B4-BE49-F238E27FC236}">
                <a16:creationId xmlns:a16="http://schemas.microsoft.com/office/drawing/2014/main" id="{96024BDD-3A3E-AD59-2ADC-E1F8B618E3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4271" y="4247520"/>
            <a:ext cx="793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>
                <a:solidFill>
                  <a:srgbClr val="3366FF"/>
                </a:solidFill>
                <a:latin typeface="HY엽서L" pitchFamily="18" charset="-127"/>
                <a:ea typeface="HY엽서L" pitchFamily="18" charset="-127"/>
              </a:rPr>
              <a:t>front</a:t>
            </a:r>
          </a:p>
        </p:txBody>
      </p:sp>
      <p:sp>
        <p:nvSpPr>
          <p:cNvPr id="24" name="Text Box 70">
            <a:extLst>
              <a:ext uri="{FF2B5EF4-FFF2-40B4-BE49-F238E27FC236}">
                <a16:creationId xmlns:a16="http://schemas.microsoft.com/office/drawing/2014/main" id="{1AE09007-1028-C4A2-7672-F932120B6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509" y="1575697"/>
            <a:ext cx="717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>
                <a:solidFill>
                  <a:srgbClr val="3366FF"/>
                </a:solidFill>
                <a:latin typeface="HY엽서L" pitchFamily="18" charset="-127"/>
                <a:ea typeface="HY엽서L" pitchFamily="18" charset="-127"/>
              </a:rPr>
              <a:t>rear</a:t>
            </a:r>
          </a:p>
        </p:txBody>
      </p:sp>
      <p:sp>
        <p:nvSpPr>
          <p:cNvPr id="25" name="Text Box 71">
            <a:extLst>
              <a:ext uri="{FF2B5EF4-FFF2-40B4-BE49-F238E27FC236}">
                <a16:creationId xmlns:a16="http://schemas.microsoft.com/office/drawing/2014/main" id="{0E12167E-7A1F-1347-1776-5BCC4BA75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5034" y="2981428"/>
            <a:ext cx="346075" cy="366712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chemeClr val="bg1"/>
                </a:solidFill>
                <a:latin typeface="HY엽서L" pitchFamily="18" charset="-127"/>
                <a:ea typeface="HY엽서L" pitchFamily="18" charset="-127"/>
              </a:rPr>
              <a:t>A</a:t>
            </a:r>
          </a:p>
        </p:txBody>
      </p:sp>
      <p:sp>
        <p:nvSpPr>
          <p:cNvPr id="26" name="Text Box 72">
            <a:extLst>
              <a:ext uri="{FF2B5EF4-FFF2-40B4-BE49-F238E27FC236}">
                <a16:creationId xmlns:a16="http://schemas.microsoft.com/office/drawing/2014/main" id="{3896738B-DAE1-100F-F10B-027C22635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8521" y="2405165"/>
            <a:ext cx="327025" cy="366713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chemeClr val="bg1"/>
                </a:solidFill>
                <a:latin typeface="HY엽서L" pitchFamily="18" charset="-127"/>
                <a:ea typeface="HY엽서L" pitchFamily="18" charset="-127"/>
              </a:rPr>
              <a:t>B</a:t>
            </a:r>
          </a:p>
        </p:txBody>
      </p:sp>
      <p:sp>
        <p:nvSpPr>
          <p:cNvPr id="27" name="Line 73">
            <a:extLst>
              <a:ext uri="{FF2B5EF4-FFF2-40B4-BE49-F238E27FC236}">
                <a16:creationId xmlns:a16="http://schemas.microsoft.com/office/drawing/2014/main" id="{A82F9FCF-5300-4964-D17A-50DEBFF770F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86721" y="1901928"/>
            <a:ext cx="358775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28" name="Group 74">
            <a:extLst>
              <a:ext uri="{FF2B5EF4-FFF2-40B4-BE49-F238E27FC236}">
                <a16:creationId xmlns:a16="http://schemas.microsoft.com/office/drawing/2014/main" id="{AAC7B81F-3A12-4A73-0A56-D05CA82EBDC8}"/>
              </a:ext>
            </a:extLst>
          </p:cNvPr>
          <p:cNvGrpSpPr>
            <a:grpSpLocks/>
          </p:cNvGrpSpPr>
          <p:nvPr/>
        </p:nvGrpSpPr>
        <p:grpSpPr bwMode="auto">
          <a:xfrm>
            <a:off x="6219877" y="2052740"/>
            <a:ext cx="1944688" cy="1944688"/>
            <a:chOff x="1519" y="799"/>
            <a:chExt cx="2722" cy="2722"/>
          </a:xfrm>
        </p:grpSpPr>
        <p:sp>
          <p:nvSpPr>
            <p:cNvPr id="29" name="Oval 75">
              <a:extLst>
                <a:ext uri="{FF2B5EF4-FFF2-40B4-BE49-F238E27FC236}">
                  <a16:creationId xmlns:a16="http://schemas.microsoft.com/office/drawing/2014/main" id="{B3807CBA-EB35-D01B-96B7-98E446FD53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799"/>
              <a:ext cx="2722" cy="272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30" name="Oval 76">
              <a:extLst>
                <a:ext uri="{FF2B5EF4-FFF2-40B4-BE49-F238E27FC236}">
                  <a16:creationId xmlns:a16="http://schemas.microsoft.com/office/drawing/2014/main" id="{ADA3394D-ADEE-02E3-9E46-88A36201F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1706"/>
              <a:ext cx="908" cy="9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31" name="Line 77">
              <a:extLst>
                <a:ext uri="{FF2B5EF4-FFF2-40B4-BE49-F238E27FC236}">
                  <a16:creationId xmlns:a16="http://schemas.microsoft.com/office/drawing/2014/main" id="{38C0EA19-6837-EF01-F66F-FC85B79A79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799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" name="Line 78">
              <a:extLst>
                <a:ext uri="{FF2B5EF4-FFF2-40B4-BE49-F238E27FC236}">
                  <a16:creationId xmlns:a16="http://schemas.microsoft.com/office/drawing/2014/main" id="{3402333B-5AB3-C317-BFB5-0C187E5BC3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614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" name="Line 79">
              <a:extLst>
                <a:ext uri="{FF2B5EF4-FFF2-40B4-BE49-F238E27FC236}">
                  <a16:creationId xmlns:a16="http://schemas.microsoft.com/office/drawing/2014/main" id="{90E7D66F-65C0-85F1-9C3F-AE7D3C65BD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9" y="2160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" name="Line 80">
              <a:extLst>
                <a:ext uri="{FF2B5EF4-FFF2-40B4-BE49-F238E27FC236}">
                  <a16:creationId xmlns:a16="http://schemas.microsoft.com/office/drawing/2014/main" id="{F53B032E-2ED7-C726-7FB7-7687783BA8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" y="2160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" name="Line 81">
              <a:extLst>
                <a:ext uri="{FF2B5EF4-FFF2-40B4-BE49-F238E27FC236}">
                  <a16:creationId xmlns:a16="http://schemas.microsoft.com/office/drawing/2014/main" id="{210328A8-1590-1A32-1730-F776F44BD3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" y="1207"/>
              <a:ext cx="635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" name="Line 82">
              <a:extLst>
                <a:ext uri="{FF2B5EF4-FFF2-40B4-BE49-F238E27FC236}">
                  <a16:creationId xmlns:a16="http://schemas.microsoft.com/office/drawing/2014/main" id="{EDD463E4-C78A-DEF6-99A7-74ED935DAD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98" y="1207"/>
              <a:ext cx="635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" name="Line 83">
              <a:extLst>
                <a:ext uri="{FF2B5EF4-FFF2-40B4-BE49-F238E27FC236}">
                  <a16:creationId xmlns:a16="http://schemas.microsoft.com/office/drawing/2014/main" id="{CC3DA5C3-4D8A-AD2E-7A4D-E9C13915DB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7" y="2478"/>
              <a:ext cx="635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" name="Line 84">
              <a:extLst>
                <a:ext uri="{FF2B5EF4-FFF2-40B4-BE49-F238E27FC236}">
                  <a16:creationId xmlns:a16="http://schemas.microsoft.com/office/drawing/2014/main" id="{4FE3CDF2-DC69-631D-43AB-AE021E9DAB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8" y="2478"/>
              <a:ext cx="635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9" name="Text Box 85">
            <a:extLst>
              <a:ext uri="{FF2B5EF4-FFF2-40B4-BE49-F238E27FC236}">
                <a16:creationId xmlns:a16="http://schemas.microsoft.com/office/drawing/2014/main" id="{C57D8415-228D-EF59-864B-192631A38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8652" y="3924403"/>
            <a:ext cx="33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HY엽서L" pitchFamily="18" charset="-127"/>
                <a:ea typeface="HY엽서L" pitchFamily="18" charset="-127"/>
              </a:rPr>
              <a:t>0</a:t>
            </a:r>
          </a:p>
        </p:txBody>
      </p:sp>
      <p:sp>
        <p:nvSpPr>
          <p:cNvPr id="40" name="Text Box 86">
            <a:extLst>
              <a:ext uri="{FF2B5EF4-FFF2-40B4-BE49-F238E27FC236}">
                <a16:creationId xmlns:a16="http://schemas.microsoft.com/office/drawing/2014/main" id="{F8E382C2-C85E-3FF0-4B82-0D7ED631CA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0952" y="3276703"/>
            <a:ext cx="33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HY엽서L" pitchFamily="18" charset="-127"/>
                <a:ea typeface="HY엽서L" pitchFamily="18" charset="-127"/>
              </a:rPr>
              <a:t>1</a:t>
            </a:r>
          </a:p>
        </p:txBody>
      </p:sp>
      <p:sp>
        <p:nvSpPr>
          <p:cNvPr id="41" name="Text Box 87">
            <a:extLst>
              <a:ext uri="{FF2B5EF4-FFF2-40B4-BE49-F238E27FC236}">
                <a16:creationId xmlns:a16="http://schemas.microsoft.com/office/drawing/2014/main" id="{B51B7C9D-E49C-0962-0995-AA11808B5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0952" y="2340078"/>
            <a:ext cx="33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HY엽서L" pitchFamily="18" charset="-127"/>
                <a:ea typeface="HY엽서L" pitchFamily="18" charset="-127"/>
              </a:rPr>
              <a:t>2</a:t>
            </a:r>
          </a:p>
        </p:txBody>
      </p:sp>
      <p:sp>
        <p:nvSpPr>
          <p:cNvPr id="42" name="Text Box 88">
            <a:extLst>
              <a:ext uri="{FF2B5EF4-FFF2-40B4-BE49-F238E27FC236}">
                <a16:creationId xmlns:a16="http://schemas.microsoft.com/office/drawing/2014/main" id="{7C13035C-E618-1CFC-5471-3A1E24A63A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7215" y="1763815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HY엽서L" pitchFamily="18" charset="-127"/>
                <a:ea typeface="HY엽서L" pitchFamily="18" charset="-127"/>
              </a:rPr>
              <a:t>3</a:t>
            </a:r>
          </a:p>
        </p:txBody>
      </p:sp>
      <p:sp>
        <p:nvSpPr>
          <p:cNvPr id="43" name="Text Box 89">
            <a:extLst>
              <a:ext uri="{FF2B5EF4-FFF2-40B4-BE49-F238E27FC236}">
                <a16:creationId xmlns:a16="http://schemas.microsoft.com/office/drawing/2014/main" id="{B1465C3D-4C34-3F15-534E-195281A81B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3840" y="1836840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HY엽서L" pitchFamily="18" charset="-127"/>
                <a:ea typeface="HY엽서L" pitchFamily="18" charset="-127"/>
              </a:rPr>
              <a:t>4</a:t>
            </a:r>
          </a:p>
        </p:txBody>
      </p:sp>
      <p:sp>
        <p:nvSpPr>
          <p:cNvPr id="44" name="Text Box 90">
            <a:extLst>
              <a:ext uri="{FF2B5EF4-FFF2-40B4-BE49-F238E27FC236}">
                <a16:creationId xmlns:a16="http://schemas.microsoft.com/office/drawing/2014/main" id="{660CD2F1-6501-FE88-8C5D-593A515BD1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1540" y="2411515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HY엽서L" pitchFamily="18" charset="-127"/>
                <a:ea typeface="HY엽서L" pitchFamily="18" charset="-127"/>
              </a:rPr>
              <a:t>5</a:t>
            </a:r>
          </a:p>
        </p:txBody>
      </p:sp>
      <p:sp>
        <p:nvSpPr>
          <p:cNvPr id="45" name="Text Box 91">
            <a:extLst>
              <a:ext uri="{FF2B5EF4-FFF2-40B4-BE49-F238E27FC236}">
                <a16:creationId xmlns:a16="http://schemas.microsoft.com/office/drawing/2014/main" id="{EF6EDAA4-70D2-FDA6-907B-B0515884E0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1540" y="3276703"/>
            <a:ext cx="33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HY엽서L" pitchFamily="18" charset="-127"/>
                <a:ea typeface="HY엽서L" pitchFamily="18" charset="-127"/>
              </a:rPr>
              <a:t>6</a:t>
            </a:r>
          </a:p>
        </p:txBody>
      </p:sp>
      <p:sp>
        <p:nvSpPr>
          <p:cNvPr id="46" name="Text Box 92">
            <a:extLst>
              <a:ext uri="{FF2B5EF4-FFF2-40B4-BE49-F238E27FC236}">
                <a16:creationId xmlns:a16="http://schemas.microsoft.com/office/drawing/2014/main" id="{F0A1DFA6-AEF7-8B02-EE5F-E6E1BB275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3840" y="3852965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HY엽서L" pitchFamily="18" charset="-127"/>
                <a:ea typeface="HY엽서L" pitchFamily="18" charset="-127"/>
              </a:rPr>
              <a:t>7</a:t>
            </a:r>
          </a:p>
        </p:txBody>
      </p:sp>
      <p:sp>
        <p:nvSpPr>
          <p:cNvPr id="47" name="Line 93">
            <a:extLst>
              <a:ext uri="{FF2B5EF4-FFF2-40B4-BE49-F238E27FC236}">
                <a16:creationId xmlns:a16="http://schemas.microsoft.com/office/drawing/2014/main" id="{460D84D0-943E-9D49-7086-75AADF512D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91315" y="3492603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8" name="Text Box 94">
            <a:extLst>
              <a:ext uri="{FF2B5EF4-FFF2-40B4-BE49-F238E27FC236}">
                <a16:creationId xmlns:a16="http://schemas.microsoft.com/office/drawing/2014/main" id="{84CA533C-4E47-DB0C-BEE1-71769E4E1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8077" y="3995840"/>
            <a:ext cx="793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>
                <a:solidFill>
                  <a:srgbClr val="3366FF"/>
                </a:solidFill>
                <a:latin typeface="HY엽서L" pitchFamily="18" charset="-127"/>
                <a:ea typeface="HY엽서L" pitchFamily="18" charset="-127"/>
              </a:rPr>
              <a:t>front</a:t>
            </a:r>
          </a:p>
        </p:txBody>
      </p:sp>
      <p:sp>
        <p:nvSpPr>
          <p:cNvPr id="49" name="Text Box 95">
            <a:extLst>
              <a:ext uri="{FF2B5EF4-FFF2-40B4-BE49-F238E27FC236}">
                <a16:creationId xmlns:a16="http://schemas.microsoft.com/office/drawing/2014/main" id="{558ECC8C-CABF-DEC3-2C49-89FD9960BC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2177" y="1763815"/>
            <a:ext cx="717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>
                <a:solidFill>
                  <a:srgbClr val="3366FF"/>
                </a:solidFill>
                <a:latin typeface="HY엽서L" pitchFamily="18" charset="-127"/>
                <a:ea typeface="HY엽서L" pitchFamily="18" charset="-127"/>
              </a:rPr>
              <a:t>rear</a:t>
            </a:r>
          </a:p>
        </p:txBody>
      </p:sp>
      <p:sp>
        <p:nvSpPr>
          <p:cNvPr id="50" name="Text Box 96">
            <a:extLst>
              <a:ext uri="{FF2B5EF4-FFF2-40B4-BE49-F238E27FC236}">
                <a16:creationId xmlns:a16="http://schemas.microsoft.com/office/drawing/2014/main" id="{E302343B-D900-3006-90DB-DC97B29C3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4340" y="2555978"/>
            <a:ext cx="327025" cy="366712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chemeClr val="bg1"/>
                </a:solidFill>
                <a:latin typeface="HY엽서L" pitchFamily="18" charset="-127"/>
                <a:ea typeface="HY엽서L" pitchFamily="18" charset="-127"/>
              </a:rPr>
              <a:t>B</a:t>
            </a:r>
          </a:p>
        </p:txBody>
      </p:sp>
      <p:sp>
        <p:nvSpPr>
          <p:cNvPr id="51" name="Line 97">
            <a:extLst>
              <a:ext uri="{FF2B5EF4-FFF2-40B4-BE49-F238E27FC236}">
                <a16:creationId xmlns:a16="http://schemas.microsoft.com/office/drawing/2014/main" id="{D1E7D3FB-2BBF-A5EF-41DF-B8FEDE81AB5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32540" y="2052740"/>
            <a:ext cx="358775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2" name="Text Box 100">
            <a:extLst>
              <a:ext uri="{FF2B5EF4-FFF2-40B4-BE49-F238E27FC236}">
                <a16:creationId xmlns:a16="http://schemas.microsoft.com/office/drawing/2014/main" id="{A324B2E6-81F4-4FD3-A93C-2F38539486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1396" y="4894238"/>
            <a:ext cx="12985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HY엽서L" pitchFamily="18" charset="-127"/>
                <a:ea typeface="HY엽서L" pitchFamily="18" charset="-127"/>
              </a:rPr>
              <a:t>(c) B </a:t>
            </a:r>
            <a:r>
              <a:rPr lang="ko-KR" altLang="en-US">
                <a:latin typeface="HY엽서L" pitchFamily="18" charset="-127"/>
                <a:ea typeface="HY엽서L" pitchFamily="18" charset="-127"/>
              </a:rPr>
              <a:t>삽입</a:t>
            </a:r>
          </a:p>
        </p:txBody>
      </p:sp>
      <p:sp>
        <p:nvSpPr>
          <p:cNvPr id="53" name="Text Box 101">
            <a:extLst>
              <a:ext uri="{FF2B5EF4-FFF2-40B4-BE49-F238E27FC236}">
                <a16:creationId xmlns:a16="http://schemas.microsoft.com/office/drawing/2014/main" id="{F880A1C7-5807-C8F6-5FFB-D85BDFDC7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8679" y="4978591"/>
            <a:ext cx="1327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dirty="0">
                <a:latin typeface="HY엽서L" pitchFamily="18" charset="-127"/>
                <a:ea typeface="HY엽서L" pitchFamily="18" charset="-127"/>
              </a:rPr>
              <a:t>(d) A 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삭제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1E60E67-0E2E-5E14-CE99-45F42DBB6AD0}"/>
              </a:ext>
            </a:extLst>
          </p:cNvPr>
          <p:cNvSpPr txBox="1"/>
          <p:nvPr/>
        </p:nvSpPr>
        <p:spPr>
          <a:xfrm>
            <a:off x="457786" y="5539775"/>
            <a:ext cx="45102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3366FF"/>
                </a:solidFill>
              </a:rPr>
              <a:t>rear ← (rear + 1) mod </a:t>
            </a:r>
            <a:r>
              <a:rPr lang="en-US" altLang="ko-KR" b="1" dirty="0" err="1">
                <a:solidFill>
                  <a:srgbClr val="3366FF"/>
                </a:solidFill>
              </a:rPr>
              <a:t>Max_Queue_Size</a:t>
            </a:r>
            <a:endParaRPr lang="en-US" altLang="ko-KR" b="1" dirty="0">
              <a:solidFill>
                <a:srgbClr val="3366FF"/>
              </a:solidFill>
            </a:endParaRPr>
          </a:p>
          <a:p>
            <a:r>
              <a:rPr lang="en-US" altLang="ko-KR" b="1" dirty="0">
                <a:solidFill>
                  <a:srgbClr val="3366FF"/>
                </a:solidFill>
              </a:rPr>
              <a:t>Q[rear] ← ‘B’</a:t>
            </a:r>
          </a:p>
          <a:p>
            <a:endParaRPr lang="ko-KR" altLang="en-US" b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679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/>
          <p:cNvGrpSpPr>
            <a:grpSpLocks/>
          </p:cNvGrpSpPr>
          <p:nvPr/>
        </p:nvGrpSpPr>
        <p:grpSpPr bwMode="auto">
          <a:xfrm>
            <a:off x="1524997" y="3357909"/>
            <a:ext cx="1944687" cy="1944688"/>
            <a:chOff x="1519" y="799"/>
            <a:chExt cx="2722" cy="2722"/>
          </a:xfrm>
        </p:grpSpPr>
        <p:sp>
          <p:nvSpPr>
            <p:cNvPr id="10321" name="Oval 3"/>
            <p:cNvSpPr>
              <a:spLocks noChangeArrowheads="1"/>
            </p:cNvSpPr>
            <p:nvPr/>
          </p:nvSpPr>
          <p:spPr bwMode="auto">
            <a:xfrm>
              <a:off x="1519" y="799"/>
              <a:ext cx="2722" cy="272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0322" name="Oval 4"/>
            <p:cNvSpPr>
              <a:spLocks noChangeArrowheads="1"/>
            </p:cNvSpPr>
            <p:nvPr/>
          </p:nvSpPr>
          <p:spPr bwMode="auto">
            <a:xfrm>
              <a:off x="2426" y="1706"/>
              <a:ext cx="908" cy="9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0323" name="Line 5"/>
            <p:cNvSpPr>
              <a:spLocks noChangeShapeType="1"/>
            </p:cNvSpPr>
            <p:nvPr/>
          </p:nvSpPr>
          <p:spPr bwMode="auto">
            <a:xfrm>
              <a:off x="2880" y="799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24" name="Line 6"/>
            <p:cNvSpPr>
              <a:spLocks noChangeShapeType="1"/>
            </p:cNvSpPr>
            <p:nvPr/>
          </p:nvSpPr>
          <p:spPr bwMode="auto">
            <a:xfrm>
              <a:off x="2880" y="2614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25" name="Line 7"/>
            <p:cNvSpPr>
              <a:spLocks noChangeShapeType="1"/>
            </p:cNvSpPr>
            <p:nvPr/>
          </p:nvSpPr>
          <p:spPr bwMode="auto">
            <a:xfrm>
              <a:off x="1519" y="2160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26" name="Line 8"/>
            <p:cNvSpPr>
              <a:spLocks noChangeShapeType="1"/>
            </p:cNvSpPr>
            <p:nvPr/>
          </p:nvSpPr>
          <p:spPr bwMode="auto">
            <a:xfrm>
              <a:off x="3334" y="2160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27" name="Line 9"/>
            <p:cNvSpPr>
              <a:spLocks noChangeShapeType="1"/>
            </p:cNvSpPr>
            <p:nvPr/>
          </p:nvSpPr>
          <p:spPr bwMode="auto">
            <a:xfrm>
              <a:off x="1927" y="1207"/>
              <a:ext cx="635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28" name="Line 10"/>
            <p:cNvSpPr>
              <a:spLocks noChangeShapeType="1"/>
            </p:cNvSpPr>
            <p:nvPr/>
          </p:nvSpPr>
          <p:spPr bwMode="auto">
            <a:xfrm flipH="1">
              <a:off x="3198" y="1207"/>
              <a:ext cx="635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29" name="Line 11"/>
            <p:cNvSpPr>
              <a:spLocks noChangeShapeType="1"/>
            </p:cNvSpPr>
            <p:nvPr/>
          </p:nvSpPr>
          <p:spPr bwMode="auto">
            <a:xfrm flipH="1">
              <a:off x="1927" y="2478"/>
              <a:ext cx="635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30" name="Line 12"/>
            <p:cNvSpPr>
              <a:spLocks noChangeShapeType="1"/>
            </p:cNvSpPr>
            <p:nvPr/>
          </p:nvSpPr>
          <p:spPr bwMode="auto">
            <a:xfrm>
              <a:off x="3198" y="2478"/>
              <a:ext cx="635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0243" name="Text Box 13"/>
          <p:cNvSpPr txBox="1">
            <a:spLocks noChangeArrowheads="1"/>
          </p:cNvSpPr>
          <p:nvPr/>
        </p:nvSpPr>
        <p:spPr bwMode="auto">
          <a:xfrm>
            <a:off x="1883772" y="5229572"/>
            <a:ext cx="33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HY엽서L" pitchFamily="18" charset="-127"/>
                <a:ea typeface="HY엽서L" pitchFamily="18" charset="-127"/>
              </a:rPr>
              <a:t>0</a:t>
            </a:r>
          </a:p>
        </p:txBody>
      </p:sp>
      <p:sp>
        <p:nvSpPr>
          <p:cNvPr id="10244" name="Text Box 14"/>
          <p:cNvSpPr txBox="1">
            <a:spLocks noChangeArrowheads="1"/>
          </p:cNvSpPr>
          <p:nvPr/>
        </p:nvSpPr>
        <p:spPr bwMode="auto">
          <a:xfrm>
            <a:off x="1236072" y="4581872"/>
            <a:ext cx="33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HY엽서L" pitchFamily="18" charset="-127"/>
                <a:ea typeface="HY엽서L" pitchFamily="18" charset="-127"/>
              </a:rPr>
              <a:t>1</a:t>
            </a:r>
          </a:p>
        </p:txBody>
      </p:sp>
      <p:sp>
        <p:nvSpPr>
          <p:cNvPr id="10245" name="Text Box 15"/>
          <p:cNvSpPr txBox="1">
            <a:spLocks noChangeArrowheads="1"/>
          </p:cNvSpPr>
          <p:nvPr/>
        </p:nvSpPr>
        <p:spPr bwMode="auto">
          <a:xfrm>
            <a:off x="1236072" y="3645247"/>
            <a:ext cx="33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HY엽서L" pitchFamily="18" charset="-127"/>
                <a:ea typeface="HY엽서L" pitchFamily="18" charset="-127"/>
              </a:rPr>
              <a:t>2</a:t>
            </a:r>
          </a:p>
        </p:txBody>
      </p:sp>
      <p:sp>
        <p:nvSpPr>
          <p:cNvPr id="10246" name="Text Box 16"/>
          <p:cNvSpPr txBox="1">
            <a:spLocks noChangeArrowheads="1"/>
          </p:cNvSpPr>
          <p:nvPr/>
        </p:nvSpPr>
        <p:spPr bwMode="auto">
          <a:xfrm>
            <a:off x="1812334" y="3068984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HY엽서L" pitchFamily="18" charset="-127"/>
                <a:ea typeface="HY엽서L" pitchFamily="18" charset="-127"/>
              </a:rPr>
              <a:t>3</a:t>
            </a:r>
          </a:p>
        </p:txBody>
      </p:sp>
      <p:sp>
        <p:nvSpPr>
          <p:cNvPr id="10247" name="Text Box 17"/>
          <p:cNvSpPr txBox="1">
            <a:spLocks noChangeArrowheads="1"/>
          </p:cNvSpPr>
          <p:nvPr/>
        </p:nvSpPr>
        <p:spPr bwMode="auto">
          <a:xfrm>
            <a:off x="2748959" y="3142009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HY엽서L" pitchFamily="18" charset="-127"/>
                <a:ea typeface="HY엽서L" pitchFamily="18" charset="-127"/>
              </a:rPr>
              <a:t>4</a:t>
            </a:r>
          </a:p>
        </p:txBody>
      </p:sp>
      <p:sp>
        <p:nvSpPr>
          <p:cNvPr id="10248" name="Text Box 18"/>
          <p:cNvSpPr txBox="1">
            <a:spLocks noChangeArrowheads="1"/>
          </p:cNvSpPr>
          <p:nvPr/>
        </p:nvSpPr>
        <p:spPr bwMode="auto">
          <a:xfrm>
            <a:off x="3396659" y="3716684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HY엽서L" pitchFamily="18" charset="-127"/>
                <a:ea typeface="HY엽서L" pitchFamily="18" charset="-127"/>
              </a:rPr>
              <a:t>5</a:t>
            </a:r>
          </a:p>
        </p:txBody>
      </p:sp>
      <p:sp>
        <p:nvSpPr>
          <p:cNvPr id="10249" name="Text Box 19"/>
          <p:cNvSpPr txBox="1">
            <a:spLocks noChangeArrowheads="1"/>
          </p:cNvSpPr>
          <p:nvPr/>
        </p:nvSpPr>
        <p:spPr bwMode="auto">
          <a:xfrm>
            <a:off x="3396659" y="4581872"/>
            <a:ext cx="33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HY엽서L" pitchFamily="18" charset="-127"/>
                <a:ea typeface="HY엽서L" pitchFamily="18" charset="-127"/>
              </a:rPr>
              <a:t>6</a:t>
            </a:r>
          </a:p>
        </p:txBody>
      </p:sp>
      <p:sp>
        <p:nvSpPr>
          <p:cNvPr id="10250" name="Text Box 20"/>
          <p:cNvSpPr txBox="1">
            <a:spLocks noChangeArrowheads="1"/>
          </p:cNvSpPr>
          <p:nvPr/>
        </p:nvSpPr>
        <p:spPr bwMode="auto">
          <a:xfrm>
            <a:off x="2748959" y="5158134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HY엽서L" pitchFamily="18" charset="-127"/>
                <a:ea typeface="HY엽서L" pitchFamily="18" charset="-127"/>
              </a:rPr>
              <a:t>7</a:t>
            </a:r>
          </a:p>
        </p:txBody>
      </p:sp>
      <p:sp>
        <p:nvSpPr>
          <p:cNvPr id="10251" name="Line 21"/>
          <p:cNvSpPr>
            <a:spLocks noChangeShapeType="1"/>
          </p:cNvSpPr>
          <p:nvPr/>
        </p:nvSpPr>
        <p:spPr bwMode="auto">
          <a:xfrm flipV="1">
            <a:off x="1885359" y="5315297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52" name="Text Box 22"/>
          <p:cNvSpPr txBox="1">
            <a:spLocks noChangeArrowheads="1"/>
          </p:cNvSpPr>
          <p:nvPr/>
        </p:nvSpPr>
        <p:spPr bwMode="auto">
          <a:xfrm>
            <a:off x="1453559" y="5634384"/>
            <a:ext cx="793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>
                <a:solidFill>
                  <a:srgbClr val="3366FF"/>
                </a:solidFill>
                <a:latin typeface="HY엽서L" pitchFamily="18" charset="-127"/>
                <a:ea typeface="HY엽서L" pitchFamily="18" charset="-127"/>
              </a:rPr>
              <a:t>front</a:t>
            </a:r>
          </a:p>
        </p:txBody>
      </p:sp>
      <p:sp>
        <p:nvSpPr>
          <p:cNvPr id="10253" name="Line 23"/>
          <p:cNvSpPr>
            <a:spLocks noChangeShapeType="1"/>
          </p:cNvSpPr>
          <p:nvPr/>
        </p:nvSpPr>
        <p:spPr bwMode="auto">
          <a:xfrm flipV="1">
            <a:off x="2245722" y="5315297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54" name="Text Box 24"/>
          <p:cNvSpPr txBox="1">
            <a:spLocks noChangeArrowheads="1"/>
          </p:cNvSpPr>
          <p:nvPr/>
        </p:nvSpPr>
        <p:spPr bwMode="auto">
          <a:xfrm>
            <a:off x="2174284" y="5634384"/>
            <a:ext cx="717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>
                <a:solidFill>
                  <a:srgbClr val="3366FF"/>
                </a:solidFill>
                <a:latin typeface="HY엽서L" pitchFamily="18" charset="-127"/>
                <a:ea typeface="HY엽서L" pitchFamily="18" charset="-127"/>
              </a:rPr>
              <a:t>rear</a:t>
            </a:r>
          </a:p>
        </p:txBody>
      </p:sp>
      <p:sp>
        <p:nvSpPr>
          <p:cNvPr id="10255" name="Text Box 25"/>
          <p:cNvSpPr txBox="1">
            <a:spLocks noChangeArrowheads="1"/>
          </p:cNvSpPr>
          <p:nvPr/>
        </p:nvSpPr>
        <p:spPr bwMode="auto">
          <a:xfrm>
            <a:off x="1669459" y="6265772"/>
            <a:ext cx="1631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HY엽서L" pitchFamily="18" charset="-127"/>
                <a:ea typeface="HY엽서L" pitchFamily="18" charset="-127"/>
              </a:rPr>
              <a:t>(a) </a:t>
            </a:r>
            <a:r>
              <a:rPr lang="ko-KR" altLang="en-US">
                <a:latin typeface="HY엽서L" pitchFamily="18" charset="-127"/>
                <a:ea typeface="HY엽서L" pitchFamily="18" charset="-127"/>
              </a:rPr>
              <a:t>공백상태 </a:t>
            </a:r>
          </a:p>
        </p:txBody>
      </p:sp>
      <p:grpSp>
        <p:nvGrpSpPr>
          <p:cNvPr id="10278" name="Group 58"/>
          <p:cNvGrpSpPr>
            <a:grpSpLocks/>
          </p:cNvGrpSpPr>
          <p:nvPr/>
        </p:nvGrpSpPr>
        <p:grpSpPr bwMode="auto">
          <a:xfrm>
            <a:off x="6417205" y="3335684"/>
            <a:ext cx="1944687" cy="1944688"/>
            <a:chOff x="1519" y="799"/>
            <a:chExt cx="2722" cy="2722"/>
          </a:xfrm>
        </p:grpSpPr>
        <p:sp>
          <p:nvSpPr>
            <p:cNvPr id="10301" name="Oval 59"/>
            <p:cNvSpPr>
              <a:spLocks noChangeArrowheads="1"/>
            </p:cNvSpPr>
            <p:nvPr/>
          </p:nvSpPr>
          <p:spPr bwMode="auto">
            <a:xfrm>
              <a:off x="1519" y="799"/>
              <a:ext cx="2722" cy="272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0302" name="Oval 60"/>
            <p:cNvSpPr>
              <a:spLocks noChangeArrowheads="1"/>
            </p:cNvSpPr>
            <p:nvPr/>
          </p:nvSpPr>
          <p:spPr bwMode="auto">
            <a:xfrm>
              <a:off x="2426" y="1706"/>
              <a:ext cx="908" cy="9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0303" name="Line 61"/>
            <p:cNvSpPr>
              <a:spLocks noChangeShapeType="1"/>
            </p:cNvSpPr>
            <p:nvPr/>
          </p:nvSpPr>
          <p:spPr bwMode="auto">
            <a:xfrm>
              <a:off x="2880" y="799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04" name="Line 62"/>
            <p:cNvSpPr>
              <a:spLocks noChangeShapeType="1"/>
            </p:cNvSpPr>
            <p:nvPr/>
          </p:nvSpPr>
          <p:spPr bwMode="auto">
            <a:xfrm>
              <a:off x="2880" y="2614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05" name="Line 63"/>
            <p:cNvSpPr>
              <a:spLocks noChangeShapeType="1"/>
            </p:cNvSpPr>
            <p:nvPr/>
          </p:nvSpPr>
          <p:spPr bwMode="auto">
            <a:xfrm>
              <a:off x="1519" y="2160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06" name="Line 64"/>
            <p:cNvSpPr>
              <a:spLocks noChangeShapeType="1"/>
            </p:cNvSpPr>
            <p:nvPr/>
          </p:nvSpPr>
          <p:spPr bwMode="auto">
            <a:xfrm>
              <a:off x="3334" y="2160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07" name="Line 65"/>
            <p:cNvSpPr>
              <a:spLocks noChangeShapeType="1"/>
            </p:cNvSpPr>
            <p:nvPr/>
          </p:nvSpPr>
          <p:spPr bwMode="auto">
            <a:xfrm>
              <a:off x="1927" y="1207"/>
              <a:ext cx="635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08" name="Line 66"/>
            <p:cNvSpPr>
              <a:spLocks noChangeShapeType="1"/>
            </p:cNvSpPr>
            <p:nvPr/>
          </p:nvSpPr>
          <p:spPr bwMode="auto">
            <a:xfrm flipH="1">
              <a:off x="3198" y="1207"/>
              <a:ext cx="635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09" name="Line 67"/>
            <p:cNvSpPr>
              <a:spLocks noChangeShapeType="1"/>
            </p:cNvSpPr>
            <p:nvPr/>
          </p:nvSpPr>
          <p:spPr bwMode="auto">
            <a:xfrm flipH="1">
              <a:off x="1927" y="2478"/>
              <a:ext cx="635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10" name="Line 68"/>
            <p:cNvSpPr>
              <a:spLocks noChangeShapeType="1"/>
            </p:cNvSpPr>
            <p:nvPr/>
          </p:nvSpPr>
          <p:spPr bwMode="auto">
            <a:xfrm>
              <a:off x="3198" y="2478"/>
              <a:ext cx="635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0279" name="Text Box 69"/>
          <p:cNvSpPr txBox="1">
            <a:spLocks noChangeArrowheads="1"/>
          </p:cNvSpPr>
          <p:nvPr/>
        </p:nvSpPr>
        <p:spPr bwMode="auto">
          <a:xfrm>
            <a:off x="6775980" y="5207347"/>
            <a:ext cx="33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HY엽서L" pitchFamily="18" charset="-127"/>
                <a:ea typeface="HY엽서L" pitchFamily="18" charset="-127"/>
              </a:rPr>
              <a:t>0</a:t>
            </a:r>
          </a:p>
        </p:txBody>
      </p:sp>
      <p:sp>
        <p:nvSpPr>
          <p:cNvPr id="10280" name="Text Box 70"/>
          <p:cNvSpPr txBox="1">
            <a:spLocks noChangeArrowheads="1"/>
          </p:cNvSpPr>
          <p:nvPr/>
        </p:nvSpPr>
        <p:spPr bwMode="auto">
          <a:xfrm>
            <a:off x="6128280" y="4559647"/>
            <a:ext cx="33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HY엽서L" pitchFamily="18" charset="-127"/>
                <a:ea typeface="HY엽서L" pitchFamily="18" charset="-127"/>
              </a:rPr>
              <a:t>1</a:t>
            </a:r>
          </a:p>
        </p:txBody>
      </p:sp>
      <p:sp>
        <p:nvSpPr>
          <p:cNvPr id="10281" name="Text Box 71"/>
          <p:cNvSpPr txBox="1">
            <a:spLocks noChangeArrowheads="1"/>
          </p:cNvSpPr>
          <p:nvPr/>
        </p:nvSpPr>
        <p:spPr bwMode="auto">
          <a:xfrm>
            <a:off x="6128280" y="3623022"/>
            <a:ext cx="33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HY엽서L" pitchFamily="18" charset="-127"/>
                <a:ea typeface="HY엽서L" pitchFamily="18" charset="-127"/>
              </a:rPr>
              <a:t>2</a:t>
            </a:r>
          </a:p>
        </p:txBody>
      </p:sp>
      <p:sp>
        <p:nvSpPr>
          <p:cNvPr id="10282" name="Text Box 72"/>
          <p:cNvSpPr txBox="1">
            <a:spLocks noChangeArrowheads="1"/>
          </p:cNvSpPr>
          <p:nvPr/>
        </p:nvSpPr>
        <p:spPr bwMode="auto">
          <a:xfrm>
            <a:off x="6704542" y="3046759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HY엽서L" pitchFamily="18" charset="-127"/>
                <a:ea typeface="HY엽서L" pitchFamily="18" charset="-127"/>
              </a:rPr>
              <a:t>3</a:t>
            </a:r>
          </a:p>
        </p:txBody>
      </p:sp>
      <p:sp>
        <p:nvSpPr>
          <p:cNvPr id="10283" name="Text Box 73"/>
          <p:cNvSpPr txBox="1">
            <a:spLocks noChangeArrowheads="1"/>
          </p:cNvSpPr>
          <p:nvPr/>
        </p:nvSpPr>
        <p:spPr bwMode="auto">
          <a:xfrm>
            <a:off x="7641167" y="3119784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HY엽서L" pitchFamily="18" charset="-127"/>
                <a:ea typeface="HY엽서L" pitchFamily="18" charset="-127"/>
              </a:rPr>
              <a:t>4</a:t>
            </a:r>
          </a:p>
        </p:txBody>
      </p:sp>
      <p:sp>
        <p:nvSpPr>
          <p:cNvPr id="10284" name="Text Box 74"/>
          <p:cNvSpPr txBox="1">
            <a:spLocks noChangeArrowheads="1"/>
          </p:cNvSpPr>
          <p:nvPr/>
        </p:nvSpPr>
        <p:spPr bwMode="auto">
          <a:xfrm>
            <a:off x="8288867" y="3694459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HY엽서L" pitchFamily="18" charset="-127"/>
                <a:ea typeface="HY엽서L" pitchFamily="18" charset="-127"/>
              </a:rPr>
              <a:t>5</a:t>
            </a:r>
          </a:p>
        </p:txBody>
      </p:sp>
      <p:sp>
        <p:nvSpPr>
          <p:cNvPr id="10285" name="Text Box 75"/>
          <p:cNvSpPr txBox="1">
            <a:spLocks noChangeArrowheads="1"/>
          </p:cNvSpPr>
          <p:nvPr/>
        </p:nvSpPr>
        <p:spPr bwMode="auto">
          <a:xfrm>
            <a:off x="8288867" y="4559647"/>
            <a:ext cx="33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HY엽서L" pitchFamily="18" charset="-127"/>
                <a:ea typeface="HY엽서L" pitchFamily="18" charset="-127"/>
              </a:rPr>
              <a:t>6</a:t>
            </a:r>
          </a:p>
        </p:txBody>
      </p:sp>
      <p:sp>
        <p:nvSpPr>
          <p:cNvPr id="10286" name="Text Box 76"/>
          <p:cNvSpPr txBox="1">
            <a:spLocks noChangeArrowheads="1"/>
          </p:cNvSpPr>
          <p:nvPr/>
        </p:nvSpPr>
        <p:spPr bwMode="auto">
          <a:xfrm>
            <a:off x="7641167" y="5135909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HY엽서L" pitchFamily="18" charset="-127"/>
                <a:ea typeface="HY엽서L" pitchFamily="18" charset="-127"/>
              </a:rPr>
              <a:t>7</a:t>
            </a:r>
          </a:p>
        </p:txBody>
      </p:sp>
      <p:sp>
        <p:nvSpPr>
          <p:cNvPr id="10287" name="Line 77"/>
          <p:cNvSpPr>
            <a:spLocks noChangeShapeType="1"/>
          </p:cNvSpPr>
          <p:nvPr/>
        </p:nvSpPr>
        <p:spPr bwMode="auto">
          <a:xfrm flipV="1">
            <a:off x="6777567" y="5293072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88" name="Text Box 78"/>
          <p:cNvSpPr txBox="1">
            <a:spLocks noChangeArrowheads="1"/>
          </p:cNvSpPr>
          <p:nvPr/>
        </p:nvSpPr>
        <p:spPr bwMode="auto">
          <a:xfrm>
            <a:off x="6345767" y="5612159"/>
            <a:ext cx="793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>
                <a:solidFill>
                  <a:srgbClr val="3366FF"/>
                </a:solidFill>
                <a:latin typeface="HY엽서L" pitchFamily="18" charset="-127"/>
                <a:ea typeface="HY엽서L" pitchFamily="18" charset="-127"/>
              </a:rPr>
              <a:t>front</a:t>
            </a:r>
          </a:p>
        </p:txBody>
      </p:sp>
      <p:sp>
        <p:nvSpPr>
          <p:cNvPr id="10289" name="Line 79"/>
          <p:cNvSpPr>
            <a:spLocks noChangeShapeType="1"/>
          </p:cNvSpPr>
          <p:nvPr/>
        </p:nvSpPr>
        <p:spPr bwMode="auto">
          <a:xfrm flipV="1">
            <a:off x="7930092" y="5135909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90" name="Text Box 80"/>
          <p:cNvSpPr txBox="1">
            <a:spLocks noChangeArrowheads="1"/>
          </p:cNvSpPr>
          <p:nvPr/>
        </p:nvSpPr>
        <p:spPr bwMode="auto">
          <a:xfrm>
            <a:off x="7569730" y="5567709"/>
            <a:ext cx="717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>
                <a:solidFill>
                  <a:srgbClr val="3366FF"/>
                </a:solidFill>
                <a:latin typeface="HY엽서L" pitchFamily="18" charset="-127"/>
                <a:ea typeface="HY엽서L" pitchFamily="18" charset="-127"/>
              </a:rPr>
              <a:t>rear</a:t>
            </a:r>
          </a:p>
        </p:txBody>
      </p:sp>
      <p:sp>
        <p:nvSpPr>
          <p:cNvPr id="10291" name="Text Box 81"/>
          <p:cNvSpPr txBox="1">
            <a:spLocks noChangeArrowheads="1"/>
          </p:cNvSpPr>
          <p:nvPr/>
        </p:nvSpPr>
        <p:spPr bwMode="auto">
          <a:xfrm>
            <a:off x="6561667" y="6243547"/>
            <a:ext cx="16224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HY엽서L" pitchFamily="18" charset="-127"/>
                <a:ea typeface="HY엽서L" pitchFamily="18" charset="-127"/>
              </a:rPr>
              <a:t>(b) </a:t>
            </a:r>
            <a:r>
              <a:rPr lang="ko-KR" altLang="en-US">
                <a:latin typeface="HY엽서L" pitchFamily="18" charset="-127"/>
                <a:ea typeface="HY엽서L" pitchFamily="18" charset="-127"/>
              </a:rPr>
              <a:t>포화상태 </a:t>
            </a:r>
          </a:p>
        </p:txBody>
      </p:sp>
      <p:sp>
        <p:nvSpPr>
          <p:cNvPr id="10292" name="Text Box 82"/>
          <p:cNvSpPr txBox="1">
            <a:spLocks noChangeArrowheads="1"/>
          </p:cNvSpPr>
          <p:nvPr/>
        </p:nvSpPr>
        <p:spPr bwMode="auto">
          <a:xfrm>
            <a:off x="6560080" y="4415184"/>
            <a:ext cx="346075" cy="366713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chemeClr val="bg1"/>
                </a:solidFill>
                <a:latin typeface="HY엽서L" pitchFamily="18" charset="-127"/>
                <a:ea typeface="HY엽서L" pitchFamily="18" charset="-127"/>
              </a:rPr>
              <a:t>A</a:t>
            </a:r>
          </a:p>
        </p:txBody>
      </p:sp>
      <p:sp>
        <p:nvSpPr>
          <p:cNvPr id="10293" name="Text Box 83"/>
          <p:cNvSpPr txBox="1">
            <a:spLocks noChangeArrowheads="1"/>
          </p:cNvSpPr>
          <p:nvPr/>
        </p:nvSpPr>
        <p:spPr bwMode="auto">
          <a:xfrm>
            <a:off x="6560080" y="3911947"/>
            <a:ext cx="327025" cy="366712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chemeClr val="bg1"/>
                </a:solidFill>
                <a:latin typeface="HY엽서L" pitchFamily="18" charset="-127"/>
                <a:ea typeface="HY엽서L" pitchFamily="18" charset="-127"/>
              </a:rPr>
              <a:t>B</a:t>
            </a:r>
          </a:p>
        </p:txBody>
      </p:sp>
      <p:sp>
        <p:nvSpPr>
          <p:cNvPr id="10294" name="Text Box 84"/>
          <p:cNvSpPr txBox="1">
            <a:spLocks noChangeArrowheads="1"/>
          </p:cNvSpPr>
          <p:nvPr/>
        </p:nvSpPr>
        <p:spPr bwMode="auto">
          <a:xfrm>
            <a:off x="6991880" y="3480147"/>
            <a:ext cx="336550" cy="366712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chemeClr val="bg1"/>
                </a:solidFill>
                <a:latin typeface="HY엽서L" pitchFamily="18" charset="-127"/>
                <a:ea typeface="HY엽서L" pitchFamily="18" charset="-127"/>
              </a:rPr>
              <a:t>C</a:t>
            </a:r>
          </a:p>
        </p:txBody>
      </p:sp>
      <p:sp>
        <p:nvSpPr>
          <p:cNvPr id="10295" name="Text Box 85"/>
          <p:cNvSpPr txBox="1">
            <a:spLocks noChangeArrowheads="1"/>
          </p:cNvSpPr>
          <p:nvPr/>
        </p:nvSpPr>
        <p:spPr bwMode="auto">
          <a:xfrm>
            <a:off x="7496705" y="3480147"/>
            <a:ext cx="336550" cy="366712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chemeClr val="bg1"/>
                </a:solidFill>
                <a:latin typeface="HY엽서L" pitchFamily="18" charset="-127"/>
                <a:ea typeface="HY엽서L" pitchFamily="18" charset="-127"/>
              </a:rPr>
              <a:t>D</a:t>
            </a:r>
          </a:p>
        </p:txBody>
      </p:sp>
      <p:sp>
        <p:nvSpPr>
          <p:cNvPr id="10296" name="Text Box 86"/>
          <p:cNvSpPr txBox="1">
            <a:spLocks noChangeArrowheads="1"/>
          </p:cNvSpPr>
          <p:nvPr/>
        </p:nvSpPr>
        <p:spPr bwMode="auto">
          <a:xfrm>
            <a:off x="7857067" y="3911947"/>
            <a:ext cx="317500" cy="366712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chemeClr val="bg1"/>
                </a:solidFill>
                <a:latin typeface="HY엽서L" pitchFamily="18" charset="-127"/>
                <a:ea typeface="HY엽서L" pitchFamily="18" charset="-127"/>
              </a:rPr>
              <a:t>E</a:t>
            </a:r>
          </a:p>
        </p:txBody>
      </p:sp>
      <p:sp>
        <p:nvSpPr>
          <p:cNvPr id="10297" name="Text Box 87"/>
          <p:cNvSpPr txBox="1">
            <a:spLocks noChangeArrowheads="1"/>
          </p:cNvSpPr>
          <p:nvPr/>
        </p:nvSpPr>
        <p:spPr bwMode="auto">
          <a:xfrm>
            <a:off x="7784042" y="4343747"/>
            <a:ext cx="298450" cy="366712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chemeClr val="bg1"/>
                </a:solidFill>
                <a:latin typeface="HY엽서L" pitchFamily="18" charset="-127"/>
                <a:ea typeface="HY엽서L" pitchFamily="18" charset="-127"/>
              </a:rPr>
              <a:t>F</a:t>
            </a:r>
          </a:p>
        </p:txBody>
      </p:sp>
      <p:sp>
        <p:nvSpPr>
          <p:cNvPr id="10298" name="Text Box 88"/>
          <p:cNvSpPr txBox="1">
            <a:spLocks noChangeArrowheads="1"/>
          </p:cNvSpPr>
          <p:nvPr/>
        </p:nvSpPr>
        <p:spPr bwMode="auto">
          <a:xfrm>
            <a:off x="7425267" y="4704109"/>
            <a:ext cx="336550" cy="366713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chemeClr val="bg1"/>
                </a:solidFill>
                <a:latin typeface="HY엽서L" pitchFamily="18" charset="-127"/>
                <a:ea typeface="HY엽서L" pitchFamily="18" charset="-127"/>
              </a:rPr>
              <a:t>G</a:t>
            </a:r>
          </a:p>
        </p:txBody>
      </p:sp>
      <p:sp>
        <p:nvSpPr>
          <p:cNvPr id="10300" name="Rectangle 90"/>
          <p:cNvSpPr>
            <a:spLocks noGrp="1" noChangeArrowheads="1"/>
          </p:cNvSpPr>
          <p:nvPr>
            <p:ph idx="1"/>
          </p:nvPr>
        </p:nvSpPr>
        <p:spPr>
          <a:xfrm>
            <a:off x="287668" y="1422531"/>
            <a:ext cx="8865985" cy="1304925"/>
          </a:xfrm>
        </p:spPr>
        <p:txBody>
          <a:bodyPr>
            <a:noAutofit/>
          </a:bodyPr>
          <a:lstStyle/>
          <a:p>
            <a:pPr eaLnBrk="1" hangingPunct="1"/>
            <a:r>
              <a:rPr lang="ko-KR" altLang="en-US" b="1" dirty="0">
                <a:solidFill>
                  <a:srgbClr val="3366FF"/>
                </a:solidFill>
              </a:rPr>
              <a:t>공백상태</a:t>
            </a:r>
            <a:r>
              <a:rPr lang="en-US" altLang="ko-KR" dirty="0"/>
              <a:t>: front == rear</a:t>
            </a:r>
          </a:p>
          <a:p>
            <a:pPr eaLnBrk="1" hangingPunct="1"/>
            <a:r>
              <a:rPr lang="ko-KR" altLang="en-US" b="1" dirty="0">
                <a:solidFill>
                  <a:srgbClr val="3366FF"/>
                </a:solidFill>
              </a:rPr>
              <a:t>포화상태</a:t>
            </a:r>
            <a:r>
              <a:rPr lang="en-US" altLang="ko-KR" dirty="0"/>
              <a:t>: front % M==(rear+1) % M</a:t>
            </a:r>
          </a:p>
          <a:p>
            <a:pPr eaLnBrk="1" hangingPunct="1"/>
            <a:r>
              <a:rPr lang="ko-KR" altLang="en-US" b="1" dirty="0">
                <a:solidFill>
                  <a:srgbClr val="C00000"/>
                </a:solidFill>
              </a:rPr>
              <a:t>공백상태와 포화상태를 구별하기 위하여 하나의 공간은 항상 비워둔다</a:t>
            </a:r>
            <a:r>
              <a:rPr lang="en-US" altLang="ko-KR" dirty="0"/>
              <a:t>.</a:t>
            </a:r>
          </a:p>
        </p:txBody>
      </p:sp>
      <p:sp>
        <p:nvSpPr>
          <p:cNvPr id="10299" name="Rectangle 8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공백상태</a:t>
            </a:r>
            <a:r>
              <a:rPr lang="en-US" altLang="ko-KR"/>
              <a:t>, </a:t>
            </a:r>
            <a:r>
              <a:rPr lang="ko-KR" altLang="en-US"/>
              <a:t>포화상태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큐</a:t>
            </a:r>
            <a:r>
              <a:rPr lang="en-US" altLang="ko-KR"/>
              <a:t>(QUEUE)</a:t>
            </a:r>
          </a:p>
        </p:txBody>
      </p:sp>
      <p:sp>
        <p:nvSpPr>
          <p:cNvPr id="4099" name="Rectangle 9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kumimoji="0" lang="ko-KR" altLang="en-US" dirty="0"/>
              <a:t>큐</a:t>
            </a:r>
            <a:r>
              <a:rPr kumimoji="0" lang="en-US" altLang="ko-KR" dirty="0"/>
              <a:t>: </a:t>
            </a:r>
            <a:r>
              <a:rPr kumimoji="0" lang="ko-KR" altLang="en-US" dirty="0"/>
              <a:t>먼저 들어온 데이터가 먼저 나가는 자료구조</a:t>
            </a:r>
          </a:p>
          <a:p>
            <a:pPr eaLnBrk="1" hangingPunct="1"/>
            <a:r>
              <a:rPr kumimoji="0" lang="ko-KR" altLang="en-US" b="1" dirty="0"/>
              <a:t>선입선출</a:t>
            </a:r>
            <a:r>
              <a:rPr kumimoji="0" lang="en-US" altLang="ko-KR" b="1" dirty="0"/>
              <a:t>(FIFO: First-In First-Out)</a:t>
            </a:r>
          </a:p>
          <a:p>
            <a:pPr lvl="1"/>
            <a:r>
              <a:rPr lang="ko-KR" altLang="en-US" b="1" dirty="0"/>
              <a:t>스택</a:t>
            </a:r>
            <a:r>
              <a:rPr lang="en-US" altLang="ko-KR" b="1" dirty="0"/>
              <a:t>: </a:t>
            </a:r>
            <a:r>
              <a:rPr lang="ko-KR" altLang="en-US" b="1" dirty="0" err="1"/>
              <a:t>후입선출</a:t>
            </a:r>
            <a:r>
              <a:rPr lang="en-US" altLang="ko-KR" b="1" dirty="0"/>
              <a:t>(</a:t>
            </a:r>
            <a:r>
              <a:rPr lang="en-US" altLang="ko-KR" b="1" dirty="0" err="1"/>
              <a:t>LIFO:Last-In</a:t>
            </a:r>
            <a:r>
              <a:rPr lang="en-US" altLang="ko-KR" b="1" dirty="0"/>
              <a:t> First-Out)</a:t>
            </a:r>
            <a:endParaRPr kumimoji="0" lang="en-US" altLang="ko-KR" b="1" dirty="0"/>
          </a:p>
          <a:p>
            <a:pPr eaLnBrk="1" hangingPunct="1"/>
            <a:r>
              <a:rPr kumimoji="0" lang="en-US" altLang="ko-KR" b="1" dirty="0"/>
              <a:t>(</a:t>
            </a:r>
            <a:r>
              <a:rPr kumimoji="0" lang="ko-KR" altLang="en-US" b="1" dirty="0"/>
              <a:t>예</a:t>
            </a:r>
            <a:r>
              <a:rPr kumimoji="0" lang="en-US" altLang="ko-KR" b="1" dirty="0"/>
              <a:t>)</a:t>
            </a:r>
            <a:r>
              <a:rPr kumimoji="0" lang="ko-KR" altLang="en-US" dirty="0"/>
              <a:t>매표소의 </a:t>
            </a:r>
            <a:r>
              <a:rPr kumimoji="0" lang="ko-KR" altLang="en-US" dirty="0" err="1"/>
              <a:t>대기열</a:t>
            </a:r>
            <a:endParaRPr kumimoji="0"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483" y="3068960"/>
            <a:ext cx="5085565" cy="3201551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3484563" cy="1143000"/>
          </a:xfrm>
        </p:spPr>
        <p:txBody>
          <a:bodyPr/>
          <a:lstStyle/>
          <a:p>
            <a:pPr eaLnBrk="1" hangingPunct="1"/>
            <a:r>
              <a:rPr lang="ko-KR" altLang="en-US" dirty="0"/>
              <a:t>  프로그램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611560" y="1458561"/>
            <a:ext cx="7740650" cy="5066002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#include &lt;</a:t>
            </a:r>
            <a:r>
              <a:rPr lang="en-US" altLang="ko-KR" sz="1600" dirty="0" err="1">
                <a:latin typeface="Trebuchet MS" panose="020B0603020202020204" pitchFamily="34" charset="0"/>
              </a:rPr>
              <a:t>stdio.h</a:t>
            </a:r>
            <a:r>
              <a:rPr lang="en-US" altLang="ko-KR" sz="1600" dirty="0">
                <a:latin typeface="Trebuchet MS" panose="020B0603020202020204" pitchFamily="34" charset="0"/>
              </a:rPr>
              <a:t>&gt;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#include &lt;</a:t>
            </a:r>
            <a:r>
              <a:rPr lang="en-US" altLang="ko-KR" sz="1600" dirty="0" err="1">
                <a:latin typeface="Trebuchet MS" panose="020B0603020202020204" pitchFamily="34" charset="0"/>
              </a:rPr>
              <a:t>stdlib.h</a:t>
            </a:r>
            <a:r>
              <a:rPr lang="en-US" altLang="ko-KR" sz="1600" dirty="0">
                <a:latin typeface="Trebuchet MS" panose="020B0603020202020204" pitchFamily="34" charset="0"/>
              </a:rPr>
              <a:t>&gt;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6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// ===== </a:t>
            </a:r>
            <a:r>
              <a:rPr lang="ko-KR" altLang="en-US" sz="1600" dirty="0" err="1">
                <a:latin typeface="Trebuchet MS" panose="020B0603020202020204" pitchFamily="34" charset="0"/>
              </a:rPr>
              <a:t>원형큐</a:t>
            </a:r>
            <a:r>
              <a:rPr lang="ko-KR" altLang="en-US" sz="1600" dirty="0">
                <a:latin typeface="Trebuchet MS" panose="020B0603020202020204" pitchFamily="34" charset="0"/>
              </a:rPr>
              <a:t> 코드 시작 </a:t>
            </a:r>
            <a:r>
              <a:rPr lang="en-US" altLang="ko-KR" sz="1600" dirty="0">
                <a:latin typeface="Trebuchet MS" panose="020B0603020202020204" pitchFamily="34" charset="0"/>
              </a:rPr>
              <a:t>======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#define MAX_QUEUE_SIZE 5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 err="1">
                <a:latin typeface="Trebuchet MS" panose="020B0603020202020204" pitchFamily="34" charset="0"/>
              </a:rPr>
              <a:t>typedef</a:t>
            </a:r>
            <a:r>
              <a:rPr lang="en-US" altLang="ko-KR" sz="1600" dirty="0"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latin typeface="Trebuchet MS" panose="020B0603020202020204" pitchFamily="34" charset="0"/>
              </a:rPr>
              <a:t> element;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 err="1">
                <a:latin typeface="Trebuchet MS" panose="020B0603020202020204" pitchFamily="34" charset="0"/>
              </a:rPr>
              <a:t>typedef</a:t>
            </a:r>
            <a:r>
              <a:rPr lang="en-US" altLang="ko-KR" sz="1600" dirty="0"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latin typeface="Trebuchet MS" panose="020B0603020202020204" pitchFamily="34" charset="0"/>
              </a:rPr>
              <a:t>struct</a:t>
            </a:r>
            <a:r>
              <a:rPr lang="en-US" altLang="ko-KR" sz="1600" dirty="0">
                <a:latin typeface="Trebuchet MS" panose="020B0603020202020204" pitchFamily="34" charset="0"/>
              </a:rPr>
              <a:t> { // </a:t>
            </a:r>
            <a:r>
              <a:rPr lang="ko-KR" altLang="en-US" sz="1600" dirty="0">
                <a:latin typeface="Trebuchet MS" panose="020B0603020202020204" pitchFamily="34" charset="0"/>
              </a:rPr>
              <a:t>큐 타입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600" dirty="0">
                <a:latin typeface="Trebuchet MS" panose="020B0603020202020204" pitchFamily="34" charset="0"/>
              </a:rPr>
              <a:t>	</a:t>
            </a:r>
            <a:r>
              <a:rPr lang="en-US" altLang="ko-KR" sz="1600" dirty="0">
                <a:latin typeface="Trebuchet MS" panose="020B0603020202020204" pitchFamily="34" charset="0"/>
              </a:rPr>
              <a:t>element  data[MAX_QUEUE_SIZE];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latin typeface="Trebuchet MS" panose="020B0603020202020204" pitchFamily="34" charset="0"/>
              </a:rPr>
              <a:t>  front, rear;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} </a:t>
            </a:r>
            <a:r>
              <a:rPr lang="en-US" altLang="ko-KR" sz="1600" dirty="0" err="1">
                <a:latin typeface="Trebuchet MS" panose="020B0603020202020204" pitchFamily="34" charset="0"/>
              </a:rPr>
              <a:t>QueueType</a:t>
            </a:r>
            <a:r>
              <a:rPr lang="en-US" altLang="ko-KR" sz="1600" dirty="0">
                <a:latin typeface="Trebuchet MS" panose="020B0603020202020204" pitchFamily="34" charset="0"/>
              </a:rPr>
              <a:t>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6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// </a:t>
            </a:r>
            <a:r>
              <a:rPr lang="ko-KR" altLang="en-US" sz="1600" dirty="0">
                <a:latin typeface="Trebuchet MS" panose="020B0603020202020204" pitchFamily="34" charset="0"/>
              </a:rPr>
              <a:t>오류 함수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void error(</a:t>
            </a:r>
            <a:r>
              <a:rPr lang="en-US" altLang="ko-KR" sz="1800" dirty="0"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latin typeface="Trebuchet MS" panose="020B0603020202020204" pitchFamily="34" charset="0"/>
              </a:rPr>
              <a:t>char *message)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</a:rPr>
              <a:t>fprintf</a:t>
            </a:r>
            <a:r>
              <a:rPr lang="en-US" altLang="ko-KR" sz="1600" dirty="0">
                <a:latin typeface="Trebuchet MS" panose="020B0603020202020204" pitchFamily="34" charset="0"/>
              </a:rPr>
              <a:t>(</a:t>
            </a:r>
            <a:r>
              <a:rPr lang="en-US" altLang="ko-KR" sz="1600" dirty="0" err="1">
                <a:latin typeface="Trebuchet MS" panose="020B0603020202020204" pitchFamily="34" charset="0"/>
              </a:rPr>
              <a:t>stderr</a:t>
            </a:r>
            <a:r>
              <a:rPr lang="en-US" altLang="ko-KR" sz="1600" dirty="0">
                <a:latin typeface="Trebuchet MS" panose="020B0603020202020204" pitchFamily="34" charset="0"/>
              </a:rPr>
              <a:t>, "%s\n", message);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exit(1);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AE5E43-5FA6-D5A8-06C2-352CD6848C34}"/>
              </a:ext>
            </a:extLst>
          </p:cNvPr>
          <p:cNvSpPr/>
          <p:nvPr/>
        </p:nvSpPr>
        <p:spPr>
          <a:xfrm>
            <a:off x="656565" y="3248981"/>
            <a:ext cx="4410490" cy="12601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3484563" cy="1143000"/>
          </a:xfrm>
        </p:spPr>
        <p:txBody>
          <a:bodyPr/>
          <a:lstStyle/>
          <a:p>
            <a:pPr eaLnBrk="1" hangingPunct="1"/>
            <a:r>
              <a:rPr lang="ko-KR" altLang="en-US" dirty="0"/>
              <a:t>  프로그램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701570" y="1628800"/>
            <a:ext cx="7740650" cy="4444294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</a:rPr>
              <a:t>공백 상태 검출 함수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void </a:t>
            </a:r>
            <a:r>
              <a:rPr lang="en-US" altLang="ko-KR" sz="1400" dirty="0" err="1">
                <a:latin typeface="Trebuchet MS" panose="020B0603020202020204" pitchFamily="34" charset="0"/>
              </a:rPr>
              <a:t>init_queue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QueueType</a:t>
            </a:r>
            <a:r>
              <a:rPr lang="en-US" altLang="ko-KR" sz="1400" dirty="0">
                <a:latin typeface="Trebuchet MS" panose="020B0603020202020204" pitchFamily="34" charset="0"/>
              </a:rPr>
              <a:t> *q)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q-&gt;front = q-&gt;rear = 0;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</a:rPr>
              <a:t>공백 상태 검출 함수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is_empty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QueueType</a:t>
            </a:r>
            <a:r>
              <a:rPr lang="en-US" altLang="ko-KR" sz="1400" dirty="0">
                <a:latin typeface="Trebuchet MS" panose="020B0603020202020204" pitchFamily="34" charset="0"/>
              </a:rPr>
              <a:t> *q)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return (q-&gt;front == q-&gt;rear);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</a:rPr>
              <a:t>포화 상태 검출 함수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is_full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QueueType</a:t>
            </a:r>
            <a:r>
              <a:rPr lang="en-US" altLang="ko-KR" sz="1400" dirty="0">
                <a:latin typeface="Trebuchet MS" panose="020B0603020202020204" pitchFamily="34" charset="0"/>
              </a:rPr>
              <a:t> *q)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return ((q-&gt;rear + 1) % MAX_QUEUE_SIZE == q-&gt;front);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E4FEAB5-C28D-75AC-7FDE-2C96F9553DEB}"/>
              </a:ext>
            </a:extLst>
          </p:cNvPr>
          <p:cNvSpPr/>
          <p:nvPr/>
        </p:nvSpPr>
        <p:spPr>
          <a:xfrm>
            <a:off x="1532666" y="2348880"/>
            <a:ext cx="2430103" cy="40504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ADCAFF2-EBF4-5C30-09B8-FACE48E6DD8C}"/>
              </a:ext>
            </a:extLst>
          </p:cNvPr>
          <p:cNvSpPr/>
          <p:nvPr/>
        </p:nvSpPr>
        <p:spPr>
          <a:xfrm>
            <a:off x="1601670" y="3901553"/>
            <a:ext cx="2430103" cy="40504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0CE5B01-5D02-405B-DE60-88770276A5D2}"/>
              </a:ext>
            </a:extLst>
          </p:cNvPr>
          <p:cNvSpPr/>
          <p:nvPr/>
        </p:nvSpPr>
        <p:spPr>
          <a:xfrm>
            <a:off x="2231740" y="5409220"/>
            <a:ext cx="3915435" cy="40504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61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3484563" cy="1143000"/>
          </a:xfrm>
        </p:spPr>
        <p:txBody>
          <a:bodyPr/>
          <a:lstStyle/>
          <a:p>
            <a:pPr eaLnBrk="1" hangingPunct="1"/>
            <a:r>
              <a:rPr lang="ko-KR" altLang="en-US" dirty="0"/>
              <a:t>  프로그램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656565" y="1628800"/>
            <a:ext cx="7740650" cy="4444294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ko-KR" altLang="en-US" sz="1400" dirty="0" err="1">
                <a:latin typeface="Trebuchet MS" panose="020B0603020202020204" pitchFamily="34" charset="0"/>
              </a:rPr>
              <a:t>원형큐</a:t>
            </a:r>
            <a:r>
              <a:rPr lang="ko-KR" altLang="en-US" sz="1400" dirty="0">
                <a:latin typeface="Trebuchet MS" panose="020B0603020202020204" pitchFamily="34" charset="0"/>
              </a:rPr>
              <a:t> 출력 함수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void </a:t>
            </a:r>
            <a:r>
              <a:rPr lang="en-US" altLang="ko-KR" sz="1400" dirty="0" err="1">
                <a:latin typeface="Trebuchet MS" panose="020B0603020202020204" pitchFamily="34" charset="0"/>
              </a:rPr>
              <a:t>queue_print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QueueType</a:t>
            </a:r>
            <a:r>
              <a:rPr lang="en-US" altLang="ko-KR" sz="1400" dirty="0">
                <a:latin typeface="Trebuchet MS" panose="020B0603020202020204" pitchFamily="34" charset="0"/>
              </a:rPr>
              <a:t> *q)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("QUEUE(front=%d rear=%d) = ", q-&gt;front, q-&gt;rear);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if (!</a:t>
            </a:r>
            <a:r>
              <a:rPr lang="en-US" altLang="ko-KR" sz="1400" dirty="0" err="1">
                <a:latin typeface="Trebuchet MS" panose="020B0603020202020204" pitchFamily="34" charset="0"/>
              </a:rPr>
              <a:t>is_empty</a:t>
            </a:r>
            <a:r>
              <a:rPr lang="en-US" altLang="ko-KR" sz="1400" dirty="0">
                <a:latin typeface="Trebuchet MS" panose="020B0603020202020204" pitchFamily="34" charset="0"/>
              </a:rPr>
              <a:t>(q))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int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 = q-&gt;front;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do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 = (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 + 1) % (MAX_QUEUE_SIZE);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("%d | ", q-&gt;data[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]);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if (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 == q-&gt;rear)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	break;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} while (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 != q-&gt;front);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("\n");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150040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3484563" cy="1143000"/>
          </a:xfrm>
        </p:spPr>
        <p:txBody>
          <a:bodyPr/>
          <a:lstStyle/>
          <a:p>
            <a:pPr eaLnBrk="1" hangingPunct="1"/>
            <a:r>
              <a:rPr lang="ko-KR" altLang="en-US" dirty="0"/>
              <a:t>  프로그램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746575" y="278650"/>
            <a:ext cx="7740650" cy="5995487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</a:rPr>
              <a:t>삽입 함수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void </a:t>
            </a:r>
            <a:r>
              <a:rPr lang="en-US" altLang="ko-KR" sz="1400" dirty="0" err="1">
                <a:latin typeface="Trebuchet MS" panose="020B0603020202020204" pitchFamily="34" charset="0"/>
              </a:rPr>
              <a:t>enqueue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QueueType</a:t>
            </a:r>
            <a:r>
              <a:rPr lang="en-US" altLang="ko-KR" sz="1400" dirty="0">
                <a:latin typeface="Trebuchet MS" panose="020B0603020202020204" pitchFamily="34" charset="0"/>
              </a:rPr>
              <a:t> *q, element item)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if (</a:t>
            </a:r>
            <a:r>
              <a:rPr lang="en-US" altLang="ko-KR" sz="1400" dirty="0" err="1">
                <a:latin typeface="Trebuchet MS" panose="020B0603020202020204" pitchFamily="34" charset="0"/>
              </a:rPr>
              <a:t>is_full</a:t>
            </a:r>
            <a:r>
              <a:rPr lang="en-US" altLang="ko-KR" sz="1400" dirty="0">
                <a:latin typeface="Trebuchet MS" panose="020B0603020202020204" pitchFamily="34" charset="0"/>
              </a:rPr>
              <a:t>(q))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error("</a:t>
            </a:r>
            <a:r>
              <a:rPr lang="ko-KR" altLang="en-US" sz="1400" dirty="0">
                <a:latin typeface="Trebuchet MS" panose="020B0603020202020204" pitchFamily="34" charset="0"/>
              </a:rPr>
              <a:t>큐가 포화상태입니다</a:t>
            </a:r>
            <a:r>
              <a:rPr lang="en-US" altLang="ko-KR" sz="1400" dirty="0">
                <a:latin typeface="Trebuchet MS" panose="020B0603020202020204" pitchFamily="34" charset="0"/>
              </a:rPr>
              <a:t>");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                                  return;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                 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q-&gt;rear = (q-&gt;rear + 1) % MAX_QUEUE_SIZE;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q-&gt;data[q-&gt;rear] = item;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</a:rPr>
              <a:t>삭제 함수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element </a:t>
            </a:r>
            <a:r>
              <a:rPr lang="en-US" altLang="ko-KR" sz="1400" dirty="0" err="1">
                <a:latin typeface="Trebuchet MS" panose="020B0603020202020204" pitchFamily="34" charset="0"/>
              </a:rPr>
              <a:t>dequeue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QueueType</a:t>
            </a:r>
            <a:r>
              <a:rPr lang="en-US" altLang="ko-KR" sz="1400" dirty="0">
                <a:latin typeface="Trebuchet MS" panose="020B0603020202020204" pitchFamily="34" charset="0"/>
              </a:rPr>
              <a:t> *q)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if (</a:t>
            </a:r>
            <a:r>
              <a:rPr lang="en-US" altLang="ko-KR" sz="1400" dirty="0" err="1">
                <a:latin typeface="Trebuchet MS" panose="020B0603020202020204" pitchFamily="34" charset="0"/>
              </a:rPr>
              <a:t>is_empty</a:t>
            </a:r>
            <a:r>
              <a:rPr lang="en-US" altLang="ko-KR" sz="1400" dirty="0">
                <a:latin typeface="Trebuchet MS" panose="020B0603020202020204" pitchFamily="34" charset="0"/>
              </a:rPr>
              <a:t>(q))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error("</a:t>
            </a:r>
            <a:r>
              <a:rPr lang="ko-KR" altLang="en-US" sz="1400" dirty="0">
                <a:latin typeface="Trebuchet MS" panose="020B0603020202020204" pitchFamily="34" charset="0"/>
              </a:rPr>
              <a:t>큐가 </a:t>
            </a:r>
            <a:r>
              <a:rPr lang="ko-KR" altLang="en-US" sz="1400" dirty="0" err="1">
                <a:latin typeface="Trebuchet MS" panose="020B0603020202020204" pitchFamily="34" charset="0"/>
              </a:rPr>
              <a:t>공백상태입니다</a:t>
            </a:r>
            <a:r>
              <a:rPr lang="en-US" altLang="ko-KR" sz="1400" dirty="0">
                <a:latin typeface="Trebuchet MS" panose="020B0603020202020204" pitchFamily="34" charset="0"/>
              </a:rPr>
              <a:t>");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Trebuchet MS" panose="020B0603020202020204" pitchFamily="34" charset="0"/>
              </a:rPr>
              <a:t>                                  exit(1);</a:t>
            </a: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                 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q-&gt;front = (q-&gt;front + 1) % MAX_QUEUE_SIZE;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return q-&gt;data[q-&gt;front];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50DEC2A-1F13-C2D9-938B-124499095622}"/>
              </a:ext>
            </a:extLst>
          </p:cNvPr>
          <p:cNvSpPr/>
          <p:nvPr/>
        </p:nvSpPr>
        <p:spPr>
          <a:xfrm>
            <a:off x="1736685" y="2303875"/>
            <a:ext cx="3645405" cy="5850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B940C68-FD03-5505-6031-04B763D493E1}"/>
              </a:ext>
            </a:extLst>
          </p:cNvPr>
          <p:cNvSpPr/>
          <p:nvPr/>
        </p:nvSpPr>
        <p:spPr>
          <a:xfrm>
            <a:off x="1691680" y="5409220"/>
            <a:ext cx="3825425" cy="5850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9936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3484563" cy="1143000"/>
          </a:xfrm>
        </p:spPr>
        <p:txBody>
          <a:bodyPr/>
          <a:lstStyle/>
          <a:p>
            <a:pPr eaLnBrk="1" hangingPunct="1"/>
            <a:r>
              <a:rPr lang="ko-KR" altLang="en-US" dirty="0"/>
              <a:t>  프로그램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746575" y="12059"/>
            <a:ext cx="7740650" cy="6771084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main(void)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QueueType</a:t>
            </a:r>
            <a:r>
              <a:rPr lang="en-US" altLang="ko-KR" sz="1400" dirty="0">
                <a:latin typeface="Trebuchet MS" panose="020B0603020202020204" pitchFamily="34" charset="0"/>
              </a:rPr>
              <a:t> queue;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element;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solidFill>
                  <a:srgbClr val="FF0000"/>
                </a:solidFill>
                <a:latin typeface="Trebuchet MS" panose="020B0603020202020204" pitchFamily="34" charset="0"/>
              </a:rPr>
              <a:t>init_queue</a:t>
            </a:r>
            <a:r>
              <a:rPr lang="en-US" altLang="ko-KR" sz="1400" dirty="0">
                <a:latin typeface="Trebuchet MS" panose="020B0603020202020204" pitchFamily="34" charset="0"/>
              </a:rPr>
              <a:t>(&amp;queue);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("--</a:t>
            </a:r>
            <a:r>
              <a:rPr lang="ko-KR" altLang="en-US" sz="1400" dirty="0">
                <a:latin typeface="Trebuchet MS" panose="020B0603020202020204" pitchFamily="34" charset="0"/>
              </a:rPr>
              <a:t>데이터 추가 단계</a:t>
            </a:r>
            <a:r>
              <a:rPr lang="en-US" altLang="ko-KR" sz="1400" dirty="0">
                <a:latin typeface="Trebuchet MS" panose="020B0603020202020204" pitchFamily="34" charset="0"/>
              </a:rPr>
              <a:t>--\n");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while (!</a:t>
            </a:r>
            <a:r>
              <a:rPr lang="en-US" altLang="ko-KR" sz="1400" dirty="0" err="1">
                <a:solidFill>
                  <a:srgbClr val="FF0000"/>
                </a:solidFill>
                <a:latin typeface="Trebuchet MS" panose="020B0603020202020204" pitchFamily="34" charset="0"/>
              </a:rPr>
              <a:t>is_full</a:t>
            </a:r>
            <a:r>
              <a:rPr lang="en-US" altLang="ko-KR" sz="1400" dirty="0">
                <a:latin typeface="Trebuchet MS" panose="020B0603020202020204" pitchFamily="34" charset="0"/>
              </a:rPr>
              <a:t>(&amp;queue))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</a:t>
            </a:r>
            <a:r>
              <a:rPr lang="ko-KR" altLang="en-US" sz="1400" dirty="0">
                <a:latin typeface="Trebuchet MS" panose="020B0603020202020204" pitchFamily="34" charset="0"/>
              </a:rPr>
              <a:t>정수를 </a:t>
            </a:r>
            <a:r>
              <a:rPr lang="ko-KR" altLang="en-US" sz="1400" dirty="0" err="1">
                <a:latin typeface="Trebuchet MS" panose="020B0603020202020204" pitchFamily="34" charset="0"/>
              </a:rPr>
              <a:t>입력하시오</a:t>
            </a:r>
            <a:r>
              <a:rPr lang="en-US" altLang="ko-KR" sz="1400" dirty="0">
                <a:latin typeface="Trebuchet MS" panose="020B0603020202020204" pitchFamily="34" charset="0"/>
              </a:rPr>
              <a:t>: ");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</a:t>
            </a:r>
            <a:r>
              <a:rPr lang="en-US" altLang="ko-KR" sz="1400" dirty="0" err="1">
                <a:latin typeface="Trebuchet MS" panose="020B0603020202020204" pitchFamily="34" charset="0"/>
              </a:rPr>
              <a:t>scanf</a:t>
            </a:r>
            <a:r>
              <a:rPr lang="en-US" altLang="ko-KR" sz="1400" dirty="0">
                <a:latin typeface="Trebuchet MS" panose="020B0603020202020204" pitchFamily="34" charset="0"/>
              </a:rPr>
              <a:t>("%d", &amp;element);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</a:t>
            </a:r>
            <a:r>
              <a:rPr lang="en-US" altLang="ko-KR" sz="1400" dirty="0" err="1">
                <a:solidFill>
                  <a:srgbClr val="FF0000"/>
                </a:solidFill>
                <a:latin typeface="Trebuchet MS" panose="020B0603020202020204" pitchFamily="34" charset="0"/>
              </a:rPr>
              <a:t>enqueue</a:t>
            </a:r>
            <a:r>
              <a:rPr lang="en-US" altLang="ko-KR" sz="1400" dirty="0">
                <a:latin typeface="Trebuchet MS" panose="020B0603020202020204" pitchFamily="34" charset="0"/>
              </a:rPr>
              <a:t>(&amp;queue, element);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</a:t>
            </a:r>
            <a:r>
              <a:rPr lang="en-US" altLang="ko-KR" sz="1400" dirty="0" err="1">
                <a:latin typeface="Trebuchet MS" panose="020B0603020202020204" pitchFamily="34" charset="0"/>
              </a:rPr>
              <a:t>queue_print</a:t>
            </a:r>
            <a:r>
              <a:rPr lang="en-US" altLang="ko-KR" sz="1400" dirty="0">
                <a:latin typeface="Trebuchet MS" panose="020B0603020202020204" pitchFamily="34" charset="0"/>
              </a:rPr>
              <a:t>(&amp;queue);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</a:t>
            </a:r>
            <a:r>
              <a:rPr lang="ko-KR" altLang="en-US" sz="1400" dirty="0">
                <a:latin typeface="Trebuchet MS" panose="020B0603020202020204" pitchFamily="34" charset="0"/>
              </a:rPr>
              <a:t>큐는 포화상태입니다</a:t>
            </a:r>
            <a:r>
              <a:rPr lang="en-US" altLang="ko-KR" sz="1400" dirty="0">
                <a:latin typeface="Trebuchet MS" panose="020B0603020202020204" pitchFamily="34" charset="0"/>
              </a:rPr>
              <a:t>.\n\n");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("--</a:t>
            </a:r>
            <a:r>
              <a:rPr lang="ko-KR" altLang="en-US" sz="1400" dirty="0">
                <a:latin typeface="Trebuchet MS" panose="020B0603020202020204" pitchFamily="34" charset="0"/>
              </a:rPr>
              <a:t>데이터 삭제 단계</a:t>
            </a:r>
            <a:r>
              <a:rPr lang="en-US" altLang="ko-KR" sz="1400" dirty="0">
                <a:latin typeface="Trebuchet MS" panose="020B0603020202020204" pitchFamily="34" charset="0"/>
              </a:rPr>
              <a:t>--\n");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while (!</a:t>
            </a:r>
            <a:r>
              <a:rPr lang="en-US" altLang="ko-KR" sz="1400" dirty="0" err="1">
                <a:solidFill>
                  <a:srgbClr val="FF0000"/>
                </a:solidFill>
                <a:latin typeface="Trebuchet MS" panose="020B0603020202020204" pitchFamily="34" charset="0"/>
              </a:rPr>
              <a:t>is_empty</a:t>
            </a:r>
            <a:r>
              <a:rPr lang="en-US" altLang="ko-KR" sz="1400" dirty="0">
                <a:latin typeface="Trebuchet MS" panose="020B0603020202020204" pitchFamily="34" charset="0"/>
              </a:rPr>
              <a:t>(&amp;queue))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element = </a:t>
            </a:r>
            <a:r>
              <a:rPr lang="en-US" altLang="ko-KR" sz="1400" dirty="0" err="1">
                <a:solidFill>
                  <a:srgbClr val="FF0000"/>
                </a:solidFill>
                <a:latin typeface="Trebuchet MS" panose="020B0603020202020204" pitchFamily="34" charset="0"/>
              </a:rPr>
              <a:t>dequeue</a:t>
            </a:r>
            <a:r>
              <a:rPr lang="en-US" altLang="ko-KR" sz="1400" dirty="0">
                <a:latin typeface="Trebuchet MS" panose="020B0603020202020204" pitchFamily="34" charset="0"/>
              </a:rPr>
              <a:t>(&amp;queue);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</a:t>
            </a:r>
            <a:r>
              <a:rPr lang="ko-KR" altLang="en-US" sz="1400" dirty="0">
                <a:latin typeface="Trebuchet MS" panose="020B0603020202020204" pitchFamily="34" charset="0"/>
              </a:rPr>
              <a:t>꺼내진 정수</a:t>
            </a:r>
            <a:r>
              <a:rPr lang="en-US" altLang="ko-KR" sz="1400" dirty="0">
                <a:latin typeface="Trebuchet MS" panose="020B0603020202020204" pitchFamily="34" charset="0"/>
              </a:rPr>
              <a:t>: %d \n", element);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</a:t>
            </a:r>
            <a:r>
              <a:rPr lang="en-US" altLang="ko-KR" sz="1400" dirty="0" err="1">
                <a:latin typeface="Trebuchet MS" panose="020B0603020202020204" pitchFamily="34" charset="0"/>
              </a:rPr>
              <a:t>queue_print</a:t>
            </a:r>
            <a:r>
              <a:rPr lang="en-US" altLang="ko-KR" sz="1400" dirty="0">
                <a:latin typeface="Trebuchet MS" panose="020B0603020202020204" pitchFamily="34" charset="0"/>
              </a:rPr>
              <a:t>(&amp;queue);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</a:t>
            </a:r>
            <a:r>
              <a:rPr lang="ko-KR" altLang="en-US" sz="1400" dirty="0">
                <a:latin typeface="Trebuchet MS" panose="020B0603020202020204" pitchFamily="34" charset="0"/>
              </a:rPr>
              <a:t>큐는 </a:t>
            </a:r>
            <a:r>
              <a:rPr lang="ko-KR" altLang="en-US" sz="1400" dirty="0" err="1">
                <a:latin typeface="Trebuchet MS" panose="020B0603020202020204" pitchFamily="34" charset="0"/>
              </a:rPr>
              <a:t>공백상태입니다</a:t>
            </a:r>
            <a:r>
              <a:rPr lang="en-US" altLang="ko-KR" sz="1400" dirty="0">
                <a:latin typeface="Trebuchet MS" panose="020B0603020202020204" pitchFamily="34" charset="0"/>
              </a:rPr>
              <a:t>.\n");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return 0;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15543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실행결과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01570" y="1448780"/>
            <a:ext cx="7740650" cy="4616648"/>
          </a:xfrm>
          <a:prstGeom prst="rect">
            <a:avLst/>
          </a:prstGeom>
          <a:solidFill>
            <a:srgbClr val="3366FF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--</a:t>
            </a: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데이터 추가 단계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--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정수를 </a:t>
            </a:r>
            <a:r>
              <a:rPr lang="ko-KR" altLang="en-US" sz="1400" dirty="0" err="1">
                <a:solidFill>
                  <a:schemeClr val="bg1"/>
                </a:solidFill>
                <a:latin typeface="Trebuchet MS" panose="020B0603020202020204" pitchFamily="34" charset="0"/>
              </a:rPr>
              <a:t>입력하시오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: 10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QUEUE(front=0 rear=1) = 10 |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정수를 </a:t>
            </a:r>
            <a:r>
              <a:rPr lang="ko-KR" altLang="en-US" sz="1400" dirty="0" err="1">
                <a:solidFill>
                  <a:schemeClr val="bg1"/>
                </a:solidFill>
                <a:latin typeface="Trebuchet MS" panose="020B0603020202020204" pitchFamily="34" charset="0"/>
              </a:rPr>
              <a:t>입력하시오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: 20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QUEUE(front=0 rear=2) = 10 | 20 |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정수를 </a:t>
            </a:r>
            <a:r>
              <a:rPr lang="ko-KR" altLang="en-US" sz="1400" dirty="0" err="1">
                <a:solidFill>
                  <a:schemeClr val="bg1"/>
                </a:solidFill>
                <a:latin typeface="Trebuchet MS" panose="020B0603020202020204" pitchFamily="34" charset="0"/>
              </a:rPr>
              <a:t>입력하시오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: 30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QUEUE(front=0 rear=3) = 10 | 20 | 30 |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정수를 </a:t>
            </a:r>
            <a:r>
              <a:rPr lang="ko-KR" altLang="en-US" sz="1400" dirty="0" err="1">
                <a:solidFill>
                  <a:schemeClr val="bg1"/>
                </a:solidFill>
                <a:latin typeface="Trebuchet MS" panose="020B0603020202020204" pitchFamily="34" charset="0"/>
              </a:rPr>
              <a:t>입력하시오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: 40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QUEUE(front=0 rear=4) = 10 | 20 | 30 | 40 |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큐는 포화상태입니다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.</a:t>
            </a:r>
          </a:p>
          <a:p>
            <a:endParaRPr lang="en-US" altLang="ko-KR" sz="14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--</a:t>
            </a: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데이터 삭제 단계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--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꺼내진 정수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: 10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QUEUE(front=1 rear=4) = 20 | 30 | 40 |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꺼내진 정수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: 20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QUEUE(front=2 rear=4) = 30 | 40 |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꺼내진 정수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: 30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QUEUE(front=3 rear=4) = 40 |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꺼내진 정수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: 40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QUEUE(front=4 rear=4) =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큐는 </a:t>
            </a:r>
            <a:r>
              <a:rPr lang="ko-KR" altLang="en-US" sz="1400" dirty="0" err="1">
                <a:solidFill>
                  <a:schemeClr val="bg1"/>
                </a:solidFill>
                <a:latin typeface="Trebuchet MS" panose="020B0603020202020204" pitchFamily="34" charset="0"/>
              </a:rPr>
              <a:t>공백상태입니다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68491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덱</a:t>
            </a:r>
            <a:r>
              <a:rPr lang="en-US" altLang="ko-KR"/>
              <a:t>(deque)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1289050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sz="2000" b="1" dirty="0" err="1"/>
              <a:t>덱</a:t>
            </a:r>
            <a:r>
              <a:rPr lang="en-US" altLang="ko-KR" sz="2000" b="1" dirty="0"/>
              <a:t>(deque)</a:t>
            </a:r>
            <a:r>
              <a:rPr lang="ko-KR" altLang="en-US" sz="2000" dirty="0"/>
              <a:t>은 </a:t>
            </a:r>
            <a:r>
              <a:rPr lang="en-US" altLang="ko-KR" sz="2000" b="1" dirty="0"/>
              <a:t>double-ended queue</a:t>
            </a:r>
            <a:r>
              <a:rPr lang="ko-KR" altLang="en-US" sz="2000" b="1" dirty="0"/>
              <a:t>의 </a:t>
            </a:r>
            <a:r>
              <a:rPr lang="ko-KR" altLang="en-US" sz="2000" b="1" dirty="0" err="1"/>
              <a:t>줄임말</a:t>
            </a:r>
            <a:r>
              <a:rPr lang="ko-KR" altLang="en-US" sz="2000" dirty="0" err="1"/>
              <a:t>로서</a:t>
            </a:r>
            <a:r>
              <a:rPr lang="ko-KR" altLang="en-US" sz="2000" dirty="0"/>
              <a:t> 큐의 전단</a:t>
            </a:r>
            <a:r>
              <a:rPr lang="en-US" altLang="ko-KR" sz="2000" dirty="0"/>
              <a:t>(front)</a:t>
            </a:r>
            <a:r>
              <a:rPr lang="ko-KR" altLang="en-US" sz="2000" dirty="0"/>
              <a:t>와 후단</a:t>
            </a:r>
            <a:r>
              <a:rPr lang="en-US" altLang="ko-KR" sz="2000" dirty="0"/>
              <a:t>(rear)</a:t>
            </a:r>
            <a:r>
              <a:rPr lang="ko-KR" altLang="en-US" sz="2000" dirty="0"/>
              <a:t>에서 모두 삽입과 삭제가 가능한 큐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70" y="2889250"/>
            <a:ext cx="7524471" cy="1945984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/>
              <a:t>덱</a:t>
            </a:r>
            <a:r>
              <a:rPr lang="ko-KR" altLang="en-US" dirty="0"/>
              <a:t> 데이터타입</a:t>
            </a:r>
            <a:endParaRPr lang="en-US" altLang="ko-KR" dirty="0"/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476545" y="1718810"/>
            <a:ext cx="8370930" cy="4025717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dirty="0">
                <a:latin typeface="Trebuchet MS" panose="020B0603020202020204" pitchFamily="34" charset="0"/>
              </a:rPr>
              <a:t>∙</a:t>
            </a:r>
            <a:r>
              <a:rPr lang="ko-KR" altLang="en-US" dirty="0">
                <a:latin typeface="Trebuchet MS" panose="020B0603020202020204" pitchFamily="34" charset="0"/>
              </a:rPr>
              <a:t>객체</a:t>
            </a:r>
            <a:r>
              <a:rPr lang="en-US" altLang="ko-KR" dirty="0">
                <a:latin typeface="Trebuchet MS" panose="020B0603020202020204" pitchFamily="34" charset="0"/>
              </a:rPr>
              <a:t>: n</a:t>
            </a:r>
            <a:r>
              <a:rPr lang="ko-KR" altLang="en-US" dirty="0">
                <a:latin typeface="Trebuchet MS" panose="020B0603020202020204" pitchFamily="34" charset="0"/>
              </a:rPr>
              <a:t>개의 </a:t>
            </a:r>
            <a:r>
              <a:rPr lang="en-US" altLang="ko-KR" dirty="0">
                <a:latin typeface="Trebuchet MS" panose="020B0603020202020204" pitchFamily="34" charset="0"/>
              </a:rPr>
              <a:t>element</a:t>
            </a:r>
            <a:r>
              <a:rPr lang="ko-KR" altLang="en-US" dirty="0">
                <a:latin typeface="Trebuchet MS" panose="020B0603020202020204" pitchFamily="34" charset="0"/>
              </a:rPr>
              <a:t>형으로 구성된 요소들의 </a:t>
            </a:r>
            <a:r>
              <a:rPr lang="ko-KR" altLang="en-US" dirty="0" err="1">
                <a:latin typeface="Trebuchet MS" panose="020B0603020202020204" pitchFamily="34" charset="0"/>
              </a:rPr>
              <a:t>순서있는</a:t>
            </a:r>
            <a:r>
              <a:rPr lang="ko-KR" altLang="en-US" dirty="0">
                <a:latin typeface="Trebuchet MS" panose="020B0603020202020204" pitchFamily="34" charset="0"/>
              </a:rPr>
              <a:t> 모임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dirty="0">
                <a:latin typeface="Trebuchet MS" panose="020B0603020202020204" pitchFamily="34" charset="0"/>
              </a:rPr>
              <a:t>∙연산</a:t>
            </a:r>
            <a:r>
              <a:rPr lang="en-US" altLang="ko-KR" dirty="0">
                <a:latin typeface="Trebuchet MS" panose="020B0603020202020204" pitchFamily="34" charset="0"/>
              </a:rPr>
              <a:t>: 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dirty="0">
                <a:latin typeface="Trebuchet MS" panose="020B0603020202020204" pitchFamily="34" charset="0"/>
              </a:rPr>
              <a:t> ▪ create() ::=		</a:t>
            </a:r>
            <a:r>
              <a:rPr lang="ko-KR" altLang="en-US" dirty="0" err="1">
                <a:latin typeface="Trebuchet MS" panose="020B0603020202020204" pitchFamily="34" charset="0"/>
              </a:rPr>
              <a:t>덱을</a:t>
            </a:r>
            <a:r>
              <a:rPr lang="ko-KR" altLang="en-US" dirty="0">
                <a:latin typeface="Trebuchet MS" panose="020B0603020202020204" pitchFamily="34" charset="0"/>
              </a:rPr>
              <a:t> 생성한다</a:t>
            </a:r>
            <a:r>
              <a:rPr lang="en-US" altLang="ko-KR" dirty="0">
                <a:latin typeface="Trebuchet MS" panose="020B0603020202020204" pitchFamily="34" charset="0"/>
              </a:rPr>
              <a:t>.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dirty="0">
                <a:latin typeface="Trebuchet MS" panose="020B0603020202020204" pitchFamily="34" charset="0"/>
              </a:rPr>
              <a:t> ▪ </a:t>
            </a:r>
            <a:r>
              <a:rPr lang="en-US" altLang="ko-KR" dirty="0" err="1">
                <a:latin typeface="Trebuchet MS" panose="020B0603020202020204" pitchFamily="34" charset="0"/>
              </a:rPr>
              <a:t>init</a:t>
            </a:r>
            <a:r>
              <a:rPr lang="en-US" altLang="ko-KR" dirty="0">
                <a:latin typeface="Trebuchet MS" panose="020B0603020202020204" pitchFamily="34" charset="0"/>
              </a:rPr>
              <a:t>(</a:t>
            </a:r>
            <a:r>
              <a:rPr lang="en-US" altLang="ko-KR" dirty="0" err="1">
                <a:latin typeface="Trebuchet MS" panose="020B0603020202020204" pitchFamily="34" charset="0"/>
              </a:rPr>
              <a:t>dq</a:t>
            </a:r>
            <a:r>
              <a:rPr lang="en-US" altLang="ko-KR" dirty="0">
                <a:latin typeface="Trebuchet MS" panose="020B0603020202020204" pitchFamily="34" charset="0"/>
              </a:rPr>
              <a:t>) ::=		</a:t>
            </a:r>
            <a:r>
              <a:rPr lang="ko-KR" altLang="en-US" dirty="0" err="1">
                <a:latin typeface="Trebuchet MS" panose="020B0603020202020204" pitchFamily="34" charset="0"/>
              </a:rPr>
              <a:t>덱을</a:t>
            </a:r>
            <a:r>
              <a:rPr lang="ko-KR" altLang="en-US" dirty="0">
                <a:latin typeface="Trebuchet MS" panose="020B0603020202020204" pitchFamily="34" charset="0"/>
              </a:rPr>
              <a:t> 초기화한다</a:t>
            </a:r>
            <a:r>
              <a:rPr lang="en-US" altLang="ko-KR" dirty="0">
                <a:latin typeface="Trebuchet MS" panose="020B0603020202020204" pitchFamily="34" charset="0"/>
              </a:rPr>
              <a:t>.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dirty="0">
                <a:latin typeface="Trebuchet MS" panose="020B0603020202020204" pitchFamily="34" charset="0"/>
              </a:rPr>
              <a:t> ▪ </a:t>
            </a:r>
            <a:r>
              <a:rPr lang="en-US" altLang="ko-KR" dirty="0" err="1">
                <a:latin typeface="Trebuchet MS" panose="020B0603020202020204" pitchFamily="34" charset="0"/>
              </a:rPr>
              <a:t>is_empty</a:t>
            </a:r>
            <a:r>
              <a:rPr lang="en-US" altLang="ko-KR" dirty="0">
                <a:latin typeface="Trebuchet MS" panose="020B0603020202020204" pitchFamily="34" charset="0"/>
              </a:rPr>
              <a:t>(</a:t>
            </a:r>
            <a:r>
              <a:rPr lang="en-US" altLang="ko-KR" dirty="0" err="1">
                <a:latin typeface="Trebuchet MS" panose="020B0603020202020204" pitchFamily="34" charset="0"/>
              </a:rPr>
              <a:t>dq</a:t>
            </a:r>
            <a:r>
              <a:rPr lang="en-US" altLang="ko-KR" dirty="0">
                <a:latin typeface="Trebuchet MS" panose="020B0603020202020204" pitchFamily="34" charset="0"/>
              </a:rPr>
              <a:t>) ::=  	</a:t>
            </a:r>
            <a:r>
              <a:rPr lang="ko-KR" altLang="en-US" dirty="0" err="1">
                <a:latin typeface="Trebuchet MS" panose="020B0603020202020204" pitchFamily="34" charset="0"/>
              </a:rPr>
              <a:t>덱이</a:t>
            </a:r>
            <a:r>
              <a:rPr lang="ko-KR" altLang="en-US" dirty="0">
                <a:latin typeface="Trebuchet MS" panose="020B0603020202020204" pitchFamily="34" charset="0"/>
              </a:rPr>
              <a:t> 공백상태인지를 검사한다</a:t>
            </a:r>
            <a:r>
              <a:rPr lang="en-US" altLang="ko-KR" dirty="0">
                <a:latin typeface="Trebuchet MS" panose="020B0603020202020204" pitchFamily="34" charset="0"/>
              </a:rPr>
              <a:t>.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dirty="0">
                <a:latin typeface="Trebuchet MS" panose="020B0603020202020204" pitchFamily="34" charset="0"/>
              </a:rPr>
              <a:t> ▪ </a:t>
            </a:r>
            <a:r>
              <a:rPr lang="en-US" altLang="ko-KR" dirty="0" err="1">
                <a:latin typeface="Trebuchet MS" panose="020B0603020202020204" pitchFamily="34" charset="0"/>
              </a:rPr>
              <a:t>is_full</a:t>
            </a:r>
            <a:r>
              <a:rPr lang="en-US" altLang="ko-KR" dirty="0">
                <a:latin typeface="Trebuchet MS" panose="020B0603020202020204" pitchFamily="34" charset="0"/>
              </a:rPr>
              <a:t>(</a:t>
            </a:r>
            <a:r>
              <a:rPr lang="en-US" altLang="ko-KR" dirty="0" err="1">
                <a:latin typeface="Trebuchet MS" panose="020B0603020202020204" pitchFamily="34" charset="0"/>
              </a:rPr>
              <a:t>dq</a:t>
            </a:r>
            <a:r>
              <a:rPr lang="en-US" altLang="ko-KR" dirty="0">
                <a:latin typeface="Trebuchet MS" panose="020B0603020202020204" pitchFamily="34" charset="0"/>
              </a:rPr>
              <a:t>) ::=	              </a:t>
            </a:r>
            <a:r>
              <a:rPr lang="ko-KR" altLang="en-US" dirty="0" err="1">
                <a:latin typeface="Trebuchet MS" panose="020B0603020202020204" pitchFamily="34" charset="0"/>
              </a:rPr>
              <a:t>덱이</a:t>
            </a:r>
            <a:r>
              <a:rPr lang="ko-KR" altLang="en-US" dirty="0">
                <a:latin typeface="Trebuchet MS" panose="020B0603020202020204" pitchFamily="34" charset="0"/>
              </a:rPr>
              <a:t> 포화상태인지를 검사한다</a:t>
            </a:r>
            <a:r>
              <a:rPr lang="en-US" altLang="ko-KR" dirty="0">
                <a:latin typeface="Trebuchet MS" panose="020B0603020202020204" pitchFamily="34" charset="0"/>
              </a:rPr>
              <a:t>.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dirty="0">
                <a:latin typeface="Trebuchet MS" panose="020B0603020202020204" pitchFamily="34" charset="0"/>
              </a:rPr>
              <a:t> ▪ </a:t>
            </a:r>
            <a:r>
              <a:rPr lang="en-US" altLang="ko-KR" dirty="0" err="1">
                <a:solidFill>
                  <a:srgbClr val="FF0000"/>
                </a:solidFill>
                <a:latin typeface="Trebuchet MS" panose="020B0603020202020204" pitchFamily="34" charset="0"/>
              </a:rPr>
              <a:t>add_front</a:t>
            </a:r>
            <a:r>
              <a:rPr lang="en-US" altLang="ko-KR" dirty="0">
                <a:latin typeface="Trebuchet MS" panose="020B0603020202020204" pitchFamily="34" charset="0"/>
              </a:rPr>
              <a:t>(</a:t>
            </a:r>
            <a:r>
              <a:rPr lang="en-US" altLang="ko-KR" dirty="0" err="1">
                <a:latin typeface="Trebuchet MS" panose="020B0603020202020204" pitchFamily="34" charset="0"/>
              </a:rPr>
              <a:t>dq</a:t>
            </a:r>
            <a:r>
              <a:rPr lang="en-US" altLang="ko-KR" dirty="0">
                <a:latin typeface="Trebuchet MS" panose="020B0603020202020204" pitchFamily="34" charset="0"/>
              </a:rPr>
              <a:t>, e) ::=       </a:t>
            </a:r>
            <a:r>
              <a:rPr lang="ko-KR" altLang="en-US" dirty="0" err="1">
                <a:latin typeface="Trebuchet MS" panose="020B0603020202020204" pitchFamily="34" charset="0"/>
              </a:rPr>
              <a:t>덱의</a:t>
            </a:r>
            <a:r>
              <a:rPr lang="ko-KR" altLang="en-US" dirty="0">
                <a:latin typeface="Trebuchet MS" panose="020B0603020202020204" pitchFamily="34" charset="0"/>
              </a:rPr>
              <a:t> 앞에 요소를 추가한다</a:t>
            </a:r>
            <a:r>
              <a:rPr lang="en-US" altLang="ko-KR" dirty="0">
                <a:latin typeface="Trebuchet MS" panose="020B0603020202020204" pitchFamily="34" charset="0"/>
              </a:rPr>
              <a:t>.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dirty="0">
                <a:latin typeface="Trebuchet MS" panose="020B0603020202020204" pitchFamily="34" charset="0"/>
              </a:rPr>
              <a:t> ▪ </a:t>
            </a:r>
            <a:r>
              <a:rPr lang="en-US" altLang="ko-KR" dirty="0" err="1">
                <a:solidFill>
                  <a:srgbClr val="3366FF"/>
                </a:solidFill>
                <a:latin typeface="Trebuchet MS" panose="020B0603020202020204" pitchFamily="34" charset="0"/>
              </a:rPr>
              <a:t>add_rear</a:t>
            </a:r>
            <a:r>
              <a:rPr lang="en-US" altLang="ko-KR" dirty="0">
                <a:latin typeface="Trebuchet MS" panose="020B0603020202020204" pitchFamily="34" charset="0"/>
              </a:rPr>
              <a:t>(</a:t>
            </a:r>
            <a:r>
              <a:rPr lang="en-US" altLang="ko-KR" dirty="0" err="1">
                <a:latin typeface="Trebuchet MS" panose="020B0603020202020204" pitchFamily="34" charset="0"/>
              </a:rPr>
              <a:t>dq</a:t>
            </a:r>
            <a:r>
              <a:rPr lang="en-US" altLang="ko-KR" dirty="0">
                <a:latin typeface="Trebuchet MS" panose="020B0603020202020204" pitchFamily="34" charset="0"/>
              </a:rPr>
              <a:t>, e) ::= 	</a:t>
            </a:r>
            <a:r>
              <a:rPr lang="ko-KR" altLang="en-US" dirty="0" err="1">
                <a:latin typeface="Trebuchet MS" panose="020B0603020202020204" pitchFamily="34" charset="0"/>
              </a:rPr>
              <a:t>덱의</a:t>
            </a:r>
            <a:r>
              <a:rPr lang="ko-KR" altLang="en-US" dirty="0">
                <a:latin typeface="Trebuchet MS" panose="020B0603020202020204" pitchFamily="34" charset="0"/>
              </a:rPr>
              <a:t> 뒤에 요소를 추가한다</a:t>
            </a:r>
            <a:r>
              <a:rPr lang="en-US" altLang="ko-KR" dirty="0">
                <a:latin typeface="Trebuchet MS" panose="020B0603020202020204" pitchFamily="34" charset="0"/>
              </a:rPr>
              <a:t>.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dirty="0">
                <a:latin typeface="Trebuchet MS" panose="020B0603020202020204" pitchFamily="34" charset="0"/>
              </a:rPr>
              <a:t> ▪ </a:t>
            </a:r>
            <a:r>
              <a:rPr lang="en-US" altLang="ko-KR" dirty="0" err="1">
                <a:solidFill>
                  <a:srgbClr val="FF0000"/>
                </a:solidFill>
                <a:latin typeface="Trebuchet MS" panose="020B0603020202020204" pitchFamily="34" charset="0"/>
              </a:rPr>
              <a:t>delete_front</a:t>
            </a:r>
            <a:r>
              <a:rPr lang="en-US" altLang="ko-KR" dirty="0">
                <a:latin typeface="Trebuchet MS" panose="020B0603020202020204" pitchFamily="34" charset="0"/>
              </a:rPr>
              <a:t>(</a:t>
            </a:r>
            <a:r>
              <a:rPr lang="en-US" altLang="ko-KR" dirty="0" err="1">
                <a:latin typeface="Trebuchet MS" panose="020B0603020202020204" pitchFamily="34" charset="0"/>
              </a:rPr>
              <a:t>dq</a:t>
            </a:r>
            <a:r>
              <a:rPr lang="en-US" altLang="ko-KR" dirty="0">
                <a:latin typeface="Trebuchet MS" panose="020B0603020202020204" pitchFamily="34" charset="0"/>
              </a:rPr>
              <a:t>) ::=	</a:t>
            </a:r>
            <a:r>
              <a:rPr lang="ko-KR" altLang="en-US" dirty="0" err="1">
                <a:latin typeface="Trebuchet MS" panose="020B0603020202020204" pitchFamily="34" charset="0"/>
              </a:rPr>
              <a:t>덱의</a:t>
            </a:r>
            <a:r>
              <a:rPr lang="ko-KR" altLang="en-US" dirty="0">
                <a:latin typeface="Trebuchet MS" panose="020B0603020202020204" pitchFamily="34" charset="0"/>
              </a:rPr>
              <a:t> 앞에 있는 요소를 반환한 다음 삭제한다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dirty="0">
                <a:latin typeface="Trebuchet MS" panose="020B0603020202020204" pitchFamily="34" charset="0"/>
              </a:rPr>
              <a:t> ▪ </a:t>
            </a:r>
            <a:r>
              <a:rPr lang="en-US" altLang="ko-KR" dirty="0" err="1">
                <a:solidFill>
                  <a:srgbClr val="3366FF"/>
                </a:solidFill>
                <a:latin typeface="Trebuchet MS" panose="020B0603020202020204" pitchFamily="34" charset="0"/>
              </a:rPr>
              <a:t>delete_rear</a:t>
            </a:r>
            <a:r>
              <a:rPr lang="en-US" altLang="ko-KR" dirty="0">
                <a:latin typeface="Trebuchet MS" panose="020B0603020202020204" pitchFamily="34" charset="0"/>
              </a:rPr>
              <a:t>(</a:t>
            </a:r>
            <a:r>
              <a:rPr lang="en-US" altLang="ko-KR" dirty="0" err="1">
                <a:latin typeface="Trebuchet MS" panose="020B0603020202020204" pitchFamily="34" charset="0"/>
              </a:rPr>
              <a:t>dq</a:t>
            </a:r>
            <a:r>
              <a:rPr lang="en-US" altLang="ko-KR" dirty="0">
                <a:latin typeface="Trebuchet MS" panose="020B0603020202020204" pitchFamily="34" charset="0"/>
              </a:rPr>
              <a:t>) ::=	</a:t>
            </a:r>
            <a:r>
              <a:rPr lang="ko-KR" altLang="en-US" dirty="0" err="1">
                <a:latin typeface="Trebuchet MS" panose="020B0603020202020204" pitchFamily="34" charset="0"/>
              </a:rPr>
              <a:t>덱의</a:t>
            </a:r>
            <a:r>
              <a:rPr lang="ko-KR" altLang="en-US" dirty="0">
                <a:latin typeface="Trebuchet MS" panose="020B0603020202020204" pitchFamily="34" charset="0"/>
              </a:rPr>
              <a:t> 뒤에 있는 요소를 반환한 다음 삭제한다</a:t>
            </a:r>
            <a:r>
              <a:rPr lang="en-US" altLang="ko-KR" dirty="0">
                <a:latin typeface="Trebuchet MS" panose="020B0603020202020204" pitchFamily="34" charset="0"/>
              </a:rPr>
              <a:t>.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dirty="0">
                <a:latin typeface="Trebuchet MS" panose="020B0603020202020204" pitchFamily="34" charset="0"/>
              </a:rPr>
              <a:t> ▪ </a:t>
            </a:r>
            <a:r>
              <a:rPr lang="en-US" altLang="ko-KR" dirty="0" err="1">
                <a:solidFill>
                  <a:srgbClr val="FF0000"/>
                </a:solidFill>
                <a:latin typeface="Trebuchet MS" panose="020B0603020202020204" pitchFamily="34" charset="0"/>
              </a:rPr>
              <a:t>get_front</a:t>
            </a:r>
            <a:r>
              <a:rPr lang="en-US" altLang="ko-KR" dirty="0">
                <a:latin typeface="Trebuchet MS" panose="020B0603020202020204" pitchFamily="34" charset="0"/>
              </a:rPr>
              <a:t>(</a:t>
            </a:r>
            <a:r>
              <a:rPr lang="en-US" altLang="ko-KR" dirty="0" err="1">
                <a:latin typeface="Trebuchet MS" panose="020B0603020202020204" pitchFamily="34" charset="0"/>
              </a:rPr>
              <a:t>dq</a:t>
            </a:r>
            <a:r>
              <a:rPr lang="en-US" altLang="ko-KR" dirty="0">
                <a:latin typeface="Trebuchet MS" panose="020B0603020202020204" pitchFamily="34" charset="0"/>
              </a:rPr>
              <a:t>) ::=          </a:t>
            </a:r>
            <a:r>
              <a:rPr lang="ko-KR" altLang="en-US" dirty="0" err="1">
                <a:latin typeface="Trebuchet MS" panose="020B0603020202020204" pitchFamily="34" charset="0"/>
              </a:rPr>
              <a:t>덱의</a:t>
            </a:r>
            <a:r>
              <a:rPr lang="ko-KR" altLang="en-US" dirty="0">
                <a:latin typeface="Trebuchet MS" panose="020B0603020202020204" pitchFamily="34" charset="0"/>
              </a:rPr>
              <a:t> 앞에서 삭제하지 않고 앞에 있는 요소를 반환한다</a:t>
            </a:r>
            <a:r>
              <a:rPr lang="en-US" altLang="ko-KR" dirty="0">
                <a:latin typeface="Trebuchet MS" panose="020B0603020202020204" pitchFamily="34" charset="0"/>
              </a:rPr>
              <a:t>.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dirty="0">
                <a:latin typeface="Trebuchet MS" panose="020B0603020202020204" pitchFamily="34" charset="0"/>
              </a:rPr>
              <a:t> ▪ </a:t>
            </a:r>
            <a:r>
              <a:rPr lang="en-US" altLang="ko-KR" dirty="0" err="1">
                <a:solidFill>
                  <a:srgbClr val="3366FF"/>
                </a:solidFill>
                <a:latin typeface="Trebuchet MS" panose="020B0603020202020204" pitchFamily="34" charset="0"/>
              </a:rPr>
              <a:t>get_rear</a:t>
            </a:r>
            <a:r>
              <a:rPr lang="en-US" altLang="ko-KR" dirty="0">
                <a:latin typeface="Trebuchet MS" panose="020B0603020202020204" pitchFamily="34" charset="0"/>
              </a:rPr>
              <a:t>(</a:t>
            </a:r>
            <a:r>
              <a:rPr lang="en-US" altLang="ko-KR" dirty="0" err="1">
                <a:latin typeface="Trebuchet MS" panose="020B0603020202020204" pitchFamily="34" charset="0"/>
              </a:rPr>
              <a:t>dq</a:t>
            </a:r>
            <a:r>
              <a:rPr lang="en-US" altLang="ko-KR" dirty="0">
                <a:latin typeface="Trebuchet MS" panose="020B0603020202020204" pitchFamily="34" charset="0"/>
              </a:rPr>
              <a:t>) ::=           </a:t>
            </a:r>
            <a:r>
              <a:rPr lang="ko-KR" altLang="en-US" dirty="0" err="1">
                <a:latin typeface="Trebuchet MS" panose="020B0603020202020204" pitchFamily="34" charset="0"/>
              </a:rPr>
              <a:t>덱의</a:t>
            </a:r>
            <a:r>
              <a:rPr lang="ko-KR" altLang="en-US" dirty="0">
                <a:latin typeface="Trebuchet MS" panose="020B0603020202020204" pitchFamily="34" charset="0"/>
              </a:rPr>
              <a:t> 뒤에서 삭제하지 않고 뒤에 있는 요소를 반환한다</a:t>
            </a:r>
            <a:r>
              <a:rPr lang="en-US" altLang="ko-KR" dirty="0">
                <a:latin typeface="Trebuchet MS" panose="020B0603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덱의 연산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670" y="1673805"/>
            <a:ext cx="5445605" cy="4472192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/>
              <a:t>덱</a:t>
            </a:r>
            <a:r>
              <a:rPr lang="ko-KR" altLang="en-US" dirty="0"/>
              <a:t> 데이터타입</a:t>
            </a:r>
            <a:endParaRPr lang="en-US" altLang="ko-KR" dirty="0"/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476545" y="1718810"/>
            <a:ext cx="8370930" cy="3588675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∙</a:t>
            </a:r>
            <a:r>
              <a:rPr lang="ko-KR" altLang="en-US" sz="1600" dirty="0">
                <a:latin typeface="Trebuchet MS" panose="020B0603020202020204" pitchFamily="34" charset="0"/>
              </a:rPr>
              <a:t>객체</a:t>
            </a:r>
            <a:r>
              <a:rPr lang="en-US" altLang="ko-KR" sz="1600" dirty="0">
                <a:latin typeface="Trebuchet MS" panose="020B0603020202020204" pitchFamily="34" charset="0"/>
              </a:rPr>
              <a:t>: n</a:t>
            </a:r>
            <a:r>
              <a:rPr lang="ko-KR" altLang="en-US" sz="1600" dirty="0">
                <a:latin typeface="Trebuchet MS" panose="020B0603020202020204" pitchFamily="34" charset="0"/>
              </a:rPr>
              <a:t>개의 </a:t>
            </a:r>
            <a:r>
              <a:rPr lang="en-US" altLang="ko-KR" sz="1600" dirty="0">
                <a:latin typeface="Trebuchet MS" panose="020B0603020202020204" pitchFamily="34" charset="0"/>
              </a:rPr>
              <a:t>element</a:t>
            </a:r>
            <a:r>
              <a:rPr lang="ko-KR" altLang="en-US" sz="1600" dirty="0">
                <a:latin typeface="Trebuchet MS" panose="020B0603020202020204" pitchFamily="34" charset="0"/>
              </a:rPr>
              <a:t>형으로 구성된 요소들의 </a:t>
            </a:r>
            <a:r>
              <a:rPr lang="ko-KR" altLang="en-US" sz="1600" dirty="0" err="1">
                <a:latin typeface="Trebuchet MS" panose="020B0603020202020204" pitchFamily="34" charset="0"/>
              </a:rPr>
              <a:t>순서있는</a:t>
            </a:r>
            <a:r>
              <a:rPr lang="ko-KR" altLang="en-US" sz="1600" dirty="0">
                <a:latin typeface="Trebuchet MS" panose="020B0603020202020204" pitchFamily="34" charset="0"/>
              </a:rPr>
              <a:t> 모임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600" dirty="0">
                <a:latin typeface="Trebuchet MS" panose="020B0603020202020204" pitchFamily="34" charset="0"/>
              </a:rPr>
              <a:t>∙연산</a:t>
            </a:r>
            <a:r>
              <a:rPr lang="en-US" altLang="ko-KR" sz="1600" dirty="0">
                <a:latin typeface="Trebuchet MS" panose="020B0603020202020204" pitchFamily="34" charset="0"/>
              </a:rPr>
              <a:t>: 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 ▪ create() ::=		</a:t>
            </a:r>
            <a:r>
              <a:rPr lang="ko-KR" altLang="en-US" sz="1600" dirty="0" err="1">
                <a:latin typeface="Trebuchet MS" panose="020B0603020202020204" pitchFamily="34" charset="0"/>
              </a:rPr>
              <a:t>덱을</a:t>
            </a:r>
            <a:r>
              <a:rPr lang="ko-KR" altLang="en-US" sz="1600" dirty="0">
                <a:latin typeface="Trebuchet MS" panose="020B0603020202020204" pitchFamily="34" charset="0"/>
              </a:rPr>
              <a:t> 생성한다</a:t>
            </a:r>
            <a:r>
              <a:rPr lang="en-US" altLang="ko-KR" sz="1600" dirty="0">
                <a:latin typeface="Trebuchet MS" panose="020B0603020202020204" pitchFamily="34" charset="0"/>
              </a:rPr>
              <a:t>.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 ▪ </a:t>
            </a:r>
            <a:r>
              <a:rPr lang="en-US" altLang="ko-KR" sz="1600" dirty="0" err="1">
                <a:latin typeface="Trebuchet MS" panose="020B0603020202020204" pitchFamily="34" charset="0"/>
              </a:rPr>
              <a:t>init</a:t>
            </a:r>
            <a:r>
              <a:rPr lang="en-US" altLang="ko-KR" sz="1600" dirty="0">
                <a:latin typeface="Trebuchet MS" panose="020B0603020202020204" pitchFamily="34" charset="0"/>
              </a:rPr>
              <a:t>(</a:t>
            </a:r>
            <a:r>
              <a:rPr lang="en-US" altLang="ko-KR" sz="1600" dirty="0" err="1">
                <a:latin typeface="Trebuchet MS" panose="020B0603020202020204" pitchFamily="34" charset="0"/>
              </a:rPr>
              <a:t>dq</a:t>
            </a:r>
            <a:r>
              <a:rPr lang="en-US" altLang="ko-KR" sz="1600" dirty="0">
                <a:latin typeface="Trebuchet MS" panose="020B0603020202020204" pitchFamily="34" charset="0"/>
              </a:rPr>
              <a:t>) ::=		</a:t>
            </a:r>
            <a:r>
              <a:rPr lang="ko-KR" altLang="en-US" sz="1600" dirty="0" err="1">
                <a:latin typeface="Trebuchet MS" panose="020B0603020202020204" pitchFamily="34" charset="0"/>
              </a:rPr>
              <a:t>덱을</a:t>
            </a:r>
            <a:r>
              <a:rPr lang="ko-KR" altLang="en-US" sz="1600" dirty="0">
                <a:latin typeface="Trebuchet MS" panose="020B0603020202020204" pitchFamily="34" charset="0"/>
              </a:rPr>
              <a:t> 초기화한다</a:t>
            </a:r>
            <a:r>
              <a:rPr lang="en-US" altLang="ko-KR" sz="1600" dirty="0">
                <a:latin typeface="Trebuchet MS" panose="020B0603020202020204" pitchFamily="34" charset="0"/>
              </a:rPr>
              <a:t>.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 ▪ </a:t>
            </a:r>
            <a:r>
              <a:rPr lang="en-US" altLang="ko-KR" sz="1600" dirty="0" err="1">
                <a:latin typeface="Trebuchet MS" panose="020B0603020202020204" pitchFamily="34" charset="0"/>
              </a:rPr>
              <a:t>is_empty</a:t>
            </a:r>
            <a:r>
              <a:rPr lang="en-US" altLang="ko-KR" sz="1600" dirty="0">
                <a:latin typeface="Trebuchet MS" panose="020B0603020202020204" pitchFamily="34" charset="0"/>
              </a:rPr>
              <a:t>(</a:t>
            </a:r>
            <a:r>
              <a:rPr lang="en-US" altLang="ko-KR" sz="1600" dirty="0" err="1">
                <a:latin typeface="Trebuchet MS" panose="020B0603020202020204" pitchFamily="34" charset="0"/>
              </a:rPr>
              <a:t>dq</a:t>
            </a:r>
            <a:r>
              <a:rPr lang="en-US" altLang="ko-KR" sz="1600" dirty="0">
                <a:latin typeface="Trebuchet MS" panose="020B0603020202020204" pitchFamily="34" charset="0"/>
              </a:rPr>
              <a:t>) ::=  	</a:t>
            </a:r>
            <a:r>
              <a:rPr lang="ko-KR" altLang="en-US" sz="1600" dirty="0" err="1">
                <a:latin typeface="Trebuchet MS" panose="020B0603020202020204" pitchFamily="34" charset="0"/>
              </a:rPr>
              <a:t>덱이</a:t>
            </a:r>
            <a:r>
              <a:rPr lang="ko-KR" altLang="en-US" sz="1600" dirty="0">
                <a:latin typeface="Trebuchet MS" panose="020B0603020202020204" pitchFamily="34" charset="0"/>
              </a:rPr>
              <a:t> 공백상태인지를 검사한다</a:t>
            </a:r>
            <a:r>
              <a:rPr lang="en-US" altLang="ko-KR" sz="1600" dirty="0">
                <a:latin typeface="Trebuchet MS" panose="020B0603020202020204" pitchFamily="34" charset="0"/>
              </a:rPr>
              <a:t>.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 ▪ </a:t>
            </a:r>
            <a:r>
              <a:rPr lang="en-US" altLang="ko-KR" sz="1600" dirty="0" err="1">
                <a:latin typeface="Trebuchet MS" panose="020B0603020202020204" pitchFamily="34" charset="0"/>
              </a:rPr>
              <a:t>is_full</a:t>
            </a:r>
            <a:r>
              <a:rPr lang="en-US" altLang="ko-KR" sz="1600" dirty="0">
                <a:latin typeface="Trebuchet MS" panose="020B0603020202020204" pitchFamily="34" charset="0"/>
              </a:rPr>
              <a:t>(</a:t>
            </a:r>
            <a:r>
              <a:rPr lang="en-US" altLang="ko-KR" sz="1600" dirty="0" err="1">
                <a:latin typeface="Trebuchet MS" panose="020B0603020202020204" pitchFamily="34" charset="0"/>
              </a:rPr>
              <a:t>dq</a:t>
            </a:r>
            <a:r>
              <a:rPr lang="en-US" altLang="ko-KR" sz="1600" dirty="0">
                <a:latin typeface="Trebuchet MS" panose="020B0603020202020204" pitchFamily="34" charset="0"/>
              </a:rPr>
              <a:t>) ::=	              </a:t>
            </a:r>
            <a:r>
              <a:rPr lang="ko-KR" altLang="en-US" sz="1600" dirty="0" err="1">
                <a:latin typeface="Trebuchet MS" panose="020B0603020202020204" pitchFamily="34" charset="0"/>
              </a:rPr>
              <a:t>덱이</a:t>
            </a:r>
            <a:r>
              <a:rPr lang="ko-KR" altLang="en-US" sz="1600" dirty="0">
                <a:latin typeface="Trebuchet MS" panose="020B0603020202020204" pitchFamily="34" charset="0"/>
              </a:rPr>
              <a:t> 포화상태인지를 검사한다</a:t>
            </a:r>
            <a:r>
              <a:rPr lang="en-US" altLang="ko-KR" sz="1600" dirty="0">
                <a:latin typeface="Trebuchet MS" panose="020B0603020202020204" pitchFamily="34" charset="0"/>
              </a:rPr>
              <a:t>.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 ▪ </a:t>
            </a:r>
            <a:r>
              <a:rPr lang="en-US" altLang="ko-KR" sz="1600" dirty="0" err="1">
                <a:solidFill>
                  <a:srgbClr val="FF0000"/>
                </a:solidFill>
                <a:latin typeface="Trebuchet MS" panose="020B0603020202020204" pitchFamily="34" charset="0"/>
              </a:rPr>
              <a:t>add_front</a:t>
            </a:r>
            <a:r>
              <a:rPr lang="en-US" altLang="ko-KR" sz="1600" dirty="0">
                <a:latin typeface="Trebuchet MS" panose="020B0603020202020204" pitchFamily="34" charset="0"/>
              </a:rPr>
              <a:t>(</a:t>
            </a:r>
            <a:r>
              <a:rPr lang="en-US" altLang="ko-KR" sz="1600" dirty="0" err="1">
                <a:latin typeface="Trebuchet MS" panose="020B0603020202020204" pitchFamily="34" charset="0"/>
              </a:rPr>
              <a:t>dq</a:t>
            </a:r>
            <a:r>
              <a:rPr lang="en-US" altLang="ko-KR" sz="1600" dirty="0">
                <a:latin typeface="Trebuchet MS" panose="020B0603020202020204" pitchFamily="34" charset="0"/>
              </a:rPr>
              <a:t>, e) ::=           </a:t>
            </a:r>
            <a:r>
              <a:rPr lang="ko-KR" altLang="en-US" sz="1600" b="1" dirty="0" err="1">
                <a:latin typeface="Trebuchet MS" panose="020B0603020202020204" pitchFamily="34" charset="0"/>
              </a:rPr>
              <a:t>덱의</a:t>
            </a:r>
            <a:r>
              <a:rPr lang="ko-KR" altLang="en-US" sz="1600" b="1" dirty="0">
                <a:latin typeface="Trebuchet MS" panose="020B0603020202020204" pitchFamily="34" charset="0"/>
              </a:rPr>
              <a:t> 앞에 요소를 추가한다</a:t>
            </a:r>
            <a:r>
              <a:rPr lang="en-US" altLang="ko-KR" sz="1600" b="1" dirty="0">
                <a:latin typeface="Trebuchet MS" panose="020B0603020202020204" pitchFamily="34" charset="0"/>
              </a:rPr>
              <a:t>.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 ▪ </a:t>
            </a:r>
            <a:r>
              <a:rPr lang="en-US" altLang="ko-KR" sz="1600" dirty="0" err="1">
                <a:solidFill>
                  <a:srgbClr val="3366FF"/>
                </a:solidFill>
                <a:latin typeface="Trebuchet MS" panose="020B0603020202020204" pitchFamily="34" charset="0"/>
              </a:rPr>
              <a:t>add_rear</a:t>
            </a:r>
            <a:r>
              <a:rPr lang="en-US" altLang="ko-KR" sz="1600" dirty="0">
                <a:latin typeface="Trebuchet MS" panose="020B0603020202020204" pitchFamily="34" charset="0"/>
              </a:rPr>
              <a:t>(</a:t>
            </a:r>
            <a:r>
              <a:rPr lang="en-US" altLang="ko-KR" sz="1600" dirty="0" err="1">
                <a:latin typeface="Trebuchet MS" panose="020B0603020202020204" pitchFamily="34" charset="0"/>
              </a:rPr>
              <a:t>dq</a:t>
            </a:r>
            <a:r>
              <a:rPr lang="en-US" altLang="ko-KR" sz="1600" dirty="0">
                <a:latin typeface="Trebuchet MS" panose="020B0603020202020204" pitchFamily="34" charset="0"/>
              </a:rPr>
              <a:t>, e) ::= 	</a:t>
            </a:r>
            <a:r>
              <a:rPr lang="ko-KR" altLang="en-US" sz="1600" dirty="0" err="1">
                <a:latin typeface="Trebuchet MS" panose="020B0603020202020204" pitchFamily="34" charset="0"/>
              </a:rPr>
              <a:t>덱의</a:t>
            </a:r>
            <a:r>
              <a:rPr lang="ko-KR" altLang="en-US" sz="1600" dirty="0">
                <a:latin typeface="Trebuchet MS" panose="020B0603020202020204" pitchFamily="34" charset="0"/>
              </a:rPr>
              <a:t> 뒤에 요소를 추가한다</a:t>
            </a:r>
            <a:r>
              <a:rPr lang="en-US" altLang="ko-KR" sz="1600" dirty="0">
                <a:latin typeface="Trebuchet MS" panose="020B0603020202020204" pitchFamily="34" charset="0"/>
              </a:rPr>
              <a:t>.         </a:t>
            </a:r>
            <a:r>
              <a:rPr lang="en-US" altLang="ko-KR" sz="1600" dirty="0">
                <a:solidFill>
                  <a:srgbClr val="00B050"/>
                </a:solidFill>
                <a:latin typeface="Trebuchet MS" panose="020B0603020202020204" pitchFamily="34" charset="0"/>
                <a:sym typeface="Wingdings" panose="05000000000000000000" pitchFamily="2" charset="2"/>
              </a:rPr>
              <a:t></a:t>
            </a:r>
            <a:r>
              <a:rPr lang="en-US" altLang="ko-KR" sz="1600" dirty="0">
                <a:solidFill>
                  <a:srgbClr val="00B050"/>
                </a:solidFill>
                <a:latin typeface="Trebuchet MS" panose="020B0603020202020204" pitchFamily="34" charset="0"/>
              </a:rPr>
              <a:t>  enqueue(q, e)</a:t>
            </a:r>
            <a:r>
              <a:rPr lang="en-US" altLang="ko-KR" sz="1600" dirty="0">
                <a:latin typeface="Trebuchet MS" panose="020B0603020202020204" pitchFamily="34" charset="0"/>
              </a:rPr>
              <a:t>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 ▪ </a:t>
            </a:r>
            <a:r>
              <a:rPr lang="en-US" altLang="ko-KR" sz="1600" dirty="0" err="1">
                <a:solidFill>
                  <a:srgbClr val="FF0000"/>
                </a:solidFill>
                <a:latin typeface="Trebuchet MS" panose="020B0603020202020204" pitchFamily="34" charset="0"/>
              </a:rPr>
              <a:t>delete_front</a:t>
            </a:r>
            <a:r>
              <a:rPr lang="en-US" altLang="ko-KR" sz="1600" dirty="0">
                <a:latin typeface="Trebuchet MS" panose="020B0603020202020204" pitchFamily="34" charset="0"/>
              </a:rPr>
              <a:t>(</a:t>
            </a:r>
            <a:r>
              <a:rPr lang="en-US" altLang="ko-KR" sz="1600" dirty="0" err="1">
                <a:latin typeface="Trebuchet MS" panose="020B0603020202020204" pitchFamily="34" charset="0"/>
              </a:rPr>
              <a:t>dq</a:t>
            </a:r>
            <a:r>
              <a:rPr lang="en-US" altLang="ko-KR" sz="1600" dirty="0">
                <a:latin typeface="Trebuchet MS" panose="020B0603020202020204" pitchFamily="34" charset="0"/>
              </a:rPr>
              <a:t>) ::=	</a:t>
            </a:r>
            <a:r>
              <a:rPr lang="ko-KR" altLang="en-US" sz="1600" dirty="0" err="1">
                <a:latin typeface="Trebuchet MS" panose="020B0603020202020204" pitchFamily="34" charset="0"/>
              </a:rPr>
              <a:t>덱의</a:t>
            </a:r>
            <a:r>
              <a:rPr lang="ko-KR" altLang="en-US" sz="1600" dirty="0">
                <a:latin typeface="Trebuchet MS" panose="020B0603020202020204" pitchFamily="34" charset="0"/>
              </a:rPr>
              <a:t> 앞에 있는 요소를 반환한 다음 삭제한다 </a:t>
            </a:r>
            <a:r>
              <a:rPr lang="en-US" altLang="ko-KR" sz="1600" dirty="0">
                <a:solidFill>
                  <a:srgbClr val="00B050"/>
                </a:solidFill>
                <a:latin typeface="Trebuchet MS" panose="020B0603020202020204" pitchFamily="34" charset="0"/>
                <a:sym typeface="Wingdings" panose="05000000000000000000" pitchFamily="2" charset="2"/>
              </a:rPr>
              <a:t></a:t>
            </a:r>
            <a:r>
              <a:rPr lang="en-US" altLang="ko-KR" sz="1600" dirty="0">
                <a:solidFill>
                  <a:srgbClr val="00B050"/>
                </a:solidFill>
                <a:latin typeface="Trebuchet MS" panose="020B0603020202020204" pitchFamily="34" charset="0"/>
              </a:rPr>
              <a:t>  dequeue(q)</a:t>
            </a:r>
            <a:r>
              <a:rPr lang="en-US" altLang="ko-KR" sz="1600" dirty="0">
                <a:latin typeface="Trebuchet MS" panose="020B0603020202020204" pitchFamily="34" charset="0"/>
              </a:rPr>
              <a:t> </a:t>
            </a:r>
            <a:endParaRPr lang="ko-KR" altLang="en-US" sz="16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600" dirty="0">
                <a:latin typeface="Trebuchet MS" panose="020B0603020202020204" pitchFamily="34" charset="0"/>
              </a:rPr>
              <a:t> ▪ </a:t>
            </a:r>
            <a:r>
              <a:rPr lang="en-US" altLang="ko-KR" sz="1600" dirty="0" err="1">
                <a:solidFill>
                  <a:srgbClr val="3366FF"/>
                </a:solidFill>
                <a:latin typeface="Trebuchet MS" panose="020B0603020202020204" pitchFamily="34" charset="0"/>
              </a:rPr>
              <a:t>delete_rear</a:t>
            </a:r>
            <a:r>
              <a:rPr lang="en-US" altLang="ko-KR" sz="1600" dirty="0">
                <a:latin typeface="Trebuchet MS" panose="020B0603020202020204" pitchFamily="34" charset="0"/>
              </a:rPr>
              <a:t>(</a:t>
            </a:r>
            <a:r>
              <a:rPr lang="en-US" altLang="ko-KR" sz="1600" dirty="0" err="1">
                <a:latin typeface="Trebuchet MS" panose="020B0603020202020204" pitchFamily="34" charset="0"/>
              </a:rPr>
              <a:t>dq</a:t>
            </a:r>
            <a:r>
              <a:rPr lang="en-US" altLang="ko-KR" sz="1600" dirty="0">
                <a:latin typeface="Trebuchet MS" panose="020B0603020202020204" pitchFamily="34" charset="0"/>
              </a:rPr>
              <a:t>) ::=	</a:t>
            </a:r>
            <a:r>
              <a:rPr lang="ko-KR" altLang="en-US" sz="1600" b="1" dirty="0" err="1">
                <a:latin typeface="Trebuchet MS" panose="020B0603020202020204" pitchFamily="34" charset="0"/>
              </a:rPr>
              <a:t>덱의</a:t>
            </a:r>
            <a:r>
              <a:rPr lang="ko-KR" altLang="en-US" sz="1600" b="1" dirty="0">
                <a:latin typeface="Trebuchet MS" panose="020B0603020202020204" pitchFamily="34" charset="0"/>
              </a:rPr>
              <a:t> 뒤에 있는 요소를 반환한 다음 삭제한다</a:t>
            </a:r>
            <a:r>
              <a:rPr lang="en-US" altLang="ko-KR" sz="1600" b="1" dirty="0">
                <a:latin typeface="Trebuchet MS" panose="020B0603020202020204" pitchFamily="34" charset="0"/>
              </a:rPr>
              <a:t>.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 ▪ </a:t>
            </a:r>
            <a:r>
              <a:rPr lang="en-US" altLang="ko-KR" sz="1600" dirty="0" err="1">
                <a:solidFill>
                  <a:srgbClr val="FF0000"/>
                </a:solidFill>
                <a:latin typeface="Trebuchet MS" panose="020B0603020202020204" pitchFamily="34" charset="0"/>
              </a:rPr>
              <a:t>get_front</a:t>
            </a:r>
            <a:r>
              <a:rPr lang="en-US" altLang="ko-KR" sz="1600" dirty="0">
                <a:latin typeface="Trebuchet MS" panose="020B0603020202020204" pitchFamily="34" charset="0"/>
              </a:rPr>
              <a:t>(q) ::=                 </a:t>
            </a:r>
            <a:r>
              <a:rPr lang="ko-KR" altLang="en-US" sz="1600" dirty="0" err="1">
                <a:latin typeface="Trebuchet MS" panose="020B0603020202020204" pitchFamily="34" charset="0"/>
              </a:rPr>
              <a:t>덱의</a:t>
            </a:r>
            <a:r>
              <a:rPr lang="ko-KR" altLang="en-US" sz="1600" dirty="0">
                <a:latin typeface="Trebuchet MS" panose="020B0603020202020204" pitchFamily="34" charset="0"/>
              </a:rPr>
              <a:t> 앞에서 삭제하지 않고 앞에 있는 요소를 반환한다</a:t>
            </a:r>
            <a:r>
              <a:rPr lang="en-US" altLang="ko-KR" sz="1600" dirty="0">
                <a:latin typeface="Trebuchet MS" panose="020B0603020202020204" pitchFamily="34" charset="0"/>
              </a:rPr>
              <a:t>.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 ▪ </a:t>
            </a:r>
            <a:r>
              <a:rPr lang="en-US" altLang="ko-KR" sz="1600" dirty="0" err="1">
                <a:solidFill>
                  <a:srgbClr val="3366FF"/>
                </a:solidFill>
                <a:latin typeface="Trebuchet MS" panose="020B0603020202020204" pitchFamily="34" charset="0"/>
              </a:rPr>
              <a:t>get_rear</a:t>
            </a:r>
            <a:r>
              <a:rPr lang="en-US" altLang="ko-KR" sz="1600" dirty="0">
                <a:latin typeface="Trebuchet MS" panose="020B0603020202020204" pitchFamily="34" charset="0"/>
              </a:rPr>
              <a:t>(q) ::= 	              </a:t>
            </a:r>
            <a:r>
              <a:rPr lang="ko-KR" altLang="en-US" sz="1600" dirty="0" err="1">
                <a:latin typeface="Trebuchet MS" panose="020B0603020202020204" pitchFamily="34" charset="0"/>
              </a:rPr>
              <a:t>덱의</a:t>
            </a:r>
            <a:r>
              <a:rPr lang="ko-KR" altLang="en-US" sz="1600" dirty="0">
                <a:latin typeface="Trebuchet MS" panose="020B0603020202020204" pitchFamily="34" charset="0"/>
              </a:rPr>
              <a:t> 뒤에서 삭제하지 않고 뒤에 있는 요소를 반환한다</a:t>
            </a:r>
            <a:r>
              <a:rPr lang="en-US" altLang="ko-KR" sz="1600" dirty="0">
                <a:latin typeface="Trebuchet MS" panose="020B0603020202020204" pitchFamily="34" charset="0"/>
              </a:rPr>
              <a:t>.</a:t>
            </a:r>
          </a:p>
        </p:txBody>
      </p:sp>
      <p:sp>
        <p:nvSpPr>
          <p:cNvPr id="2" name="오른쪽 중괄호 1">
            <a:extLst>
              <a:ext uri="{FF2B5EF4-FFF2-40B4-BE49-F238E27FC236}">
                <a16:creationId xmlns:a16="http://schemas.microsoft.com/office/drawing/2014/main" id="{E403B682-49EE-8E68-B008-13C527DC20E9}"/>
              </a:ext>
            </a:extLst>
          </p:cNvPr>
          <p:cNvSpPr/>
          <p:nvPr/>
        </p:nvSpPr>
        <p:spPr>
          <a:xfrm>
            <a:off x="6327194" y="2258870"/>
            <a:ext cx="315035" cy="1170130"/>
          </a:xfrm>
          <a:prstGeom prst="rightBrac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624FBC-D897-BA20-A4F5-D5A21170681B}"/>
              </a:ext>
            </a:extLst>
          </p:cNvPr>
          <p:cNvSpPr txBox="1"/>
          <p:nvPr/>
        </p:nvSpPr>
        <p:spPr>
          <a:xfrm>
            <a:off x="6687235" y="2659269"/>
            <a:ext cx="135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</a:rPr>
              <a:t>큐와 동일</a:t>
            </a:r>
          </a:p>
        </p:txBody>
      </p:sp>
    </p:spTree>
    <p:extLst>
      <p:ext uri="{BB962C8B-B14F-4D97-AF65-F5344CB8AC3E}">
        <p14:creationId xmlns:p14="http://schemas.microsoft.com/office/powerpoint/2010/main" val="2221454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큐 데이터타입</a:t>
            </a:r>
            <a:endParaRPr lang="en-US" altLang="ko-KR" dirty="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609962" y="1133745"/>
            <a:ext cx="8145463" cy="5478423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>
                <a:latin typeface="Trebuchet MS" panose="020B0603020202020204" pitchFamily="34" charset="0"/>
              </a:rPr>
              <a:t>객체</a:t>
            </a:r>
            <a:r>
              <a:rPr lang="en-US" altLang="ko-KR" sz="1400" dirty="0">
                <a:latin typeface="Trebuchet MS" panose="020B0603020202020204" pitchFamily="34" charset="0"/>
              </a:rPr>
              <a:t>: 0</a:t>
            </a:r>
            <a:r>
              <a:rPr lang="ko-KR" altLang="en-US" sz="1400" dirty="0">
                <a:latin typeface="Trebuchet MS" panose="020B0603020202020204" pitchFamily="34" charset="0"/>
              </a:rPr>
              <a:t>개 이상의 요소들로 구성된 선형 리스트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>
                <a:latin typeface="Trebuchet MS" panose="020B0603020202020204" pitchFamily="34" charset="0"/>
              </a:rPr>
              <a:t>∙연산</a:t>
            </a:r>
            <a:r>
              <a:rPr lang="en-US" altLang="ko-KR" sz="1400" dirty="0">
                <a:latin typeface="Trebuchet MS" panose="020B0603020202020204" pitchFamily="34" charset="0"/>
              </a:rPr>
              <a:t>: 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 ▪ create(</a:t>
            </a:r>
            <a:r>
              <a:rPr lang="en-US" altLang="ko-KR" sz="1400" dirty="0" err="1">
                <a:latin typeface="Trebuchet MS" panose="020B0603020202020204" pitchFamily="34" charset="0"/>
              </a:rPr>
              <a:t>max_size</a:t>
            </a:r>
            <a:r>
              <a:rPr lang="en-US" altLang="ko-KR" sz="1400" dirty="0">
                <a:latin typeface="Trebuchet MS" panose="020B0603020202020204" pitchFamily="34" charset="0"/>
              </a:rPr>
              <a:t>) ::=	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</a:t>
            </a:r>
            <a:r>
              <a:rPr lang="ko-KR" altLang="en-US" sz="1400" dirty="0">
                <a:latin typeface="Trebuchet MS" panose="020B0603020202020204" pitchFamily="34" charset="0"/>
              </a:rPr>
              <a:t>최대 크기가 </a:t>
            </a:r>
            <a:r>
              <a:rPr lang="en-US" altLang="ko-KR" sz="1400" dirty="0" err="1">
                <a:latin typeface="Trebuchet MS" panose="020B0603020202020204" pitchFamily="34" charset="0"/>
              </a:rPr>
              <a:t>max_size</a:t>
            </a:r>
            <a:r>
              <a:rPr lang="ko-KR" altLang="en-US" sz="1400" dirty="0">
                <a:latin typeface="Trebuchet MS" panose="020B0603020202020204" pitchFamily="34" charset="0"/>
              </a:rPr>
              <a:t>인 </a:t>
            </a:r>
            <a:r>
              <a:rPr lang="ko-KR" altLang="en-US" sz="1400" dirty="0" err="1">
                <a:latin typeface="Trebuchet MS" panose="020B0603020202020204" pitchFamily="34" charset="0"/>
              </a:rPr>
              <a:t>공백큐를</a:t>
            </a:r>
            <a:r>
              <a:rPr lang="ko-KR" altLang="en-US" sz="1400" dirty="0">
                <a:latin typeface="Trebuchet MS" panose="020B0603020202020204" pitchFamily="34" charset="0"/>
              </a:rPr>
              <a:t> 생성한다</a:t>
            </a:r>
            <a:r>
              <a:rPr lang="en-US" altLang="ko-KR" sz="1400" dirty="0">
                <a:latin typeface="Trebuchet MS" panose="020B0603020202020204" pitchFamily="34" charset="0"/>
              </a:rPr>
              <a:t>.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 ▪ </a:t>
            </a:r>
            <a:r>
              <a:rPr lang="en-US" altLang="ko-KR" sz="1400" dirty="0" err="1">
                <a:latin typeface="Trebuchet MS" panose="020B0603020202020204" pitchFamily="34" charset="0"/>
              </a:rPr>
              <a:t>init</a:t>
            </a:r>
            <a:r>
              <a:rPr lang="en-US" altLang="ko-KR" sz="1400" dirty="0">
                <a:latin typeface="Trebuchet MS" panose="020B0603020202020204" pitchFamily="34" charset="0"/>
              </a:rPr>
              <a:t>(q) ::=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</a:t>
            </a:r>
            <a:r>
              <a:rPr lang="ko-KR" altLang="en-US" sz="1400" dirty="0">
                <a:latin typeface="Trebuchet MS" panose="020B0603020202020204" pitchFamily="34" charset="0"/>
              </a:rPr>
              <a:t>큐를 초기화한다</a:t>
            </a:r>
            <a:r>
              <a:rPr lang="en-US" altLang="ko-KR" sz="1400" dirty="0">
                <a:latin typeface="Trebuchet MS" panose="020B0603020202020204" pitchFamily="34" charset="0"/>
              </a:rPr>
              <a:t>.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 ▪ </a:t>
            </a:r>
            <a:r>
              <a:rPr lang="en-US" altLang="ko-KR" sz="1400" dirty="0" err="1">
                <a:latin typeface="Trebuchet MS" panose="020B0603020202020204" pitchFamily="34" charset="0"/>
              </a:rPr>
              <a:t>is_empty</a:t>
            </a:r>
            <a:r>
              <a:rPr lang="en-US" altLang="ko-KR" sz="1400" dirty="0">
                <a:latin typeface="Trebuchet MS" panose="020B0603020202020204" pitchFamily="34" charset="0"/>
              </a:rPr>
              <a:t>(q) ::=  	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if(size == 0) return TRUE;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else return FALSE;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 ▪ </a:t>
            </a:r>
            <a:r>
              <a:rPr lang="en-US" altLang="ko-KR" sz="1400" dirty="0" err="1">
                <a:latin typeface="Trebuchet MS" panose="020B0603020202020204" pitchFamily="34" charset="0"/>
              </a:rPr>
              <a:t>is_full</a:t>
            </a:r>
            <a:r>
              <a:rPr lang="en-US" altLang="ko-KR" sz="1400" dirty="0">
                <a:latin typeface="Trebuchet MS" panose="020B0603020202020204" pitchFamily="34" charset="0"/>
              </a:rPr>
              <a:t>(q) ::=	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if(size == </a:t>
            </a:r>
            <a:r>
              <a:rPr lang="en-US" altLang="ko-KR" sz="1400" dirty="0" err="1">
                <a:latin typeface="Trebuchet MS" panose="020B0603020202020204" pitchFamily="34" charset="0"/>
              </a:rPr>
              <a:t>max_size</a:t>
            </a:r>
            <a:r>
              <a:rPr lang="en-US" altLang="ko-KR" sz="1400" dirty="0">
                <a:latin typeface="Trebuchet MS" panose="020B0603020202020204" pitchFamily="34" charset="0"/>
              </a:rPr>
              <a:t>) return TRUE;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else return FALSE;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 ▪ </a:t>
            </a:r>
            <a:r>
              <a:rPr lang="en-US" altLang="ko-KR" sz="1400" dirty="0" err="1">
                <a:latin typeface="Trebuchet MS" panose="020B0603020202020204" pitchFamily="34" charset="0"/>
              </a:rPr>
              <a:t>enqueue</a:t>
            </a:r>
            <a:r>
              <a:rPr lang="en-US" altLang="ko-KR" sz="1400" dirty="0">
                <a:latin typeface="Trebuchet MS" panose="020B0603020202020204" pitchFamily="34" charset="0"/>
              </a:rPr>
              <a:t>(q, e) ::= 	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if( </a:t>
            </a:r>
            <a:r>
              <a:rPr lang="en-US" altLang="ko-KR" sz="1400" dirty="0" err="1">
                <a:latin typeface="Trebuchet MS" panose="020B0603020202020204" pitchFamily="34" charset="0"/>
              </a:rPr>
              <a:t>is_full</a:t>
            </a:r>
            <a:r>
              <a:rPr lang="en-US" altLang="ko-KR" sz="1400" dirty="0">
                <a:latin typeface="Trebuchet MS" panose="020B0603020202020204" pitchFamily="34" charset="0"/>
              </a:rPr>
              <a:t>(q) ) </a:t>
            </a:r>
            <a:r>
              <a:rPr lang="en-US" altLang="ko-KR" sz="1400" dirty="0" err="1">
                <a:latin typeface="Trebuchet MS" panose="020B0603020202020204" pitchFamily="34" charset="0"/>
              </a:rPr>
              <a:t>queue_full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ko-KR" altLang="en-US" sz="1400" dirty="0">
                <a:latin typeface="Trebuchet MS" panose="020B0603020202020204" pitchFamily="34" charset="0"/>
              </a:rPr>
              <a:t>오류</a:t>
            </a:r>
            <a:r>
              <a:rPr lang="en-US" altLang="ko-KR" sz="1400" dirty="0">
                <a:latin typeface="Trebuchet MS" panose="020B0603020202020204" pitchFamily="34" charset="0"/>
              </a:rPr>
              <a:t>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else q</a:t>
            </a:r>
            <a:r>
              <a:rPr lang="ko-KR" altLang="en-US" sz="1400" dirty="0">
                <a:latin typeface="Trebuchet MS" panose="020B0603020202020204" pitchFamily="34" charset="0"/>
              </a:rPr>
              <a:t>의 끝에 </a:t>
            </a:r>
            <a:r>
              <a:rPr lang="en-US" altLang="ko-KR" sz="1400" dirty="0">
                <a:latin typeface="Trebuchet MS" panose="020B0603020202020204" pitchFamily="34" charset="0"/>
              </a:rPr>
              <a:t>e</a:t>
            </a:r>
            <a:r>
              <a:rPr lang="ko-KR" altLang="en-US" sz="1400" dirty="0">
                <a:latin typeface="Trebuchet MS" panose="020B0603020202020204" pitchFamily="34" charset="0"/>
              </a:rPr>
              <a:t>를 추가한다</a:t>
            </a:r>
            <a:r>
              <a:rPr lang="en-US" altLang="ko-KR" sz="1400" dirty="0">
                <a:latin typeface="Trebuchet MS" panose="020B0603020202020204" pitchFamily="34" charset="0"/>
              </a:rPr>
              <a:t>.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 ▪ </a:t>
            </a:r>
            <a:r>
              <a:rPr lang="en-US" altLang="ko-KR" sz="1400" dirty="0" err="1">
                <a:latin typeface="Trebuchet MS" panose="020B0603020202020204" pitchFamily="34" charset="0"/>
              </a:rPr>
              <a:t>dequeue</a:t>
            </a:r>
            <a:r>
              <a:rPr lang="en-US" altLang="ko-KR" sz="1400" dirty="0">
                <a:latin typeface="Trebuchet MS" panose="020B0603020202020204" pitchFamily="34" charset="0"/>
              </a:rPr>
              <a:t>(q) ::=	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if( </a:t>
            </a:r>
            <a:r>
              <a:rPr lang="en-US" altLang="ko-KR" sz="1400" dirty="0" err="1">
                <a:latin typeface="Trebuchet MS" panose="020B0603020202020204" pitchFamily="34" charset="0"/>
              </a:rPr>
              <a:t>is_empty</a:t>
            </a:r>
            <a:r>
              <a:rPr lang="en-US" altLang="ko-KR" sz="1400" dirty="0">
                <a:latin typeface="Trebuchet MS" panose="020B0603020202020204" pitchFamily="34" charset="0"/>
              </a:rPr>
              <a:t>(q) ) </a:t>
            </a:r>
            <a:r>
              <a:rPr lang="en-US" altLang="ko-KR" sz="1400" dirty="0" err="1">
                <a:latin typeface="Trebuchet MS" panose="020B0603020202020204" pitchFamily="34" charset="0"/>
              </a:rPr>
              <a:t>queue_empty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ko-KR" altLang="en-US" sz="1400" dirty="0">
                <a:latin typeface="Trebuchet MS" panose="020B0603020202020204" pitchFamily="34" charset="0"/>
              </a:rPr>
              <a:t>오류</a:t>
            </a:r>
            <a:r>
              <a:rPr lang="en-US" altLang="ko-KR" sz="1400" dirty="0">
                <a:latin typeface="Trebuchet MS" panose="020B0603020202020204" pitchFamily="34" charset="0"/>
              </a:rPr>
              <a:t>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else q</a:t>
            </a:r>
            <a:r>
              <a:rPr lang="ko-KR" altLang="en-US" sz="1400" dirty="0">
                <a:latin typeface="Trebuchet MS" panose="020B0603020202020204" pitchFamily="34" charset="0"/>
              </a:rPr>
              <a:t>의 맨 앞에 있는 </a:t>
            </a:r>
            <a:r>
              <a:rPr lang="en-US" altLang="ko-KR" sz="1400" dirty="0">
                <a:latin typeface="Trebuchet MS" panose="020B0603020202020204" pitchFamily="34" charset="0"/>
              </a:rPr>
              <a:t>e</a:t>
            </a:r>
            <a:r>
              <a:rPr lang="ko-KR" altLang="en-US" sz="1400" dirty="0">
                <a:latin typeface="Trebuchet MS" panose="020B0603020202020204" pitchFamily="34" charset="0"/>
              </a:rPr>
              <a:t>를 제거하여 반환한다</a:t>
            </a:r>
            <a:r>
              <a:rPr lang="en-US" altLang="ko-KR" sz="1400" dirty="0">
                <a:latin typeface="Trebuchet MS" panose="020B0603020202020204" pitchFamily="34" charset="0"/>
              </a:rPr>
              <a:t>.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 ▪ peek(q) ::= 	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if( </a:t>
            </a:r>
            <a:r>
              <a:rPr lang="en-US" altLang="ko-KR" sz="1400" dirty="0" err="1">
                <a:latin typeface="Trebuchet MS" panose="020B0603020202020204" pitchFamily="34" charset="0"/>
              </a:rPr>
              <a:t>is_empty</a:t>
            </a:r>
            <a:r>
              <a:rPr lang="en-US" altLang="ko-KR" sz="1400" dirty="0">
                <a:latin typeface="Trebuchet MS" panose="020B0603020202020204" pitchFamily="34" charset="0"/>
              </a:rPr>
              <a:t>(q) ) </a:t>
            </a:r>
            <a:r>
              <a:rPr lang="en-US" altLang="ko-KR" sz="1400" dirty="0" err="1">
                <a:latin typeface="Trebuchet MS" panose="020B0603020202020204" pitchFamily="34" charset="0"/>
              </a:rPr>
              <a:t>queue_empty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ko-KR" altLang="en-US" sz="1400" dirty="0">
                <a:latin typeface="Trebuchet MS" panose="020B0603020202020204" pitchFamily="34" charset="0"/>
              </a:rPr>
              <a:t>오류</a:t>
            </a:r>
            <a:r>
              <a:rPr lang="en-US" altLang="ko-KR" sz="1400" dirty="0">
                <a:latin typeface="Trebuchet MS" panose="020B0603020202020204" pitchFamily="34" charset="0"/>
              </a:rPr>
              <a:t>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else q</a:t>
            </a:r>
            <a:r>
              <a:rPr lang="ko-KR" altLang="en-US" sz="1400" dirty="0">
                <a:latin typeface="Trebuchet MS" panose="020B0603020202020204" pitchFamily="34" charset="0"/>
              </a:rPr>
              <a:t>의 맨 앞에 있는 </a:t>
            </a:r>
            <a:r>
              <a:rPr lang="en-US" altLang="ko-KR" sz="1400" dirty="0">
                <a:latin typeface="Trebuchet MS" panose="020B0603020202020204" pitchFamily="34" charset="0"/>
              </a:rPr>
              <a:t>e</a:t>
            </a:r>
            <a:r>
              <a:rPr lang="ko-KR" altLang="en-US" sz="1400" dirty="0">
                <a:latin typeface="Trebuchet MS" panose="020B0603020202020204" pitchFamily="34" charset="0"/>
              </a:rPr>
              <a:t>를 읽어서 반환한다</a:t>
            </a:r>
            <a:r>
              <a:rPr lang="en-US" altLang="ko-KR" sz="1400" dirty="0">
                <a:latin typeface="Trebuchet MS" panose="020B0603020202020204" pitchFamily="34" charset="0"/>
              </a:rPr>
              <a:t>.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배열을 이용한 </a:t>
            </a:r>
            <a:r>
              <a:rPr lang="ko-KR" altLang="en-US" dirty="0" err="1"/>
              <a:t>덱의</a:t>
            </a:r>
            <a:r>
              <a:rPr lang="ko-KR" altLang="en-US" dirty="0"/>
              <a:t> 구현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992651"/>
            <a:ext cx="8153400" cy="371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8917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3484563" cy="1143000"/>
          </a:xfrm>
        </p:spPr>
        <p:txBody>
          <a:bodyPr/>
          <a:lstStyle/>
          <a:p>
            <a:pPr eaLnBrk="1" hangingPunct="1"/>
            <a:r>
              <a:rPr lang="ko-KR" altLang="en-US" dirty="0"/>
              <a:t>  프로그램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656565" y="503675"/>
            <a:ext cx="7740650" cy="5736955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#include &lt;</a:t>
            </a:r>
            <a:r>
              <a:rPr lang="en-US" altLang="ko-KR" sz="1400" dirty="0" err="1">
                <a:latin typeface="Trebuchet MS" panose="020B0603020202020204" pitchFamily="34" charset="0"/>
              </a:rPr>
              <a:t>stdio.h</a:t>
            </a:r>
            <a:r>
              <a:rPr lang="en-US" altLang="ko-KR" sz="1400" dirty="0">
                <a:latin typeface="Trebuchet MS" panose="020B0603020202020204" pitchFamily="34" charset="0"/>
              </a:rPr>
              <a:t>&gt;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#include &lt;</a:t>
            </a:r>
            <a:r>
              <a:rPr lang="en-US" altLang="ko-KR" sz="1400" dirty="0" err="1">
                <a:latin typeface="Trebuchet MS" panose="020B0603020202020204" pitchFamily="34" charset="0"/>
              </a:rPr>
              <a:t>stdlib.h</a:t>
            </a:r>
            <a:r>
              <a:rPr lang="en-US" altLang="ko-KR" sz="1400" dirty="0">
                <a:latin typeface="Trebuchet MS" panose="020B0603020202020204" pitchFamily="34" charset="0"/>
              </a:rPr>
              <a:t>&gt;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#define MAX_QUEUE_SIZE 5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>
                <a:latin typeface="Trebuchet MS" panose="020B0603020202020204" pitchFamily="34" charset="0"/>
              </a:rPr>
              <a:t>typedef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element;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>
                <a:latin typeface="Trebuchet MS" panose="020B0603020202020204" pitchFamily="34" charset="0"/>
              </a:rPr>
              <a:t>typedef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struct</a:t>
            </a:r>
            <a:r>
              <a:rPr lang="en-US" altLang="ko-KR" sz="1400" dirty="0">
                <a:latin typeface="Trebuchet MS" panose="020B0603020202020204" pitchFamily="34" charset="0"/>
              </a:rPr>
              <a:t> { // </a:t>
            </a:r>
            <a:r>
              <a:rPr lang="ko-KR" altLang="en-US" sz="1400" dirty="0">
                <a:latin typeface="Trebuchet MS" panose="020B0603020202020204" pitchFamily="34" charset="0"/>
              </a:rPr>
              <a:t>큐 타입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>
                <a:latin typeface="Trebuchet MS" panose="020B0603020202020204" pitchFamily="34" charset="0"/>
              </a:rPr>
              <a:t>element  data[MAX_QUEUE_SIZE];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 front, rear;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 </a:t>
            </a:r>
            <a:r>
              <a:rPr lang="en-US" altLang="ko-KR" sz="1400" dirty="0" err="1">
                <a:latin typeface="Trebuchet MS" panose="020B0603020202020204" pitchFamily="34" charset="0"/>
              </a:rPr>
              <a:t>DequeType</a:t>
            </a:r>
            <a:r>
              <a:rPr lang="en-US" altLang="ko-KR" sz="1400" dirty="0">
                <a:latin typeface="Trebuchet MS" panose="020B0603020202020204" pitchFamily="34" charset="0"/>
              </a:rPr>
              <a:t>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</a:rPr>
              <a:t>오류 함수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void error(char *message)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fprintf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stderr</a:t>
            </a:r>
            <a:r>
              <a:rPr lang="en-US" altLang="ko-KR" sz="1400" dirty="0">
                <a:latin typeface="Trebuchet MS" panose="020B0603020202020204" pitchFamily="34" charset="0"/>
              </a:rPr>
              <a:t>, "%s\n", message);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exit(1);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</a:rPr>
              <a:t>초기화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void </a:t>
            </a:r>
            <a:r>
              <a:rPr lang="en-US" altLang="ko-KR" sz="1400" dirty="0" err="1">
                <a:latin typeface="Trebuchet MS" panose="020B0603020202020204" pitchFamily="34" charset="0"/>
              </a:rPr>
              <a:t>init_deque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DequeType</a:t>
            </a:r>
            <a:r>
              <a:rPr lang="en-US" altLang="ko-KR" sz="1400" dirty="0">
                <a:latin typeface="Trebuchet MS" panose="020B0603020202020204" pitchFamily="34" charset="0"/>
              </a:rPr>
              <a:t> *q)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q-&gt;front = q-&gt;rear = 0;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12B081C-854E-CA64-EA28-2A64ABF65983}"/>
              </a:ext>
            </a:extLst>
          </p:cNvPr>
          <p:cNvSpPr/>
          <p:nvPr/>
        </p:nvSpPr>
        <p:spPr>
          <a:xfrm>
            <a:off x="701570" y="1583795"/>
            <a:ext cx="4410490" cy="12601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ED1F8D-632F-EE01-B9C8-285A8BEB8980}"/>
              </a:ext>
            </a:extLst>
          </p:cNvPr>
          <p:cNvSpPr/>
          <p:nvPr/>
        </p:nvSpPr>
        <p:spPr>
          <a:xfrm>
            <a:off x="1556665" y="5597860"/>
            <a:ext cx="2025225" cy="3514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4937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3484563" cy="1143000"/>
          </a:xfrm>
        </p:spPr>
        <p:txBody>
          <a:bodyPr/>
          <a:lstStyle/>
          <a:p>
            <a:pPr eaLnBrk="1" hangingPunct="1"/>
            <a:r>
              <a:rPr lang="ko-KR" altLang="en-US" dirty="0"/>
              <a:t>  프로그램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746575" y="33663"/>
            <a:ext cx="7740650" cy="6512552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</a:rPr>
              <a:t>공백 상태 검출 함수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is_empty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DequeType</a:t>
            </a:r>
            <a:r>
              <a:rPr lang="en-US" altLang="ko-KR" sz="1400" dirty="0">
                <a:latin typeface="Trebuchet MS" panose="020B0603020202020204" pitchFamily="34" charset="0"/>
              </a:rPr>
              <a:t> *q)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return (q-&gt;front == q-&gt;rear);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</a:rPr>
              <a:t>포화 상태 검출 함수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is_full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DequeType</a:t>
            </a:r>
            <a:r>
              <a:rPr lang="en-US" altLang="ko-KR" sz="1400" dirty="0">
                <a:latin typeface="Trebuchet MS" panose="020B0603020202020204" pitchFamily="34" charset="0"/>
              </a:rPr>
              <a:t> *q)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return ((q-&gt;rear + 1) % MAX_QUEUE_SIZE == q-&gt;front);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ko-KR" altLang="en-US" sz="1400" dirty="0" err="1">
                <a:latin typeface="Trebuchet MS" panose="020B0603020202020204" pitchFamily="34" charset="0"/>
              </a:rPr>
              <a:t>원형큐</a:t>
            </a:r>
            <a:r>
              <a:rPr lang="ko-KR" altLang="en-US" sz="1400" dirty="0">
                <a:latin typeface="Trebuchet MS" panose="020B0603020202020204" pitchFamily="34" charset="0"/>
              </a:rPr>
              <a:t> 출력 함수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void </a:t>
            </a:r>
            <a:r>
              <a:rPr lang="en-US" altLang="ko-KR" sz="1400" dirty="0" err="1">
                <a:latin typeface="Trebuchet MS" panose="020B0603020202020204" pitchFamily="34" charset="0"/>
              </a:rPr>
              <a:t>deque_print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DequeType</a:t>
            </a:r>
            <a:r>
              <a:rPr lang="en-US" altLang="ko-KR" sz="1400" dirty="0">
                <a:latin typeface="Trebuchet MS" panose="020B0603020202020204" pitchFamily="34" charset="0"/>
              </a:rPr>
              <a:t> *q)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("DEQUE(front=%d rear=%d) = ", q-&gt;front, q-&gt;rear);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if (!</a:t>
            </a:r>
            <a:r>
              <a:rPr lang="en-US" altLang="ko-KR" sz="1400" dirty="0" err="1">
                <a:latin typeface="Trebuchet MS" panose="020B0603020202020204" pitchFamily="34" charset="0"/>
              </a:rPr>
              <a:t>is_empty</a:t>
            </a:r>
            <a:r>
              <a:rPr lang="en-US" altLang="ko-KR" sz="1400" dirty="0">
                <a:latin typeface="Trebuchet MS" panose="020B0603020202020204" pitchFamily="34" charset="0"/>
              </a:rPr>
              <a:t>(q))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 = q-&gt;front;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do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 = (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 + 1) % (MAX_QUEUE_SIZE);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("%d | ", q-&gt;data[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]);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if (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 == q-&gt;rear)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	break;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} while (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 != q-&gt;front);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("\n");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BFE48D9-FC8A-B2F3-FFEE-67CA4C6E24B0}"/>
              </a:ext>
            </a:extLst>
          </p:cNvPr>
          <p:cNvSpPr/>
          <p:nvPr/>
        </p:nvSpPr>
        <p:spPr>
          <a:xfrm>
            <a:off x="2276745" y="777703"/>
            <a:ext cx="1890210" cy="3514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C4AF99B-70E6-685A-DE64-6F239E1748D1}"/>
              </a:ext>
            </a:extLst>
          </p:cNvPr>
          <p:cNvSpPr/>
          <p:nvPr/>
        </p:nvSpPr>
        <p:spPr>
          <a:xfrm>
            <a:off x="2276745" y="2070273"/>
            <a:ext cx="3825425" cy="3514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1706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3484563" cy="1143000"/>
          </a:xfrm>
        </p:spPr>
        <p:txBody>
          <a:bodyPr/>
          <a:lstStyle/>
          <a:p>
            <a:pPr eaLnBrk="1" hangingPunct="1"/>
            <a:r>
              <a:rPr lang="ko-KR" altLang="en-US" dirty="0"/>
              <a:t>  프로그램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701675" y="323655"/>
            <a:ext cx="7740650" cy="5995487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</a:rPr>
              <a:t>삽입 함수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void </a:t>
            </a:r>
            <a:r>
              <a:rPr lang="en-US" altLang="ko-KR" sz="1400" dirty="0" err="1">
                <a:latin typeface="Trebuchet MS" panose="020B0603020202020204" pitchFamily="34" charset="0"/>
              </a:rPr>
              <a:t>add_rear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DequeType</a:t>
            </a:r>
            <a:r>
              <a:rPr lang="en-US" altLang="ko-KR" sz="1400" dirty="0">
                <a:latin typeface="Trebuchet MS" panose="020B0603020202020204" pitchFamily="34" charset="0"/>
              </a:rPr>
              <a:t> *q, element item)        </a:t>
            </a:r>
            <a:r>
              <a:rPr lang="en-US" altLang="ko-KR" sz="1400" dirty="0">
                <a:solidFill>
                  <a:srgbClr val="00B050"/>
                </a:solidFill>
                <a:latin typeface="Trebuchet MS" panose="020B0603020202020204" pitchFamily="34" charset="0"/>
              </a:rPr>
              <a:t>// enqueue(</a:t>
            </a:r>
            <a:r>
              <a:rPr lang="en-US" altLang="ko-KR" sz="1400" dirty="0" err="1">
                <a:solidFill>
                  <a:srgbClr val="00B050"/>
                </a:solidFill>
                <a:latin typeface="Trebuchet MS" panose="020B0603020202020204" pitchFamily="34" charset="0"/>
              </a:rPr>
              <a:t>QueueType</a:t>
            </a:r>
            <a:r>
              <a:rPr lang="en-US" altLang="ko-KR" sz="1400" dirty="0">
                <a:solidFill>
                  <a:srgbClr val="00B050"/>
                </a:solidFill>
                <a:latin typeface="Trebuchet MS" panose="020B0603020202020204" pitchFamily="34" charset="0"/>
              </a:rPr>
              <a:t> *q, element item)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if (</a:t>
            </a:r>
            <a:r>
              <a:rPr lang="en-US" altLang="ko-KR" sz="1400" dirty="0" err="1">
                <a:latin typeface="Trebuchet MS" panose="020B0603020202020204" pitchFamily="34" charset="0"/>
              </a:rPr>
              <a:t>is_full</a:t>
            </a:r>
            <a:r>
              <a:rPr lang="en-US" altLang="ko-KR" sz="1400" dirty="0">
                <a:latin typeface="Trebuchet MS" panose="020B0603020202020204" pitchFamily="34" charset="0"/>
              </a:rPr>
              <a:t>(q))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error(＂</a:t>
            </a:r>
            <a:r>
              <a:rPr lang="ko-KR" altLang="en-US" sz="1400" dirty="0" err="1">
                <a:latin typeface="Trebuchet MS" panose="020B0603020202020204" pitchFamily="34" charset="0"/>
              </a:rPr>
              <a:t>덱이</a:t>
            </a:r>
            <a:r>
              <a:rPr lang="ko-KR" altLang="en-US" sz="1400" dirty="0">
                <a:latin typeface="Trebuchet MS" panose="020B0603020202020204" pitchFamily="34" charset="0"/>
              </a:rPr>
              <a:t> 포화상태입니다</a:t>
            </a:r>
            <a:r>
              <a:rPr lang="en-US" altLang="ko-KR" sz="1400" dirty="0">
                <a:latin typeface="Trebuchet MS" panose="020B0603020202020204" pitchFamily="34" charset="0"/>
              </a:rPr>
              <a:t>");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return;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q-&gt;rear = (q-&gt;rear + 1) % MAX_QUEUE_SIZE;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q-&gt;data[q-&gt;rear] = item;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</a:rPr>
              <a:t>삭제 함수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400" dirty="0">
                <a:latin typeface="Trebuchet MS" panose="020B0603020202020204" pitchFamily="34" charset="0"/>
              </a:rPr>
              <a:t>element </a:t>
            </a:r>
            <a:r>
              <a:rPr lang="en-US" altLang="ko-KR" sz="1400" dirty="0" err="1">
                <a:latin typeface="Trebuchet MS" panose="020B0603020202020204" pitchFamily="34" charset="0"/>
              </a:rPr>
              <a:t>delete_front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DequeType</a:t>
            </a:r>
            <a:r>
              <a:rPr lang="en-US" altLang="ko-KR" sz="1400" dirty="0">
                <a:latin typeface="Trebuchet MS" panose="020B0603020202020204" pitchFamily="34" charset="0"/>
              </a:rPr>
              <a:t> *q)                 </a:t>
            </a:r>
            <a:r>
              <a:rPr lang="en-US" altLang="ko-KR" sz="1400" dirty="0">
                <a:solidFill>
                  <a:srgbClr val="00B050"/>
                </a:solidFill>
                <a:latin typeface="Trebuchet MS" panose="020B0603020202020204" pitchFamily="34" charset="0"/>
              </a:rPr>
              <a:t>// dequeue(</a:t>
            </a:r>
            <a:r>
              <a:rPr lang="en-US" altLang="ko-KR" sz="1400" dirty="0" err="1">
                <a:solidFill>
                  <a:srgbClr val="00B050"/>
                </a:solidFill>
                <a:latin typeface="Trebuchet MS" panose="020B0603020202020204" pitchFamily="34" charset="0"/>
              </a:rPr>
              <a:t>QueueType</a:t>
            </a:r>
            <a:r>
              <a:rPr lang="en-US" altLang="ko-KR" sz="1400" dirty="0">
                <a:solidFill>
                  <a:srgbClr val="00B050"/>
                </a:solidFill>
                <a:latin typeface="Trebuchet MS" panose="020B0603020202020204" pitchFamily="34" charset="0"/>
              </a:rPr>
              <a:t> *q)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if (</a:t>
            </a:r>
            <a:r>
              <a:rPr lang="en-US" altLang="ko-KR" sz="1400" dirty="0" err="1">
                <a:latin typeface="Trebuchet MS" panose="020B0603020202020204" pitchFamily="34" charset="0"/>
              </a:rPr>
              <a:t>is_empty</a:t>
            </a:r>
            <a:r>
              <a:rPr lang="en-US" altLang="ko-KR" sz="1400" dirty="0">
                <a:latin typeface="Trebuchet MS" panose="020B0603020202020204" pitchFamily="34" charset="0"/>
              </a:rPr>
              <a:t>(q))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error(＂</a:t>
            </a:r>
            <a:r>
              <a:rPr lang="ko-KR" altLang="en-US" sz="1400" dirty="0" err="1">
                <a:latin typeface="Trebuchet MS" panose="020B0603020202020204" pitchFamily="34" charset="0"/>
              </a:rPr>
              <a:t>덱이</a:t>
            </a:r>
            <a:r>
              <a:rPr lang="ko-KR" altLang="en-US" sz="1400" dirty="0">
                <a:latin typeface="Trebuchet MS" panose="020B0603020202020204" pitchFamily="34" charset="0"/>
              </a:rPr>
              <a:t> </a:t>
            </a:r>
            <a:r>
              <a:rPr lang="ko-KR" altLang="en-US" sz="1400" dirty="0" err="1">
                <a:latin typeface="Trebuchet MS" panose="020B0603020202020204" pitchFamily="34" charset="0"/>
              </a:rPr>
              <a:t>공백상태입니다</a:t>
            </a:r>
            <a:r>
              <a:rPr lang="en-US" altLang="ko-KR" sz="1400" dirty="0">
                <a:latin typeface="Trebuchet MS" panose="020B0603020202020204" pitchFamily="34" charset="0"/>
              </a:rPr>
              <a:t>");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exit(1);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q-&gt;front = (q-&gt;front + 1) % MAX_QUEUE_SIZE;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return q-&gt;data[q-&gt;front];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8E8BD17-BE95-387C-45F5-D360C2446D91}"/>
              </a:ext>
            </a:extLst>
          </p:cNvPr>
          <p:cNvSpPr/>
          <p:nvPr/>
        </p:nvSpPr>
        <p:spPr>
          <a:xfrm>
            <a:off x="1646675" y="2402362"/>
            <a:ext cx="3780420" cy="5400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9E83BD0-60CC-5E6B-B046-C333013D15F1}"/>
              </a:ext>
            </a:extLst>
          </p:cNvPr>
          <p:cNvSpPr/>
          <p:nvPr/>
        </p:nvSpPr>
        <p:spPr>
          <a:xfrm>
            <a:off x="1649607" y="5454225"/>
            <a:ext cx="3780420" cy="5400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5770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3484563" cy="1143000"/>
          </a:xfrm>
        </p:spPr>
        <p:txBody>
          <a:bodyPr/>
          <a:lstStyle/>
          <a:p>
            <a:pPr eaLnBrk="1" hangingPunct="1"/>
            <a:r>
              <a:rPr lang="ko-KR" altLang="en-US" dirty="0"/>
              <a:t>  프로그램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746575" y="1465385"/>
            <a:ext cx="7740650" cy="496135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element </a:t>
            </a:r>
            <a:r>
              <a:rPr lang="en-US" altLang="ko-KR" sz="1400" dirty="0" err="1">
                <a:latin typeface="Trebuchet MS" panose="020B0603020202020204" pitchFamily="34" charset="0"/>
              </a:rPr>
              <a:t>get_front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DequeType</a:t>
            </a:r>
            <a:r>
              <a:rPr lang="en-US" altLang="ko-KR" sz="1400" dirty="0">
                <a:latin typeface="Trebuchet MS" panose="020B0603020202020204" pitchFamily="34" charset="0"/>
              </a:rPr>
              <a:t> *q)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if (</a:t>
            </a:r>
            <a:r>
              <a:rPr lang="en-US" altLang="ko-KR" sz="1400" dirty="0" err="1">
                <a:latin typeface="Trebuchet MS" panose="020B0603020202020204" pitchFamily="34" charset="0"/>
              </a:rPr>
              <a:t>is_empty</a:t>
            </a:r>
            <a:r>
              <a:rPr lang="en-US" altLang="ko-KR" sz="1400" dirty="0">
                <a:latin typeface="Trebuchet MS" panose="020B0603020202020204" pitchFamily="34" charset="0"/>
              </a:rPr>
              <a:t>(q))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error(＂</a:t>
            </a:r>
            <a:r>
              <a:rPr lang="ko-KR" altLang="en-US" sz="1400" dirty="0" err="1">
                <a:latin typeface="Trebuchet MS" panose="020B0603020202020204" pitchFamily="34" charset="0"/>
              </a:rPr>
              <a:t>덱이</a:t>
            </a:r>
            <a:r>
              <a:rPr lang="ko-KR" altLang="en-US" sz="1400" dirty="0">
                <a:latin typeface="Trebuchet MS" panose="020B0603020202020204" pitchFamily="34" charset="0"/>
              </a:rPr>
              <a:t> </a:t>
            </a:r>
            <a:r>
              <a:rPr lang="ko-KR" altLang="en-US" sz="1400" dirty="0" err="1">
                <a:latin typeface="Trebuchet MS" panose="020B0603020202020204" pitchFamily="34" charset="0"/>
              </a:rPr>
              <a:t>공백상태입니다</a:t>
            </a:r>
            <a:r>
              <a:rPr lang="en-US" altLang="ko-KR" sz="1400" dirty="0">
                <a:latin typeface="Trebuchet MS" panose="020B0603020202020204" pitchFamily="34" charset="0"/>
              </a:rPr>
              <a:t>");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exit(1);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return q-&gt;data[(q-&gt;front + 1) % MAX_QUEUE_SIZE];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element </a:t>
            </a:r>
            <a:r>
              <a:rPr lang="en-US" altLang="ko-KR" sz="1400" dirty="0" err="1">
                <a:latin typeface="Trebuchet MS" panose="020B0603020202020204" pitchFamily="34" charset="0"/>
              </a:rPr>
              <a:t>get_rear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DequeType</a:t>
            </a:r>
            <a:r>
              <a:rPr lang="en-US" altLang="ko-KR" sz="1400" dirty="0">
                <a:latin typeface="Trebuchet MS" panose="020B0603020202020204" pitchFamily="34" charset="0"/>
              </a:rPr>
              <a:t> *q)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if (</a:t>
            </a:r>
            <a:r>
              <a:rPr lang="en-US" altLang="ko-KR" sz="1400" dirty="0" err="1">
                <a:latin typeface="Trebuchet MS" panose="020B0603020202020204" pitchFamily="34" charset="0"/>
              </a:rPr>
              <a:t>is_empty</a:t>
            </a:r>
            <a:r>
              <a:rPr lang="en-US" altLang="ko-KR" sz="1400" dirty="0">
                <a:latin typeface="Trebuchet MS" panose="020B0603020202020204" pitchFamily="34" charset="0"/>
              </a:rPr>
              <a:t>(q))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error("</a:t>
            </a:r>
            <a:r>
              <a:rPr lang="ko-KR" altLang="en-US" sz="1400" dirty="0">
                <a:latin typeface="Trebuchet MS" panose="020B0603020202020204" pitchFamily="34" charset="0"/>
              </a:rPr>
              <a:t> </a:t>
            </a:r>
            <a:r>
              <a:rPr lang="ko-KR" altLang="en-US" sz="1400" dirty="0" err="1">
                <a:latin typeface="Trebuchet MS" panose="020B0603020202020204" pitchFamily="34" charset="0"/>
              </a:rPr>
              <a:t>덱이</a:t>
            </a:r>
            <a:r>
              <a:rPr lang="ko-KR" altLang="en-US" sz="1400" dirty="0">
                <a:latin typeface="Trebuchet MS" panose="020B0603020202020204" pitchFamily="34" charset="0"/>
              </a:rPr>
              <a:t> </a:t>
            </a:r>
            <a:r>
              <a:rPr lang="ko-KR" altLang="en-US" sz="1400" dirty="0" err="1">
                <a:latin typeface="Trebuchet MS" panose="020B0603020202020204" pitchFamily="34" charset="0"/>
              </a:rPr>
              <a:t>공백상태입니다</a:t>
            </a:r>
            <a:r>
              <a:rPr lang="en-US" altLang="ko-KR" sz="1400" dirty="0">
                <a:latin typeface="Trebuchet MS" panose="020B0603020202020204" pitchFamily="34" charset="0"/>
              </a:rPr>
              <a:t>");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exit(1);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return q-&gt;data[q-&gt;rear];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E023555-82AA-0897-B169-E262F2EDB52A}"/>
              </a:ext>
            </a:extLst>
          </p:cNvPr>
          <p:cNvSpPr/>
          <p:nvPr/>
        </p:nvSpPr>
        <p:spPr>
          <a:xfrm>
            <a:off x="2313849" y="3248980"/>
            <a:ext cx="3645405" cy="31503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C8B397B-722E-F431-DC23-9789EC5B5BE5}"/>
              </a:ext>
            </a:extLst>
          </p:cNvPr>
          <p:cNvSpPr/>
          <p:nvPr/>
        </p:nvSpPr>
        <p:spPr>
          <a:xfrm>
            <a:off x="2276745" y="5859270"/>
            <a:ext cx="1559784" cy="31503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6466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3484563" cy="1143000"/>
          </a:xfrm>
        </p:spPr>
        <p:txBody>
          <a:bodyPr/>
          <a:lstStyle/>
          <a:p>
            <a:pPr eaLnBrk="1" hangingPunct="1"/>
            <a:r>
              <a:rPr lang="ko-KR" altLang="en-US" dirty="0"/>
              <a:t>  프로그램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746575" y="368660"/>
            <a:ext cx="7740650" cy="5736955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void </a:t>
            </a:r>
            <a:r>
              <a:rPr lang="en-US" altLang="ko-KR" sz="1400" dirty="0" err="1">
                <a:latin typeface="Trebuchet MS" panose="020B0603020202020204" pitchFamily="34" charset="0"/>
              </a:rPr>
              <a:t>add_front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DequeType</a:t>
            </a:r>
            <a:r>
              <a:rPr lang="en-US" altLang="ko-KR" sz="1400" dirty="0">
                <a:latin typeface="Trebuchet MS" panose="020B0603020202020204" pitchFamily="34" charset="0"/>
              </a:rPr>
              <a:t> *q, element </a:t>
            </a:r>
            <a:r>
              <a:rPr lang="en-US" altLang="ko-KR" sz="1400" dirty="0" err="1">
                <a:latin typeface="Trebuchet MS" panose="020B0603020202020204" pitchFamily="34" charset="0"/>
              </a:rPr>
              <a:t>val</a:t>
            </a:r>
            <a:r>
              <a:rPr lang="en-US" altLang="ko-KR" sz="1400" dirty="0">
                <a:latin typeface="Trebuchet MS" panose="020B0603020202020204" pitchFamily="34" charset="0"/>
              </a:rPr>
              <a:t>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if (</a:t>
            </a:r>
            <a:r>
              <a:rPr lang="en-US" altLang="ko-KR" sz="1400" dirty="0" err="1">
                <a:latin typeface="Trebuchet MS" panose="020B0603020202020204" pitchFamily="34" charset="0"/>
              </a:rPr>
              <a:t>is_full</a:t>
            </a:r>
            <a:r>
              <a:rPr lang="en-US" altLang="ko-KR" sz="1400" dirty="0">
                <a:latin typeface="Trebuchet MS" panose="020B0603020202020204" pitchFamily="34" charset="0"/>
              </a:rPr>
              <a:t>(q))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error(“</a:t>
            </a:r>
            <a:r>
              <a:rPr lang="ko-KR" altLang="en-US" sz="1400" dirty="0" err="1">
                <a:latin typeface="Trebuchet MS" panose="020B0603020202020204" pitchFamily="34" charset="0"/>
              </a:rPr>
              <a:t>덱이</a:t>
            </a:r>
            <a:r>
              <a:rPr lang="ko-KR" altLang="en-US" sz="1400" dirty="0">
                <a:latin typeface="Trebuchet MS" panose="020B0603020202020204" pitchFamily="34" charset="0"/>
              </a:rPr>
              <a:t> 포화상태입니다</a:t>
            </a:r>
            <a:r>
              <a:rPr lang="en-US" altLang="ko-KR" sz="1400" dirty="0">
                <a:latin typeface="Trebuchet MS" panose="020B0603020202020204" pitchFamily="34" charset="0"/>
              </a:rPr>
              <a:t>");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return;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q-&gt;data[q-&gt;front] = </a:t>
            </a:r>
            <a:r>
              <a:rPr lang="en-US" altLang="ko-KR" sz="1400" dirty="0" err="1">
                <a:latin typeface="Trebuchet MS" panose="020B0603020202020204" pitchFamily="34" charset="0"/>
              </a:rPr>
              <a:t>val</a:t>
            </a:r>
            <a:r>
              <a:rPr lang="en-US" altLang="ko-KR" sz="1400" dirty="0">
                <a:latin typeface="Trebuchet MS" panose="020B0603020202020204" pitchFamily="34" charset="0"/>
              </a:rPr>
              <a:t>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q-&gt;front = (q-&gt;front - 1 + </a:t>
            </a:r>
            <a:r>
              <a:rPr lang="en-US" altLang="ko-KR" sz="1400" dirty="0">
                <a:solidFill>
                  <a:srgbClr val="00B050"/>
                </a:solidFill>
                <a:latin typeface="Trebuchet MS" panose="020B0603020202020204" pitchFamily="34" charset="0"/>
              </a:rPr>
              <a:t>MAX_QUEUE_SIZE</a:t>
            </a:r>
            <a:r>
              <a:rPr lang="en-US" altLang="ko-KR" sz="1400" dirty="0">
                <a:latin typeface="Trebuchet MS" panose="020B0603020202020204" pitchFamily="34" charset="0"/>
              </a:rPr>
              <a:t>) % MAX_QUEUE_SIZE;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element </a:t>
            </a:r>
            <a:r>
              <a:rPr lang="en-US" altLang="ko-KR" sz="1400" dirty="0" err="1">
                <a:latin typeface="Trebuchet MS" panose="020B0603020202020204" pitchFamily="34" charset="0"/>
              </a:rPr>
              <a:t>delete_rear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DequeType</a:t>
            </a:r>
            <a:r>
              <a:rPr lang="en-US" altLang="ko-KR" sz="1400" dirty="0">
                <a:latin typeface="Trebuchet MS" panose="020B0603020202020204" pitchFamily="34" charset="0"/>
              </a:rPr>
              <a:t> *q)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int </a:t>
            </a:r>
            <a:r>
              <a:rPr lang="en-US" altLang="ko-KR" sz="1400" dirty="0" err="1">
                <a:latin typeface="Trebuchet MS" panose="020B0603020202020204" pitchFamily="34" charset="0"/>
              </a:rPr>
              <a:t>prev</a:t>
            </a:r>
            <a:r>
              <a:rPr lang="en-US" altLang="ko-KR" sz="1400" dirty="0">
                <a:latin typeface="Trebuchet MS" panose="020B0603020202020204" pitchFamily="34" charset="0"/>
              </a:rPr>
              <a:t> = q-&gt;rear;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if (</a:t>
            </a:r>
            <a:r>
              <a:rPr lang="en-US" altLang="ko-KR" sz="1400" dirty="0" err="1">
                <a:latin typeface="Trebuchet MS" panose="020B0603020202020204" pitchFamily="34" charset="0"/>
              </a:rPr>
              <a:t>is_empty</a:t>
            </a:r>
            <a:r>
              <a:rPr lang="en-US" altLang="ko-KR" sz="1400" dirty="0">
                <a:latin typeface="Trebuchet MS" panose="020B0603020202020204" pitchFamily="34" charset="0"/>
              </a:rPr>
              <a:t>(q))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error("</a:t>
            </a:r>
            <a:r>
              <a:rPr lang="ko-KR" altLang="en-US" sz="1400" dirty="0">
                <a:latin typeface="Trebuchet MS" panose="020B0603020202020204" pitchFamily="34" charset="0"/>
              </a:rPr>
              <a:t>큐가 </a:t>
            </a:r>
            <a:r>
              <a:rPr lang="ko-KR" altLang="en-US" sz="1400" dirty="0" err="1">
                <a:latin typeface="Trebuchet MS" panose="020B0603020202020204" pitchFamily="34" charset="0"/>
              </a:rPr>
              <a:t>공백상태입니다</a:t>
            </a:r>
            <a:r>
              <a:rPr lang="en-US" altLang="ko-KR" sz="1400" dirty="0">
                <a:latin typeface="Trebuchet MS" panose="020B0603020202020204" pitchFamily="34" charset="0"/>
              </a:rPr>
              <a:t>");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exit(1);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q-&gt;rear = (q-&gt;rear - 1 + </a:t>
            </a:r>
            <a:r>
              <a:rPr lang="en-US" altLang="ko-KR" sz="1400" dirty="0">
                <a:solidFill>
                  <a:srgbClr val="00B050"/>
                </a:solidFill>
                <a:latin typeface="Trebuchet MS" panose="020B0603020202020204" pitchFamily="34" charset="0"/>
              </a:rPr>
              <a:t>MAX_QUEUE_SIZE</a:t>
            </a:r>
            <a:r>
              <a:rPr lang="en-US" altLang="ko-KR" sz="1400" dirty="0">
                <a:latin typeface="Trebuchet MS" panose="020B0603020202020204" pitchFamily="34" charset="0"/>
              </a:rPr>
              <a:t>) % MAX_QUEUE_SIZE;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return q-&gt;data[</a:t>
            </a:r>
            <a:r>
              <a:rPr lang="en-US" altLang="ko-KR" sz="1400" dirty="0" err="1">
                <a:latin typeface="Trebuchet MS" panose="020B0603020202020204" pitchFamily="34" charset="0"/>
              </a:rPr>
              <a:t>prev</a:t>
            </a:r>
            <a:r>
              <a:rPr lang="en-US" altLang="ko-KR" sz="1400" dirty="0">
                <a:latin typeface="Trebuchet MS" panose="020B0603020202020204" pitchFamily="34" charset="0"/>
              </a:rPr>
              <a:t>];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ED336D2-B897-6EC7-B46E-9FF2A15E7430}"/>
              </a:ext>
            </a:extLst>
          </p:cNvPr>
          <p:cNvSpPr/>
          <p:nvPr/>
        </p:nvSpPr>
        <p:spPr>
          <a:xfrm>
            <a:off x="1666956" y="2191499"/>
            <a:ext cx="5670630" cy="5850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3332705-4288-FE26-F7E6-03A1B0FF179D}"/>
              </a:ext>
            </a:extLst>
          </p:cNvPr>
          <p:cNvSpPr/>
          <p:nvPr/>
        </p:nvSpPr>
        <p:spPr>
          <a:xfrm>
            <a:off x="1646674" y="3635868"/>
            <a:ext cx="5580620" cy="33753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789E366-1329-02F8-C219-E731BE761C5A}"/>
              </a:ext>
            </a:extLst>
          </p:cNvPr>
          <p:cNvSpPr/>
          <p:nvPr/>
        </p:nvSpPr>
        <p:spPr>
          <a:xfrm>
            <a:off x="1689458" y="5004175"/>
            <a:ext cx="5625625" cy="55131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6657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3484563" cy="1143000"/>
          </a:xfrm>
        </p:spPr>
        <p:txBody>
          <a:bodyPr/>
          <a:lstStyle/>
          <a:p>
            <a:pPr eaLnBrk="1" hangingPunct="1"/>
            <a:r>
              <a:rPr lang="ko-KR" altLang="en-US" dirty="0"/>
              <a:t>  프로그램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791580" y="1628800"/>
            <a:ext cx="7740650" cy="3927229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main(void)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DequeType</a:t>
            </a:r>
            <a:r>
              <a:rPr lang="en-US" altLang="ko-KR" sz="1400" dirty="0">
                <a:latin typeface="Trebuchet MS" panose="020B0603020202020204" pitchFamily="34" charset="0"/>
              </a:rPr>
              <a:t> queue;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init_deque</a:t>
            </a:r>
            <a:r>
              <a:rPr lang="en-US" altLang="ko-KR" sz="1400" dirty="0">
                <a:latin typeface="Trebuchet MS" panose="020B0603020202020204" pitchFamily="34" charset="0"/>
              </a:rPr>
              <a:t>(&amp;queue);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for (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 = 0;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 &lt; 3;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++)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</a:t>
            </a:r>
            <a:r>
              <a:rPr lang="en-US" altLang="ko-KR" sz="1400" dirty="0" err="1">
                <a:latin typeface="Trebuchet MS" panose="020B0603020202020204" pitchFamily="34" charset="0"/>
              </a:rPr>
              <a:t>add_front</a:t>
            </a:r>
            <a:r>
              <a:rPr lang="en-US" altLang="ko-KR" sz="1400" dirty="0">
                <a:latin typeface="Trebuchet MS" panose="020B0603020202020204" pitchFamily="34" charset="0"/>
              </a:rPr>
              <a:t>(&amp;queue,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</a:t>
            </a:r>
            <a:r>
              <a:rPr lang="en-US" altLang="ko-KR" sz="1400" dirty="0" err="1">
                <a:latin typeface="Trebuchet MS" panose="020B0603020202020204" pitchFamily="34" charset="0"/>
              </a:rPr>
              <a:t>deque_print</a:t>
            </a:r>
            <a:r>
              <a:rPr lang="en-US" altLang="ko-KR" sz="1400" dirty="0">
                <a:latin typeface="Trebuchet MS" panose="020B0603020202020204" pitchFamily="34" charset="0"/>
              </a:rPr>
              <a:t>(&amp;queue);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for (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 = 0;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 &lt; 3;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++)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</a:t>
            </a:r>
            <a:r>
              <a:rPr lang="en-US" altLang="ko-KR" sz="1400" dirty="0" err="1">
                <a:latin typeface="Trebuchet MS" panose="020B0603020202020204" pitchFamily="34" charset="0"/>
              </a:rPr>
              <a:t>delete_rear</a:t>
            </a:r>
            <a:r>
              <a:rPr lang="en-US" altLang="ko-KR" sz="1400" dirty="0">
                <a:latin typeface="Trebuchet MS" panose="020B0603020202020204" pitchFamily="34" charset="0"/>
              </a:rPr>
              <a:t>(&amp;queue);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</a:t>
            </a:r>
            <a:r>
              <a:rPr lang="en-US" altLang="ko-KR" sz="1400" dirty="0" err="1">
                <a:latin typeface="Trebuchet MS" panose="020B0603020202020204" pitchFamily="34" charset="0"/>
              </a:rPr>
              <a:t>deque_print</a:t>
            </a:r>
            <a:r>
              <a:rPr lang="en-US" altLang="ko-KR" sz="1400" dirty="0">
                <a:latin typeface="Trebuchet MS" panose="020B0603020202020204" pitchFamily="34" charset="0"/>
              </a:rPr>
              <a:t>(&amp;queue);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return 0;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76859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실행결과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01570" y="1718810"/>
            <a:ext cx="7740650" cy="1384995"/>
          </a:xfrm>
          <a:prstGeom prst="rect">
            <a:avLst/>
          </a:prstGeom>
          <a:solidFill>
            <a:srgbClr val="3366FF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DEQUE(front=4 rear=0) = 0 |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DEQUE(front=3 rear=0) = 1 | 0 |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DEQUE(front=2 rear=0) = 2 | 1 | 0 |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DEQUE(front=2 rear=4) = 2 | 1 |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DEQUE(front=2 rear=3) = 2 |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DEQUE(front=2 rear=2) =</a:t>
            </a:r>
          </a:p>
        </p:txBody>
      </p:sp>
    </p:spTree>
    <p:extLst>
      <p:ext uri="{BB962C8B-B14F-4D97-AF65-F5344CB8AC3E}">
        <p14:creationId xmlns:p14="http://schemas.microsoft.com/office/powerpoint/2010/main" val="38321735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0EA24B-AFD5-4A7C-1989-F42FA30A7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FC52CD-3712-0DC6-5AC1-E494F0E17E3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회문</a:t>
            </a:r>
            <a:r>
              <a:rPr lang="en-US" altLang="ko-KR"/>
              <a:t>(</a:t>
            </a:r>
            <a:r>
              <a:rPr lang="en-US" altLang="ko-KR" b="0" i="0">
                <a:solidFill>
                  <a:srgbClr val="040C28"/>
                </a:solidFill>
                <a:effectLst/>
                <a:latin typeface="Google Sans"/>
              </a:rPr>
              <a:t>palindrome</a:t>
            </a:r>
            <a:r>
              <a:rPr lang="en-US" altLang="ko-KR">
                <a:solidFill>
                  <a:srgbClr val="202124"/>
                </a:solidFill>
                <a:latin typeface="Google Sans"/>
              </a:rPr>
              <a:t>)</a:t>
            </a:r>
            <a:r>
              <a:rPr lang="ko-KR" altLang="en-US"/>
              <a:t>이란 </a:t>
            </a:r>
            <a:r>
              <a:rPr lang="ko-KR" altLang="en-US" dirty="0"/>
              <a:t>앞뒤 어느 쪽에서 읽어도 같은 말</a:t>
            </a:r>
            <a:r>
              <a:rPr lang="en-US" altLang="ko-KR" dirty="0"/>
              <a:t>/</a:t>
            </a:r>
            <a:r>
              <a:rPr lang="ko-KR" altLang="en-US" dirty="0"/>
              <a:t>구</a:t>
            </a:r>
            <a:r>
              <a:rPr lang="en-US" altLang="ko-KR" dirty="0"/>
              <a:t>/</a:t>
            </a:r>
            <a:r>
              <a:rPr lang="ko-KR" altLang="en-US" dirty="0"/>
              <a:t>문 등을 의미한다</a:t>
            </a:r>
            <a:r>
              <a:rPr lang="en-US" altLang="ko-KR" dirty="0"/>
              <a:t>. </a:t>
            </a:r>
            <a:r>
              <a:rPr lang="ko-KR" altLang="en-US" dirty="0"/>
              <a:t>예를 들면 </a:t>
            </a:r>
            <a:r>
              <a:rPr lang="en-US" altLang="ko-KR" dirty="0"/>
              <a:t>“eye”, “madam”, “radar”</a:t>
            </a:r>
            <a:r>
              <a:rPr lang="ko-KR" altLang="en-US" dirty="0"/>
              <a:t>등은 회문이다</a:t>
            </a:r>
            <a:r>
              <a:rPr lang="en-US" altLang="ko-KR" dirty="0"/>
              <a:t>. </a:t>
            </a:r>
            <a:r>
              <a:rPr lang="ko-KR" altLang="en-US" dirty="0" err="1"/>
              <a:t>덱을</a:t>
            </a:r>
            <a:r>
              <a:rPr lang="ko-KR" altLang="en-US" dirty="0"/>
              <a:t> 이용하여 주어진 문자열이 회문인지 아닌지를 결정하는 프로그램을 </a:t>
            </a:r>
            <a:r>
              <a:rPr lang="ko-KR" altLang="en-US" dirty="0" err="1"/>
              <a:t>작성하시오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995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큐의 삽입</a:t>
            </a:r>
            <a:r>
              <a:rPr lang="en-US" altLang="ko-KR" dirty="0"/>
              <a:t>, </a:t>
            </a:r>
            <a:r>
              <a:rPr lang="ko-KR" altLang="en-US" dirty="0"/>
              <a:t>삭제 연산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601670" y="1133745"/>
            <a:ext cx="5260338" cy="544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608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큐의 응용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직접적인 응용</a:t>
            </a:r>
          </a:p>
          <a:p>
            <a:pPr lvl="1" eaLnBrk="1" hangingPunct="1"/>
            <a:r>
              <a:rPr lang="ko-KR" altLang="en-US" dirty="0"/>
              <a:t>시뮬레이션의 </a:t>
            </a:r>
            <a:r>
              <a:rPr lang="ko-KR" altLang="en-US" dirty="0" err="1"/>
              <a:t>대기열</a:t>
            </a:r>
            <a:r>
              <a:rPr lang="en-US" altLang="ko-KR" dirty="0"/>
              <a:t>(</a:t>
            </a:r>
            <a:r>
              <a:rPr lang="ko-KR" altLang="en-US" dirty="0"/>
              <a:t>공항에서의 비행기들</a:t>
            </a:r>
            <a:r>
              <a:rPr lang="en-US" altLang="ko-KR" dirty="0"/>
              <a:t>, </a:t>
            </a:r>
            <a:r>
              <a:rPr lang="ko-KR" altLang="en-US" dirty="0"/>
              <a:t>은행에서의 </a:t>
            </a:r>
            <a:r>
              <a:rPr lang="ko-KR" altLang="en-US" dirty="0" err="1"/>
              <a:t>대기열</a:t>
            </a:r>
            <a:r>
              <a:rPr lang="en-US" altLang="ko-KR" dirty="0"/>
              <a:t>)</a:t>
            </a:r>
          </a:p>
          <a:p>
            <a:pPr lvl="1" eaLnBrk="1" hangingPunct="1"/>
            <a:r>
              <a:rPr lang="ko-KR" altLang="en-US" dirty="0"/>
              <a:t>통신에서의 데이터 패킷들의 모델링에 이용</a:t>
            </a:r>
            <a:endParaRPr lang="en-US" altLang="ko-KR" dirty="0"/>
          </a:p>
          <a:p>
            <a:pPr marL="365760" lvl="1" indent="0" eaLnBrk="1" hangingPunct="1">
              <a:buNone/>
            </a:pPr>
            <a:endParaRPr lang="ko-KR" altLang="en-US" dirty="0"/>
          </a:p>
          <a:p>
            <a:pPr eaLnBrk="1" hangingPunct="1"/>
            <a:r>
              <a:rPr lang="ko-KR" altLang="en-US" dirty="0"/>
              <a:t>간접적인 응용</a:t>
            </a:r>
          </a:p>
          <a:p>
            <a:pPr lvl="1" eaLnBrk="1" hangingPunct="1"/>
            <a:r>
              <a:rPr lang="ko-KR" altLang="en-US" dirty="0"/>
              <a:t>스택과 마찬가지로 프로그래머의 도구</a:t>
            </a:r>
          </a:p>
          <a:p>
            <a:pPr lvl="1" eaLnBrk="1" hangingPunct="1"/>
            <a:r>
              <a:rPr lang="ko-KR" altLang="en-US" dirty="0"/>
              <a:t>많은 알고리즘에서 사용됨</a:t>
            </a:r>
            <a:endParaRPr lang="en-US" altLang="ko-KR" dirty="0"/>
          </a:p>
          <a:p>
            <a:pPr lvl="2"/>
            <a:r>
              <a:rPr lang="ko-KR" altLang="en-US" dirty="0"/>
              <a:t>그래프의 넓이 우선 검색</a:t>
            </a:r>
            <a:r>
              <a:rPr lang="en-US" altLang="ko-KR" dirty="0"/>
              <a:t>(Breath-First-Search, </a:t>
            </a:r>
            <a:r>
              <a:rPr lang="ko-KR" altLang="en-US" dirty="0"/>
              <a:t> </a:t>
            </a:r>
            <a:r>
              <a:rPr lang="en-US" altLang="ko-KR" dirty="0"/>
              <a:t>BFS)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선형 큐 </a:t>
            </a:r>
            <a:r>
              <a:rPr lang="en-US" altLang="ko-KR" dirty="0"/>
              <a:t>(Linear Queue)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>
                <a:latin typeface="Lucida Console" pitchFamily="49" charset="0"/>
              </a:rPr>
              <a:t>배열을 선형으로 사용하여 큐를 구현</a:t>
            </a:r>
          </a:p>
          <a:p>
            <a:pPr lvl="1"/>
            <a:r>
              <a:rPr lang="ko-KR" altLang="en-US" dirty="0">
                <a:latin typeface="Lucida Console" pitchFamily="49" charset="0"/>
              </a:rPr>
              <a:t>삽입을 계속하기 위해서는 요소들을 이동시켜야 함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90" y="2843935"/>
            <a:ext cx="7261653" cy="27617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B6A2ED8-C7C5-D772-B3DA-1EE8690B3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8620" y="4689140"/>
            <a:ext cx="863430" cy="63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343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9"/>
          <p:cNvSpPr>
            <a:spLocks noChangeArrowheads="1"/>
          </p:cNvSpPr>
          <p:nvPr/>
        </p:nvSpPr>
        <p:spPr bwMode="auto">
          <a:xfrm>
            <a:off x="566554" y="323655"/>
            <a:ext cx="7875875" cy="612068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#include &lt;</a:t>
            </a:r>
            <a:r>
              <a:rPr lang="en-US" altLang="ko-KR" sz="1400" dirty="0" err="1">
                <a:latin typeface="Trebuchet MS" panose="020B0603020202020204" pitchFamily="34" charset="0"/>
              </a:rPr>
              <a:t>stdio.h</a:t>
            </a:r>
            <a:r>
              <a:rPr lang="en-US" altLang="ko-KR" sz="1400" dirty="0">
                <a:latin typeface="Trebuchet MS" panose="020B0603020202020204" pitchFamily="34" charset="0"/>
              </a:rPr>
              <a:t>&gt;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#include &lt;</a:t>
            </a:r>
            <a:r>
              <a:rPr lang="en-US" altLang="ko-KR" sz="1400" dirty="0" err="1">
                <a:latin typeface="Trebuchet MS" panose="020B0603020202020204" pitchFamily="34" charset="0"/>
              </a:rPr>
              <a:t>stdlib.h</a:t>
            </a:r>
            <a:r>
              <a:rPr lang="en-US" altLang="ko-KR" sz="1400" dirty="0">
                <a:latin typeface="Trebuchet MS" panose="020B0603020202020204" pitchFamily="34" charset="0"/>
              </a:rPr>
              <a:t>&gt;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#define MAX_QUEUE_SIZE 5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>
                <a:latin typeface="Trebuchet MS" panose="020B0603020202020204" pitchFamily="34" charset="0"/>
              </a:rPr>
              <a:t>typedef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element;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>
                <a:latin typeface="Trebuchet MS" panose="020B0603020202020204" pitchFamily="34" charset="0"/>
              </a:rPr>
              <a:t>typedef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struct</a:t>
            </a:r>
            <a:r>
              <a:rPr lang="en-US" altLang="ko-KR" sz="1400" dirty="0">
                <a:latin typeface="Trebuchet MS" panose="020B0603020202020204" pitchFamily="34" charset="0"/>
              </a:rPr>
              <a:t> { 				// </a:t>
            </a:r>
            <a:r>
              <a:rPr lang="ko-KR" altLang="en-US" sz="1400" dirty="0">
                <a:latin typeface="Trebuchet MS" panose="020B0603020202020204" pitchFamily="34" charset="0"/>
              </a:rPr>
              <a:t>큐 타입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 front;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rear;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element  data[MAX_QUEUE_SIZE];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 </a:t>
            </a:r>
            <a:r>
              <a:rPr lang="en-US" altLang="ko-KR" sz="1400" dirty="0" err="1">
                <a:latin typeface="Trebuchet MS" panose="020B0603020202020204" pitchFamily="34" charset="0"/>
              </a:rPr>
              <a:t>QueueType</a:t>
            </a:r>
            <a:r>
              <a:rPr lang="en-US" altLang="ko-KR" sz="1400" dirty="0">
                <a:latin typeface="Trebuchet MS" panose="020B0603020202020204" pitchFamily="34" charset="0"/>
              </a:rPr>
              <a:t>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</a:rPr>
              <a:t>오류 함수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void error(char *message)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fprintf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stderr</a:t>
            </a:r>
            <a:r>
              <a:rPr lang="en-US" altLang="ko-KR" sz="1400" dirty="0">
                <a:latin typeface="Trebuchet MS" panose="020B0603020202020204" pitchFamily="34" charset="0"/>
              </a:rPr>
              <a:t>, "%s\n", message);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exit(1);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void </a:t>
            </a:r>
            <a:r>
              <a:rPr lang="en-US" altLang="ko-KR" sz="1400" dirty="0" err="1">
                <a:latin typeface="Trebuchet MS" panose="020B0603020202020204" pitchFamily="34" charset="0"/>
              </a:rPr>
              <a:t>init_queue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QueueType</a:t>
            </a:r>
            <a:r>
              <a:rPr lang="en-US" altLang="ko-KR" sz="1400" dirty="0">
                <a:latin typeface="Trebuchet MS" panose="020B0603020202020204" pitchFamily="34" charset="0"/>
              </a:rPr>
              <a:t> *q)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q-&gt;rear  = -1;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q-&gt;front = -1;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68A5B96-CDAD-59C4-B667-5B89EC796106}"/>
              </a:ext>
            </a:extLst>
          </p:cNvPr>
          <p:cNvSpPr/>
          <p:nvPr/>
        </p:nvSpPr>
        <p:spPr>
          <a:xfrm>
            <a:off x="611560" y="1628800"/>
            <a:ext cx="5760640" cy="13501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0D4A46-3F9B-CBE0-0245-772C8C0CF68E}"/>
              </a:ext>
            </a:extLst>
          </p:cNvPr>
          <p:cNvSpPr/>
          <p:nvPr/>
        </p:nvSpPr>
        <p:spPr>
          <a:xfrm>
            <a:off x="1376646" y="5454225"/>
            <a:ext cx="1350150" cy="5850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523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3484563" cy="1143000"/>
          </a:xfrm>
        </p:spPr>
        <p:txBody>
          <a:bodyPr/>
          <a:lstStyle/>
          <a:p>
            <a:pPr eaLnBrk="1" hangingPunct="1"/>
            <a:r>
              <a:rPr lang="ko-KR" altLang="en-US" dirty="0" err="1"/>
              <a:t>선형큐</a:t>
            </a:r>
            <a:endParaRPr lang="ko-KR" altLang="en-US" dirty="0"/>
          </a:p>
        </p:txBody>
      </p:sp>
      <p:sp>
        <p:nvSpPr>
          <p:cNvPr id="11268" name="Rectangle 9"/>
          <p:cNvSpPr>
            <a:spLocks noChangeArrowheads="1"/>
          </p:cNvSpPr>
          <p:nvPr/>
        </p:nvSpPr>
        <p:spPr bwMode="auto">
          <a:xfrm>
            <a:off x="701570" y="86916"/>
            <a:ext cx="7740650" cy="625402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void </a:t>
            </a:r>
            <a:r>
              <a:rPr lang="en-US" altLang="ko-KR" sz="1400" dirty="0" err="1">
                <a:latin typeface="Trebuchet MS" panose="020B0603020202020204" pitchFamily="34" charset="0"/>
              </a:rPr>
              <a:t>queue_print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QueueType</a:t>
            </a:r>
            <a:r>
              <a:rPr lang="en-US" altLang="ko-KR" sz="1400" dirty="0">
                <a:latin typeface="Trebuchet MS" panose="020B0603020202020204" pitchFamily="34" charset="0"/>
              </a:rPr>
              <a:t> *q)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for (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 = 0;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&lt;MAX_QUEUE_SIZE;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++)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if (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 &lt;= q-&gt;front ||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&gt; q-&gt;rear)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   | ");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else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("%d | ", q-&gt;data[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]);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("\n");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is_full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QueueType</a:t>
            </a:r>
            <a:r>
              <a:rPr lang="en-US" altLang="ko-KR" sz="1400" dirty="0">
                <a:latin typeface="Trebuchet MS" panose="020B0603020202020204" pitchFamily="34" charset="0"/>
              </a:rPr>
              <a:t> *q)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if (q-&gt;rear == MAX_QUEUE_SIZE - 1)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return 1;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else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return 0;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is_empty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QueueType</a:t>
            </a:r>
            <a:r>
              <a:rPr lang="en-US" altLang="ko-KR" sz="1400" dirty="0">
                <a:latin typeface="Trebuchet MS" panose="020B0603020202020204" pitchFamily="34" charset="0"/>
              </a:rPr>
              <a:t> *q)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if (q-&gt;front == q-&gt;rear)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return 1;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else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return 0;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2F89DD2-EFED-9B33-3B23-047FA67DB5EB}"/>
              </a:ext>
            </a:extLst>
          </p:cNvPr>
          <p:cNvSpPr/>
          <p:nvPr/>
        </p:nvSpPr>
        <p:spPr>
          <a:xfrm>
            <a:off x="1691680" y="3158970"/>
            <a:ext cx="2970329" cy="31503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3ED9F00-08AE-9A60-373B-1D3BC9868950}"/>
              </a:ext>
            </a:extLst>
          </p:cNvPr>
          <p:cNvSpPr/>
          <p:nvPr/>
        </p:nvSpPr>
        <p:spPr>
          <a:xfrm>
            <a:off x="1691680" y="4959171"/>
            <a:ext cx="2160344" cy="31503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445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9"/>
          <p:cNvSpPr>
            <a:spLocks noChangeArrowheads="1"/>
          </p:cNvSpPr>
          <p:nvPr/>
        </p:nvSpPr>
        <p:spPr bwMode="auto">
          <a:xfrm>
            <a:off x="566555" y="1315200"/>
            <a:ext cx="7740650" cy="4702826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void </a:t>
            </a:r>
            <a:r>
              <a:rPr lang="en-US" altLang="ko-KR" sz="1400" dirty="0" err="1">
                <a:latin typeface="Trebuchet MS" panose="020B0603020202020204" pitchFamily="34" charset="0"/>
              </a:rPr>
              <a:t>enqueue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QueueType</a:t>
            </a:r>
            <a:r>
              <a:rPr lang="en-US" altLang="ko-KR" sz="1400" dirty="0">
                <a:latin typeface="Trebuchet MS" panose="020B0603020202020204" pitchFamily="34" charset="0"/>
              </a:rPr>
              <a:t> *q, 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item)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if (</a:t>
            </a:r>
            <a:r>
              <a:rPr lang="en-US" altLang="ko-KR" sz="1400" dirty="0" err="1">
                <a:latin typeface="Trebuchet MS" panose="020B0603020202020204" pitchFamily="34" charset="0"/>
              </a:rPr>
              <a:t>is_full</a:t>
            </a:r>
            <a:r>
              <a:rPr lang="en-US" altLang="ko-KR" sz="1400" dirty="0">
                <a:latin typeface="Trebuchet MS" panose="020B0603020202020204" pitchFamily="34" charset="0"/>
              </a:rPr>
              <a:t>(q))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error("</a:t>
            </a:r>
            <a:r>
              <a:rPr lang="ko-KR" altLang="en-US" sz="1400" dirty="0">
                <a:latin typeface="Trebuchet MS" panose="020B0603020202020204" pitchFamily="34" charset="0"/>
              </a:rPr>
              <a:t>큐가 포화상태입니다</a:t>
            </a:r>
            <a:r>
              <a:rPr lang="en-US" altLang="ko-KR" sz="1400" dirty="0">
                <a:latin typeface="Trebuchet MS" panose="020B0603020202020204" pitchFamily="34" charset="0"/>
              </a:rPr>
              <a:t>.");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return;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q-&gt;data[++(q-&gt;rear)] = item;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dequeue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QueueType</a:t>
            </a:r>
            <a:r>
              <a:rPr lang="en-US" altLang="ko-KR" sz="1400" dirty="0">
                <a:latin typeface="Trebuchet MS" panose="020B0603020202020204" pitchFamily="34" charset="0"/>
              </a:rPr>
              <a:t> *q)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if (</a:t>
            </a:r>
            <a:r>
              <a:rPr lang="en-US" altLang="ko-KR" sz="1400" dirty="0" err="1">
                <a:latin typeface="Trebuchet MS" panose="020B0603020202020204" pitchFamily="34" charset="0"/>
              </a:rPr>
              <a:t>is_empty</a:t>
            </a:r>
            <a:r>
              <a:rPr lang="en-US" altLang="ko-KR" sz="1400" dirty="0">
                <a:latin typeface="Trebuchet MS" panose="020B0603020202020204" pitchFamily="34" charset="0"/>
              </a:rPr>
              <a:t>(q))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error("</a:t>
            </a:r>
            <a:r>
              <a:rPr lang="ko-KR" altLang="en-US" sz="1400" dirty="0">
                <a:latin typeface="Trebuchet MS" panose="020B0603020202020204" pitchFamily="34" charset="0"/>
              </a:rPr>
              <a:t>큐가 </a:t>
            </a:r>
            <a:r>
              <a:rPr lang="ko-KR" altLang="en-US" sz="1400" dirty="0" err="1">
                <a:latin typeface="Trebuchet MS" panose="020B0603020202020204" pitchFamily="34" charset="0"/>
              </a:rPr>
              <a:t>공백상태입니다</a:t>
            </a:r>
            <a:r>
              <a:rPr lang="en-US" altLang="ko-KR" sz="1400" dirty="0">
                <a:latin typeface="Trebuchet MS" panose="020B0603020202020204" pitchFamily="34" charset="0"/>
              </a:rPr>
              <a:t>.");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return -1;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item = q-&gt;data[++(q-&gt;front)];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return item;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5B17CC3-4757-D47B-D98F-A7881B117136}"/>
              </a:ext>
            </a:extLst>
          </p:cNvPr>
          <p:cNvSpPr/>
          <p:nvPr/>
        </p:nvSpPr>
        <p:spPr>
          <a:xfrm>
            <a:off x="1511660" y="2888940"/>
            <a:ext cx="2430103" cy="31503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36FE00B-CDAB-72C9-C523-0E93736A2C2A}"/>
              </a:ext>
            </a:extLst>
          </p:cNvPr>
          <p:cNvSpPr/>
          <p:nvPr/>
        </p:nvSpPr>
        <p:spPr>
          <a:xfrm>
            <a:off x="1516385" y="5184195"/>
            <a:ext cx="2695575" cy="4950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3092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제03장 선택과반복(강의)</Template>
  <TotalTime>16382</TotalTime>
  <Words>3232</Words>
  <Application>Microsoft Office PowerPoint</Application>
  <PresentationFormat>화면 슬라이드 쇼(4:3)</PresentationFormat>
  <Paragraphs>565</Paragraphs>
  <Slides>38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50" baseType="lpstr">
      <vt:lpstr>Google Sans</vt:lpstr>
      <vt:lpstr>HY엽서L</vt:lpstr>
      <vt:lpstr>굴림</vt:lpstr>
      <vt:lpstr>돋움체</vt:lpstr>
      <vt:lpstr>맑은 고딕</vt:lpstr>
      <vt:lpstr>Arial</vt:lpstr>
      <vt:lpstr>Lucida Console</vt:lpstr>
      <vt:lpstr>Trebuchet MS</vt:lpstr>
      <vt:lpstr>Tw Cen MT</vt:lpstr>
      <vt:lpstr>Wingdings</vt:lpstr>
      <vt:lpstr>Wingdings 2</vt:lpstr>
      <vt:lpstr>가을</vt:lpstr>
      <vt:lpstr>5장 큐</vt:lpstr>
      <vt:lpstr>큐(QUEUE)</vt:lpstr>
      <vt:lpstr>큐 데이터타입</vt:lpstr>
      <vt:lpstr>큐의 삽입, 삭제 연산</vt:lpstr>
      <vt:lpstr>큐의 응용</vt:lpstr>
      <vt:lpstr>선형 큐 (Linear Queue)</vt:lpstr>
      <vt:lpstr>PowerPoint 프레젠테이션</vt:lpstr>
      <vt:lpstr>선형큐</vt:lpstr>
      <vt:lpstr>PowerPoint 프레젠테이션</vt:lpstr>
      <vt:lpstr>PowerPoint 프레젠테이션</vt:lpstr>
      <vt:lpstr>선형 큐 (Linear Queue)</vt:lpstr>
      <vt:lpstr> 선형 큐의 응용: 작업 스케줄링</vt:lpstr>
      <vt:lpstr>원형 큐 (Circular Queue)</vt:lpstr>
      <vt:lpstr>원형큐의 구조</vt:lpstr>
      <vt:lpstr>원형큐의 동작</vt:lpstr>
      <vt:lpstr>공백상태, 포화상태</vt:lpstr>
      <vt:lpstr>원형큐의 동작</vt:lpstr>
      <vt:lpstr>원형큐의 동작</vt:lpstr>
      <vt:lpstr>공백상태, 포화상태</vt:lpstr>
      <vt:lpstr>  프로그램</vt:lpstr>
      <vt:lpstr>  프로그램</vt:lpstr>
      <vt:lpstr>  프로그램</vt:lpstr>
      <vt:lpstr>  프로그램</vt:lpstr>
      <vt:lpstr>  프로그램</vt:lpstr>
      <vt:lpstr>실행결과</vt:lpstr>
      <vt:lpstr>덱(deque)</vt:lpstr>
      <vt:lpstr>덱 데이터타입</vt:lpstr>
      <vt:lpstr>덱의 연산</vt:lpstr>
      <vt:lpstr>덱 데이터타입</vt:lpstr>
      <vt:lpstr>배열을 이용한 덱의 구현</vt:lpstr>
      <vt:lpstr>  프로그램</vt:lpstr>
      <vt:lpstr>  프로그램</vt:lpstr>
      <vt:lpstr>  프로그램</vt:lpstr>
      <vt:lpstr>  프로그램</vt:lpstr>
      <vt:lpstr>  프로그램</vt:lpstr>
      <vt:lpstr>  프로그램</vt:lpstr>
      <vt:lpstr>실행결과</vt:lpstr>
      <vt:lpstr>실습</vt:lpstr>
    </vt:vector>
  </TitlesOfParts>
  <Company>순천향대학교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천인국</dc:creator>
  <cp:lastModifiedBy>김종욱</cp:lastModifiedBy>
  <cp:revision>238</cp:revision>
  <dcterms:created xsi:type="dcterms:W3CDTF">2004-02-19T02:52:38Z</dcterms:created>
  <dcterms:modified xsi:type="dcterms:W3CDTF">2023-03-29T12:52:53Z</dcterms:modified>
</cp:coreProperties>
</file>