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46"/>
  </p:notesMasterIdLst>
  <p:handoutMasterIdLst>
    <p:handoutMasterId r:id="rId47"/>
  </p:handoutMasterIdLst>
  <p:sldIdLst>
    <p:sldId id="292" r:id="rId2"/>
    <p:sldId id="287" r:id="rId3"/>
    <p:sldId id="315" r:id="rId4"/>
    <p:sldId id="316" r:id="rId5"/>
    <p:sldId id="319" r:id="rId6"/>
    <p:sldId id="320" r:id="rId7"/>
    <p:sldId id="321" r:id="rId8"/>
    <p:sldId id="373" r:id="rId9"/>
    <p:sldId id="374" r:id="rId10"/>
    <p:sldId id="375" r:id="rId11"/>
    <p:sldId id="376" r:id="rId12"/>
    <p:sldId id="377" r:id="rId13"/>
    <p:sldId id="378" r:id="rId14"/>
    <p:sldId id="406" r:id="rId15"/>
    <p:sldId id="326" r:id="rId16"/>
    <p:sldId id="327" r:id="rId17"/>
    <p:sldId id="380" r:id="rId18"/>
    <p:sldId id="328" r:id="rId19"/>
    <p:sldId id="381" r:id="rId20"/>
    <p:sldId id="329" r:id="rId21"/>
    <p:sldId id="330" r:id="rId22"/>
    <p:sldId id="382" r:id="rId23"/>
    <p:sldId id="383" r:id="rId24"/>
    <p:sldId id="384" r:id="rId25"/>
    <p:sldId id="385" r:id="rId26"/>
    <p:sldId id="386" r:id="rId27"/>
    <p:sldId id="361" r:id="rId28"/>
    <p:sldId id="387" r:id="rId29"/>
    <p:sldId id="331" r:id="rId30"/>
    <p:sldId id="388" r:id="rId31"/>
    <p:sldId id="342" r:id="rId32"/>
    <p:sldId id="389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8" r:id="rId43"/>
    <p:sldId id="410" r:id="rId44"/>
    <p:sldId id="411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CFF99"/>
    <a:srgbClr val="E1C48F"/>
    <a:srgbClr val="3399FF"/>
    <a:srgbClr val="FF3300"/>
    <a:srgbClr val="FF66CC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47" d="100"/>
          <a:sy n="47" d="100"/>
        </p:scale>
        <p:origin x="43" y="29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3088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A79813-9EE1-8F85-D6DA-E56C5AEE1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013B9-ED2F-5658-712F-5F0065650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E37EE-2270-4F5F-BABD-095912778EB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940CC-2687-E016-A856-C963F00598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4FD3F-1889-633A-704A-A886E7216D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3611-E685-42D4-88B6-2A01B02E5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9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CBECE-C56D-4625-B638-5FFDD348D32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A8ED1-8991-4866-8B2D-3CDC39310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7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A8ED1-8991-4866-8B2D-3CDC393109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0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ACF83F-DA66-4138-B198-06FD521D36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43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7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333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3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57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46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8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1931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5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113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3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6</a:t>
            </a:r>
            <a:r>
              <a:rPr lang="ko-KR" altLang="en-US" dirty="0">
                <a:latin typeface="+mj-ea"/>
              </a:rPr>
              <a:t>장 연결 리스트 </a:t>
            </a:r>
            <a:r>
              <a:rPr lang="en-US" altLang="ko-KR" dirty="0">
                <a:latin typeface="+mj-ea"/>
              </a:rPr>
              <a:t>I</a:t>
            </a:r>
            <a:endParaRPr lang="ko-KR" altLang="en-US" dirty="0">
              <a:latin typeface="+mj-ea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2648" y="1613118"/>
            <a:ext cx="8102860" cy="1815882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if( L-&gt;size &gt;= MAX_LIST_SIZE )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리스트 </a:t>
            </a:r>
            <a:r>
              <a:rPr lang="ko-KR" altLang="en-US" sz="1400" dirty="0" err="1">
                <a:latin typeface="Trebuchet MS" panose="020B0603020202020204" pitchFamily="34" charset="0"/>
              </a:rPr>
              <a:t>오버플로우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L-&gt;array[L-&gt;size++]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26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555" y="1246632"/>
            <a:ext cx="8102860" cy="2554545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void insert(</a:t>
            </a:r>
            <a:r>
              <a:rPr lang="en-US" altLang="ko-KR" sz="16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600" dirty="0">
                <a:latin typeface="Trebuchet MS" panose="020B0603020202020204" pitchFamily="34" charset="0"/>
              </a:rPr>
              <a:t> *L,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, 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if (!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(L) &amp;&amp; (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&gt;= 0) &amp;&amp; (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&lt;= L-&gt;size))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for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(L-&gt;size - 1);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&gt;=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--)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L-&gt;array[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+ 1] = L-&gt;array[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L-&gt;array[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L-&gt;size++;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5" y="3854381"/>
            <a:ext cx="3870430" cy="2533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A7A3B-2B08-74E3-E773-DD0FC949F55E}"/>
              </a:ext>
            </a:extLst>
          </p:cNvPr>
          <p:cNvSpPr txBox="1"/>
          <p:nvPr/>
        </p:nvSpPr>
        <p:spPr>
          <a:xfrm>
            <a:off x="6380503" y="43291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비효율적임</a:t>
            </a:r>
          </a:p>
        </p:txBody>
      </p:sp>
    </p:spTree>
    <p:extLst>
      <p:ext uri="{BB962C8B-B14F-4D97-AF65-F5344CB8AC3E}">
        <p14:creationId xmlns:p14="http://schemas.microsoft.com/office/powerpoint/2010/main" val="229109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555" y="323655"/>
            <a:ext cx="8102860" cy="3785652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element delete(</a:t>
            </a:r>
            <a:r>
              <a:rPr lang="en-US" altLang="ko-KR" sz="16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600" dirty="0">
                <a:latin typeface="Trebuchet MS" panose="020B0603020202020204" pitchFamily="34" charset="0"/>
              </a:rPr>
              <a:t> *L,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element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&lt; 0 ||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&gt;= L-&gt;size)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error("</a:t>
            </a:r>
            <a:r>
              <a:rPr lang="ko-KR" altLang="en-US" sz="1600" dirty="0">
                <a:latin typeface="Trebuchet MS" panose="020B0603020202020204" pitchFamily="34" charset="0"/>
              </a:rPr>
              <a:t>위치 오류</a:t>
            </a:r>
            <a:r>
              <a:rPr lang="en-US" altLang="ko-KR" sz="16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item = L-&gt;array[pos];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&lt;(L-&gt;size - 1);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L-&gt;array[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] = L-&gt;array[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+ 1];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L-&gt;size--;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4490340"/>
            <a:ext cx="3293483" cy="1651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578799-C053-8292-020C-83ACF1785C66}"/>
              </a:ext>
            </a:extLst>
          </p:cNvPr>
          <p:cNvSpPr txBox="1"/>
          <p:nvPr/>
        </p:nvSpPr>
        <p:spPr>
          <a:xfrm>
            <a:off x="6507215" y="49179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비효율적임</a:t>
            </a:r>
          </a:p>
        </p:txBody>
      </p:sp>
    </p:spTree>
    <p:extLst>
      <p:ext uri="{BB962C8B-B14F-4D97-AF65-F5344CB8AC3E}">
        <p14:creationId xmlns:p14="http://schemas.microsoft.com/office/powerpoint/2010/main" val="213478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0570" y="1395516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ko-KR" altLang="en-US" sz="1400" dirty="0">
                <a:latin typeface="Trebuchet MS" panose="020B0603020202020204" pitchFamily="34" charset="0"/>
              </a:rPr>
              <a:t>를 정적으로 생성하고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ko-KR" altLang="en-US" sz="1400" dirty="0">
                <a:latin typeface="Trebuchet MS" panose="020B0603020202020204" pitchFamily="34" charset="0"/>
              </a:rPr>
              <a:t>를 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가리키는 포인터를 함수의 매개변수로 전달한다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list;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insert(&amp;list, 0, 10);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10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insert(&amp;list, 0, 20);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20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insert(&amp;list, 0, 30);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30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</a:rPr>
              <a:t>(&amp;list, 40);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</a:t>
            </a:r>
            <a:r>
              <a:rPr lang="ko-KR" altLang="en-US" sz="1400" dirty="0">
                <a:latin typeface="Trebuchet MS" panose="020B0603020202020204" pitchFamily="34" charset="0"/>
              </a:rPr>
              <a:t>맨 끝에 </a:t>
            </a:r>
            <a:r>
              <a:rPr lang="en-US" altLang="ko-KR" sz="1400" dirty="0">
                <a:latin typeface="Trebuchet MS" panose="020B0603020202020204" pitchFamily="34" charset="0"/>
              </a:rPr>
              <a:t>40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delete(&amp;list, 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항목 삭제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24C146C-1F22-806D-D3C3-18D5D6AB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912038"/>
            <a:ext cx="7740650" cy="1169551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30-&gt;20-&gt;10-&gt;40-&gt;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20-&gt;10-&gt;40-&gt;</a:t>
            </a:r>
          </a:p>
        </p:txBody>
      </p:sp>
    </p:spTree>
    <p:extLst>
      <p:ext uri="{BB962C8B-B14F-4D97-AF65-F5344CB8AC3E}">
        <p14:creationId xmlns:p14="http://schemas.microsoft.com/office/powerpoint/2010/main" val="247446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실행 시간 분석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get_entry</a:t>
            </a:r>
            <a:r>
              <a:rPr lang="en-US" altLang="ko-KR" dirty="0"/>
              <a:t>() </a:t>
            </a:r>
            <a:r>
              <a:rPr lang="ko-KR" altLang="en-US" dirty="0"/>
              <a:t>연산</a:t>
            </a:r>
            <a:r>
              <a:rPr lang="en-US" altLang="ko-KR" dirty="0"/>
              <a:t>: </a:t>
            </a:r>
            <a:r>
              <a:rPr lang="en-US" altLang="ko-KR" i="1" dirty="0"/>
              <a:t>O</a:t>
            </a:r>
            <a:r>
              <a:rPr lang="en-US" altLang="ko-KR" dirty="0"/>
              <a:t>(1)</a:t>
            </a:r>
          </a:p>
          <a:p>
            <a:pPr eaLnBrk="1" hangingPunct="1"/>
            <a:endParaRPr lang="en-US" altLang="ko-KR" dirty="0"/>
          </a:p>
          <a:p>
            <a:r>
              <a:rPr lang="en-US" altLang="ko-KR" dirty="0" err="1"/>
              <a:t>insert_last</a:t>
            </a:r>
            <a:r>
              <a:rPr lang="en-US" altLang="ko-KR" dirty="0"/>
              <a:t>() </a:t>
            </a:r>
            <a:r>
              <a:rPr lang="ko-KR" altLang="en-US" dirty="0"/>
              <a:t>연산</a:t>
            </a:r>
            <a:r>
              <a:rPr lang="en-US" altLang="ko-KR" dirty="0"/>
              <a:t>: </a:t>
            </a:r>
            <a:r>
              <a:rPr lang="en-US" altLang="ko-KR" i="1" dirty="0"/>
              <a:t>O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insert() </a:t>
            </a:r>
            <a:r>
              <a:rPr lang="ko-KR" altLang="en-US" dirty="0"/>
              <a:t>연산</a:t>
            </a:r>
            <a:r>
              <a:rPr lang="en-US" altLang="ko-KR" dirty="0"/>
              <a:t>: </a:t>
            </a:r>
            <a:r>
              <a:rPr lang="en-US" altLang="ko-KR" i="1" dirty="0"/>
              <a:t>O</a:t>
            </a:r>
            <a:r>
              <a:rPr lang="en-US" altLang="ko-KR" dirty="0"/>
              <a:t>(n)</a:t>
            </a:r>
          </a:p>
          <a:p>
            <a:endParaRPr lang="en-US" altLang="ko-KR" dirty="0"/>
          </a:p>
          <a:p>
            <a:r>
              <a:rPr lang="en-US" altLang="ko-KR" dirty="0"/>
              <a:t>delete() </a:t>
            </a:r>
            <a:r>
              <a:rPr lang="ko-KR" altLang="en-US" dirty="0"/>
              <a:t>연산</a:t>
            </a:r>
            <a:r>
              <a:rPr lang="en-US" altLang="ko-KR" dirty="0"/>
              <a:t>: </a:t>
            </a:r>
            <a:r>
              <a:rPr lang="en-US" altLang="ko-KR" i="1" dirty="0"/>
              <a:t>O</a:t>
            </a:r>
            <a:r>
              <a:rPr lang="en-US" altLang="ko-KR" dirty="0"/>
              <a:t>(n)</a:t>
            </a:r>
          </a:p>
          <a:p>
            <a:endParaRPr lang="en-US" altLang="ko-KR" dirty="0"/>
          </a:p>
          <a:p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55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연결된 표현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리스트의 항목들을 </a:t>
            </a:r>
            <a:r>
              <a:rPr lang="ko-KR" altLang="en-US" b="1" dirty="0">
                <a:solidFill>
                  <a:srgbClr val="3366FF"/>
                </a:solidFill>
              </a:rPr>
              <a:t>노드</a:t>
            </a:r>
            <a:r>
              <a:rPr lang="en-US" altLang="ko-KR" b="1" dirty="0">
                <a:solidFill>
                  <a:srgbClr val="3366FF"/>
                </a:solidFill>
              </a:rPr>
              <a:t>(node)</a:t>
            </a:r>
            <a:r>
              <a:rPr lang="ko-KR" altLang="en-US" dirty="0"/>
              <a:t>라고 하는 곳에 분산하여 저장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노드는 </a:t>
            </a:r>
            <a:r>
              <a:rPr lang="ko-KR" altLang="en-US" b="1" dirty="0" err="1">
                <a:solidFill>
                  <a:srgbClr val="3366FF"/>
                </a:solidFill>
              </a:rPr>
              <a:t>데이타</a:t>
            </a:r>
            <a:r>
              <a:rPr lang="ko-KR" altLang="en-US" dirty="0"/>
              <a:t> 필드와 </a:t>
            </a:r>
            <a:r>
              <a:rPr lang="ko-KR" altLang="en-US" b="1" dirty="0">
                <a:solidFill>
                  <a:srgbClr val="3366FF"/>
                </a:solidFill>
              </a:rPr>
              <a:t>링크</a:t>
            </a:r>
            <a:r>
              <a:rPr lang="ko-KR" altLang="en-US" dirty="0"/>
              <a:t> 필드로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/>
              <a:t>데이타</a:t>
            </a:r>
            <a:r>
              <a:rPr lang="ko-KR" altLang="en-US" dirty="0"/>
              <a:t> 필드 </a:t>
            </a:r>
            <a:r>
              <a:rPr lang="en-US" altLang="ko-KR" dirty="0"/>
              <a:t>– </a:t>
            </a:r>
            <a:r>
              <a:rPr lang="ko-KR" altLang="en-US" dirty="0"/>
              <a:t>리스트의 원소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데이타</a:t>
            </a:r>
            <a:r>
              <a:rPr lang="ko-KR" altLang="en-US" dirty="0"/>
              <a:t> 값을 저장하는 곳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링크 필드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다른 노드의 </a:t>
            </a:r>
            <a:r>
              <a:rPr lang="ko-KR" altLang="en-US" b="1" dirty="0" err="1">
                <a:solidFill>
                  <a:srgbClr val="FF0000"/>
                </a:solidFill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</a:rPr>
              <a:t> 저장하는 장소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포인터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837820"/>
            <a:ext cx="3916183" cy="24544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삽입과 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9" y="2566156"/>
            <a:ext cx="3633047" cy="2324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573905"/>
            <a:ext cx="3508543" cy="2167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E95CB-A3DD-3728-CE75-A2948F541940}"/>
              </a:ext>
            </a:extLst>
          </p:cNvPr>
          <p:cNvSpPr txBox="1"/>
          <p:nvPr/>
        </p:nvSpPr>
        <p:spPr>
          <a:xfrm>
            <a:off x="773769" y="5288125"/>
            <a:ext cx="33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연결 리스트에서의 삽입연산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35106-A143-65F0-FA9E-E28CC0EA161F}"/>
              </a:ext>
            </a:extLst>
          </p:cNvPr>
          <p:cNvSpPr txBox="1"/>
          <p:nvPr/>
        </p:nvSpPr>
        <p:spPr>
          <a:xfrm>
            <a:off x="5094249" y="5243121"/>
            <a:ext cx="33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리스트에서의 삭제연산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E53509-B979-0F41-A602-5E18F4BD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61" y="41685"/>
            <a:ext cx="3240360" cy="20308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연결된 표현의 장단점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719263"/>
            <a:ext cx="8153400" cy="38703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장점</a:t>
            </a:r>
          </a:p>
          <a:p>
            <a:pPr lvl="1" eaLnBrk="1" hangingPunct="1"/>
            <a:r>
              <a:rPr lang="ko-KR" altLang="en-US" sz="2400" dirty="0"/>
              <a:t>삽입</a:t>
            </a:r>
            <a:r>
              <a:rPr lang="en-US" altLang="ko-KR" sz="2400" dirty="0"/>
              <a:t>, </a:t>
            </a:r>
            <a:r>
              <a:rPr lang="ko-KR" altLang="en-US" sz="2400" dirty="0"/>
              <a:t>삭제가 보다 용이하다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ko-KR" altLang="en-US" sz="2400" dirty="0"/>
              <a:t>연속된 메모리 공간이 필요 없다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ko-KR" altLang="en-US" sz="2400" dirty="0"/>
              <a:t>크기 제한이 없다</a:t>
            </a:r>
            <a:endParaRPr lang="en-US" altLang="ko-KR" sz="2400" dirty="0"/>
          </a:p>
          <a:p>
            <a:pPr lvl="1" eaLnBrk="1" hangingPunct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08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노드의 구조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노드 </a:t>
            </a:r>
            <a:r>
              <a:rPr lang="en-US" altLang="ko-KR" dirty="0"/>
              <a:t>= </a:t>
            </a:r>
            <a:r>
              <a:rPr lang="ko-KR" altLang="en-US" dirty="0"/>
              <a:t>데이터 필드 </a:t>
            </a:r>
            <a:r>
              <a:rPr lang="en-US" altLang="ko-KR" dirty="0"/>
              <a:t>+ </a:t>
            </a:r>
            <a:r>
              <a:rPr lang="ko-KR" altLang="en-US" dirty="0"/>
              <a:t>링크 필드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573905"/>
            <a:ext cx="5408185" cy="1035115"/>
          </a:xfrm>
          <a:prstGeom prst="rect">
            <a:avLst/>
          </a:prstGeom>
        </p:spPr>
      </p:pic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2689B320-F7D3-ABA3-20B9-85EE27E8161F}"/>
              </a:ext>
            </a:extLst>
          </p:cNvPr>
          <p:cNvSpPr/>
          <p:nvPr/>
        </p:nvSpPr>
        <p:spPr>
          <a:xfrm rot="16200000">
            <a:off x="4481992" y="2978949"/>
            <a:ext cx="360040" cy="153017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1760-97CC-9368-C2DE-E84938342CC8}"/>
              </a:ext>
            </a:extLst>
          </p:cNvPr>
          <p:cNvSpPr txBox="1"/>
          <p:nvPr/>
        </p:nvSpPr>
        <p:spPr>
          <a:xfrm>
            <a:off x="4346975" y="399002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노드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헤드 포인터와 노드의 생성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6655" y="1260386"/>
            <a:ext cx="6300700" cy="3986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0C980-C8D5-4F63-6F1D-81D79AB0617E}"/>
              </a:ext>
            </a:extLst>
          </p:cNvPr>
          <p:cNvSpPr txBox="1"/>
          <p:nvPr/>
        </p:nvSpPr>
        <p:spPr>
          <a:xfrm>
            <a:off x="836585" y="5288343"/>
            <a:ext cx="211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366FF"/>
                </a:solidFill>
              </a:rPr>
              <a:t>첫번째 노드를 가리키고 있음 </a:t>
            </a:r>
            <a:endParaRPr lang="en-US" altLang="ko-KR" sz="1600" dirty="0">
              <a:solidFill>
                <a:srgbClr val="3366FF"/>
              </a:solidFill>
            </a:endParaRPr>
          </a:p>
          <a:p>
            <a:pPr algn="ctr"/>
            <a:r>
              <a:rPr lang="en-US" altLang="ko-KR" sz="1600" dirty="0">
                <a:solidFill>
                  <a:srgbClr val="3366FF"/>
                </a:solidFill>
              </a:rPr>
              <a:t>(head</a:t>
            </a:r>
            <a:r>
              <a:rPr lang="ko-KR" altLang="en-US" sz="1600" dirty="0">
                <a:solidFill>
                  <a:srgbClr val="3366FF"/>
                </a:solidFill>
              </a:rPr>
              <a:t> </a:t>
            </a:r>
            <a:r>
              <a:rPr lang="en-US" altLang="ko-KR" sz="1600" dirty="0">
                <a:solidFill>
                  <a:srgbClr val="3366FF"/>
                </a:solidFill>
              </a:rPr>
              <a:t>pointer)</a:t>
            </a:r>
            <a:endParaRPr lang="ko-KR" altLang="en-US" sz="1600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38821-4B50-12CE-1639-315BD70C039F}"/>
              </a:ext>
            </a:extLst>
          </p:cNvPr>
          <p:cNvSpPr txBox="1"/>
          <p:nvPr/>
        </p:nvSpPr>
        <p:spPr>
          <a:xfrm>
            <a:off x="6237185" y="5255530"/>
            <a:ext cx="270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366FF"/>
                </a:solidFill>
              </a:rPr>
              <a:t>마지막</a:t>
            </a:r>
            <a:r>
              <a:rPr lang="en-US" altLang="ko-KR" sz="1600" dirty="0">
                <a:solidFill>
                  <a:srgbClr val="3366FF"/>
                </a:solidFill>
              </a:rPr>
              <a:t> </a:t>
            </a:r>
            <a:r>
              <a:rPr lang="ko-KR" altLang="en-US" sz="1600" dirty="0">
                <a:solidFill>
                  <a:srgbClr val="3366FF"/>
                </a:solidFill>
              </a:rPr>
              <a:t>노드의 링크 필드는 </a:t>
            </a:r>
            <a:r>
              <a:rPr lang="en-US" altLang="ko-KR" sz="1600" dirty="0">
                <a:solidFill>
                  <a:srgbClr val="3366FF"/>
                </a:solidFill>
              </a:rPr>
              <a:t>NULL</a:t>
            </a:r>
            <a:r>
              <a:rPr lang="ko-KR" altLang="en-US" sz="1600" dirty="0">
                <a:solidFill>
                  <a:srgbClr val="3366FF"/>
                </a:solidFill>
              </a:rPr>
              <a:t>로 설정</a:t>
            </a:r>
            <a:endParaRPr lang="en-US" altLang="ko-KR" sz="1600" dirty="0">
              <a:solidFill>
                <a:srgbClr val="3366FF"/>
              </a:solidFill>
            </a:endParaRPr>
          </a:p>
          <a:p>
            <a:pPr algn="ctr"/>
            <a:r>
              <a:rPr lang="en-US" altLang="ko-KR" sz="1600" dirty="0">
                <a:solidFill>
                  <a:srgbClr val="3366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366FF"/>
                </a:solidFill>
                <a:sym typeface="Wingdings" panose="05000000000000000000" pitchFamily="2" charset="2"/>
              </a:rPr>
              <a:t>더 이상 연결 노드가 없음을 의미</a:t>
            </a:r>
            <a:endParaRPr lang="ko-KR" altLang="en-US" sz="1600" dirty="0">
              <a:solidFill>
                <a:srgbClr val="3366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DB6835-6608-BA2F-D3F7-0C9542597485}"/>
              </a:ext>
            </a:extLst>
          </p:cNvPr>
          <p:cNvSpPr/>
          <p:nvPr/>
        </p:nvSpPr>
        <p:spPr>
          <a:xfrm>
            <a:off x="2636785" y="2438890"/>
            <a:ext cx="1080120" cy="162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err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ABA50B-ED53-E9B4-65E4-5FD190581233}"/>
              </a:ext>
            </a:extLst>
          </p:cNvPr>
          <p:cNvSpPr/>
          <p:nvPr/>
        </p:nvSpPr>
        <p:spPr>
          <a:xfrm>
            <a:off x="5832140" y="2348880"/>
            <a:ext cx="1125125" cy="2070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B7C764-EF4C-6DD4-EF04-05D9CE9D6822}"/>
              </a:ext>
            </a:extLst>
          </p:cNvPr>
          <p:cNvSpPr/>
          <p:nvPr/>
        </p:nvSpPr>
        <p:spPr>
          <a:xfrm>
            <a:off x="6220720" y="2112598"/>
            <a:ext cx="1332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C724B-8B5B-82FA-A81F-6974E39AA285}"/>
              </a:ext>
            </a:extLst>
          </p:cNvPr>
          <p:cNvSpPr txBox="1"/>
          <p:nvPr/>
        </p:nvSpPr>
        <p:spPr>
          <a:xfrm>
            <a:off x="1465527" y="3293985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366FF"/>
                </a:solidFill>
              </a:rPr>
              <a:t>malloc() / free()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ED36AF-C111-C632-0873-AE3B1780E867}"/>
              </a:ext>
            </a:extLst>
          </p:cNvPr>
          <p:cNvSpPr/>
          <p:nvPr/>
        </p:nvSpPr>
        <p:spPr>
          <a:xfrm>
            <a:off x="5697125" y="2667093"/>
            <a:ext cx="1332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1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리스트란</a:t>
            </a:r>
            <a:r>
              <a:rPr lang="en-US" altLang="ko-KR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일상생활에서의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123855"/>
            <a:ext cx="5895655" cy="40580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808820"/>
            <a:ext cx="7915010" cy="3825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단순 연결 리스트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하나의 링크 필드를 이용하여 연결</a:t>
            </a:r>
          </a:p>
          <a:p>
            <a:pPr eaLnBrk="1" hangingPunct="1"/>
            <a:r>
              <a:rPr lang="ko-KR" altLang="en-US" dirty="0"/>
              <a:t>마지막 노드의 링크 값은 </a:t>
            </a:r>
            <a:r>
              <a:rPr lang="en-US" altLang="ko-KR" dirty="0"/>
              <a:t>NULL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161510" y="3383995"/>
            <a:ext cx="7920880" cy="765085"/>
            <a:chOff x="527" y="1338"/>
            <a:chExt cx="4723" cy="354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527" y="1338"/>
              <a:ext cx="854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sz="1600" dirty="0" err="1">
                  <a:latin typeface="+mn-lt"/>
                  <a:ea typeface="굴림" panose="020B0600000101010101" pitchFamily="50" charset="-127"/>
                </a:rPr>
                <a:t>헤드포인터</a:t>
              </a:r>
              <a:r>
                <a:rPr lang="ko-KR" altLang="en-US" sz="1200" dirty="0">
                  <a:latin typeface="+mn-lt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305" y="1534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1526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1795" y="1375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1905" y="1459"/>
              <a:ext cx="389" cy="134"/>
              <a:chOff x="3581" y="1032"/>
              <a:chExt cx="591" cy="134"/>
            </a:xfrm>
          </p:grpSpPr>
          <p:sp>
            <p:nvSpPr>
              <p:cNvPr id="20514" name="Freeform 10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5" name="Freeform 11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6" name="Freeform 12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0" name="AutoShape 13"/>
            <p:cNvSpPr>
              <a:spLocks noChangeArrowheads="1"/>
            </p:cNvSpPr>
            <p:nvPr/>
          </p:nvSpPr>
          <p:spPr bwMode="auto">
            <a:xfrm>
              <a:off x="2294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0491" name="AutoShape 14"/>
            <p:cNvSpPr>
              <a:spLocks noChangeArrowheads="1"/>
            </p:cNvSpPr>
            <p:nvPr/>
          </p:nvSpPr>
          <p:spPr bwMode="auto">
            <a:xfrm>
              <a:off x="2562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92" name="Text Box 15"/>
            <p:cNvSpPr txBox="1">
              <a:spLocks noChangeArrowheads="1"/>
            </p:cNvSpPr>
            <p:nvPr/>
          </p:nvSpPr>
          <p:spPr bwMode="auto">
            <a:xfrm>
              <a:off x="3148" y="1443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20493" name="Group 16"/>
            <p:cNvGrpSpPr>
              <a:grpSpLocks/>
            </p:cNvGrpSpPr>
            <p:nvPr/>
          </p:nvGrpSpPr>
          <p:grpSpPr bwMode="auto">
            <a:xfrm>
              <a:off x="2673" y="1468"/>
              <a:ext cx="389" cy="134"/>
              <a:chOff x="3581" y="1032"/>
              <a:chExt cx="591" cy="134"/>
            </a:xfrm>
          </p:grpSpPr>
          <p:sp>
            <p:nvSpPr>
              <p:cNvPr id="20511" name="Freeform 17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2" name="Freeform 18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3" name="Freeform 19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4" name="AutoShape 20"/>
            <p:cNvSpPr>
              <a:spLocks noChangeArrowheads="1"/>
            </p:cNvSpPr>
            <p:nvPr/>
          </p:nvSpPr>
          <p:spPr bwMode="auto">
            <a:xfrm>
              <a:off x="3079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20495" name="AutoShape 21"/>
            <p:cNvSpPr>
              <a:spLocks noChangeArrowheads="1"/>
            </p:cNvSpPr>
            <p:nvPr/>
          </p:nvSpPr>
          <p:spPr bwMode="auto">
            <a:xfrm>
              <a:off x="3348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96" name="Group 22"/>
            <p:cNvGrpSpPr>
              <a:grpSpLocks/>
            </p:cNvGrpSpPr>
            <p:nvPr/>
          </p:nvGrpSpPr>
          <p:grpSpPr bwMode="auto">
            <a:xfrm>
              <a:off x="3458" y="1459"/>
              <a:ext cx="389" cy="134"/>
              <a:chOff x="3581" y="1032"/>
              <a:chExt cx="591" cy="134"/>
            </a:xfrm>
          </p:grpSpPr>
          <p:sp>
            <p:nvSpPr>
              <p:cNvPr id="20508" name="Freeform 23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9" name="Freeform 24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0" name="Freeform 25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7" name="Text Box 26"/>
            <p:cNvSpPr txBox="1">
              <a:spLocks noChangeArrowheads="1"/>
            </p:cNvSpPr>
            <p:nvPr/>
          </p:nvSpPr>
          <p:spPr bwMode="auto">
            <a:xfrm>
              <a:off x="4728" y="1427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498" name="AutoShape 27"/>
            <p:cNvSpPr>
              <a:spLocks noChangeArrowheads="1"/>
            </p:cNvSpPr>
            <p:nvPr/>
          </p:nvSpPr>
          <p:spPr bwMode="auto">
            <a:xfrm>
              <a:off x="4660" y="1359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0499" name="AutoShape 28"/>
            <p:cNvSpPr>
              <a:spLocks noChangeArrowheads="1"/>
            </p:cNvSpPr>
            <p:nvPr/>
          </p:nvSpPr>
          <p:spPr bwMode="auto">
            <a:xfrm>
              <a:off x="4929" y="1359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500" name="Text Box 29"/>
            <p:cNvSpPr txBox="1">
              <a:spLocks noChangeArrowheads="1"/>
            </p:cNvSpPr>
            <p:nvPr/>
          </p:nvSpPr>
          <p:spPr bwMode="auto">
            <a:xfrm>
              <a:off x="4908" y="1472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3934" y="1434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2" name="AutoShape 31"/>
            <p:cNvSpPr>
              <a:spLocks noChangeArrowheads="1"/>
            </p:cNvSpPr>
            <p:nvPr/>
          </p:nvSpPr>
          <p:spPr bwMode="auto">
            <a:xfrm>
              <a:off x="3866" y="1366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20503" name="AutoShape 32"/>
            <p:cNvSpPr>
              <a:spLocks noChangeArrowheads="1"/>
            </p:cNvSpPr>
            <p:nvPr/>
          </p:nvSpPr>
          <p:spPr bwMode="auto">
            <a:xfrm>
              <a:off x="4134" y="1366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504" name="Group 33"/>
            <p:cNvGrpSpPr>
              <a:grpSpLocks/>
            </p:cNvGrpSpPr>
            <p:nvPr/>
          </p:nvGrpSpPr>
          <p:grpSpPr bwMode="auto">
            <a:xfrm>
              <a:off x="4244" y="1450"/>
              <a:ext cx="389" cy="134"/>
              <a:chOff x="3581" y="1032"/>
              <a:chExt cx="591" cy="134"/>
            </a:xfrm>
          </p:grpSpPr>
          <p:sp>
            <p:nvSpPr>
              <p:cNvPr id="20505" name="Freeform 34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6" name="Freeform 35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7" name="Freeform 36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정의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element;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</a:rPr>
              <a:t>노드 타입을 구조체로 정의한다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element data;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*link;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5" y="3564015"/>
            <a:ext cx="2171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75432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800" dirty="0">
                <a:latin typeface="Trebuchet MS" panose="020B0603020202020204" pitchFamily="34" charset="0"/>
              </a:rPr>
              <a:t> *head = NULL;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/>
              <a:t>head = (</a:t>
            </a:r>
            <a:r>
              <a:rPr lang="en-US" altLang="ko-KR" sz="1800" dirty="0" err="1">
                <a:solidFill>
                  <a:srgbClr val="3366FF"/>
                </a:solidFill>
              </a:rPr>
              <a:t>ListNode</a:t>
            </a:r>
            <a:r>
              <a:rPr lang="en-US" altLang="ko-KR" sz="1800" dirty="0"/>
              <a:t> *)</a:t>
            </a:r>
            <a:r>
              <a:rPr lang="en-US" altLang="ko-KR" sz="1800" dirty="0" err="1">
                <a:solidFill>
                  <a:srgbClr val="3366FF"/>
                </a:solidFill>
              </a:rPr>
              <a:t>malloc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>
                <a:solidFill>
                  <a:srgbClr val="3366FF"/>
                </a:solidFill>
              </a:rPr>
              <a:t>ListNode</a:t>
            </a:r>
            <a:r>
              <a:rPr lang="en-US" altLang="ko-KR" sz="1800" dirty="0"/>
              <a:t>)); 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800" dirty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/>
              <a:t>head-&gt;data = 10;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/>
              <a:t>head-&gt;link = NULL;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75" y="3809131"/>
            <a:ext cx="3195355" cy="9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노드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200329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800" dirty="0">
                <a:latin typeface="Trebuchet MS" panose="020B0603020202020204" pitchFamily="34" charset="0"/>
              </a:rPr>
              <a:t> *p;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p = (</a:t>
            </a:r>
            <a:r>
              <a:rPr lang="en-US" altLang="ko-KR" sz="18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ListNode</a:t>
            </a:r>
            <a:r>
              <a:rPr lang="en-US" altLang="ko-KR" sz="1800" dirty="0">
                <a:latin typeface="Trebuchet MS" panose="020B0603020202020204" pitchFamily="34" charset="0"/>
              </a:rPr>
              <a:t> *)</a:t>
            </a:r>
            <a:r>
              <a:rPr lang="en-US" altLang="ko-KR" sz="18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800" dirty="0">
                <a:latin typeface="Trebuchet MS" panose="020B0603020202020204" pitchFamily="34" charset="0"/>
              </a:rPr>
              <a:t>(</a:t>
            </a:r>
            <a:r>
              <a:rPr lang="en-US" altLang="ko-KR" sz="18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800" dirty="0">
                <a:latin typeface="Trebuchet MS" panose="020B0603020202020204" pitchFamily="34" charset="0"/>
              </a:rPr>
              <a:t>(</a:t>
            </a:r>
            <a:r>
              <a:rPr lang="en-US" altLang="ko-KR" sz="18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ListNode</a:t>
            </a:r>
            <a:r>
              <a:rPr lang="en-US" altLang="ko-KR" sz="1800" dirty="0">
                <a:latin typeface="Trebuchet MS" panose="020B0603020202020204" pitchFamily="34" charset="0"/>
              </a:rPr>
              <a:t>)); 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p-&gt;data = 20;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p-&gt;link = NULL; 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132023"/>
            <a:ext cx="6124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461665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head-&gt;link = p;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340514"/>
            <a:ext cx="6889038" cy="14035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87" y="3969288"/>
            <a:ext cx="5353502" cy="10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연결 리스트의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insert_first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리스트의 시작 부분에 항목을 삽입하는 함수</a:t>
            </a:r>
          </a:p>
          <a:p>
            <a:r>
              <a:rPr lang="en-US" altLang="ko-KR" dirty="0"/>
              <a:t>insert()</a:t>
            </a:r>
          </a:p>
          <a:p>
            <a:pPr lvl="1"/>
            <a:r>
              <a:rPr lang="ko-KR" altLang="en-US" dirty="0"/>
              <a:t>리스트의 중간 부분에 항목을 삽입하는 함수</a:t>
            </a:r>
          </a:p>
          <a:p>
            <a:r>
              <a:rPr lang="en-US" altLang="ko-KR" dirty="0" err="1"/>
              <a:t>delete_first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리스트의 첫 번째 항목을 삭제하는 함수</a:t>
            </a:r>
          </a:p>
          <a:p>
            <a:r>
              <a:rPr lang="en-US" altLang="ko-KR" dirty="0"/>
              <a:t>delete()</a:t>
            </a:r>
          </a:p>
          <a:p>
            <a:pPr lvl="1"/>
            <a:r>
              <a:rPr lang="ko-KR" altLang="en-US" dirty="0"/>
              <a:t>리스트의 중간 항목을 삭제하는 함수</a:t>
            </a:r>
            <a:endParaRPr lang="en-US" altLang="ko-KR" dirty="0"/>
          </a:p>
          <a:p>
            <a:r>
              <a:rPr lang="en-US" altLang="ko-KR" dirty="0" err="1"/>
              <a:t>print_list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리스트를 방문하여 모든 항목을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326843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단순 연결 리스트</a:t>
            </a:r>
            <a:r>
              <a:rPr lang="en-US" altLang="ko-KR" dirty="0"/>
              <a:t>(</a:t>
            </a:r>
            <a:r>
              <a:rPr lang="ko-KR" altLang="en-US" dirty="0" err="1"/>
              <a:t>삽입연산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161510" y="1628800"/>
            <a:ext cx="4500500" cy="24622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insert_first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*head,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value)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     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*p =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             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*)malloc(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sizeof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)); //(1)</a:t>
            </a:r>
          </a:p>
          <a:p>
            <a:pPr algn="just" eaLnBrk="1" hangingPunct="1"/>
            <a:endParaRPr lang="en-US" altLang="ko-KR" sz="1400" dirty="0">
              <a:latin typeface="Trebuchet MS" pitchFamily="34" charset="0"/>
              <a:ea typeface="바탕" pitchFamily="18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      p-&gt;data = value;		  //(2)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      p-&gt;link = head;	</a:t>
            </a:r>
            <a:r>
              <a:rPr lang="ko-KR" altLang="en-US" sz="1400" dirty="0">
                <a:latin typeface="Trebuchet MS" pitchFamily="34" charset="0"/>
                <a:ea typeface="바탕" pitchFamily="18" charset="-127"/>
              </a:rPr>
              <a:t>	  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//(3)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      head = p;                     	  //(4)</a:t>
            </a:r>
          </a:p>
          <a:p>
            <a:pPr algn="just" eaLnBrk="1" hangingPunct="1"/>
            <a:endParaRPr lang="en-US" altLang="ko-KR" sz="1400" dirty="0">
              <a:latin typeface="Trebuchet MS" pitchFamily="34" charset="0"/>
              <a:ea typeface="바탕" pitchFamily="18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      return head;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Trebuchet MS" pitchFamily="34" charset="0"/>
              <a:ea typeface="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61" y="1522134"/>
            <a:ext cx="4424825" cy="51377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단순 연결 리스트</a:t>
            </a:r>
            <a:r>
              <a:rPr lang="en-US" altLang="ko-KR" dirty="0"/>
              <a:t>(</a:t>
            </a:r>
            <a:r>
              <a:rPr lang="ko-KR" altLang="en-US" dirty="0" err="1"/>
              <a:t>삽입연산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245081" y="53625"/>
            <a:ext cx="6975775" cy="28007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pre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뒤에 새로운 노드 삽입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 insert(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*pre, element value)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*)malloc(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 p-&gt;data = value;		//(2)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 p-&gt;link = pre-&gt;link;	//(3)	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 pre-&gt;link = p;		//(4)	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 return head;		//(5)	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10" y="1836322"/>
            <a:ext cx="5249202" cy="4925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C20D3-AE21-7FFF-CB31-02C2A1789789}"/>
              </a:ext>
            </a:extLst>
          </p:cNvPr>
          <p:cNvSpPr txBox="1"/>
          <p:nvPr/>
        </p:nvSpPr>
        <p:spPr>
          <a:xfrm>
            <a:off x="8062351" y="3203975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(1),(2)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1F6F8-4F22-3184-1439-B55CDE77F26F}"/>
              </a:ext>
            </a:extLst>
          </p:cNvPr>
          <p:cNvSpPr txBox="1"/>
          <p:nvPr/>
        </p:nvSpPr>
        <p:spPr>
          <a:xfrm>
            <a:off x="7992380" y="4576678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(3)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930F-05FA-8F0C-49C4-D119D8811A65}"/>
              </a:ext>
            </a:extLst>
          </p:cNvPr>
          <p:cNvSpPr txBox="1"/>
          <p:nvPr/>
        </p:nvSpPr>
        <p:spPr>
          <a:xfrm>
            <a:off x="7975895" y="6174305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(4)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7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단순 연결 리스트</a:t>
            </a:r>
            <a:r>
              <a:rPr lang="en-US" altLang="ko-KR"/>
              <a:t>(</a:t>
            </a:r>
            <a:r>
              <a:rPr lang="ko-KR" altLang="en-US"/>
              <a:t>삭제연산</a:t>
            </a:r>
            <a:r>
              <a:rPr lang="en-US" altLang="ko-KR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206515" y="999888"/>
            <a:ext cx="6605588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delete_first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*head)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</a:t>
            </a:r>
            <a:r>
              <a:rPr lang="en-US" altLang="ko-KR" sz="1600" dirty="0">
                <a:solidFill>
                  <a:srgbClr val="3366FF"/>
                </a:solidFill>
                <a:latin typeface="Trebuchet MS" pitchFamily="34" charset="0"/>
                <a:ea typeface="바탕" pitchFamily="18" charset="-127"/>
              </a:rPr>
              <a:t>removed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if (head == NULL)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            return NULL;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removed = head;	// (1)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head = removed-&gt;link;	// (2)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free(</a:t>
            </a:r>
            <a:r>
              <a:rPr lang="en-US" altLang="ko-KR" sz="1600" dirty="0">
                <a:solidFill>
                  <a:srgbClr val="3366FF"/>
                </a:solidFill>
                <a:latin typeface="Trebuchet MS" pitchFamily="34" charset="0"/>
                <a:ea typeface="바탕" pitchFamily="18" charset="-127"/>
              </a:rPr>
              <a:t>removed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);		// (3)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return head;		// (4)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48" y="3144980"/>
            <a:ext cx="5083003" cy="3462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857C9-7993-7544-2D97-7BCFC23E1DD3}"/>
              </a:ext>
            </a:extLst>
          </p:cNvPr>
          <p:cNvSpPr txBox="1"/>
          <p:nvPr/>
        </p:nvSpPr>
        <p:spPr>
          <a:xfrm>
            <a:off x="3858148" y="4046876"/>
            <a:ext cx="89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875957-2510-2907-E21B-59AAB46CFAD9}"/>
              </a:ext>
            </a:extLst>
          </p:cNvPr>
          <p:cNvCxnSpPr>
            <a:stCxn id="3" idx="3"/>
          </p:cNvCxnSpPr>
          <p:nvPr/>
        </p:nvCxnSpPr>
        <p:spPr>
          <a:xfrm flipV="1">
            <a:off x="4752020" y="4014065"/>
            <a:ext cx="630070" cy="18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F63C37-8717-2B78-1AF3-902912D7C87E}"/>
              </a:ext>
            </a:extLst>
          </p:cNvPr>
          <p:cNvSpPr txBox="1"/>
          <p:nvPr/>
        </p:nvSpPr>
        <p:spPr>
          <a:xfrm>
            <a:off x="3761910" y="5156912"/>
            <a:ext cx="89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EBFFE3-EE60-162D-6893-BFA61B54B7A6}"/>
              </a:ext>
            </a:extLst>
          </p:cNvPr>
          <p:cNvCxnSpPr>
            <a:stCxn id="6" idx="3"/>
          </p:cNvCxnSpPr>
          <p:nvPr/>
        </p:nvCxnSpPr>
        <p:spPr>
          <a:xfrm flipV="1">
            <a:off x="4655782" y="5124101"/>
            <a:ext cx="630070" cy="18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083C74-29A6-0FAB-2DFD-574DA4F7CA04}"/>
              </a:ext>
            </a:extLst>
          </p:cNvPr>
          <p:cNvSpPr txBox="1"/>
          <p:nvPr/>
        </p:nvSpPr>
        <p:spPr>
          <a:xfrm>
            <a:off x="3581890" y="6201336"/>
            <a:ext cx="89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C99C7A-B146-53F3-3897-3AFA0552A5B5}"/>
              </a:ext>
            </a:extLst>
          </p:cNvPr>
          <p:cNvCxnSpPr/>
          <p:nvPr/>
        </p:nvCxnSpPr>
        <p:spPr>
          <a:xfrm flipV="1">
            <a:off x="4475762" y="6187083"/>
            <a:ext cx="630070" cy="18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4BE183-921A-6571-EC77-44CDFE98AC33}"/>
              </a:ext>
            </a:extLst>
          </p:cNvPr>
          <p:cNvSpPr txBox="1"/>
          <p:nvPr/>
        </p:nvSpPr>
        <p:spPr>
          <a:xfrm>
            <a:off x="3554207" y="4077654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(1)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C9E0F-434C-C615-B2E2-FBFA30178B9C}"/>
              </a:ext>
            </a:extLst>
          </p:cNvPr>
          <p:cNvSpPr txBox="1"/>
          <p:nvPr/>
        </p:nvSpPr>
        <p:spPr>
          <a:xfrm>
            <a:off x="3573612" y="4737758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(2)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650EA-F0E5-8CEB-0CDC-1D18A5E1B4FA}"/>
              </a:ext>
            </a:extLst>
          </p:cNvPr>
          <p:cNvSpPr txBox="1"/>
          <p:nvPr/>
        </p:nvSpPr>
        <p:spPr>
          <a:xfrm>
            <a:off x="3325129" y="6216724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(3)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리스트의 기본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7547" y="2798930"/>
            <a:ext cx="8153400" cy="2441975"/>
          </a:xfrm>
        </p:spPr>
        <p:txBody>
          <a:bodyPr/>
          <a:lstStyle/>
          <a:p>
            <a:r>
              <a:rPr lang="ko-KR" altLang="en-US" dirty="0"/>
              <a:t>리스트에 새로운 항목을 추가한다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3366FF"/>
                </a:solidFill>
              </a:rPr>
              <a:t>삽입</a:t>
            </a:r>
            <a:r>
              <a:rPr lang="ko-KR" altLang="en-US" dirty="0"/>
              <a:t> 연산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리스트에서 항목을 삭제한다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3366FF"/>
                </a:solidFill>
              </a:rPr>
              <a:t>삭제</a:t>
            </a:r>
            <a:r>
              <a:rPr lang="ko-KR" altLang="en-US" dirty="0"/>
              <a:t> 연산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리스트에서 특정한 항목을 찾는다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3366FF"/>
                </a:solidFill>
              </a:rPr>
              <a:t>탐색</a:t>
            </a:r>
            <a:r>
              <a:rPr lang="ko-KR" altLang="en-US" dirty="0"/>
              <a:t> 연산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53825"/>
            <a:ext cx="44196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단순 연결 리스트</a:t>
            </a:r>
            <a:r>
              <a:rPr lang="en-US" altLang="ko-KR"/>
              <a:t>(</a:t>
            </a:r>
            <a:r>
              <a:rPr lang="ko-KR" altLang="en-US"/>
              <a:t>삭제연산</a:t>
            </a:r>
            <a:r>
              <a:rPr lang="en-US" altLang="ko-KR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171657" y="998730"/>
            <a:ext cx="6605588" cy="20621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// pre</a:t>
            </a:r>
            <a:r>
              <a:rPr lang="ko-KR" altLang="en-US" sz="1600" dirty="0">
                <a:latin typeface="Trebuchet MS" pitchFamily="34" charset="0"/>
                <a:ea typeface="바탕" pitchFamily="18" charset="-127"/>
              </a:rPr>
              <a:t>가 가리키는 노드의 다음 노드를 삭제한다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. </a:t>
            </a:r>
          </a:p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delete_pre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*head,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*pre)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 removed;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removed = pre-&gt;link;                            // (1)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pre-&gt;link = removed-&gt;link;		// (2)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free(removed);			// (3)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return head;			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13" y="3293985"/>
            <a:ext cx="6259235" cy="3383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6A42D-FD9F-175D-E78F-6D0985997D82}"/>
              </a:ext>
            </a:extLst>
          </p:cNvPr>
          <p:cNvSpPr txBox="1"/>
          <p:nvPr/>
        </p:nvSpPr>
        <p:spPr>
          <a:xfrm>
            <a:off x="7092280" y="2986208"/>
            <a:ext cx="89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C2CE4E2-60A8-D24A-2821-991EAE0EDB68}"/>
              </a:ext>
            </a:extLst>
          </p:cNvPr>
          <p:cNvCxnSpPr>
            <a:cxnSpLocks/>
          </p:cNvCxnSpPr>
          <p:nvPr/>
        </p:nvCxnSpPr>
        <p:spPr>
          <a:xfrm flipH="1">
            <a:off x="6822250" y="3293985"/>
            <a:ext cx="540060" cy="45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EE0C22-EBC5-F450-C58B-BDB25D7B4F08}"/>
              </a:ext>
            </a:extLst>
          </p:cNvPr>
          <p:cNvSpPr txBox="1"/>
          <p:nvPr/>
        </p:nvSpPr>
        <p:spPr>
          <a:xfrm>
            <a:off x="7092280" y="3380510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(1)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0ABFD-9C68-F4E5-DAF2-1C1D6CA747BF}"/>
              </a:ext>
            </a:extLst>
          </p:cNvPr>
          <p:cNvSpPr txBox="1"/>
          <p:nvPr/>
        </p:nvSpPr>
        <p:spPr>
          <a:xfrm>
            <a:off x="7187367" y="4483958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(2)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17CAE-CA4E-4DFD-43D1-43BB497E296E}"/>
              </a:ext>
            </a:extLst>
          </p:cNvPr>
          <p:cNvSpPr txBox="1"/>
          <p:nvPr/>
        </p:nvSpPr>
        <p:spPr>
          <a:xfrm>
            <a:off x="7187367" y="6352401"/>
            <a:ext cx="70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366FF"/>
                </a:solidFill>
              </a:rPr>
              <a:t>(3)</a:t>
            </a:r>
            <a:endParaRPr lang="ko-KR" altLang="en-US" sz="1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76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방문 연산 코드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2031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dirty="0">
                <a:latin typeface="Trebuchet MS" pitchFamily="34" charset="0"/>
                <a:ea typeface="바탕" pitchFamily="18" charset="-127"/>
              </a:rPr>
              <a:t>void </a:t>
            </a:r>
            <a:r>
              <a:rPr lang="en-US" altLang="en-US" dirty="0" err="1">
                <a:latin typeface="Trebuchet MS" pitchFamily="34" charset="0"/>
                <a:ea typeface="바탕" pitchFamily="18" charset="-127"/>
              </a:rPr>
              <a:t>print_list</a:t>
            </a:r>
            <a:r>
              <a:rPr lang="en-US" altLang="en-US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en-US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en-US" dirty="0">
                <a:latin typeface="Trebuchet MS" pitchFamily="34" charset="0"/>
                <a:ea typeface="바탕" pitchFamily="18" charset="-127"/>
              </a:rPr>
              <a:t> *head)</a:t>
            </a:r>
          </a:p>
          <a:p>
            <a:pPr algn="just"/>
            <a:r>
              <a:rPr lang="en-US" altLang="en-US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/>
            <a:r>
              <a:rPr lang="en-US" altLang="en-US" dirty="0">
                <a:latin typeface="Trebuchet MS" pitchFamily="34" charset="0"/>
                <a:ea typeface="바탕" pitchFamily="18" charset="-127"/>
              </a:rPr>
              <a:t>	for (</a:t>
            </a:r>
            <a:r>
              <a:rPr lang="en-US" altLang="en-US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en-US" dirty="0">
                <a:latin typeface="Trebuchet MS" pitchFamily="34" charset="0"/>
                <a:ea typeface="바탕" pitchFamily="18" charset="-127"/>
              </a:rPr>
              <a:t> *p = head; p != NULL; </a:t>
            </a:r>
            <a:r>
              <a:rPr lang="en-US" altLang="en-US" dirty="0">
                <a:solidFill>
                  <a:srgbClr val="3366FF"/>
                </a:solidFill>
                <a:latin typeface="Trebuchet MS" pitchFamily="34" charset="0"/>
                <a:ea typeface="바탕" pitchFamily="18" charset="-127"/>
              </a:rPr>
              <a:t>p = p-&gt;link</a:t>
            </a:r>
            <a:r>
              <a:rPr lang="en-US" altLang="en-US" dirty="0">
                <a:latin typeface="Trebuchet MS" pitchFamily="34" charset="0"/>
                <a:ea typeface="바탕" pitchFamily="18" charset="-127"/>
              </a:rPr>
              <a:t>)</a:t>
            </a:r>
          </a:p>
          <a:p>
            <a:pPr algn="just"/>
            <a:r>
              <a:rPr lang="en-US" altLang="en-US" dirty="0">
                <a:latin typeface="Trebuchet MS" pitchFamily="34" charset="0"/>
                <a:ea typeface="바탕" pitchFamily="18" charset="-127"/>
              </a:rPr>
              <a:t>		</a:t>
            </a:r>
            <a:r>
              <a:rPr lang="en-US" altLang="en-US" dirty="0" err="1"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en-US" dirty="0">
                <a:latin typeface="Trebuchet MS" pitchFamily="34" charset="0"/>
                <a:ea typeface="바탕" pitchFamily="18" charset="-127"/>
              </a:rPr>
              <a:t>("%d-&gt;", p-&gt;data);</a:t>
            </a:r>
          </a:p>
          <a:p>
            <a:pPr algn="just"/>
            <a:endParaRPr lang="en-US" altLang="en-US" dirty="0">
              <a:latin typeface="Trebuchet MS" pitchFamily="34" charset="0"/>
              <a:ea typeface="바탕" pitchFamily="18" charset="-127"/>
            </a:endParaRPr>
          </a:p>
          <a:p>
            <a:pPr algn="just"/>
            <a:r>
              <a:rPr lang="en-US" altLang="en-US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en-US" dirty="0" err="1"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en-US" dirty="0">
                <a:latin typeface="Trebuchet MS" pitchFamily="34" charset="0"/>
                <a:ea typeface="바탕" pitchFamily="18" charset="-127"/>
              </a:rPr>
              <a:t>("NULL \n");</a:t>
            </a:r>
          </a:p>
          <a:p>
            <a:pPr algn="just"/>
            <a:r>
              <a:rPr lang="en-US" altLang="en-US" dirty="0">
                <a:latin typeface="Trebuchet MS" pitchFamily="34" charset="0"/>
                <a:ea typeface="바탕" pitchFamily="18" charset="-127"/>
              </a:rPr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35025" y="1525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프로그램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6491" y="1578563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delete_first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61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4-&gt;3-&gt;2-&gt;1-&gt;0-&gt;NULL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5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단어들을</a:t>
            </a:r>
            <a:r>
              <a:rPr lang="en-US" altLang="ko-KR" dirty="0"/>
              <a:t> </a:t>
            </a:r>
            <a:r>
              <a:rPr lang="ko-KR" altLang="en-US" dirty="0"/>
              <a:t>저장하고 있는 </a:t>
            </a:r>
            <a:r>
              <a:rPr lang="ko-KR" altLang="en-US" dirty="0" err="1"/>
              <a:t>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KIWI-&gt;APPLE-&gt;NULL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BANANA-&gt;KIWI-&gt;APPLE-&gt;NULL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56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name[100];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element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element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data;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오류 처리 함수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3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value)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p-&gt;data = value;					// (2)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p-&gt;link =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포인터의 값을 복사	              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//(3)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p;        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 변경	                             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//(4)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 p != NULL; p = p-&gt;link)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("%s-&gt;", p-&gt;data.name);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("NULL \n");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73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493785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element 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data.name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"APPLE");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"KIWI");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"BANANA");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7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특정한</a:t>
            </a:r>
            <a:r>
              <a:rPr lang="en-US" altLang="ko-KR" dirty="0"/>
              <a:t> </a:t>
            </a:r>
            <a:r>
              <a:rPr lang="ko-KR" altLang="en-US" dirty="0"/>
              <a:t>값을 탐색하는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95410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리스트에서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을 찾았습니다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4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143" y="409591"/>
            <a:ext cx="7605713" cy="92332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dirty="0" err="1"/>
              <a:t>ListNode</a:t>
            </a:r>
            <a:r>
              <a:rPr lang="en-US" altLang="ko-KR" dirty="0"/>
              <a:t>*</a:t>
            </a:r>
            <a:r>
              <a:rPr lang="en-US" altLang="ko-KR" dirty="0" err="1"/>
              <a:t>search_list</a:t>
            </a:r>
            <a:r>
              <a:rPr lang="en-US" altLang="ko-KR" dirty="0"/>
              <a:t>(</a:t>
            </a:r>
            <a:r>
              <a:rPr lang="en-US" altLang="ko-KR" dirty="0" err="1"/>
              <a:t>ListNode</a:t>
            </a:r>
            <a:r>
              <a:rPr lang="en-US" altLang="ko-KR" dirty="0"/>
              <a:t>*</a:t>
            </a:r>
            <a:r>
              <a:rPr lang="en-US" altLang="ko-KR" dirty="0" err="1"/>
              <a:t>head,element</a:t>
            </a:r>
            <a:r>
              <a:rPr lang="en-US" altLang="ko-KR" dirty="0"/>
              <a:t> x)</a:t>
            </a:r>
          </a:p>
          <a:p>
            <a:pPr algn="just"/>
            <a:r>
              <a:rPr lang="en-US" altLang="ko-KR" dirty="0"/>
              <a:t>{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ListNode</a:t>
            </a:r>
            <a:r>
              <a:rPr lang="en-US" altLang="ko-KR" dirty="0"/>
              <a:t>*p = head;</a:t>
            </a:r>
          </a:p>
          <a:p>
            <a:pPr algn="just"/>
            <a:r>
              <a:rPr lang="en-US" altLang="ko-KR" dirty="0"/>
              <a:t>	</a:t>
            </a:r>
          </a:p>
          <a:p>
            <a:pPr algn="just"/>
            <a:r>
              <a:rPr lang="en-US" altLang="ko-KR" dirty="0"/>
              <a:t>	while(p != NULL){</a:t>
            </a:r>
          </a:p>
          <a:p>
            <a:pPr algn="just"/>
            <a:r>
              <a:rPr lang="en-US" altLang="ko-KR" dirty="0"/>
              <a:t>		if ( p -&gt; data = x) </a:t>
            </a:r>
          </a:p>
          <a:p>
            <a:pPr algn="just"/>
            <a:r>
              <a:rPr lang="en-US" altLang="ko-KR" dirty="0"/>
              <a:t>		{</a:t>
            </a:r>
          </a:p>
          <a:p>
            <a:pPr algn="just"/>
            <a:r>
              <a:rPr lang="en-US" altLang="ko-KR" dirty="0"/>
              <a:t>			return p;</a:t>
            </a:r>
          </a:p>
          <a:p>
            <a:pPr algn="just"/>
            <a:r>
              <a:rPr lang="en-US" altLang="ko-KR" dirty="0"/>
              <a:t>		}</a:t>
            </a:r>
          </a:p>
          <a:p>
            <a:pPr algn="just"/>
            <a:r>
              <a:rPr lang="en-US" altLang="ko-KR" dirty="0"/>
              <a:t>		p = p-&gt;link;</a:t>
            </a:r>
          </a:p>
          <a:p>
            <a:pPr algn="just"/>
            <a:r>
              <a:rPr lang="en-US" altLang="ko-KR" dirty="0"/>
              <a:t>		</a:t>
            </a:r>
          </a:p>
          <a:p>
            <a:pPr algn="just"/>
            <a:r>
              <a:rPr lang="en-US" altLang="ko-KR" dirty="0"/>
              <a:t>	}</a:t>
            </a:r>
          </a:p>
          <a:p>
            <a:pPr algn="just"/>
            <a:r>
              <a:rPr lang="en-US" altLang="ko-KR" dirty="0"/>
              <a:t>	return NULL;</a:t>
            </a:r>
          </a:p>
          <a:p>
            <a:pPr algn="just"/>
            <a:r>
              <a:rPr lang="en-US" altLang="ko-KR" dirty="0"/>
              <a:t>	}</a:t>
            </a:r>
          </a:p>
          <a:p>
            <a:pPr algn="just"/>
            <a:r>
              <a:rPr lang="en-US" altLang="ko-KR" dirty="0"/>
              <a:t>}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// </a:t>
            </a:r>
            <a:r>
              <a:rPr lang="ko-KR" altLang="en-US" dirty="0"/>
              <a:t>테스트 프로그램</a:t>
            </a:r>
          </a:p>
          <a:p>
            <a:pPr algn="just"/>
            <a:r>
              <a:rPr lang="en-US" altLang="ko-KR" dirty="0"/>
              <a:t>int main(void)</a:t>
            </a:r>
          </a:p>
          <a:p>
            <a:pPr algn="just"/>
            <a:r>
              <a:rPr lang="en-US" altLang="ko-KR" dirty="0"/>
              <a:t>{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ListNode</a:t>
            </a:r>
            <a:r>
              <a:rPr lang="en-US" altLang="ko-KR" dirty="0"/>
              <a:t> *head = NULL;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	head = </a:t>
            </a:r>
            <a:r>
              <a:rPr lang="en-US" altLang="ko-KR" dirty="0" err="1"/>
              <a:t>insert_first</a:t>
            </a:r>
            <a:r>
              <a:rPr lang="en-US" altLang="ko-KR" dirty="0"/>
              <a:t>(head, 10);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print_list</a:t>
            </a:r>
            <a:r>
              <a:rPr lang="en-US" altLang="ko-KR" dirty="0"/>
              <a:t>(head);</a:t>
            </a:r>
          </a:p>
          <a:p>
            <a:pPr algn="just"/>
            <a:r>
              <a:rPr lang="en-US" altLang="ko-KR" dirty="0"/>
              <a:t>	head = </a:t>
            </a:r>
            <a:r>
              <a:rPr lang="en-US" altLang="ko-KR" dirty="0" err="1"/>
              <a:t>insert_first</a:t>
            </a:r>
            <a:r>
              <a:rPr lang="en-US" altLang="ko-KR" dirty="0"/>
              <a:t>(head, 20);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print_list</a:t>
            </a:r>
            <a:r>
              <a:rPr lang="en-US" altLang="ko-KR" dirty="0"/>
              <a:t>(head);</a:t>
            </a:r>
          </a:p>
          <a:p>
            <a:pPr algn="just"/>
            <a:r>
              <a:rPr lang="en-US" altLang="ko-KR" dirty="0"/>
              <a:t>	head = </a:t>
            </a:r>
            <a:r>
              <a:rPr lang="en-US" altLang="ko-KR" dirty="0" err="1"/>
              <a:t>insert_first</a:t>
            </a:r>
            <a:r>
              <a:rPr lang="en-US" altLang="ko-KR" dirty="0"/>
              <a:t>(head, 30);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print_list</a:t>
            </a:r>
            <a:r>
              <a:rPr lang="en-US" altLang="ko-KR" dirty="0"/>
              <a:t>(head);</a:t>
            </a:r>
          </a:p>
          <a:p>
            <a:pPr algn="just"/>
            <a:r>
              <a:rPr lang="en-US" altLang="ko-KR" dirty="0"/>
              <a:t>	if (</a:t>
            </a:r>
            <a:r>
              <a:rPr lang="en-US" altLang="ko-KR" dirty="0" err="1"/>
              <a:t>search_list</a:t>
            </a:r>
            <a:r>
              <a:rPr lang="en-US" altLang="ko-KR" dirty="0"/>
              <a:t>(head, 30) != NULL)</a:t>
            </a:r>
          </a:p>
          <a:p>
            <a:pPr algn="just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리스트에서 </a:t>
            </a:r>
            <a:r>
              <a:rPr lang="en-US" altLang="ko-KR" dirty="0"/>
              <a:t>30</a:t>
            </a:r>
            <a:r>
              <a:rPr lang="ko-KR" altLang="en-US" dirty="0"/>
              <a:t>을 찾았습니다</a:t>
            </a:r>
            <a:r>
              <a:rPr lang="en-US" altLang="ko-KR" dirty="0"/>
              <a:t>. \n");</a:t>
            </a:r>
          </a:p>
          <a:p>
            <a:pPr algn="just"/>
            <a:r>
              <a:rPr lang="en-US" altLang="ko-KR" dirty="0"/>
              <a:t>	else</a:t>
            </a:r>
          </a:p>
          <a:p>
            <a:pPr algn="just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리스트에서 </a:t>
            </a:r>
            <a:r>
              <a:rPr lang="en-US" altLang="ko-KR" dirty="0"/>
              <a:t>30</a:t>
            </a:r>
            <a:r>
              <a:rPr lang="ko-KR" altLang="en-US" dirty="0"/>
              <a:t>을 찾지 못했습니다</a:t>
            </a:r>
            <a:r>
              <a:rPr lang="en-US" altLang="ko-KR" dirty="0"/>
              <a:t>. \n");</a:t>
            </a:r>
          </a:p>
          <a:p>
            <a:pPr algn="just"/>
            <a:r>
              <a:rPr lang="en-US" altLang="ko-KR" dirty="0"/>
              <a:t>	return 0;</a:t>
            </a:r>
          </a:p>
          <a:p>
            <a:pPr algn="just"/>
            <a:r>
              <a:rPr lang="en-US" altLang="ko-KR" dirty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990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리스트 데이터 타입</a:t>
            </a: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493785"/>
            <a:ext cx="8102860" cy="4801314"/>
          </a:xfr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800" dirty="0">
                <a:latin typeface="Trebuchet MS" panose="020B0603020202020204" pitchFamily="34" charset="0"/>
              </a:rPr>
              <a:t>∙ 객체</a:t>
            </a:r>
            <a:r>
              <a:rPr lang="en-US" altLang="ko-KR" sz="1800" dirty="0">
                <a:latin typeface="Trebuchet MS" panose="020B0603020202020204" pitchFamily="34" charset="0"/>
              </a:rPr>
              <a:t>: n</a:t>
            </a:r>
            <a:r>
              <a:rPr lang="ko-KR" altLang="en-US" sz="1800" dirty="0">
                <a:latin typeface="Trebuchet MS" panose="020B0603020202020204" pitchFamily="34" charset="0"/>
              </a:rPr>
              <a:t>개의 </a:t>
            </a:r>
            <a:r>
              <a:rPr lang="en-US" altLang="ko-KR" sz="1800" dirty="0">
                <a:latin typeface="Trebuchet MS" panose="020B0603020202020204" pitchFamily="34" charset="0"/>
              </a:rPr>
              <a:t>element</a:t>
            </a:r>
            <a:r>
              <a:rPr lang="ko-KR" altLang="en-US" sz="1800" dirty="0">
                <a:latin typeface="Trebuchet MS" panose="020B0603020202020204" pitchFamily="34" charset="0"/>
              </a:rPr>
              <a:t>형으로 구성된 순서 있는 모임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800" dirty="0">
                <a:latin typeface="Trebuchet MS" panose="020B0603020202020204" pitchFamily="34" charset="0"/>
              </a:rPr>
              <a:t>∙ 연산</a:t>
            </a:r>
            <a:r>
              <a:rPr lang="en-US" altLang="ko-KR" sz="1800" dirty="0">
                <a:latin typeface="Trebuchet MS" panose="020B0603020202020204" pitchFamily="34" charset="0"/>
              </a:rPr>
              <a:t>: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insert(list, </a:t>
            </a:r>
            <a:r>
              <a:rPr lang="en-US" altLang="ko-KR" sz="1800" dirty="0" err="1">
                <a:latin typeface="Trebuchet MS" panose="020B0603020202020204" pitchFamily="34" charset="0"/>
              </a:rPr>
              <a:t>pos</a:t>
            </a:r>
            <a:r>
              <a:rPr lang="en-US" altLang="ko-KR" sz="1800" dirty="0">
                <a:latin typeface="Trebuchet MS" panose="020B0603020202020204" pitchFamily="34" charset="0"/>
              </a:rPr>
              <a:t>, item) ::= </a:t>
            </a:r>
            <a:r>
              <a:rPr lang="en-US" altLang="ko-KR" sz="1800" dirty="0" err="1">
                <a:latin typeface="Trebuchet MS" panose="020B0603020202020204" pitchFamily="34" charset="0"/>
              </a:rPr>
              <a:t>pos</a:t>
            </a:r>
            <a:r>
              <a:rPr lang="en-US" altLang="ko-KR" sz="1800" dirty="0">
                <a:latin typeface="Trebuchet MS" panose="020B0603020202020204" pitchFamily="34" charset="0"/>
              </a:rPr>
              <a:t> </a:t>
            </a:r>
            <a:r>
              <a:rPr lang="ko-KR" altLang="en-US" sz="1800" dirty="0">
                <a:latin typeface="Trebuchet MS" panose="020B0603020202020204" pitchFamily="34" charset="0"/>
              </a:rPr>
              <a:t>위치에 요소를 추가한다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8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800" dirty="0">
                <a:latin typeface="Trebuchet MS" panose="020B0603020202020204" pitchFamily="34" charset="0"/>
              </a:rPr>
              <a:t>맨 끝에 요소를 추가한다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insert_first</a:t>
            </a:r>
            <a:r>
              <a:rPr lang="en-US" altLang="ko-KR" sz="18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800" dirty="0">
                <a:latin typeface="Trebuchet MS" panose="020B0603020202020204" pitchFamily="34" charset="0"/>
              </a:rPr>
              <a:t>맨 처음에 요소를 추가한다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delete(list, </a:t>
            </a:r>
            <a:r>
              <a:rPr lang="en-US" altLang="ko-KR" sz="1800" dirty="0" err="1">
                <a:latin typeface="Trebuchet MS" panose="020B0603020202020204" pitchFamily="34" charset="0"/>
              </a:rPr>
              <a:t>pos</a:t>
            </a:r>
            <a:r>
              <a:rPr lang="en-US" altLang="ko-KR" sz="1800" dirty="0">
                <a:latin typeface="Trebuchet MS" panose="020B0603020202020204" pitchFamily="34" charset="0"/>
              </a:rPr>
              <a:t>) ::= </a:t>
            </a:r>
            <a:r>
              <a:rPr lang="en-US" altLang="ko-KR" sz="1800" dirty="0" err="1">
                <a:latin typeface="Trebuchet MS" panose="020B0603020202020204" pitchFamily="34" charset="0"/>
              </a:rPr>
              <a:t>pos</a:t>
            </a:r>
            <a:r>
              <a:rPr lang="en-US" altLang="ko-KR" sz="1800" dirty="0">
                <a:latin typeface="Trebuchet MS" panose="020B0603020202020204" pitchFamily="34" charset="0"/>
              </a:rPr>
              <a:t> </a:t>
            </a:r>
            <a:r>
              <a:rPr lang="ko-KR" altLang="en-US" sz="1800" dirty="0">
                <a:latin typeface="Trebuchet MS" panose="020B0603020202020204" pitchFamily="34" charset="0"/>
              </a:rPr>
              <a:t>위치의 요소를 제거한다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clear(list) ::= </a:t>
            </a:r>
            <a:r>
              <a:rPr lang="ko-KR" altLang="en-US" sz="1800" dirty="0">
                <a:latin typeface="Trebuchet MS" panose="020B0603020202020204" pitchFamily="34" charset="0"/>
              </a:rPr>
              <a:t>리스트의 모든 요소를 제거한다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find(list, item) :: </a:t>
            </a:r>
            <a:r>
              <a:rPr lang="ko-KR" altLang="en-US" sz="1800" dirty="0"/>
              <a:t>리스트에서 </a:t>
            </a:r>
            <a:r>
              <a:rPr lang="en-US" altLang="ko-KR" sz="1800" dirty="0">
                <a:latin typeface="Trebuchet MS" panose="020B0603020202020204" pitchFamily="34" charset="0"/>
              </a:rPr>
              <a:t>item</a:t>
            </a:r>
            <a:r>
              <a:rPr lang="ko-KR" altLang="en-US" sz="1800" dirty="0">
                <a:latin typeface="Trebuchet MS" panose="020B0603020202020204" pitchFamily="34" charset="0"/>
              </a:rPr>
              <a:t>을</a:t>
            </a:r>
            <a:r>
              <a:rPr lang="en-US" altLang="ko-KR" sz="1800" dirty="0">
                <a:latin typeface="Trebuchet MS" panose="020B0603020202020204" pitchFamily="34" charset="0"/>
              </a:rPr>
              <a:t> </a:t>
            </a:r>
            <a:r>
              <a:rPr lang="ko-KR" altLang="en-US" sz="1800" dirty="0">
                <a:latin typeface="Trebuchet MS" panose="020B0603020202020204" pitchFamily="34" charset="0"/>
              </a:rPr>
              <a:t>찾아 반환한다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800" dirty="0">
                <a:latin typeface="Trebuchet MS" panose="020B0603020202020204" pitchFamily="34" charset="0"/>
              </a:rPr>
              <a:t>(list, pos) ::= pos </a:t>
            </a:r>
            <a:r>
              <a:rPr lang="ko-KR" altLang="en-US" sz="1800" dirty="0">
                <a:latin typeface="Trebuchet MS" panose="020B0603020202020204" pitchFamily="34" charset="0"/>
              </a:rPr>
              <a:t>위치의 요소를 반환한다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get_length</a:t>
            </a:r>
            <a:r>
              <a:rPr lang="en-US" altLang="ko-KR" sz="1800" dirty="0">
                <a:latin typeface="Trebuchet MS" panose="020B0603020202020204" pitchFamily="34" charset="0"/>
              </a:rPr>
              <a:t>(list) ::= </a:t>
            </a:r>
            <a:r>
              <a:rPr lang="ko-KR" altLang="en-US" sz="1800" dirty="0">
                <a:latin typeface="Trebuchet MS" panose="020B0603020202020204" pitchFamily="34" charset="0"/>
              </a:rPr>
              <a:t>리스트의 길이를 구한다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800" dirty="0">
                <a:latin typeface="Trebuchet MS" panose="020B0603020202020204" pitchFamily="34" charset="0"/>
              </a:rPr>
              <a:t>(list) ::= </a:t>
            </a:r>
            <a:r>
              <a:rPr lang="ko-KR" altLang="en-US" sz="1800" dirty="0">
                <a:latin typeface="Trebuchet MS" panose="020B0603020202020204" pitchFamily="34" charset="0"/>
              </a:rPr>
              <a:t>리스트가 </a:t>
            </a:r>
            <a:r>
              <a:rPr lang="ko-KR" altLang="en-US" sz="1800" dirty="0" err="1">
                <a:latin typeface="Trebuchet MS" panose="020B0603020202020204" pitchFamily="34" charset="0"/>
              </a:rPr>
              <a:t>비었는지를</a:t>
            </a:r>
            <a:r>
              <a:rPr lang="ko-KR" altLang="en-US" sz="1800" dirty="0">
                <a:latin typeface="Trebuchet MS" panose="020B0603020202020204" pitchFamily="34" charset="0"/>
              </a:rPr>
              <a:t> 검사한다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800" dirty="0">
                <a:latin typeface="Trebuchet MS" panose="020B0603020202020204" pitchFamily="34" charset="0"/>
              </a:rPr>
              <a:t>(list) ::= </a:t>
            </a:r>
            <a:r>
              <a:rPr lang="ko-KR" altLang="en-US" sz="1800" dirty="0">
                <a:latin typeface="Trebuchet MS" panose="020B0603020202020204" pitchFamily="34" charset="0"/>
              </a:rPr>
              <a:t>리스트가 꽉 </a:t>
            </a:r>
            <a:r>
              <a:rPr lang="ko-KR" altLang="en-US" sz="1800" dirty="0" err="1">
                <a:latin typeface="Trebuchet MS" panose="020B0603020202020204" pitchFamily="34" charset="0"/>
              </a:rPr>
              <a:t>찼는지를</a:t>
            </a:r>
            <a:r>
              <a:rPr lang="ko-KR" altLang="en-US" sz="1800" dirty="0">
                <a:latin typeface="Trebuchet MS" panose="020B0603020202020204" pitchFamily="34" charset="0"/>
              </a:rPr>
              <a:t> 검사한다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800" dirty="0">
                <a:latin typeface="Trebuchet MS" panose="020B0603020202020204" pitchFamily="34" charset="0"/>
              </a:rPr>
              <a:t>(list) ::= </a:t>
            </a:r>
            <a:r>
              <a:rPr lang="ko-KR" altLang="en-US" sz="1800" dirty="0">
                <a:latin typeface="Trebuchet MS" panose="020B0603020202020204" pitchFamily="34" charset="0"/>
              </a:rPr>
              <a:t>리스트의 모든 요소를 표시한다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Lab: 2</a:t>
            </a:r>
            <a:r>
              <a:rPr lang="ko-KR" altLang="en-US" dirty="0"/>
              <a:t>개의 리스트를 합하는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40-&gt;50-&gt;NULL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10-&gt;20-&gt;30-&gt;40-&gt;50-&gt;NULL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023955"/>
            <a:ext cx="5905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143" y="1763815"/>
            <a:ext cx="7605713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concat_list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*head1,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if(head1 == NULL)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if (head2 == NULL)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while(p-&gt;link != NULL)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p-&gt;link =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head1;		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10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6555" y="165200"/>
            <a:ext cx="7605713" cy="646330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테스트 프로그램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head1 =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head2 =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ListNode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combined_head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head1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*10);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(head1);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3; i++)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head2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(head2,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+ 3);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(head2);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combined_head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b="1" dirty="0" err="1">
                <a:solidFill>
                  <a:srgbClr val="3366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concat_list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(head1, head2);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combined_head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691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09F8-F0D4-0A87-CBB6-6D22141B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30F6E-C4F7-D9F7-081B-74E76DFF04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단순</a:t>
            </a:r>
            <a:r>
              <a:rPr lang="en-US" altLang="ko-KR" dirty="0"/>
              <a:t> </a:t>
            </a:r>
            <a:r>
              <a:rPr lang="ko-KR" altLang="en-US" dirty="0"/>
              <a:t>연결 리스트가 정렬되지 않은 정수들의 리스트를 저장하고 있다</a:t>
            </a:r>
            <a:r>
              <a:rPr lang="en-US" altLang="ko-KR" dirty="0"/>
              <a:t>. </a:t>
            </a:r>
            <a:r>
              <a:rPr lang="ko-KR" altLang="en-US" dirty="0"/>
              <a:t>리스트에서 최대값과 최소값을 찾는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52FFB-0C49-BA7F-99ED-59E46FBC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636" y="2888940"/>
            <a:ext cx="5580620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테스트 프로그램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 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10);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13);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8);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33);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21);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MinMaxfromList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683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09F8-F0D4-0A87-CBB6-6D22141B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30F6E-C4F7-D9F7-081B-74E76DFF04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3879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단순</a:t>
            </a:r>
            <a:r>
              <a:rPr lang="en-US" altLang="ko-KR" dirty="0"/>
              <a:t> </a:t>
            </a:r>
            <a:r>
              <a:rPr lang="ko-KR" altLang="en-US" dirty="0"/>
              <a:t>연결 리스트에서 특정한 </a:t>
            </a:r>
            <a:r>
              <a:rPr lang="ko-KR" altLang="en-US" dirty="0" err="1"/>
              <a:t>데이터값을</a:t>
            </a:r>
            <a:r>
              <a:rPr lang="ko-KR" altLang="en-US" dirty="0"/>
              <a:t> 갖는 노드를 삭제하는 함수를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52FFB-0C49-BA7F-99ED-59E46FBC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50" y="2489805"/>
            <a:ext cx="5580620" cy="41395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테스트 프로그램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 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10);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13);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8);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33);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insert_first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21);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삭제할 값을 </a:t>
            </a:r>
            <a:r>
              <a:rPr lang="ko-KR" altLang="en-US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&amp;value);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 =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value);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(head);</a:t>
            </a:r>
          </a:p>
          <a:p>
            <a:pPr lvl="1"/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en-US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리스트 구현 방법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1570" y="1943835"/>
            <a:ext cx="7830870" cy="2610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6F81CB-34EB-3F0C-64AF-349E6C47EE4D}"/>
              </a:ext>
            </a:extLst>
          </p:cNvPr>
          <p:cNvSpPr txBox="1"/>
          <p:nvPr/>
        </p:nvSpPr>
        <p:spPr>
          <a:xfrm>
            <a:off x="7092280" y="243889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크기가 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CF566-10C1-C679-0122-C36A45A3EED7}"/>
              </a:ext>
            </a:extLst>
          </p:cNvPr>
          <p:cNvSpPr txBox="1"/>
          <p:nvPr/>
        </p:nvSpPr>
        <p:spPr>
          <a:xfrm>
            <a:off x="4708308" y="4549348"/>
            <a:ext cx="25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구조체 </a:t>
            </a:r>
            <a:r>
              <a:rPr lang="en-US" altLang="ko-KR" dirty="0">
                <a:solidFill>
                  <a:srgbClr val="3366FF"/>
                </a:solidFill>
              </a:rPr>
              <a:t>+ </a:t>
            </a:r>
            <a:r>
              <a:rPr lang="ko-KR" altLang="en-US" dirty="0">
                <a:solidFill>
                  <a:srgbClr val="3366FF"/>
                </a:solidFill>
              </a:rPr>
              <a:t>동적할당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배열로 구현된 리스트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이용하여 리스트를 구현하면 순차적인 메모리 공간이 할당되므로</a:t>
            </a:r>
            <a:r>
              <a:rPr lang="en-US" altLang="ko-KR" dirty="0"/>
              <a:t>, </a:t>
            </a:r>
            <a:r>
              <a:rPr lang="ko-KR" altLang="en-US" dirty="0"/>
              <a:t>이것을 리스트의 순차적 표현</a:t>
            </a:r>
            <a:r>
              <a:rPr lang="en-US" altLang="ko-KR" dirty="0"/>
              <a:t>(sequential representation)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8960"/>
            <a:ext cx="4455495" cy="1438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7918" y="1640036"/>
            <a:ext cx="8102860" cy="206210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#define MAX_LIST_SIZE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100</a:t>
            </a:r>
            <a:r>
              <a:rPr lang="en-US" altLang="ko-KR" sz="1600" dirty="0">
                <a:latin typeface="Trebuchet MS" panose="020B0603020202020204" pitchFamily="34" charset="0"/>
              </a:rPr>
              <a:t> //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최대크기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element; // </a:t>
            </a:r>
            <a:r>
              <a:rPr lang="ko-KR" altLang="en-US" sz="1600" dirty="0">
                <a:latin typeface="Trebuchet MS" panose="020B0603020202020204" pitchFamily="34" charset="0"/>
              </a:rPr>
              <a:t>항목의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element array[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MAX_LIST_SIZE</a:t>
            </a:r>
            <a:r>
              <a:rPr lang="en-US" altLang="ko-KR" sz="1600" dirty="0">
                <a:latin typeface="Trebuchet MS" panose="020B0603020202020204" pitchFamily="34" charset="0"/>
              </a:rPr>
              <a:t>]; // </a:t>
            </a:r>
            <a:r>
              <a:rPr lang="ko-KR" altLang="en-US" sz="1600" dirty="0">
                <a:latin typeface="Trebuchet MS" panose="020B0603020202020204" pitchFamily="34" charset="0"/>
              </a:rPr>
              <a:t>배열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int size; // </a:t>
            </a:r>
            <a:r>
              <a:rPr lang="ko-KR" altLang="en-US" sz="1600" dirty="0">
                <a:latin typeface="Trebuchet MS" panose="020B0603020202020204" pitchFamily="34" charset="0"/>
              </a:rPr>
              <a:t>현재 리스트에 저장된 항목들의 개수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555" y="340578"/>
            <a:ext cx="8102860" cy="60016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오류 처리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void error(char *message)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</a:rPr>
              <a:t>, "%s\n", message);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exit(1);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리스트 초기화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6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L-&gt;size 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비어 있으면 </a:t>
            </a:r>
            <a:r>
              <a:rPr lang="en-US" altLang="ko-KR" sz="1600" dirty="0"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latin typeface="Trebuchet MS" panose="020B0603020202020204" pitchFamily="34" charset="0"/>
              </a:rPr>
              <a:t>을 반환</a:t>
            </a:r>
            <a:r>
              <a:rPr lang="en-US" altLang="ko-KR" sz="1600" dirty="0">
                <a:latin typeface="Trebuchet MS" panose="020B0603020202020204" pitchFamily="34" charset="0"/>
              </a:rPr>
              <a:t>,  </a:t>
            </a:r>
            <a:r>
              <a:rPr lang="ko-KR" altLang="en-US" sz="1600" dirty="0">
                <a:latin typeface="Trebuchet MS" panose="020B0603020202020204" pitchFamily="34" charset="0"/>
              </a:rPr>
              <a:t>그렇지 않으면 </a:t>
            </a:r>
            <a:r>
              <a:rPr lang="en-US" altLang="ko-KR" sz="1600" dirty="0">
                <a:latin typeface="Trebuchet MS" panose="020B0603020202020204" pitchFamily="34" charset="0"/>
              </a:rPr>
              <a:t>0</a:t>
            </a:r>
            <a:r>
              <a:rPr lang="ko-KR" altLang="en-US" sz="16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6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L-&gt;size ==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가득 차 있으면 </a:t>
            </a:r>
            <a:r>
              <a:rPr lang="en-US" altLang="ko-KR" sz="1600" dirty="0"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latin typeface="Trebuchet MS" panose="020B0603020202020204" pitchFamily="34" charset="0"/>
              </a:rPr>
              <a:t>을 반환</a:t>
            </a:r>
            <a:r>
              <a:rPr lang="en-US" altLang="ko-KR" sz="1600" dirty="0">
                <a:latin typeface="Trebuchet MS" panose="020B0603020202020204" pitchFamily="34" charset="0"/>
              </a:rPr>
              <a:t>, </a:t>
            </a:r>
            <a:r>
              <a:rPr lang="ko-KR" altLang="en-US" sz="1600" dirty="0">
                <a:latin typeface="Trebuchet MS" panose="020B0603020202020204" pitchFamily="34" charset="0"/>
              </a:rPr>
              <a:t>그렇지 많으면 </a:t>
            </a:r>
            <a:r>
              <a:rPr lang="en-US" altLang="ko-KR" sz="1600" dirty="0"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6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L-&gt;size == MAX_LIST_SIZE;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1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ArrayListType</a:t>
            </a:r>
            <a:r>
              <a:rPr lang="ko-KR" altLang="en-US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754874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 0 ||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L-&gt;size)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위치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 출력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</a:rPr>
              <a:t> &lt; L-&gt;size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("%d-&gt;",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59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15435</TotalTime>
  <Words>2859</Words>
  <Application>Microsoft Office PowerPoint</Application>
  <PresentationFormat>화면 슬라이드 쇼(4:3)</PresentationFormat>
  <Paragraphs>510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HY얕은샘물M</vt:lpstr>
      <vt:lpstr>돋움체</vt:lpstr>
      <vt:lpstr>맑은 고딕</vt:lpstr>
      <vt:lpstr>한양해서</vt:lpstr>
      <vt:lpstr>Arial</vt:lpstr>
      <vt:lpstr>Trebuchet MS</vt:lpstr>
      <vt:lpstr>Tw Cen MT</vt:lpstr>
      <vt:lpstr>Wingdings</vt:lpstr>
      <vt:lpstr>Wingdings 2</vt:lpstr>
      <vt:lpstr>가을</vt:lpstr>
      <vt:lpstr>6장 연결 리스트 I</vt:lpstr>
      <vt:lpstr>리스트란?</vt:lpstr>
      <vt:lpstr>리스트의 기본 연산</vt:lpstr>
      <vt:lpstr>리스트 데이터 타입</vt:lpstr>
      <vt:lpstr>리스트 구현 방법</vt:lpstr>
      <vt:lpstr>배열로 구현된 리스트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실행 시간 분석</vt:lpstr>
      <vt:lpstr>연결된 표현</vt:lpstr>
      <vt:lpstr>삽입과 삭제</vt:lpstr>
      <vt:lpstr>연결된 표현의 장단점</vt:lpstr>
      <vt:lpstr>노드의 구조</vt:lpstr>
      <vt:lpstr>헤드 포인터와 노드의 생성</vt:lpstr>
      <vt:lpstr>연결 리스트의 종류</vt:lpstr>
      <vt:lpstr>단순 연결 리스트</vt:lpstr>
      <vt:lpstr>노드의 정의</vt:lpstr>
      <vt:lpstr>리스트의 생성</vt:lpstr>
      <vt:lpstr>2번째 노드 생성</vt:lpstr>
      <vt:lpstr>노드의 연결</vt:lpstr>
      <vt:lpstr>단순 연결 리스트의 연산</vt:lpstr>
      <vt:lpstr>단순 연결 리스트(삽입연산)</vt:lpstr>
      <vt:lpstr>단순 연결 리스트(삽입연산)</vt:lpstr>
      <vt:lpstr>단순 연결 리스트(삭제연산)</vt:lpstr>
      <vt:lpstr>단순 연결 리스트(삭제연산)</vt:lpstr>
      <vt:lpstr>방문 연산 코드</vt:lpstr>
      <vt:lpstr>테스트 프로그램</vt:lpstr>
      <vt:lpstr>실행결과</vt:lpstr>
      <vt:lpstr>Lab: 단어들을 저장하고 있는 연결리스트</vt:lpstr>
      <vt:lpstr>Solution </vt:lpstr>
      <vt:lpstr>Solution </vt:lpstr>
      <vt:lpstr>Solution </vt:lpstr>
      <vt:lpstr>Lab: 특정한 값을 탐색하는 함수</vt:lpstr>
      <vt:lpstr>Solution </vt:lpstr>
      <vt:lpstr>Lab: 2개의 리스트를 합하는 함수</vt:lpstr>
      <vt:lpstr>Solution </vt:lpstr>
      <vt:lpstr>Solution </vt:lpstr>
      <vt:lpstr>실습</vt:lpstr>
      <vt:lpstr>실습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성준 문</cp:lastModifiedBy>
  <cp:revision>214</cp:revision>
  <dcterms:created xsi:type="dcterms:W3CDTF">2004-02-19T02:52:38Z</dcterms:created>
  <dcterms:modified xsi:type="dcterms:W3CDTF">2023-04-26T08:36:57Z</dcterms:modified>
</cp:coreProperties>
</file>