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39"/>
  </p:notesMasterIdLst>
  <p:sldIdLst>
    <p:sldId id="292" r:id="rId2"/>
    <p:sldId id="346" r:id="rId3"/>
    <p:sldId id="373" r:id="rId4"/>
    <p:sldId id="374" r:id="rId5"/>
    <p:sldId id="347" r:id="rId6"/>
    <p:sldId id="375" r:id="rId7"/>
    <p:sldId id="348" r:id="rId8"/>
    <p:sldId id="376" r:id="rId9"/>
    <p:sldId id="377" r:id="rId10"/>
    <p:sldId id="341" r:id="rId11"/>
    <p:sldId id="383" r:id="rId12"/>
    <p:sldId id="384" r:id="rId13"/>
    <p:sldId id="349" r:id="rId14"/>
    <p:sldId id="350" r:id="rId15"/>
    <p:sldId id="351" r:id="rId16"/>
    <p:sldId id="385" r:id="rId17"/>
    <p:sldId id="386" r:id="rId18"/>
    <p:sldId id="387" r:id="rId19"/>
    <p:sldId id="388" r:id="rId20"/>
    <p:sldId id="389" r:id="rId21"/>
    <p:sldId id="390" r:id="rId22"/>
    <p:sldId id="409" r:id="rId23"/>
    <p:sldId id="411" r:id="rId24"/>
    <p:sldId id="394" r:id="rId25"/>
    <p:sldId id="395" r:id="rId26"/>
    <p:sldId id="397" r:id="rId27"/>
    <p:sldId id="398" r:id="rId28"/>
    <p:sldId id="399" r:id="rId29"/>
    <p:sldId id="400" r:id="rId30"/>
    <p:sldId id="401" r:id="rId31"/>
    <p:sldId id="402" r:id="rId32"/>
    <p:sldId id="403" r:id="rId33"/>
    <p:sldId id="404" r:id="rId34"/>
    <p:sldId id="405" r:id="rId35"/>
    <p:sldId id="406" r:id="rId36"/>
    <p:sldId id="407" r:id="rId37"/>
    <p:sldId id="408" r:id="rId3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한양해서" pitchFamily="18" charset="-127"/>
        <a:ea typeface="한양해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CCFF99"/>
    <a:srgbClr val="E1C48F"/>
    <a:srgbClr val="3399FF"/>
    <a:srgbClr val="FF3300"/>
    <a:srgbClr val="FF66CC"/>
    <a:srgbClr val="0066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87" autoAdjust="0"/>
  </p:normalViewPr>
  <p:slideViewPr>
    <p:cSldViewPr>
      <p:cViewPr varScale="1">
        <p:scale>
          <a:sx n="36" d="100"/>
          <a:sy n="36" d="100"/>
        </p:scale>
        <p:origin x="29" y="226"/>
      </p:cViewPr>
      <p:guideLst>
        <p:guide orient="horz" pos="1933"/>
        <p:guide pos="2880"/>
      </p:guideLst>
    </p:cSldViewPr>
  </p:slideViewPr>
  <p:outlineViewPr>
    <p:cViewPr>
      <p:scale>
        <a:sx n="33" d="100"/>
        <a:sy n="33" d="100"/>
      </p:scale>
      <p:origin x="0" y="-114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E89B7-2900-4707-B7F6-204EF79BA627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FAA38-B865-4A50-ADE7-4126402CA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438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 연결리스트의 경우 </a:t>
            </a:r>
            <a:r>
              <a:rPr lang="en-US" altLang="ko-KR" dirty="0"/>
              <a:t>null</a:t>
            </a:r>
            <a:r>
              <a:rPr lang="ko-KR" altLang="en-US" dirty="0"/>
              <a:t>값까지 반복</a:t>
            </a:r>
            <a:endParaRPr lang="en-US" altLang="ko-KR" dirty="0"/>
          </a:p>
          <a:p>
            <a:r>
              <a:rPr lang="ko-KR" altLang="en-US" dirty="0"/>
              <a:t>선형 리스트의 경우 </a:t>
            </a:r>
            <a:r>
              <a:rPr lang="en-US" altLang="ko-KR" dirty="0"/>
              <a:t>head </a:t>
            </a:r>
            <a:r>
              <a:rPr lang="ko-KR" altLang="en-US" dirty="0"/>
              <a:t>까지 반복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FAA38-B865-4A50-ADE7-4126402CA38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933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제일 처음 노드는 </a:t>
            </a:r>
            <a:r>
              <a:rPr lang="en-US" altLang="ko-KR" dirty="0"/>
              <a:t>p</a:t>
            </a:r>
            <a:r>
              <a:rPr lang="ko-KR" altLang="en-US" dirty="0"/>
              <a:t>가 </a:t>
            </a:r>
            <a:r>
              <a:rPr lang="ko-KR" altLang="en-US" dirty="0" err="1"/>
              <a:t>가르키고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do p</a:t>
            </a:r>
            <a:r>
              <a:rPr lang="ko-KR" altLang="en-US" dirty="0"/>
              <a:t>의 데이터를 출력한다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 -&gt; link</a:t>
            </a:r>
            <a:r>
              <a:rPr lang="ko-KR" altLang="en-US" dirty="0" err="1"/>
              <a:t>를통해</a:t>
            </a:r>
            <a:r>
              <a:rPr lang="ko-KR" altLang="en-US" dirty="0"/>
              <a:t> </a:t>
            </a:r>
            <a:r>
              <a:rPr lang="en-US" altLang="ko-KR" dirty="0"/>
              <a:t>p</a:t>
            </a:r>
            <a:r>
              <a:rPr lang="ko-KR" altLang="en-US" dirty="0"/>
              <a:t>값을 </a:t>
            </a:r>
            <a:r>
              <a:rPr lang="ko-KR" altLang="en-US" dirty="0" err="1"/>
              <a:t>한칸씩</a:t>
            </a:r>
            <a:r>
              <a:rPr lang="ko-KR" altLang="en-US" dirty="0"/>
              <a:t> 옮긴다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While head-&gt;link</a:t>
            </a:r>
            <a:r>
              <a:rPr lang="ko-KR" altLang="en-US" dirty="0"/>
              <a:t> 는 </a:t>
            </a:r>
            <a:r>
              <a:rPr lang="en-US" altLang="ko-KR" dirty="0"/>
              <a:t>p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FAA38-B865-4A50-ADE7-4126402CA38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429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FAA38-B865-4A50-ADE7-4126402CA38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619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1,2</a:t>
            </a:r>
            <a:r>
              <a:rPr lang="ko-KR" altLang="en-US" dirty="0"/>
              <a:t>번은 바꿔도 상관이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3,4</a:t>
            </a:r>
            <a:r>
              <a:rPr lang="ko-KR" altLang="en-US" dirty="0"/>
              <a:t>번은 바꾸면 안된다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번을 </a:t>
            </a:r>
            <a:r>
              <a:rPr lang="ko-KR" altLang="en-US" dirty="0" err="1"/>
              <a:t>먼저해버리면</a:t>
            </a:r>
            <a:r>
              <a:rPr lang="ko-KR" altLang="en-US" dirty="0"/>
              <a:t> 다음 노드에 대한 접근이 불가능하다</a:t>
            </a:r>
            <a:r>
              <a:rPr lang="en-US" altLang="ko-KR" dirty="0"/>
              <a:t>.</a:t>
            </a:r>
          </a:p>
          <a:p>
            <a:r>
              <a:rPr lang="ko-KR" altLang="en-US"/>
              <a:t>순서 바꾸지마시발년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FAA38-B865-4A50-ADE7-4126402CA38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369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FAA38-B865-4A50-ADE7-4126402CA38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240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FAA38-B865-4A50-ADE7-4126402CA38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189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IS FULL RETURN 0 </a:t>
            </a:r>
            <a:r>
              <a:rPr lang="ko-KR" altLang="en-US" dirty="0" err="1"/>
              <a:t>이라는것은</a:t>
            </a:r>
            <a:r>
              <a:rPr lang="ko-KR" altLang="en-US" dirty="0"/>
              <a:t> 가득 찬 </a:t>
            </a:r>
            <a:r>
              <a:rPr lang="ko-KR" altLang="en-US" dirty="0" err="1"/>
              <a:t>상태ㅏ</a:t>
            </a:r>
            <a:r>
              <a:rPr lang="ko-KR" altLang="en-US" dirty="0"/>
              <a:t> 없다 즉</a:t>
            </a:r>
            <a:r>
              <a:rPr lang="en-US" altLang="ko-KR" dirty="0"/>
              <a:t>, </a:t>
            </a:r>
            <a:r>
              <a:rPr lang="ko-KR" altLang="en-US" dirty="0"/>
              <a:t>메모리를 크기를 미리 할당 할 필요가 없다는 장점이 </a:t>
            </a:r>
            <a:r>
              <a:rPr lang="ko-KR" altLang="en-US" dirty="0" err="1"/>
              <a:t>있따용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FAA38-B865-4A50-ADE7-4126402CA38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455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FAA38-B865-4A50-ADE7-4126402CA38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6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/>
              <a:t>INIT </a:t>
            </a:r>
            <a:r>
              <a:rPr lang="ko-KR" altLang="en-US" dirty="0"/>
              <a:t>함수가 </a:t>
            </a:r>
            <a:r>
              <a:rPr lang="ko-KR" altLang="en-US" dirty="0" err="1"/>
              <a:t>있따면</a:t>
            </a:r>
            <a:r>
              <a:rPr lang="ko-KR" altLang="en-US" dirty="0"/>
              <a:t> </a:t>
            </a:r>
            <a:r>
              <a:rPr lang="en-US" altLang="ko-KR" dirty="0"/>
              <a:t>FRONT</a:t>
            </a:r>
            <a:r>
              <a:rPr lang="ko-KR" altLang="en-US" dirty="0"/>
              <a:t>와 </a:t>
            </a:r>
            <a:r>
              <a:rPr lang="en-US" altLang="ko-KR" dirty="0"/>
              <a:t>REAR 0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FAA38-B865-4A50-ADE7-4126402CA38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462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DACF83F-DA66-4138-B198-06FD521D364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1634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11B2AAEE-0ECC-4F9E-94C1-A5210D63F3A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510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11B2AAEE-0ECC-4F9E-94C1-A5210D63F3A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1962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188913"/>
            <a:ext cx="8229600" cy="593725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1B2AAEE-0ECC-4F9E-94C1-A5210D63F3A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72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11B2AAEE-0ECC-4F9E-94C1-A5210D63F3A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7127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11B2AAEE-0ECC-4F9E-94C1-A5210D63F3A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57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11B2AAEE-0ECC-4F9E-94C1-A5210D63F3A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3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11B2AAEE-0ECC-4F9E-94C1-A5210D63F3A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2744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11B2AAEE-0ECC-4F9E-94C1-A5210D63F3A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960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11B2AAEE-0ECC-4F9E-94C1-A5210D63F3A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444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11B2AAEE-0ECC-4F9E-94C1-A5210D63F3A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2898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11B2AAEE-0ECC-4F9E-94C1-A5210D63F3AE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38728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048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+mj-ea"/>
              </a:rPr>
              <a:t>7</a:t>
            </a:r>
            <a:r>
              <a:rPr lang="ko-KR" altLang="en-US" dirty="0">
                <a:latin typeface="+mj-ea"/>
              </a:rPr>
              <a:t>장 리스트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이중 연결 리스트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단순 연결 리스트의 문제점</a:t>
            </a:r>
            <a:r>
              <a:rPr lang="en-US" altLang="ko-KR" dirty="0"/>
              <a:t>: </a:t>
            </a:r>
            <a:r>
              <a:rPr lang="ko-KR" altLang="en-US" dirty="0"/>
              <a:t>선행 노드를 찾기가 힘들다</a:t>
            </a:r>
          </a:p>
          <a:p>
            <a:pPr eaLnBrk="1" hangingPunct="1"/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34" y="2393885"/>
            <a:ext cx="7991475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solidFill>
                  <a:srgbClr val="C00000"/>
                </a:solidFill>
              </a:rPr>
              <a:t>이중 연결 리스트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이중 연결 리스트</a:t>
            </a:r>
            <a:r>
              <a:rPr lang="en-US" altLang="ko-KR" dirty="0"/>
              <a:t>: </a:t>
            </a:r>
            <a:r>
              <a:rPr lang="ko-KR" altLang="en-US" dirty="0"/>
              <a:t>하나의 노드가 선행 노드와 후속 노드에 대한 두 개의 링크를 가지는 리스트</a:t>
            </a:r>
          </a:p>
          <a:p>
            <a:pPr eaLnBrk="1" hangingPunct="1"/>
            <a:r>
              <a:rPr lang="ko-KR" altLang="en-US" dirty="0"/>
              <a:t>단점은 공간을 많이 차지하고 코드가 복잡</a:t>
            </a:r>
          </a:p>
          <a:p>
            <a:pPr eaLnBrk="1" hangingPunct="1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474005"/>
            <a:ext cx="86868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52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헤드노드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헤드노드</a:t>
            </a:r>
            <a:r>
              <a:rPr lang="en-US" altLang="ko-KR" dirty="0"/>
              <a:t>(head node): </a:t>
            </a:r>
            <a:r>
              <a:rPr lang="ko-KR" altLang="en-US" dirty="0"/>
              <a:t>데이터를 가지지 않고 단지 삽입</a:t>
            </a:r>
            <a:r>
              <a:rPr lang="en-US" altLang="ko-KR" dirty="0"/>
              <a:t>, </a:t>
            </a:r>
            <a:r>
              <a:rPr lang="ko-KR" altLang="en-US" dirty="0"/>
              <a:t>삭제 코드를 간단하게 할 목적으로 만들어진 노드</a:t>
            </a:r>
          </a:p>
          <a:p>
            <a:pPr lvl="1" eaLnBrk="1" hangingPunct="1"/>
            <a:r>
              <a:rPr lang="ko-KR" altLang="en-US" dirty="0"/>
              <a:t>헤드 포인터와의 구별 필요</a:t>
            </a:r>
          </a:p>
          <a:p>
            <a:pPr lvl="1" eaLnBrk="1" hangingPunct="1"/>
            <a:r>
              <a:rPr lang="ko-KR" altLang="en-US" dirty="0"/>
              <a:t>공백상태에서는 헤드 노드만 존재</a:t>
            </a:r>
          </a:p>
          <a:p>
            <a:pPr lvl="1" eaLnBrk="1" hangingPunct="1"/>
            <a:endParaRPr lang="ko-KR" altLang="en-US" dirty="0"/>
          </a:p>
          <a:p>
            <a:pPr lvl="1" eaLnBrk="1" hangingPunct="1"/>
            <a:endParaRPr lang="ko-KR" altLang="en-US" dirty="0"/>
          </a:p>
          <a:p>
            <a:pPr lvl="1" eaLnBrk="1" hangingPunct="1"/>
            <a:endParaRPr lang="ko-KR" altLang="en-US" dirty="0"/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3228975" y="3149600"/>
            <a:ext cx="1568450" cy="1089025"/>
            <a:chOff x="1411" y="1014"/>
            <a:chExt cx="1121" cy="1167"/>
          </a:xfrm>
        </p:grpSpPr>
        <p:sp>
          <p:nvSpPr>
            <p:cNvPr id="40970" name="AutoShape 5"/>
            <p:cNvSpPr>
              <a:spLocks noChangeArrowheads="1"/>
            </p:cNvSpPr>
            <p:nvPr/>
          </p:nvSpPr>
          <p:spPr bwMode="auto">
            <a:xfrm>
              <a:off x="1628" y="1549"/>
              <a:ext cx="356" cy="308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1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40971" name="AutoShape 6"/>
            <p:cNvSpPr>
              <a:spLocks noChangeArrowheads="1"/>
            </p:cNvSpPr>
            <p:nvPr/>
          </p:nvSpPr>
          <p:spPr bwMode="auto">
            <a:xfrm>
              <a:off x="1897" y="1549"/>
              <a:ext cx="356" cy="308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1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40972" name="AutoShape 7"/>
            <p:cNvSpPr>
              <a:spLocks noChangeArrowheads="1"/>
            </p:cNvSpPr>
            <p:nvPr/>
          </p:nvSpPr>
          <p:spPr bwMode="auto">
            <a:xfrm>
              <a:off x="2166" y="1549"/>
              <a:ext cx="356" cy="308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algn="ctr" eaLnBrk="1" hangingPunct="1"/>
              <a:endParaRPr lang="ko-KR" altLang="ko-KR" sz="1200">
                <a:latin typeface="Lucida Console" pitchFamily="49" charset="0"/>
                <a:ea typeface="굴림" pitchFamily="50" charset="-127"/>
              </a:endParaRPr>
            </a:p>
          </p:txBody>
        </p:sp>
        <p:sp>
          <p:nvSpPr>
            <p:cNvPr id="40973" name="Freeform 8"/>
            <p:cNvSpPr>
              <a:spLocks/>
            </p:cNvSpPr>
            <p:nvPr/>
          </p:nvSpPr>
          <p:spPr bwMode="auto">
            <a:xfrm>
              <a:off x="2253" y="1691"/>
              <a:ext cx="87" cy="88"/>
            </a:xfrm>
            <a:custGeom>
              <a:avLst/>
              <a:gdLst>
                <a:gd name="T0" fmla="*/ 66 w 101"/>
                <a:gd name="T1" fmla="*/ 22 h 101"/>
                <a:gd name="T2" fmla="*/ 22 w 101"/>
                <a:gd name="T3" fmla="*/ 9 h 101"/>
                <a:gd name="T4" fmla="*/ 8 w 101"/>
                <a:gd name="T5" fmla="*/ 54 h 101"/>
                <a:gd name="T6" fmla="*/ 8 w 101"/>
                <a:gd name="T7" fmla="*/ 54 h 101"/>
                <a:gd name="T8" fmla="*/ 53 w 101"/>
                <a:gd name="T9" fmla="*/ 68 h 101"/>
                <a:gd name="T10" fmla="*/ 66 w 101"/>
                <a:gd name="T11" fmla="*/ 22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1"/>
                <a:gd name="T19" fmla="*/ 0 h 101"/>
                <a:gd name="T20" fmla="*/ 101 w 101"/>
                <a:gd name="T21" fmla="*/ 101 h 1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1" h="101">
                  <a:moveTo>
                    <a:pt x="89" y="29"/>
                  </a:moveTo>
                  <a:cubicBezTo>
                    <a:pt x="78" y="8"/>
                    <a:pt x="51" y="0"/>
                    <a:pt x="30" y="11"/>
                  </a:cubicBezTo>
                  <a:cubicBezTo>
                    <a:pt x="8" y="23"/>
                    <a:pt x="0" y="49"/>
                    <a:pt x="11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23" y="93"/>
                    <a:pt x="50" y="101"/>
                    <a:pt x="71" y="89"/>
                  </a:cubicBezTo>
                  <a:cubicBezTo>
                    <a:pt x="93" y="78"/>
                    <a:pt x="101" y="51"/>
                    <a:pt x="89" y="2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4" name="Freeform 9"/>
            <p:cNvSpPr>
              <a:spLocks/>
            </p:cNvSpPr>
            <p:nvPr/>
          </p:nvSpPr>
          <p:spPr bwMode="auto">
            <a:xfrm>
              <a:off x="1714" y="1743"/>
              <a:ext cx="87" cy="88"/>
            </a:xfrm>
            <a:custGeom>
              <a:avLst/>
              <a:gdLst>
                <a:gd name="T0" fmla="*/ 66 w 101"/>
                <a:gd name="T1" fmla="*/ 22 h 101"/>
                <a:gd name="T2" fmla="*/ 22 w 101"/>
                <a:gd name="T3" fmla="*/ 9 h 101"/>
                <a:gd name="T4" fmla="*/ 8 w 101"/>
                <a:gd name="T5" fmla="*/ 54 h 101"/>
                <a:gd name="T6" fmla="*/ 8 w 101"/>
                <a:gd name="T7" fmla="*/ 54 h 101"/>
                <a:gd name="T8" fmla="*/ 53 w 101"/>
                <a:gd name="T9" fmla="*/ 68 h 101"/>
                <a:gd name="T10" fmla="*/ 66 w 101"/>
                <a:gd name="T11" fmla="*/ 22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1"/>
                <a:gd name="T19" fmla="*/ 0 h 101"/>
                <a:gd name="T20" fmla="*/ 101 w 101"/>
                <a:gd name="T21" fmla="*/ 101 h 1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1" h="101">
                  <a:moveTo>
                    <a:pt x="89" y="29"/>
                  </a:moveTo>
                  <a:cubicBezTo>
                    <a:pt x="78" y="8"/>
                    <a:pt x="51" y="0"/>
                    <a:pt x="30" y="11"/>
                  </a:cubicBezTo>
                  <a:cubicBezTo>
                    <a:pt x="8" y="23"/>
                    <a:pt x="0" y="49"/>
                    <a:pt x="11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23" y="93"/>
                    <a:pt x="50" y="101"/>
                    <a:pt x="71" y="89"/>
                  </a:cubicBezTo>
                  <a:cubicBezTo>
                    <a:pt x="93" y="78"/>
                    <a:pt x="101" y="51"/>
                    <a:pt x="89" y="29"/>
                  </a:cubicBezTo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975" name="Text Box 10"/>
            <p:cNvSpPr txBox="1">
              <a:spLocks noChangeArrowheads="1"/>
            </p:cNvSpPr>
            <p:nvPr/>
          </p:nvSpPr>
          <p:spPr bwMode="auto">
            <a:xfrm>
              <a:off x="1648" y="1014"/>
              <a:ext cx="567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한양해서" pitchFamily="18" charset="-127"/>
                  <a:ea typeface="한양해서" pitchFamily="18" charset="-127"/>
                </a:defRPr>
              </a:lvl9pPr>
            </a:lstStyle>
            <a:p>
              <a:pPr eaLnBrk="1" hangingPunct="1"/>
              <a:r>
                <a:rPr lang="ko-KR" altLang="en-US" sz="1200">
                  <a:latin typeface="Lucida Console" pitchFamily="49" charset="0"/>
                  <a:ea typeface="HY엽서L" pitchFamily="18" charset="-127"/>
                </a:rPr>
                <a:t>헤드노드</a:t>
              </a:r>
            </a:p>
          </p:txBody>
        </p:sp>
        <p:sp>
          <p:nvSpPr>
            <p:cNvPr id="40976" name="Freeform 11"/>
            <p:cNvSpPr>
              <a:spLocks/>
            </p:cNvSpPr>
            <p:nvPr/>
          </p:nvSpPr>
          <p:spPr bwMode="auto">
            <a:xfrm>
              <a:off x="1411" y="1149"/>
              <a:ext cx="1111" cy="630"/>
            </a:xfrm>
            <a:custGeom>
              <a:avLst/>
              <a:gdLst>
                <a:gd name="T0" fmla="*/ 370 w 1111"/>
                <a:gd name="T1" fmla="*/ 846 h 469"/>
                <a:gd name="T2" fmla="*/ 98 w 1111"/>
                <a:gd name="T3" fmla="*/ 437 h 469"/>
                <a:gd name="T4" fmla="*/ 960 w 1111"/>
                <a:gd name="T5" fmla="*/ 27 h 469"/>
                <a:gd name="T6" fmla="*/ 1005 w 1111"/>
                <a:gd name="T7" fmla="*/ 600 h 4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1"/>
                <a:gd name="T13" fmla="*/ 0 h 469"/>
                <a:gd name="T14" fmla="*/ 1111 w 1111"/>
                <a:gd name="T15" fmla="*/ 469 h 4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1" h="469">
                  <a:moveTo>
                    <a:pt x="370" y="469"/>
                  </a:moveTo>
                  <a:cubicBezTo>
                    <a:pt x="185" y="393"/>
                    <a:pt x="0" y="318"/>
                    <a:pt x="98" y="242"/>
                  </a:cubicBezTo>
                  <a:cubicBezTo>
                    <a:pt x="196" y="166"/>
                    <a:pt x="809" y="0"/>
                    <a:pt x="960" y="15"/>
                  </a:cubicBezTo>
                  <a:cubicBezTo>
                    <a:pt x="1111" y="30"/>
                    <a:pt x="1058" y="181"/>
                    <a:pt x="1005" y="333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  <p:sp>
          <p:nvSpPr>
            <p:cNvPr id="40977" name="Freeform 12"/>
            <p:cNvSpPr>
              <a:spLocks/>
            </p:cNvSpPr>
            <p:nvPr/>
          </p:nvSpPr>
          <p:spPr bwMode="auto">
            <a:xfrm>
              <a:off x="1628" y="1752"/>
              <a:ext cx="904" cy="429"/>
            </a:xfrm>
            <a:custGeom>
              <a:avLst/>
              <a:gdLst>
                <a:gd name="T0" fmla="*/ 687 w 884"/>
                <a:gd name="T1" fmla="*/ 0 h 386"/>
                <a:gd name="T2" fmla="*/ 829 w 884"/>
                <a:gd name="T3" fmla="*/ 336 h 386"/>
                <a:gd name="T4" fmla="*/ 119 w 884"/>
                <a:gd name="T5" fmla="*/ 448 h 386"/>
                <a:gd name="T6" fmla="*/ 119 w 884"/>
                <a:gd name="T7" fmla="*/ 168 h 3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4"/>
                <a:gd name="T13" fmla="*/ 0 h 386"/>
                <a:gd name="T14" fmla="*/ 884 w 884"/>
                <a:gd name="T15" fmla="*/ 386 h 3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4" h="386">
                  <a:moveTo>
                    <a:pt x="657" y="0"/>
                  </a:moveTo>
                  <a:cubicBezTo>
                    <a:pt x="770" y="106"/>
                    <a:pt x="884" y="212"/>
                    <a:pt x="793" y="272"/>
                  </a:cubicBezTo>
                  <a:cubicBezTo>
                    <a:pt x="702" y="332"/>
                    <a:pt x="226" y="386"/>
                    <a:pt x="113" y="363"/>
                  </a:cubicBezTo>
                  <a:cubicBezTo>
                    <a:pt x="0" y="340"/>
                    <a:pt x="56" y="238"/>
                    <a:pt x="113" y="1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4856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노드의 구조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이중연결리스트에서의 노드의 구조</a:t>
            </a:r>
          </a:p>
        </p:txBody>
      </p:sp>
      <p:sp>
        <p:nvSpPr>
          <p:cNvPr id="40966" name="Rectangle 17"/>
          <p:cNvSpPr>
            <a:spLocks noChangeArrowheads="1"/>
          </p:cNvSpPr>
          <p:nvPr/>
        </p:nvSpPr>
        <p:spPr bwMode="auto">
          <a:xfrm>
            <a:off x="1151620" y="2280681"/>
            <a:ext cx="6252105" cy="175432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typedef int element;</a:t>
            </a:r>
          </a:p>
          <a:p>
            <a:pPr algn="just" eaLnBrk="1" hangingPunct="1"/>
            <a:r>
              <a:rPr lang="en-US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typedef struct </a:t>
            </a:r>
            <a:r>
              <a:rPr lang="en-US" altLang="en-US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 {</a:t>
            </a:r>
          </a:p>
          <a:p>
            <a:pPr algn="just" eaLnBrk="1" hangingPunct="1"/>
            <a:r>
              <a:rPr lang="en-US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	element data;</a:t>
            </a:r>
          </a:p>
          <a:p>
            <a:pPr algn="just" eaLnBrk="1" hangingPunct="1"/>
            <a:r>
              <a:rPr lang="en-US" altLang="en-US" dirty="0">
                <a:solidFill>
                  <a:srgbClr val="3366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struct </a:t>
            </a:r>
            <a:r>
              <a:rPr lang="en-US" altLang="en-US" dirty="0" err="1">
                <a:solidFill>
                  <a:srgbClr val="3366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en-US" dirty="0">
                <a:solidFill>
                  <a:srgbClr val="3366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*</a:t>
            </a:r>
            <a:r>
              <a:rPr lang="en-US" altLang="en-US" dirty="0" err="1">
                <a:solidFill>
                  <a:srgbClr val="3366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llink</a:t>
            </a:r>
            <a:r>
              <a:rPr lang="en-US" altLang="en-US" dirty="0">
                <a:solidFill>
                  <a:srgbClr val="3366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r>
              <a:rPr lang="en-US" altLang="en-US" dirty="0">
                <a:solidFill>
                  <a:srgbClr val="3366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	struct </a:t>
            </a:r>
            <a:r>
              <a:rPr lang="en-US" altLang="en-US" dirty="0" err="1">
                <a:solidFill>
                  <a:srgbClr val="3366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en-US" dirty="0">
                <a:solidFill>
                  <a:srgbClr val="3366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*</a:t>
            </a:r>
            <a:r>
              <a:rPr lang="en-US" altLang="en-US" dirty="0" err="1">
                <a:solidFill>
                  <a:srgbClr val="3366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en-US" dirty="0">
                <a:solidFill>
                  <a:srgbClr val="3366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r>
              <a:rPr lang="en-US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en-US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en-US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삽입연산</a:t>
            </a:r>
          </a:p>
        </p:txBody>
      </p:sp>
      <p:sp>
        <p:nvSpPr>
          <p:cNvPr id="41988" name="Rectangle 44"/>
          <p:cNvSpPr>
            <a:spLocks noChangeArrowheads="1"/>
          </p:cNvSpPr>
          <p:nvPr/>
        </p:nvSpPr>
        <p:spPr bwMode="auto">
          <a:xfrm>
            <a:off x="1134142" y="3158970"/>
            <a:ext cx="7110412" cy="2677656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새로운 데이터를 노드 </a:t>
            </a:r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before</a:t>
            </a:r>
            <a:r>
              <a:rPr lang="ko-KR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의 오른쪽에 삽입한다</a:t>
            </a:r>
            <a:r>
              <a: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rPr>
              <a:t>.</a:t>
            </a:r>
          </a:p>
          <a:p>
            <a:pPr algn="just" eaLnBrk="1" hangingPunct="1"/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void </a:t>
            </a:r>
            <a:r>
              <a:rPr lang="en-US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dinsert</a:t>
            </a:r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*before, element data)</a:t>
            </a:r>
          </a:p>
          <a:p>
            <a:pPr algn="just" eaLnBrk="1" hangingPunct="1"/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*</a:t>
            </a:r>
            <a:r>
              <a:rPr lang="en-US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newnode</a:t>
            </a:r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= (</a:t>
            </a:r>
            <a:r>
              <a:rPr lang="en-US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*)</a:t>
            </a:r>
            <a:r>
              <a:rPr lang="en-US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malloc</a:t>
            </a:r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));</a:t>
            </a:r>
          </a:p>
          <a:p>
            <a:pPr algn="just" eaLnBrk="1" hangingPunct="1"/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newnode</a:t>
            </a:r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-&gt;data = data;</a:t>
            </a:r>
          </a:p>
          <a:p>
            <a:pPr algn="just" eaLnBrk="1" hangingPunct="1"/>
            <a:endParaRPr lang="en-US" altLang="en-US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newnode</a:t>
            </a:r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-&gt;</a:t>
            </a:r>
            <a:r>
              <a:rPr lang="en-US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llink</a:t>
            </a:r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= before;                  </a:t>
            </a:r>
          </a:p>
          <a:p>
            <a:pPr algn="just" eaLnBrk="1" hangingPunct="1"/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newnode</a:t>
            </a:r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-&gt;</a:t>
            </a:r>
            <a:r>
              <a:rPr lang="en-US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= before-&gt;</a:t>
            </a:r>
            <a:r>
              <a:rPr lang="en-US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endParaRPr lang="en-US" altLang="en-US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before-&gt;</a:t>
            </a:r>
            <a:r>
              <a:rPr lang="en-US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-&gt;</a:t>
            </a:r>
            <a:r>
              <a:rPr lang="en-US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llink</a:t>
            </a:r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= </a:t>
            </a:r>
            <a:r>
              <a:rPr lang="en-US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newnode</a:t>
            </a:r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	before-&gt;</a:t>
            </a:r>
            <a:r>
              <a:rPr lang="en-US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 = </a:t>
            </a:r>
            <a:r>
              <a:rPr lang="en-US" altLang="en-US" sz="1400" dirty="0" err="1">
                <a:latin typeface="Trebuchet MS" panose="020B0603020202020204" pitchFamily="34" charset="0"/>
                <a:ea typeface="굴림" panose="020B0600000101010101" pitchFamily="50" charset="-127"/>
              </a:rPr>
              <a:t>newnode</a:t>
            </a:r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r>
              <a:rPr lang="en-US" altLang="en-US" sz="14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78650"/>
            <a:ext cx="4770530" cy="25613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AF5B5D-B0AC-1079-48A1-6A4231E7EE42}"/>
              </a:ext>
            </a:extLst>
          </p:cNvPr>
          <p:cNvSpPr txBox="1"/>
          <p:nvPr/>
        </p:nvSpPr>
        <p:spPr>
          <a:xfrm>
            <a:off x="5247075" y="4464115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3366FF"/>
                </a:solidFill>
              </a:rPr>
              <a:t>(1)</a:t>
            </a:r>
            <a:endParaRPr lang="ko-KR" altLang="en-US" sz="1100" b="1" dirty="0">
              <a:solidFill>
                <a:srgbClr val="3366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237E4-C4AB-299B-B617-485E350B1C73}"/>
              </a:ext>
            </a:extLst>
          </p:cNvPr>
          <p:cNvSpPr txBox="1"/>
          <p:nvPr/>
        </p:nvSpPr>
        <p:spPr>
          <a:xfrm>
            <a:off x="5247075" y="4648973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3366FF"/>
                </a:solidFill>
              </a:rPr>
              <a:t>(2)</a:t>
            </a:r>
            <a:endParaRPr lang="ko-KR" altLang="en-US" sz="1100" b="1" dirty="0">
              <a:solidFill>
                <a:srgbClr val="3366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EFB51B-87F4-1076-FB4B-2735EFD4089B}"/>
              </a:ext>
            </a:extLst>
          </p:cNvPr>
          <p:cNvSpPr txBox="1"/>
          <p:nvPr/>
        </p:nvSpPr>
        <p:spPr>
          <a:xfrm>
            <a:off x="5247075" y="5111994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3366FF"/>
                </a:solidFill>
              </a:rPr>
              <a:t>(3)</a:t>
            </a:r>
            <a:endParaRPr lang="ko-KR" altLang="en-US" sz="1100" b="1" dirty="0">
              <a:solidFill>
                <a:srgbClr val="3366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399AA8-7208-54B8-F64F-C7F0AA792AD3}"/>
              </a:ext>
            </a:extLst>
          </p:cNvPr>
          <p:cNvSpPr txBox="1"/>
          <p:nvPr/>
        </p:nvSpPr>
        <p:spPr>
          <a:xfrm>
            <a:off x="5247075" y="5312672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3366FF"/>
                </a:solidFill>
              </a:rPr>
              <a:t>(4)</a:t>
            </a:r>
            <a:endParaRPr lang="ko-KR" altLang="en-US" sz="1100" b="1" dirty="0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삭제연산</a:t>
            </a:r>
          </a:p>
        </p:txBody>
      </p:sp>
      <p:sp>
        <p:nvSpPr>
          <p:cNvPr id="43012" name="Rectangle 44"/>
          <p:cNvSpPr>
            <a:spLocks noChangeArrowheads="1"/>
          </p:cNvSpPr>
          <p:nvPr/>
        </p:nvSpPr>
        <p:spPr bwMode="auto">
          <a:xfrm>
            <a:off x="1061610" y="3203975"/>
            <a:ext cx="7110412" cy="255454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노드 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removed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를 삭제한다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.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void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ddelete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head,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removed)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if (removed == head) return;</a:t>
            </a:r>
          </a:p>
          <a:p>
            <a:pPr algn="just" eaLnBrk="1" hangingPunct="1"/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removed-&gt;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llink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-&gt;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= removed-&gt;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removed-&gt;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-&gt;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llink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= removed-&gt;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llink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free(removed);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805" y="98630"/>
            <a:ext cx="5753100" cy="2743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C63EEE-0ECC-9326-1D2E-3FB1C02FD7CF}"/>
              </a:ext>
            </a:extLst>
          </p:cNvPr>
          <p:cNvSpPr txBox="1"/>
          <p:nvPr/>
        </p:nvSpPr>
        <p:spPr>
          <a:xfrm>
            <a:off x="5877145" y="4464579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3366FF"/>
                </a:solidFill>
              </a:rPr>
              <a:t>(1)</a:t>
            </a:r>
            <a:endParaRPr lang="ko-KR" altLang="en-US" sz="1100" b="1" dirty="0">
              <a:solidFill>
                <a:srgbClr val="3366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344FB-B4BF-F91C-9F27-ADA79AA23F16}"/>
              </a:ext>
            </a:extLst>
          </p:cNvPr>
          <p:cNvSpPr txBox="1"/>
          <p:nvPr/>
        </p:nvSpPr>
        <p:spPr>
          <a:xfrm>
            <a:off x="5877145" y="4726189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3366FF"/>
                </a:solidFill>
              </a:rPr>
              <a:t>(2)</a:t>
            </a:r>
            <a:endParaRPr lang="ko-KR" altLang="en-US" sz="1100" b="1" dirty="0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테스트 프로그램</a:t>
            </a:r>
          </a:p>
        </p:txBody>
      </p:sp>
      <p:sp>
        <p:nvSpPr>
          <p:cNvPr id="43012" name="Rectangle 44"/>
          <p:cNvSpPr>
            <a:spLocks noChangeArrowheads="1"/>
          </p:cNvSpPr>
          <p:nvPr/>
        </p:nvSpPr>
        <p:spPr bwMode="auto">
          <a:xfrm>
            <a:off x="791580" y="1808820"/>
            <a:ext cx="7110412" cy="403187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stdlib.h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algn="just" eaLnBrk="1" hangingPunct="1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element;</a:t>
            </a:r>
          </a:p>
          <a:p>
            <a:pPr algn="just" eaLnBrk="1" hangingPunct="1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{	// </a:t>
            </a:r>
            <a:r>
              <a:rPr lang="ko-KR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이중연결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노드 타입</a:t>
            </a:r>
          </a:p>
          <a:p>
            <a:pPr algn="just" eaLnBrk="1" hangingPunct="1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element data;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이중 연결 리스트를 초기화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void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init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phead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phead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-&gt;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=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phead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phead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-&gt;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=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phead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392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테스트 프로그램</a:t>
            </a:r>
          </a:p>
        </p:txBody>
      </p:sp>
      <p:sp>
        <p:nvSpPr>
          <p:cNvPr id="43012" name="Rectangle 44"/>
          <p:cNvSpPr>
            <a:spLocks noChangeArrowheads="1"/>
          </p:cNvSpPr>
          <p:nvPr/>
        </p:nvSpPr>
        <p:spPr bwMode="auto">
          <a:xfrm>
            <a:off x="521550" y="218046"/>
            <a:ext cx="7110412" cy="55092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이중 연결 리스트의 노드를 출력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void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print_dlist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phead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p;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for (</a:t>
            </a: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 = </a:t>
            </a:r>
            <a:r>
              <a:rPr lang="en-US" altLang="ko-KR" sz="1600" dirty="0" err="1">
                <a:solidFill>
                  <a:srgbClr val="FF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phead</a:t>
            </a: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-&gt;</a:t>
            </a:r>
            <a:r>
              <a:rPr lang="en-US" altLang="ko-KR" sz="1600" dirty="0" err="1">
                <a:solidFill>
                  <a:srgbClr val="FF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 </a:t>
            </a:r>
            <a:r>
              <a:rPr lang="en-US" altLang="ko-KR" sz="1600" dirty="0">
                <a:solidFill>
                  <a:srgbClr val="3366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 != </a:t>
            </a:r>
            <a:r>
              <a:rPr lang="en-US" altLang="ko-KR" sz="1600" dirty="0" err="1">
                <a:solidFill>
                  <a:srgbClr val="3366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phead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 </a:t>
            </a: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 = p-&gt;</a:t>
            </a:r>
            <a:r>
              <a:rPr lang="en-US" altLang="ko-KR" sz="1600" dirty="0" err="1">
                <a:solidFill>
                  <a:srgbClr val="FF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) 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("&lt;-| |%d| |-&gt; ", p-&gt;data);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("\n");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algn="just" eaLnBrk="1" hangingPunct="1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새로운 데이터를 노드 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before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의 오른쪽에 삽입한다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.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void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dinsert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*before, element data)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newnode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= 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*)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malloc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));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newnode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-&gt;data = data;</a:t>
            </a:r>
          </a:p>
          <a:p>
            <a:pPr algn="just" eaLnBrk="1" hangingPunct="1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newnode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-&gt;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= before;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newnode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-&gt;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= before-&gt;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before-&gt;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-&gt;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=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newnode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before-&gt;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=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newnode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6911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테스트 프로그램</a:t>
            </a:r>
          </a:p>
        </p:txBody>
      </p:sp>
      <p:sp>
        <p:nvSpPr>
          <p:cNvPr id="43012" name="Rectangle 44"/>
          <p:cNvSpPr>
            <a:spLocks noChangeArrowheads="1"/>
          </p:cNvSpPr>
          <p:nvPr/>
        </p:nvSpPr>
        <p:spPr bwMode="auto">
          <a:xfrm>
            <a:off x="791580" y="1808820"/>
            <a:ext cx="7110412" cy="206210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노드 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removed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를 삭제한다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.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void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ddelete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head,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removed)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if (removed == head) return;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removed-&gt;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-&gt;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= removed-&gt;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removed-&gt;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-&gt;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= removed-&gt;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free(removed);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5877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테스트 프로그램</a:t>
            </a:r>
          </a:p>
        </p:txBody>
      </p:sp>
      <p:sp>
        <p:nvSpPr>
          <p:cNvPr id="43012" name="Rectangle 44"/>
          <p:cNvSpPr>
            <a:spLocks noChangeArrowheads="1"/>
          </p:cNvSpPr>
          <p:nvPr/>
        </p:nvSpPr>
        <p:spPr bwMode="auto">
          <a:xfrm>
            <a:off x="746575" y="1673805"/>
            <a:ext cx="7110412" cy="4770537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이중 연결 리스트 테스트 프로그램</a:t>
            </a:r>
          </a:p>
          <a:p>
            <a:pPr algn="just" eaLnBrk="1" hangingPunct="1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main(void)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head = 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*)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malloc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DListNode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));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init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("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추가 단계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\n");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for 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= 0;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&lt; 5;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++) 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헤드 노드의 오른쪽에 삽입</a:t>
            </a:r>
          </a:p>
          <a:p>
            <a:pPr algn="just" eaLnBrk="1" hangingPunct="1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dinsert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(head,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print_dlist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("\n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삭제 단계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\n");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for 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= 0;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&lt; 5;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++) 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print_dlist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ddelete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(head, head-&gt;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rlink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free(head);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return 0;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155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원형 연결 리스트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923213" cy="3584575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마지막 노드의 링크가 첫 번째 노드를 가리키는 리스트</a:t>
            </a:r>
          </a:p>
          <a:p>
            <a:pPr eaLnBrk="1" hangingPunct="1"/>
            <a:r>
              <a:rPr lang="ko-KR" altLang="en-US" dirty="0"/>
              <a:t>한 노드에서 다른 모든 노드로의 접근이 가능</a:t>
            </a:r>
          </a:p>
          <a:p>
            <a:pPr eaLnBrk="1" hangingPunct="1"/>
            <a:endParaRPr lang="ko-KR" altLang="en-US" dirty="0"/>
          </a:p>
          <a:p>
            <a:pPr eaLnBrk="1" hangingPunct="1"/>
            <a:endParaRPr lang="ko-KR" altLang="en-US" dirty="0"/>
          </a:p>
          <a:p>
            <a:pPr eaLnBrk="1" hangingPunct="1"/>
            <a:endParaRPr lang="ko-KR" altLang="en-US" dirty="0"/>
          </a:p>
          <a:p>
            <a:pPr eaLnBrk="1" hangingPunct="1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0" y="2933945"/>
            <a:ext cx="6457950" cy="14192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5788" y="1600200"/>
            <a:ext cx="7598273" cy="3293209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</a:rPr>
              <a:t>추가 단계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&lt;-| |0| |-&gt;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&lt;-| |1| |-&gt; &lt;-| |0| |-&gt;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&lt;-| |2| |-&gt; &lt;-| |1| |-&gt; &lt;-| |0| |-&gt;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&lt;-| |3| |-&gt; &lt;-| |2| |-&gt; &lt;-| |1| |-&gt; &lt;-| |0| |-&gt;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&lt;-| |4| |-&gt; &lt;-| |3| |-&gt; &lt;-| |2| |-&gt; &lt;-| |1| |-&gt; &lt;-| |0| |-&gt;</a:t>
            </a:r>
          </a:p>
          <a:p>
            <a:endParaRPr lang="en-US" altLang="ko-KR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</a:rPr>
              <a:t>삭제 단계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&lt;-| |4| |-&gt; &lt;-| |3| |-&gt; &lt;-| |2| |-&gt; &lt;-| |1| |-&gt; &lt;-| |0| |-&gt;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&lt;-| |3| |-&gt; &lt;-| |2| |-&gt; &lt;-| |1| |-&gt; &lt;-| |0| |-&gt;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&lt;-| |2| |-&gt; &lt;-| |1| |-&gt; &lt;-| |0| |-&gt;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&lt;-| |1| |-&gt; &lt;-| |0| |-&gt;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&lt;-| |0| |-&gt;</a:t>
            </a:r>
          </a:p>
        </p:txBody>
      </p:sp>
    </p:spTree>
    <p:extLst>
      <p:ext uri="{BB962C8B-B14F-4D97-AF65-F5344CB8AC3E}">
        <p14:creationId xmlns:p14="http://schemas.microsoft.com/office/powerpoint/2010/main" val="2735756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응용</a:t>
            </a:r>
            <a:r>
              <a:rPr lang="en-US" altLang="ko-KR" dirty="0"/>
              <a:t>: mp3 </a:t>
            </a:r>
            <a:r>
              <a:rPr lang="ko-KR" altLang="en-US" dirty="0"/>
              <a:t>재생 프로그램 만들기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05" y="1538790"/>
            <a:ext cx="5953125" cy="1295400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2863" y="2978950"/>
            <a:ext cx="7598273" cy="3046988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&lt;-| #Fernando# |-&gt; &lt;-| Dancing Queen |-&gt; &lt;-| </a:t>
            </a:r>
            <a:r>
              <a:rPr lang="en-US" altLang="ko-KR" sz="1600" dirty="0" err="1">
                <a:solidFill>
                  <a:schemeClr val="bg1"/>
                </a:solidFill>
                <a:latin typeface="Trebuchet MS" panose="020B0603020202020204" pitchFamily="34" charset="0"/>
              </a:rPr>
              <a:t>Mamamia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 |-&gt;</a:t>
            </a:r>
          </a:p>
          <a:p>
            <a:endParaRPr lang="en-US" altLang="ko-KR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</a:rPr>
              <a:t>명령어를 </a:t>
            </a:r>
            <a:r>
              <a:rPr lang="ko-KR" altLang="en-US" sz="1600" dirty="0" err="1">
                <a:solidFill>
                  <a:schemeClr val="bg1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(&lt;, &gt;, q): &gt;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&lt;-| Fernando |-&gt; &lt;-| #Dancing Queen# |-&gt; &lt;-| </a:t>
            </a:r>
            <a:r>
              <a:rPr lang="en-US" altLang="ko-KR" sz="1600" dirty="0" err="1">
                <a:solidFill>
                  <a:schemeClr val="bg1"/>
                </a:solidFill>
                <a:latin typeface="Trebuchet MS" panose="020B0603020202020204" pitchFamily="34" charset="0"/>
              </a:rPr>
              <a:t>Mamamia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 |-&gt;</a:t>
            </a:r>
          </a:p>
          <a:p>
            <a:endParaRPr lang="en-US" altLang="ko-KR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</a:rPr>
              <a:t>명령어를 </a:t>
            </a:r>
            <a:r>
              <a:rPr lang="ko-KR" altLang="en-US" sz="1600" dirty="0" err="1">
                <a:solidFill>
                  <a:schemeClr val="bg1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(&lt;, &gt;, q): &gt;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&lt;-| Fernando |-&gt; &lt;-| Dancing Queen |-&gt; &lt;-| #</a:t>
            </a:r>
            <a:r>
              <a:rPr lang="en-US" altLang="ko-KR" sz="1600" dirty="0" err="1">
                <a:solidFill>
                  <a:schemeClr val="bg1"/>
                </a:solidFill>
                <a:latin typeface="Trebuchet MS" panose="020B0603020202020204" pitchFamily="34" charset="0"/>
              </a:rPr>
              <a:t>Mamamia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# |-&gt;</a:t>
            </a:r>
          </a:p>
          <a:p>
            <a:endParaRPr lang="en-US" altLang="ko-KR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</a:rPr>
              <a:t>명령어를 </a:t>
            </a:r>
            <a:r>
              <a:rPr lang="ko-KR" altLang="en-US" sz="1600" dirty="0" err="1">
                <a:solidFill>
                  <a:schemeClr val="bg1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(&lt;, &gt;, q): &lt;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&lt;-| Fernando |-&gt; &lt;-| #Dancing Queen# |-&gt; &lt;-| </a:t>
            </a:r>
            <a:r>
              <a:rPr lang="en-US" altLang="ko-KR" sz="1600" dirty="0" err="1">
                <a:solidFill>
                  <a:schemeClr val="bg1"/>
                </a:solidFill>
                <a:latin typeface="Trebuchet MS" panose="020B0603020202020204" pitchFamily="34" charset="0"/>
              </a:rPr>
              <a:t>Mamamia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 |-&gt;</a:t>
            </a:r>
          </a:p>
          <a:p>
            <a:endParaRPr lang="en-US" altLang="ko-KR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</a:rPr>
              <a:t>명령어를 </a:t>
            </a:r>
            <a:r>
              <a:rPr lang="ko-KR" altLang="en-US" sz="1600" dirty="0" err="1">
                <a:solidFill>
                  <a:schemeClr val="bg1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(&lt;, &gt;, q):</a:t>
            </a:r>
          </a:p>
        </p:txBody>
      </p:sp>
    </p:spTree>
    <p:extLst>
      <p:ext uri="{BB962C8B-B14F-4D97-AF65-F5344CB8AC3E}">
        <p14:creationId xmlns:p14="http://schemas.microsoft.com/office/powerpoint/2010/main" val="1884183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실습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4ECF93-E92E-180B-D783-2D3E95EDF9E1}"/>
              </a:ext>
            </a:extLst>
          </p:cNvPr>
          <p:cNvSpPr txBox="1"/>
          <p:nvPr/>
        </p:nvSpPr>
        <p:spPr>
          <a:xfrm>
            <a:off x="476545" y="1471910"/>
            <a:ext cx="764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이중 연결 리스트에서 특정한 값을 탐색하는 함수</a:t>
            </a:r>
            <a:r>
              <a:rPr lang="en-US" altLang="ko-KR" dirty="0"/>
              <a:t> search()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FCE7BDC4-C1F8-59EF-4228-146BCB949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1841242"/>
            <a:ext cx="7644978" cy="501675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count;</a:t>
            </a:r>
          </a:p>
          <a:p>
            <a:pPr lvl="1"/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DListNode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head = (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DListNode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*)malloc(</a:t>
            </a:r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DListNode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(head);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dinsert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(head, 1);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dinsert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(head, 2);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dinsert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(head, 3);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dinsert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(head, 4);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print_dlist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(head);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data;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탐색할 값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&amp;data);</a:t>
            </a:r>
          </a:p>
          <a:p>
            <a:pPr lvl="1"/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6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search(head, data) 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!= </a:t>
            </a:r>
            <a:r>
              <a:rPr lang="en-US" altLang="ko-KR" sz="1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값이 리스트 안에 있습니다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\n 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값이 리스트 안에 없습니다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\n 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6853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실습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FCE7BDC4-C1F8-59EF-4228-146BCB949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1841242"/>
            <a:ext cx="7644978" cy="452431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DListNode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search(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DListNode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head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element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DListNode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*p;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for (p = head -&gt;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rlink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p!=head; p=p-&gt;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rlink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if(p-&gt;data==data)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	return p;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return NULL;</a:t>
            </a:r>
          </a:p>
          <a:p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14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250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리스트로 구현한 스택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36700" y="2228850"/>
            <a:ext cx="63055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66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 dirty="0"/>
          </a:p>
        </p:txBody>
      </p:sp>
      <p:sp>
        <p:nvSpPr>
          <p:cNvPr id="43012" name="Rectangle 44"/>
          <p:cNvSpPr>
            <a:spLocks noChangeArrowheads="1"/>
          </p:cNvSpPr>
          <p:nvPr/>
        </p:nvSpPr>
        <p:spPr bwMode="auto">
          <a:xfrm>
            <a:off x="746575" y="1673805"/>
            <a:ext cx="7110412" cy="255454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typedef int element;</a:t>
            </a:r>
          </a:p>
          <a:p>
            <a:pPr algn="just" eaLnBrk="1" hangingPunct="1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StackNode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element data;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StackNode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*link;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StackNode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StackNode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*top;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LinkedStackType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53453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연산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89112" y="2986087"/>
            <a:ext cx="58007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35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삭제 연산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0" y="2348880"/>
            <a:ext cx="61531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44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 dirty="0"/>
          </a:p>
        </p:txBody>
      </p:sp>
      <p:sp>
        <p:nvSpPr>
          <p:cNvPr id="43012" name="Rectangle 44"/>
          <p:cNvSpPr>
            <a:spLocks noChangeArrowheads="1"/>
          </p:cNvSpPr>
          <p:nvPr/>
        </p:nvSpPr>
        <p:spPr bwMode="auto">
          <a:xfrm>
            <a:off x="1134142" y="1493785"/>
            <a:ext cx="7110412" cy="452431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malloc.h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algn="just" eaLnBrk="1" hangingPunct="1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element;</a:t>
            </a:r>
          </a:p>
          <a:p>
            <a:pPr algn="just" eaLnBrk="1" hangingPunct="1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StackNode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element data;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StackNode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*link;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StackNode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StackNode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*top;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LinkedStackType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초기화 함수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void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init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LinkedStackType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*s)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s-&gt;top = NULL;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4859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 dirty="0"/>
          </a:p>
        </p:txBody>
      </p:sp>
      <p:sp>
        <p:nvSpPr>
          <p:cNvPr id="43012" name="Rectangle 44"/>
          <p:cNvSpPr>
            <a:spLocks noChangeArrowheads="1"/>
          </p:cNvSpPr>
          <p:nvPr/>
        </p:nvSpPr>
        <p:spPr bwMode="auto">
          <a:xfrm>
            <a:off x="431540" y="228600"/>
            <a:ext cx="7110412" cy="670952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공백 상태 검출 함수</a:t>
            </a:r>
          </a:p>
          <a:p>
            <a:pPr algn="just" eaLnBrk="1" hangingPunct="1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is_empty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LinkedStackType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*s)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return (s-&gt;top == NULL);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algn="just" eaLnBrk="1" hangingPunct="1"/>
            <a:endParaRPr lang="en-US" altLang="ko-KR" sz="105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포화 상태 검출 함수</a:t>
            </a:r>
          </a:p>
          <a:p>
            <a:pPr algn="just" eaLnBrk="1" hangingPunct="1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is_full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LinkedStackType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*s)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return 0;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algn="just" eaLnBrk="1" hangingPunct="1"/>
            <a:endParaRPr lang="en-US" altLang="ko-KR" sz="105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삽입 함수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void push(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LinkedStackType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*s, element item)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StackNode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*temp = 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StackNode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*)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malloc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StackNode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));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temp-&gt;data = item;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temp-&gt;link = s-&gt;top;            </a:t>
            </a:r>
            <a:r>
              <a:rPr lang="en-US" altLang="ko-KR" sz="1600" dirty="0">
                <a:solidFill>
                  <a:srgbClr val="3366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(1)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s-&gt;top = temp;                    </a:t>
            </a:r>
            <a:r>
              <a:rPr lang="en-US" altLang="ko-KR" sz="1600" dirty="0">
                <a:solidFill>
                  <a:srgbClr val="3366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(2)</a:t>
            </a:r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algn="just" eaLnBrk="1" hangingPunct="1"/>
            <a:endParaRPr lang="en-US" altLang="ko-KR" sz="105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void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print_stack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LinkedStackType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*s)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for 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StackNode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*p = s-&gt;top; p != NULL; p = p-&gt;link)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("%d-&gt;", p-&gt;data);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("NULL \n");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  <p:pic>
        <p:nvPicPr>
          <p:cNvPr id="2" name="내용 개체 틀 3">
            <a:extLst>
              <a:ext uri="{FF2B5EF4-FFF2-40B4-BE49-F238E27FC236}">
                <a16:creationId xmlns:a16="http://schemas.microsoft.com/office/drawing/2014/main" id="{5FB94B8C-FBB1-4BD7-1460-1245CAF9760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481990" y="1313765"/>
            <a:ext cx="4500500" cy="133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4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원형 연결 리스트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923213" cy="3584575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보통 헤드포인터가 </a:t>
            </a:r>
            <a:r>
              <a:rPr lang="ko-KR" altLang="en-US" u="sng" dirty="0"/>
              <a:t>마지막 노드를 가리키게끔 구성</a:t>
            </a:r>
            <a:r>
              <a:rPr lang="ko-KR" altLang="en-US" dirty="0"/>
              <a:t>하면 리스트의 처음이나 마지막에 노드를 삽입하는 연산이 단순 연결 리스트에 비하여 용이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131" y="3113965"/>
            <a:ext cx="65341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50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 dirty="0"/>
          </a:p>
        </p:txBody>
      </p:sp>
      <p:sp>
        <p:nvSpPr>
          <p:cNvPr id="43012" name="Rectangle 44"/>
          <p:cNvSpPr>
            <a:spLocks noChangeArrowheads="1"/>
          </p:cNvSpPr>
          <p:nvPr/>
        </p:nvSpPr>
        <p:spPr bwMode="auto">
          <a:xfrm>
            <a:off x="612648" y="2033845"/>
            <a:ext cx="7110412" cy="378565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삭제 함수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element pop(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LinkedStackType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*s)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if 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is_empty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(s)) 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fprintf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stderr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, "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스택이 </a:t>
            </a:r>
            <a:r>
              <a:rPr lang="ko-KR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비어있음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\n");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exit(1);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else 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StackNode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*temp = s-&gt;top;         </a:t>
            </a:r>
            <a:r>
              <a:rPr lang="en-US" altLang="ko-KR" sz="1600" dirty="0">
                <a:solidFill>
                  <a:srgbClr val="3366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(1)</a:t>
            </a:r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data = temp-&gt;data;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s-&gt;top = s-&gt;top-&gt;link;</a:t>
            </a:r>
            <a:r>
              <a:rPr lang="en-US" altLang="ko-KR" sz="1600" dirty="0">
                <a:solidFill>
                  <a:srgbClr val="3366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 (2)</a:t>
            </a:r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free(temp);                               </a:t>
            </a:r>
            <a:r>
              <a:rPr lang="en-US" altLang="ko-KR" sz="1600" dirty="0">
                <a:solidFill>
                  <a:srgbClr val="3366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(3)                            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return data;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F4B5FE-90D4-B89A-B520-10A75627A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670" y="278650"/>
            <a:ext cx="4590510" cy="15135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8B202A-8C7C-722F-8271-D9BDCD1E8F4E}"/>
              </a:ext>
            </a:extLst>
          </p:cNvPr>
          <p:cNvSpPr txBox="1"/>
          <p:nvPr/>
        </p:nvSpPr>
        <p:spPr>
          <a:xfrm>
            <a:off x="4932040" y="1359044"/>
            <a:ext cx="485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3366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(1)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A9C7E-D4B4-F038-536D-C379140FD114}"/>
              </a:ext>
            </a:extLst>
          </p:cNvPr>
          <p:cNvSpPr txBox="1"/>
          <p:nvPr/>
        </p:nvSpPr>
        <p:spPr>
          <a:xfrm>
            <a:off x="5742130" y="385346"/>
            <a:ext cx="485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3366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(2)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2075E4-EC7D-4A0E-2122-26D994ECBB5A}"/>
              </a:ext>
            </a:extLst>
          </p:cNvPr>
          <p:cNvSpPr txBox="1"/>
          <p:nvPr/>
        </p:nvSpPr>
        <p:spPr>
          <a:xfrm>
            <a:off x="5499230" y="1219200"/>
            <a:ext cx="485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3366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(3)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73786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 dirty="0"/>
          </a:p>
        </p:txBody>
      </p:sp>
      <p:sp>
        <p:nvSpPr>
          <p:cNvPr id="43012" name="Rectangle 44"/>
          <p:cNvSpPr>
            <a:spLocks noChangeArrowheads="1"/>
          </p:cNvSpPr>
          <p:nvPr/>
        </p:nvSpPr>
        <p:spPr bwMode="auto">
          <a:xfrm>
            <a:off x="701569" y="1538790"/>
            <a:ext cx="7598273" cy="304698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int main(void)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LinkedStackType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s;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init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(&amp;s);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push(&amp;s, 1);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print_stack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(&amp;s);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push(&amp;s, 2);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print_stack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(&amp;s);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push(&amp;s, 3);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print_stack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(&amp;s);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pop(&amp;s);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print_stack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(&amp;s);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pop(&amp;s);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print_stack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(&amp;s);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pop(&amp;s);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print_stack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(&amp;s);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return 0;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01570" y="5049180"/>
            <a:ext cx="7598273" cy="1569660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it-IT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1-&gt;NULL</a:t>
            </a:r>
          </a:p>
          <a:p>
            <a:r>
              <a:rPr lang="it-IT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2-&gt;1-&gt;NULL</a:t>
            </a:r>
          </a:p>
          <a:p>
            <a:r>
              <a:rPr lang="it-IT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3-&gt;2-&gt;1-&gt;NULL</a:t>
            </a:r>
          </a:p>
          <a:p>
            <a:r>
              <a:rPr lang="it-IT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2-&gt;1-&gt;NULL</a:t>
            </a:r>
          </a:p>
          <a:p>
            <a:r>
              <a:rPr lang="it-IT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1-&gt;NULL</a:t>
            </a:r>
          </a:p>
          <a:p>
            <a:r>
              <a:rPr lang="it-IT" altLang="ko-KR" sz="1600" dirty="0">
                <a:solidFill>
                  <a:schemeClr val="bg1"/>
                </a:solidFill>
                <a:latin typeface="Trebuchet MS" panose="020B0603020202020204" pitchFamily="34" charset="0"/>
              </a:rPr>
              <a:t>NULL</a:t>
            </a:r>
            <a:endParaRPr lang="en-US" altLang="ko-KR" sz="16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07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리스트로 구현한 큐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68860"/>
            <a:ext cx="70199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6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 dirty="0"/>
          </a:p>
        </p:txBody>
      </p:sp>
      <p:sp>
        <p:nvSpPr>
          <p:cNvPr id="43012" name="Rectangle 44"/>
          <p:cNvSpPr>
            <a:spLocks noChangeArrowheads="1"/>
          </p:cNvSpPr>
          <p:nvPr/>
        </p:nvSpPr>
        <p:spPr bwMode="auto">
          <a:xfrm>
            <a:off x="746575" y="1808820"/>
            <a:ext cx="7110412" cy="255454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element;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요소의 타입</a:t>
            </a:r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endParaRPr lang="ko-KR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QueueNode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{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큐의 노드의 타입 </a:t>
            </a:r>
          </a:p>
          <a:p>
            <a:pPr algn="just" eaLnBrk="1" hangingPunct="1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element data;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QueueNode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*link;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QueueNode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{	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큐 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ADT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구현</a:t>
            </a:r>
          </a:p>
          <a:p>
            <a:pPr algn="just" eaLnBrk="1" hangingPunct="1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QueueNode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</a:t>
            </a:r>
            <a:r>
              <a:rPr lang="en-US" altLang="ko-KR" sz="1600" dirty="0">
                <a:solidFill>
                  <a:srgbClr val="3366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front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, *</a:t>
            </a:r>
            <a:r>
              <a:rPr lang="en-US" altLang="ko-KR" sz="1600" dirty="0">
                <a:solidFill>
                  <a:srgbClr val="3366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rear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LinkedQueueType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25706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연산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41630" y="2078850"/>
            <a:ext cx="65151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00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 dirty="0"/>
          </a:p>
        </p:txBody>
      </p:sp>
      <p:sp>
        <p:nvSpPr>
          <p:cNvPr id="43012" name="Rectangle 44"/>
          <p:cNvSpPr>
            <a:spLocks noChangeArrowheads="1"/>
          </p:cNvSpPr>
          <p:nvPr/>
        </p:nvSpPr>
        <p:spPr bwMode="auto">
          <a:xfrm>
            <a:off x="701570" y="2171476"/>
            <a:ext cx="7110412" cy="4031873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삽입 함수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void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enqueue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LinkedQueueType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*q, element data)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QueueNode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*temp = 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QueueNode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*)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malloc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QueueNode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));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temp-&gt;data = data; 	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데이터 저장</a:t>
            </a:r>
          </a:p>
          <a:p>
            <a:pPr algn="just" eaLnBrk="1" hangingPunct="1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temp-&gt;link = NULL; 		              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링크 필드를 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NULL</a:t>
            </a:r>
          </a:p>
          <a:p>
            <a:pPr algn="just" eaLnBrk="1" hangingPunct="1"/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if 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is_empty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(q)) { 		    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큐가 공백이면</a:t>
            </a:r>
          </a:p>
          <a:p>
            <a:pPr algn="just" eaLnBrk="1" hangingPunct="1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q-&gt;front = temp;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q-&gt;rear = temp;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else { 		                   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큐가 공백이 아니면</a:t>
            </a:r>
          </a:p>
          <a:p>
            <a:pPr algn="just" eaLnBrk="1" hangingPunct="1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q-&gt;rear-&gt;link = temp    //</a:t>
            </a:r>
            <a:r>
              <a:rPr lang="en-US" altLang="ko-KR" sz="1600" dirty="0">
                <a:solidFill>
                  <a:srgbClr val="3366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(1)</a:t>
            </a:r>
            <a:endParaRPr lang="ko-KR" altLang="en-US" sz="1600" dirty="0">
              <a:solidFill>
                <a:srgbClr val="3366FF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q-&gt;rear = temp;           //</a:t>
            </a:r>
            <a:r>
              <a:rPr lang="en-US" altLang="ko-KR" sz="1600" dirty="0">
                <a:solidFill>
                  <a:srgbClr val="3366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(2) 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  <p:pic>
        <p:nvPicPr>
          <p:cNvPr id="2" name="내용 개체 틀 4">
            <a:extLst>
              <a:ext uri="{FF2B5EF4-FFF2-40B4-BE49-F238E27FC236}">
                <a16:creationId xmlns:a16="http://schemas.microsoft.com/office/drawing/2014/main" id="{2E1829EC-522F-34C6-C4BA-0E62C8E987A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650233" y="143635"/>
            <a:ext cx="3835940" cy="1800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275C00-F40A-69AC-E14C-98DAE7F6DF10}"/>
              </a:ext>
            </a:extLst>
          </p:cNvPr>
          <p:cNvSpPr txBox="1"/>
          <p:nvPr/>
        </p:nvSpPr>
        <p:spPr>
          <a:xfrm>
            <a:off x="7182290" y="1721023"/>
            <a:ext cx="485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ko-KR" sz="1400" dirty="0">
                <a:solidFill>
                  <a:srgbClr val="3366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(1)</a:t>
            </a:r>
            <a:endParaRPr lang="ko-KR" altLang="en-US" sz="1400" dirty="0">
              <a:solidFill>
                <a:srgbClr val="3366FF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1FA95-10BE-2A4C-F839-158B28795558}"/>
              </a:ext>
            </a:extLst>
          </p:cNvPr>
          <p:cNvSpPr txBox="1"/>
          <p:nvPr/>
        </p:nvSpPr>
        <p:spPr>
          <a:xfrm>
            <a:off x="7767355" y="1219200"/>
            <a:ext cx="485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ko-KR" sz="1400" dirty="0">
                <a:solidFill>
                  <a:srgbClr val="3366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(2)</a:t>
            </a:r>
            <a:endParaRPr lang="ko-KR" altLang="en-US" sz="1400" dirty="0">
              <a:solidFill>
                <a:srgbClr val="3366FF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230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삭제 연산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04937" y="1718810"/>
            <a:ext cx="6578672" cy="319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88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en-US" dirty="0"/>
          </a:p>
        </p:txBody>
      </p:sp>
      <p:sp>
        <p:nvSpPr>
          <p:cNvPr id="43012" name="Rectangle 44"/>
          <p:cNvSpPr>
            <a:spLocks noChangeArrowheads="1"/>
          </p:cNvSpPr>
          <p:nvPr/>
        </p:nvSpPr>
        <p:spPr bwMode="auto">
          <a:xfrm>
            <a:off x="746575" y="1628800"/>
            <a:ext cx="7110412" cy="452431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삭제 함수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element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dequeue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LinkedQueueType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*q)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QueueNode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</a:t>
            </a:r>
            <a:r>
              <a:rPr lang="en-US" altLang="ko-KR" sz="1600" dirty="0">
                <a:solidFill>
                  <a:srgbClr val="3366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temp =q-&gt; front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element data;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if 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is_empty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(q)) {	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공백상태</a:t>
            </a:r>
          </a:p>
          <a:p>
            <a:pPr algn="just" eaLnBrk="1" hangingPunct="1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fprintf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stderr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, "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스택이 </a:t>
            </a:r>
            <a:r>
              <a:rPr lang="ko-KR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비어있음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\n");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exit(1);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else {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data = temp-&gt;data; 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데이터를 꺼낸다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.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q-&gt;front = q-&gt;front-&gt;link;       // front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로 </a:t>
            </a:r>
            <a:r>
              <a:rPr lang="ko-KR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다음노드</a:t>
            </a:r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if (q-&gt;front == NULL) 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공백 상태</a:t>
            </a:r>
          </a:p>
          <a:p>
            <a:pPr algn="just" eaLnBrk="1" hangingPunct="1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	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q-&gt;rear = NULL;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free(temp); 		// </a:t>
            </a:r>
            <a:r>
              <a:rPr lang="ko-KR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동적메모리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해제</a:t>
            </a:r>
          </a:p>
          <a:p>
            <a:pPr algn="just" eaLnBrk="1" hangingPunct="1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return data; 	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데이터 반환</a:t>
            </a:r>
          </a:p>
          <a:p>
            <a:pPr algn="just" eaLnBrk="1" hangingPunct="1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  <p:pic>
        <p:nvPicPr>
          <p:cNvPr id="2" name="내용 개체 틀 3">
            <a:extLst>
              <a:ext uri="{FF2B5EF4-FFF2-40B4-BE49-F238E27FC236}">
                <a16:creationId xmlns:a16="http://schemas.microsoft.com/office/drawing/2014/main" id="{B3B78BA4-F079-7FCF-354D-5E2F8EB3B8B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5152412" y="341602"/>
            <a:ext cx="3613636" cy="175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0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원형 연결 리스트의 처음에 삽입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65" y="1808820"/>
            <a:ext cx="5580620" cy="404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5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원형 연결 리스트의 처음에 삽입</a:t>
            </a:r>
          </a:p>
        </p:txBody>
      </p:sp>
      <p:sp>
        <p:nvSpPr>
          <p:cNvPr id="37892" name="Rectangle 44"/>
          <p:cNvSpPr>
            <a:spLocks noChangeArrowheads="1"/>
          </p:cNvSpPr>
          <p:nvPr/>
        </p:nvSpPr>
        <p:spPr bwMode="auto">
          <a:xfrm>
            <a:off x="431540" y="2493898"/>
            <a:ext cx="7605713" cy="353943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insert_first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head, element data)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*node = (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*)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malloc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));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node-&gt;data = data;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if (head == NULL) {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head = node;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node-&gt;link = head;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else {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node-&gt;link = head-&gt;link;	// (1)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head-&gt;link = node;		// (2)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return head;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변경된 헤드 포인터를 반환한다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5A83E2D-713C-C3EE-62BA-F69B10A53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110" y="93512"/>
            <a:ext cx="3555395" cy="26154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10F0AD-C1DA-3829-9C2B-D2E2F9B6B511}"/>
              </a:ext>
            </a:extLst>
          </p:cNvPr>
          <p:cNvSpPr txBox="1"/>
          <p:nvPr/>
        </p:nvSpPr>
        <p:spPr>
          <a:xfrm>
            <a:off x="6462210" y="1120293"/>
            <a:ext cx="405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3366FF"/>
                </a:solidFill>
              </a:rPr>
              <a:t>(1)</a:t>
            </a:r>
            <a:endParaRPr lang="ko-KR" altLang="en-US" sz="1100" dirty="0">
              <a:solidFill>
                <a:srgbClr val="3366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B95D6-EB61-8FD2-65BD-29FF4CC79996}"/>
              </a:ext>
            </a:extLst>
          </p:cNvPr>
          <p:cNvSpPr txBox="1"/>
          <p:nvPr/>
        </p:nvSpPr>
        <p:spPr>
          <a:xfrm>
            <a:off x="8766048" y="2474807"/>
            <a:ext cx="405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3366FF"/>
                </a:solidFill>
              </a:rPr>
              <a:t>(2)</a:t>
            </a:r>
            <a:endParaRPr lang="ko-KR" altLang="en-US" sz="1100" dirty="0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리스트의 끝에 삽입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943835"/>
            <a:ext cx="67151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1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리스트의 끝에 삽입</a:t>
            </a:r>
          </a:p>
        </p:txBody>
      </p:sp>
      <p:sp>
        <p:nvSpPr>
          <p:cNvPr id="38916" name="Rectangle 49"/>
          <p:cNvSpPr>
            <a:spLocks noChangeArrowheads="1"/>
          </p:cNvSpPr>
          <p:nvPr/>
        </p:nvSpPr>
        <p:spPr bwMode="auto">
          <a:xfrm>
            <a:off x="791580" y="1925207"/>
            <a:ext cx="7605713" cy="3785652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insert_last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head, element data)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*node = (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*)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malloc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sizeof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));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node-&gt;data = data;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if (head == NULL) {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head = node;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node-&gt;link = head;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else {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node-&gt;link = head-&gt;link;	// (1)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head-&gt;link = node;		// (2)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en-US" sz="1600" b="1" dirty="0">
                <a:solidFill>
                  <a:srgbClr val="3366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head = node;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// (3)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return head;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변경된 헤드 포인터를 반환한다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3F4851-9EFB-90D5-E5E1-DA02B46FE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660" y="241103"/>
            <a:ext cx="6715125" cy="1495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9"/>
          <p:cNvSpPr>
            <a:spLocks noChangeArrowheads="1"/>
          </p:cNvSpPr>
          <p:nvPr/>
        </p:nvSpPr>
        <p:spPr bwMode="auto">
          <a:xfrm>
            <a:off x="701570" y="953725"/>
            <a:ext cx="7605713" cy="5509200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#include &lt;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#include &lt;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stdlib.h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</a:p>
          <a:p>
            <a:pPr algn="just" eaLnBrk="1" hangingPunct="1"/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element;</a:t>
            </a:r>
          </a:p>
          <a:p>
            <a:pPr algn="just" eaLnBrk="1" hangingPunct="1"/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typedef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{ 	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노드 타입</a:t>
            </a:r>
          </a:p>
          <a:p>
            <a:pPr algn="just" eaLnBrk="1" hangingPunct="1"/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element data;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*link;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pPr algn="just" eaLnBrk="1" hangingPunct="1"/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리스트의 항목 출력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void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print_list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head)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* p;</a:t>
            </a:r>
          </a:p>
          <a:p>
            <a:pPr algn="just" eaLnBrk="1" hangingPunct="1"/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if (head == NULL) 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return;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p = head-&gt;link;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do{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("%d-&gt;", p-&gt;data);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	p = p-&gt;link;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} while (p != head-&gt;link);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7766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49"/>
          <p:cNvSpPr>
            <a:spLocks noChangeArrowheads="1"/>
          </p:cNvSpPr>
          <p:nvPr/>
        </p:nvSpPr>
        <p:spPr bwMode="auto">
          <a:xfrm>
            <a:off x="701570" y="1951093"/>
            <a:ext cx="7605713" cy="304698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한양해서" pitchFamily="18" charset="-127"/>
                <a:ea typeface="한양해서" pitchFamily="18" charset="-127"/>
              </a:defRPr>
            </a:lvl9pPr>
          </a:lstStyle>
          <a:p>
            <a:pPr algn="just" eaLnBrk="1" hangingPunct="1"/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main(void)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ListNode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*head = NULL;</a:t>
            </a:r>
          </a:p>
          <a:p>
            <a:pPr algn="just" eaLnBrk="1" hangingPunct="1"/>
            <a:endParaRPr lang="en-US" altLang="en-US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// list = 10-&gt;20-&gt;30-&gt;40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head =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insert_last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(head, 20);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head =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insert_last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(head, 30);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head =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insert_last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(head, 40);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head = 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insert_first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(head, 10);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print_list</a:t>
            </a:r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(head);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	return 0;</a:t>
            </a:r>
          </a:p>
          <a:p>
            <a:pPr algn="just" eaLnBrk="1" hangingPunct="1"/>
            <a:r>
              <a:rPr lang="en-US" altLang="en-US" sz="1600" dirty="0"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9010" y="5506488"/>
            <a:ext cx="7598273" cy="307777"/>
          </a:xfrm>
          <a:prstGeom prst="rect">
            <a:avLst/>
          </a:prstGeom>
          <a:solidFill>
            <a:srgbClr val="3366FF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400" dirty="0">
                <a:solidFill>
                  <a:schemeClr val="bg1"/>
                </a:solidFill>
                <a:latin typeface="Trebuchet MS" panose="020B0603020202020204" pitchFamily="34" charset="0"/>
              </a:rPr>
              <a:t>10-&gt;20-&gt;30-&gt;40-&gt;</a:t>
            </a:r>
          </a:p>
        </p:txBody>
      </p:sp>
    </p:spTree>
    <p:extLst>
      <p:ext uri="{BB962C8B-B14F-4D97-AF65-F5344CB8AC3E}">
        <p14:creationId xmlns:p14="http://schemas.microsoft.com/office/powerpoint/2010/main" val="3570385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제03장 선택과반복(강의)</Template>
  <TotalTime>15447</TotalTime>
  <Words>2478</Words>
  <Application>Microsoft Office PowerPoint</Application>
  <PresentationFormat>화면 슬라이드 쇼(4:3)</PresentationFormat>
  <Paragraphs>428</Paragraphs>
  <Slides>37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8" baseType="lpstr">
      <vt:lpstr>HY얕은샘물M</vt:lpstr>
      <vt:lpstr>돋움체</vt:lpstr>
      <vt:lpstr>맑은 고딕</vt:lpstr>
      <vt:lpstr>한양해서</vt:lpstr>
      <vt:lpstr>Arial</vt:lpstr>
      <vt:lpstr>Lucida Console</vt:lpstr>
      <vt:lpstr>Trebuchet MS</vt:lpstr>
      <vt:lpstr>Tw Cen MT</vt:lpstr>
      <vt:lpstr>Wingdings</vt:lpstr>
      <vt:lpstr>Wingdings 2</vt:lpstr>
      <vt:lpstr>가을</vt:lpstr>
      <vt:lpstr>7장 리스트</vt:lpstr>
      <vt:lpstr>원형 연결 리스트</vt:lpstr>
      <vt:lpstr>원형 연결 리스트</vt:lpstr>
      <vt:lpstr>원형 연결 리스트의 처음에 삽입</vt:lpstr>
      <vt:lpstr>원형 연결 리스트의 처음에 삽입</vt:lpstr>
      <vt:lpstr>리스트의 끝에 삽입</vt:lpstr>
      <vt:lpstr>리스트의 끝에 삽입</vt:lpstr>
      <vt:lpstr>테스트 프로그램</vt:lpstr>
      <vt:lpstr>테스트 프로그램</vt:lpstr>
      <vt:lpstr>이중 연결 리스트</vt:lpstr>
      <vt:lpstr>이중 연결 리스트</vt:lpstr>
      <vt:lpstr>헤드노드</vt:lpstr>
      <vt:lpstr>노드의 구조</vt:lpstr>
      <vt:lpstr>삽입연산</vt:lpstr>
      <vt:lpstr>삭제연산</vt:lpstr>
      <vt:lpstr>테스트 프로그램</vt:lpstr>
      <vt:lpstr>테스트 프로그램</vt:lpstr>
      <vt:lpstr>테스트 프로그램</vt:lpstr>
      <vt:lpstr>테스트 프로그램</vt:lpstr>
      <vt:lpstr>실행 결과</vt:lpstr>
      <vt:lpstr>응용: mp3 재생 프로그램 만들기</vt:lpstr>
      <vt:lpstr>실습 #1</vt:lpstr>
      <vt:lpstr>실습 #1</vt:lpstr>
      <vt:lpstr>연결 리스트로 구현한 스택</vt:lpstr>
      <vt:lpstr>PowerPoint 프레젠테이션</vt:lpstr>
      <vt:lpstr>삽입 연산</vt:lpstr>
      <vt:lpstr>삭제 연산</vt:lpstr>
      <vt:lpstr>PowerPoint 프레젠테이션</vt:lpstr>
      <vt:lpstr>PowerPoint 프레젠테이션</vt:lpstr>
      <vt:lpstr>PowerPoint 프레젠테이션</vt:lpstr>
      <vt:lpstr>PowerPoint 프레젠테이션</vt:lpstr>
      <vt:lpstr>연결 리스트로 구현한 큐</vt:lpstr>
      <vt:lpstr>PowerPoint 프레젠테이션</vt:lpstr>
      <vt:lpstr>삽입 연산</vt:lpstr>
      <vt:lpstr>PowerPoint 프레젠테이션</vt:lpstr>
      <vt:lpstr>삭제 연산</vt:lpstr>
      <vt:lpstr>PowerPoint 프레젠테이션</vt:lpstr>
    </vt:vector>
  </TitlesOfParts>
  <Company>순천향대학교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천인국</dc:creator>
  <cp:lastModifiedBy>성준 문</cp:lastModifiedBy>
  <cp:revision>191</cp:revision>
  <dcterms:created xsi:type="dcterms:W3CDTF">2004-02-19T02:52:38Z</dcterms:created>
  <dcterms:modified xsi:type="dcterms:W3CDTF">2023-04-26T09:18:05Z</dcterms:modified>
</cp:coreProperties>
</file>