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8" r:id="rId3"/>
    <p:sldId id="281" r:id="rId4"/>
    <p:sldId id="418" r:id="rId5"/>
    <p:sldId id="407" r:id="rId6"/>
    <p:sldId id="419" r:id="rId7"/>
    <p:sldId id="408" r:id="rId8"/>
    <p:sldId id="380" r:id="rId9"/>
    <p:sldId id="355" r:id="rId10"/>
    <p:sldId id="409" r:id="rId11"/>
    <p:sldId id="328" r:id="rId12"/>
    <p:sldId id="320" r:id="rId13"/>
    <p:sldId id="420" r:id="rId14"/>
    <p:sldId id="375" r:id="rId15"/>
    <p:sldId id="413" r:id="rId16"/>
    <p:sldId id="410" r:id="rId17"/>
    <p:sldId id="421" r:id="rId18"/>
    <p:sldId id="411" r:id="rId19"/>
    <p:sldId id="414" r:id="rId20"/>
    <p:sldId id="422" r:id="rId21"/>
    <p:sldId id="415" r:id="rId22"/>
    <p:sldId id="412" r:id="rId23"/>
    <p:sldId id="280" r:id="rId24"/>
    <p:sldId id="41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9E3EB"/>
    <a:srgbClr val="FDEFC3"/>
    <a:srgbClr val="856305"/>
    <a:srgbClr val="996633"/>
    <a:srgbClr val="2C484E"/>
    <a:srgbClr val="A27906"/>
    <a:srgbClr val="002850"/>
    <a:srgbClr val="0033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0" autoAdjust="0"/>
    <p:restoredTop sz="81221" autoAdjust="0"/>
  </p:normalViewPr>
  <p:slideViewPr>
    <p:cSldViewPr>
      <p:cViewPr varScale="1">
        <p:scale>
          <a:sx n="102" d="100"/>
          <a:sy n="102" d="100"/>
        </p:scale>
        <p:origin x="84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8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5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6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값은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주소는 </a:t>
            </a:r>
            <a:r>
              <a:rPr lang="en-US" altLang="ko-KR" dirty="0"/>
              <a:t>-&gt; </a:t>
            </a:r>
            <a:r>
              <a:rPr lang="ko-KR" altLang="en-US"/>
              <a:t>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22.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구조체와 사용자 정의 자료형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 </a:t>
            </a:r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49106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변수의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65751"/>
            <a:ext cx="6264696" cy="554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2771800" y="3501008"/>
            <a:ext cx="525658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방식이 배열과 유사하다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할 데이터들을 중괄호 안에 순서대로 나열하면 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1850"/>
            <a:ext cx="2352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516216" y="-3019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51520" y="494116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22-2.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구조체와 배열 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그리고 포인터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배열의 선언과 접근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82" y="1221140"/>
            <a:ext cx="5193437" cy="5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301208"/>
            <a:ext cx="2085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580112" y="49411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23528" y="3356992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27784" y="4797152"/>
            <a:ext cx="24482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87824" y="5661248"/>
            <a:ext cx="244827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배열의 선언과 접근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1196" y="1817528"/>
            <a:ext cx="4283968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00497" y="1506252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struct point arr[4];</a:t>
            </a:r>
            <a:endParaRPr lang="ko-KR" altLang="en-US" dirty="0">
              <a:latin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043" y="2653720"/>
            <a:ext cx="688386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1619672" y="1443536"/>
            <a:ext cx="2232248" cy="432048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875584"/>
            <a:ext cx="28083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인 구조체 배열의 선언방법</a:t>
            </a:r>
            <a:endParaRPr lang="en-US" altLang="ko-KR" sz="12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2235624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선언된 배열의 형태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2215191" y="2183071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배열의 초기화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500" y="1488068"/>
            <a:ext cx="5645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struct person man={"</a:t>
            </a:r>
            <a:r>
              <a:rPr lang="ko-KR" altLang="en-US" dirty="0">
                <a:latin typeface="+mn-ea"/>
              </a:rPr>
              <a:t>이승기</a:t>
            </a:r>
            <a:r>
              <a:rPr lang="en-US" altLang="ko-KR" dirty="0">
                <a:latin typeface="+mn-ea"/>
              </a:rPr>
              <a:t>", "010-1212-0001", 21};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9385" y="3144169"/>
            <a:ext cx="74598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>
                <a:latin typeface="+mn-ea"/>
              </a:rPr>
              <a:t>struct person arr[3]={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이승기</a:t>
            </a:r>
            <a:r>
              <a:rPr lang="en-US" altLang="ko-KR" dirty="0">
                <a:latin typeface="+mn-ea"/>
              </a:rPr>
              <a:t>", "010-1212-0001", 21},     // </a:t>
            </a:r>
            <a:r>
              <a:rPr lang="ko-KR" altLang="en-US" dirty="0">
                <a:latin typeface="+mn-ea"/>
              </a:rPr>
              <a:t>첫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정지영</a:t>
            </a:r>
            <a:r>
              <a:rPr lang="en-US" altLang="ko-KR" dirty="0">
                <a:latin typeface="+mn-ea"/>
              </a:rPr>
              <a:t>", "010-1313-0002", 22},     // </a:t>
            </a:r>
            <a:r>
              <a:rPr lang="ko-KR" altLang="en-US" dirty="0">
                <a:latin typeface="+mn-ea"/>
              </a:rPr>
              <a:t>두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n-ea"/>
              </a:rPr>
              <a:t>     {"</a:t>
            </a:r>
            <a:r>
              <a:rPr lang="ko-KR" altLang="en-US" dirty="0">
                <a:latin typeface="+mn-ea"/>
              </a:rPr>
              <a:t>한지수</a:t>
            </a:r>
            <a:r>
              <a:rPr lang="en-US" altLang="ko-KR" dirty="0">
                <a:latin typeface="+mn-ea"/>
              </a:rPr>
              <a:t>", "010-1717-0003", 19}      // </a:t>
            </a:r>
            <a:r>
              <a:rPr lang="ko-KR" altLang="en-US" dirty="0">
                <a:latin typeface="+mn-ea"/>
              </a:rPr>
              <a:t>세 번째 요소의 초기화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n-ea"/>
              </a:rPr>
              <a:t>};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6957" y="1387032"/>
            <a:ext cx="6048672" cy="504056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3172075"/>
            <a:ext cx="8136904" cy="1758506"/>
          </a:xfrm>
          <a:prstGeom prst="roundRect">
            <a:avLst>
              <a:gd name="adj" fmla="val 9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47637" y="1469454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변수의 초기화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4248" y="4465018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배열의 초기화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949" y="1963096"/>
            <a:ext cx="57606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구조체 변수 하나를 초기화하기 위해서 하나의 중괄호를 사용하듯이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...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5085184"/>
            <a:ext cx="74888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구조체 배열을 초기화하기 위해서 배열요소 각각의 초기화 값을 중괄호로 묶어서 표현한다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배열의 초기화 예제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797" y="1340768"/>
            <a:ext cx="6657901" cy="476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6985" y="1065751"/>
            <a:ext cx="2257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902912" y="58097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3429000"/>
            <a:ext cx="5760640" cy="1292724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변수와 포인터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1"/>
            <a:ext cx="3456384" cy="262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11560" y="1484784"/>
            <a:ext cx="7848872" cy="2952328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696" y="2109866"/>
            <a:ext cx="3024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포인터 변수 선언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808" y="2888940"/>
            <a:ext cx="44644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pptr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xpos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3730045"/>
            <a:ext cx="44644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pptr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ypos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5016661"/>
            <a:ext cx="74168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 포인터 변수를 대상으로 하는 포인터 연산 및 멤버의 접근방법</a:t>
            </a:r>
            <a:endParaRPr lang="en-US" altLang="ko-KR" sz="16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변수와 포인터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427" y="1556792"/>
            <a:ext cx="577349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1475656" y="1340767"/>
            <a:ext cx="6408712" cy="2277109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1" name="왼쪽/오른쪽 화살표 20"/>
          <p:cNvSpPr/>
          <p:nvPr/>
        </p:nvSpPr>
        <p:spPr>
          <a:xfrm>
            <a:off x="4391980" y="1844824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>
            <a:off x="4391980" y="2780928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907704" y="3905908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연산자를 기반으로 하는 구조체 변수의 멤버 접근 방법</a:t>
            </a:r>
            <a:endParaRPr lang="en-US" altLang="ko-KR" sz="16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83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변수와 포인터 관련 예제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42" y="404664"/>
            <a:ext cx="5971158" cy="584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072" y="533957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71064" y="10190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84" y="3635052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55234" y="4797152"/>
            <a:ext cx="4176464" cy="572792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52120" y="4865888"/>
            <a:ext cx="31683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프로그래머들이 주로 사용하는 연산자이니 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연산자의 사용에 익숙해지자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포인터 변수를 구조체의 멤버로 선언하기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02" y="932863"/>
            <a:ext cx="7159905" cy="504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66347" y="3068960"/>
            <a:ext cx="2448272" cy="246634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0902" y="4581128"/>
            <a:ext cx="316835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4" y="388404"/>
            <a:ext cx="1752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024230" y="317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00677" y="2947311"/>
            <a:ext cx="48965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변수의 멤버로 구조체 포인터 변수가 선언될 수 있다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419872" y="5445224"/>
            <a:ext cx="36043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131E8B-2E27-9C98-8705-F040BC4FC91B}"/>
              </a:ext>
            </a:extLst>
          </p:cNvPr>
          <p:cNvSpPr txBox="1"/>
          <p:nvPr/>
        </p:nvSpPr>
        <p:spPr>
          <a:xfrm>
            <a:off x="3362949" y="5984380"/>
            <a:ext cx="387334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ring.center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xpos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ring.center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ypos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25208" cy="990600"/>
          </a:xfrm>
        </p:spPr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22-1.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구조체란 무엇인가</a:t>
            </a:r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포인터 변수를 구조체의 멤버로 선언하기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39763"/>
            <a:ext cx="65055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827584" y="3282943"/>
            <a:ext cx="244827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4752131"/>
            <a:ext cx="3168352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738" y="5400203"/>
            <a:ext cx="1752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48264" y="504358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4797" y="3320330"/>
            <a:ext cx="3495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195736" y="2879923"/>
            <a:ext cx="48965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변수의 멤버로 구조체 포인터 변수가 선언될 수 있다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491880" y="5517232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4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포인터 변수를 구조체의 멤버로 선언하기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2400"/>
            <a:ext cx="6480720" cy="646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83568" y="1178999"/>
            <a:ext cx="1944216" cy="360040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1159338"/>
            <a:ext cx="53285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구조체 변수의 멤버로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형 포인터 변수를 둘 수 있다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3212976"/>
            <a:ext cx="4464496" cy="86409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882" y="3081368"/>
            <a:ext cx="2381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552220" y="26015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변수와 첫 번째 멤버의 주소 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4724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5317777"/>
            <a:ext cx="2009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314706" y="491761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5013176"/>
            <a:ext cx="3672408" cy="576064"/>
          </a:xfrm>
          <a:prstGeom prst="roundRect">
            <a:avLst>
              <a:gd name="adj" fmla="val 6589"/>
            </a:avLst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3429000"/>
            <a:ext cx="604867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변수의 주소 값과 구조체 변수의 첫 번째 멤버의 주소 값은 일치한다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응용 프로그램 분야에서는 이 사실을 이용해서 프로그램을 작성하기도 한다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22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끝났습니다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pPr marL="228600" lvl="1" indent="-228600">
              <a:buAutoNum type="arabicPeriod"/>
            </a:pPr>
            <a:r>
              <a:rPr lang="ko-KR" altLang="en-US" sz="2000" dirty="0">
                <a:latin typeface="+mn-ea"/>
              </a:rPr>
              <a:t>문자열 형태의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종업원 이름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과 문자열 형태의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주민등록번호</a:t>
            </a:r>
            <a:r>
              <a:rPr lang="en-US" altLang="ko-KR" sz="2000" dirty="0">
                <a:latin typeface="+mn-ea"/>
              </a:rPr>
              <a:t>’ </a:t>
            </a:r>
            <a:r>
              <a:rPr lang="ko-KR" altLang="en-US" sz="2000" dirty="0">
                <a:latin typeface="+mn-ea"/>
              </a:rPr>
              <a:t>그리고 정수 형태의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급여정보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를 저장 할 수 있는 </a:t>
            </a:r>
            <a:r>
              <a:rPr lang="en-US" altLang="ko-KR" sz="2000" dirty="0">
                <a:latin typeface="+mn-ea"/>
              </a:rPr>
              <a:t>employee</a:t>
            </a:r>
            <a:r>
              <a:rPr lang="ko-KR" altLang="en-US" sz="2000" dirty="0">
                <a:latin typeface="+mn-ea"/>
              </a:rPr>
              <a:t>라는 이름의 구조체를 정의해 보자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그리고 나서 </a:t>
            </a:r>
            <a:r>
              <a:rPr lang="en-US" altLang="ko-KR" sz="2000" dirty="0">
                <a:latin typeface="+mn-ea"/>
              </a:rPr>
              <a:t>employee </a:t>
            </a:r>
            <a:r>
              <a:rPr lang="ko-KR" altLang="en-US" sz="2000" dirty="0">
                <a:latin typeface="+mn-ea"/>
              </a:rPr>
              <a:t>구조체 변수를 하나 선언한 다음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프로그램 사용자가 입력하는 정보로 이 변수를 채우자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그리고 마지막으로 구조체에 채워진 데이터를 출력해 보자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28600" lvl="1" indent="-2286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228600" lvl="1" indent="-2286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228600" lvl="1" indent="-2286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228600" lvl="1" indent="-228600">
              <a:buAutoNum type="arabicPeriod"/>
            </a:pP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번 문제에서 정의한 </a:t>
            </a:r>
            <a:r>
              <a:rPr lang="en-US" altLang="ko-KR" sz="2000" dirty="0">
                <a:latin typeface="+mn-ea"/>
              </a:rPr>
              <a:t>employee </a:t>
            </a:r>
            <a:r>
              <a:rPr lang="ko-KR" altLang="en-US" sz="2000" dirty="0">
                <a:latin typeface="+mn-ea"/>
              </a:rPr>
              <a:t>구조체를 기반으로 길이가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인 배열을 선언하자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>
                <a:latin typeface="+mn-ea"/>
              </a:rPr>
              <a:t>그리고 세 명의 </a:t>
            </a:r>
            <a:r>
              <a:rPr lang="ko-KR" altLang="en-US" sz="2000" dirty="0">
                <a:latin typeface="+mn-ea"/>
              </a:rPr>
              <a:t>정보를 프로그램 사용자로부터 입력 받아서 배열에 저장한 다음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배열에 저장된 데이터를 순서대로 출력하는 예제를 작성해 보자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228600" lvl="1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lvl="1" indent="-228600">
              <a:buAutoNum type="arabicPeriod"/>
            </a:pPr>
            <a:endParaRPr lang="en-US" altLang="ko-KR" sz="9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1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구조체의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380" y="1196752"/>
            <a:ext cx="8352928" cy="1872208"/>
          </a:xfrm>
          <a:prstGeom prst="rect">
            <a:avLst/>
          </a:prstGeom>
          <a:solidFill>
            <a:srgbClr val="FDEFC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457200" y="3375823"/>
            <a:ext cx="8352928" cy="2364499"/>
          </a:xfrm>
          <a:prstGeom prst="rect">
            <a:avLst/>
          </a:prstGeom>
          <a:solidFill>
            <a:srgbClr val="D9E3EB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3568" y="1350650"/>
            <a:ext cx="2448272" cy="65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Maiandra GD" pitchFamily="34" charset="0"/>
              </a:rPr>
              <a:t>int xpos;    </a:t>
            </a:r>
            <a:r>
              <a:rPr lang="en-US" altLang="ko-KR" sz="1300" dirty="0">
                <a:latin typeface="+mn-ea"/>
              </a:rPr>
              <a:t>// </a:t>
            </a:r>
            <a:r>
              <a:rPr lang="ko-KR" altLang="en-US" sz="1300" dirty="0">
                <a:latin typeface="+mn-ea"/>
              </a:rPr>
              <a:t>마우스의 </a:t>
            </a:r>
            <a:r>
              <a:rPr lang="en-US" altLang="ko-KR" sz="1300" dirty="0">
                <a:latin typeface="+mn-ea"/>
              </a:rPr>
              <a:t>x </a:t>
            </a:r>
            <a:r>
              <a:rPr lang="ko-KR" altLang="en-US" sz="1300" dirty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Maiandra GD" pitchFamily="34" charset="0"/>
              </a:rPr>
              <a:t>int ypos;    </a:t>
            </a:r>
            <a:r>
              <a:rPr lang="en-US" altLang="ko-KR" sz="1300" dirty="0">
                <a:latin typeface="+mn-ea"/>
              </a:rPr>
              <a:t>// </a:t>
            </a:r>
            <a:r>
              <a:rPr lang="ko-KR" altLang="en-US" sz="1300" dirty="0">
                <a:latin typeface="+mn-ea"/>
              </a:rPr>
              <a:t>마우스의 </a:t>
            </a:r>
            <a:r>
              <a:rPr lang="en-US" altLang="ko-KR" sz="1300" dirty="0">
                <a:latin typeface="+mn-ea"/>
              </a:rPr>
              <a:t>y </a:t>
            </a:r>
            <a:r>
              <a:rPr lang="ko-KR" altLang="en-US" sz="1300" dirty="0">
                <a:latin typeface="+mn-ea"/>
              </a:rPr>
              <a:t>좌표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9552" y="1340768"/>
            <a:ext cx="3024335" cy="792088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40356" y="1311558"/>
            <a:ext cx="4813787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마우스의 좌표정보를 저장하고 관리하기 위해서는 </a:t>
            </a:r>
            <a:endParaRPr lang="en-US" altLang="ko-KR" sz="14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좌표와 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좌표를 저장할 수 있는 두 개의 변수가 필요하다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04460" y="3512773"/>
            <a:ext cx="5147660" cy="1368152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struct </a:t>
            </a:r>
            <a:r>
              <a:rPr lang="en-US" altLang="ko-KR" sz="1600" b="1" dirty="0">
                <a:solidFill>
                  <a:srgbClr val="C00000"/>
                </a:solidFill>
                <a:latin typeface="Maiandra GD" pitchFamily="34" charset="0"/>
              </a:rPr>
              <a:t>point</a:t>
            </a:r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// point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라는 이름의 구조체 정의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   int xpos;    // point 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xpos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   int ypos;    // point 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ypos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600" b="1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0465" y="2339588"/>
            <a:ext cx="81369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서로 독립된 정보를 표현하지 않고 하나의 정보를 표현한다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이 둘은 늘 함께한다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794714" y="3779748"/>
            <a:ext cx="334928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구조체를 이용해서 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하나로 묶었다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 둘을 묶어서 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새로운 자료형을 정의</a:t>
            </a:r>
            <a:r>
              <a:rPr lang="en-US" altLang="ko-KR" sz="14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2762" y="4880925"/>
            <a:ext cx="796766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자료형의 이름인것 처럼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 자료형의 이름이다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프로그래머가 정의한 자료형이기에 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사용자 정의 자료형</a:t>
            </a:r>
            <a:r>
              <a: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(user defined data type)’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11559" y="1412776"/>
            <a:ext cx="2952327" cy="6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Maiandra GD" pitchFamily="34" charset="0"/>
              </a:rPr>
              <a:t>int xpos;    </a:t>
            </a:r>
            <a:r>
              <a:rPr lang="en-US" altLang="ko-KR" sz="1400" b="1" dirty="0">
                <a:latin typeface="+mn-ea"/>
              </a:rPr>
              <a:t>// </a:t>
            </a:r>
            <a:r>
              <a:rPr lang="ko-KR" altLang="en-US" sz="1400" b="1" dirty="0">
                <a:latin typeface="+mn-ea"/>
              </a:rPr>
              <a:t>마우스의 </a:t>
            </a:r>
            <a:r>
              <a:rPr lang="en-US" altLang="ko-KR" sz="1400" b="1" dirty="0">
                <a:latin typeface="+mn-ea"/>
              </a:rPr>
              <a:t>x </a:t>
            </a:r>
            <a:r>
              <a:rPr lang="ko-KR" altLang="en-US" sz="1400" b="1" dirty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Maiandra GD" pitchFamily="34" charset="0"/>
              </a:rPr>
              <a:t>int ypos;    </a:t>
            </a:r>
            <a:r>
              <a:rPr lang="en-US" altLang="ko-KR" sz="1400" b="1" dirty="0">
                <a:latin typeface="+mn-ea"/>
              </a:rPr>
              <a:t>// </a:t>
            </a:r>
            <a:r>
              <a:rPr lang="ko-KR" altLang="en-US" sz="1400" b="1" dirty="0">
                <a:latin typeface="+mn-ea"/>
              </a:rPr>
              <a:t>마우스의 </a:t>
            </a:r>
            <a:r>
              <a:rPr lang="en-US" altLang="ko-KR" sz="1400" b="1" dirty="0">
                <a:latin typeface="+mn-ea"/>
              </a:rPr>
              <a:t>y </a:t>
            </a:r>
            <a:r>
              <a:rPr lang="ko-KR" altLang="en-US" sz="1400" b="1" dirty="0">
                <a:latin typeface="+mn-ea"/>
              </a:rPr>
              <a:t>좌표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구조체의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8856" y="1700807"/>
            <a:ext cx="5359288" cy="1584177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struct person</a:t>
            </a:r>
            <a:endParaRPr lang="ko-KR" altLang="en-US" sz="1600" b="1" dirty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   char name[20];      // 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이름 저장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   char phoneNum[20];    // 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전화번호 저장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     int age;    // </a:t>
            </a:r>
            <a:r>
              <a:rPr lang="ko-KR" altLang="en-US" sz="1600" b="1" dirty="0">
                <a:solidFill>
                  <a:schemeClr val="tx1"/>
                </a:solidFill>
                <a:latin typeface="Maiandra GD" pitchFamily="34" charset="0"/>
              </a:rPr>
              <a:t>나이 저장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600" b="1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1540" y="3645023"/>
            <a:ext cx="88569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개인의 이름과 전화번호 나이 정보를 </a:t>
            </a:r>
            <a:r>
              <a:rPr lang="en-US" altLang="ko-KR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이라는 구조체 정의를 통해서 묶고 있다</a:t>
            </a:r>
            <a:r>
              <a:rPr lang="en-US" altLang="ko-KR" sz="16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60032" y="223752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배열도 구조체의 멤버로 선언이 가능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31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변수의 선언과 접근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9552" y="1556792"/>
            <a:ext cx="6696744" cy="4752528"/>
          </a:xfrm>
          <a:prstGeom prst="rect">
            <a:avLst/>
          </a:prstGeom>
          <a:solidFill>
            <a:srgbClr val="FDEFC3">
              <a:alpha val="27843"/>
            </a:srgbClr>
          </a:solidFill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999343"/>
            <a:ext cx="4176464" cy="219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모서리가 둥근 직사각형 45"/>
          <p:cNvSpPr/>
          <p:nvPr/>
        </p:nvSpPr>
        <p:spPr>
          <a:xfrm>
            <a:off x="683568" y="1657828"/>
            <a:ext cx="5328592" cy="432048"/>
          </a:xfrm>
          <a:prstGeom prst="roundRect">
            <a:avLst>
              <a:gd name="adj" fmla="val 32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55576" y="1671780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aiandra GD" pitchFamily="34" charset="0"/>
              </a:rPr>
              <a:t>struct  </a:t>
            </a:r>
            <a:r>
              <a:rPr lang="en-US" altLang="ko-KR" i="1" dirty="0">
                <a:latin typeface="Maiandra GD" pitchFamily="34" charset="0"/>
              </a:rPr>
              <a:t>type_name  val_name ; 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9552" y="119675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기본 형태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3568" y="2492896"/>
            <a:ext cx="5328592" cy="936104"/>
          </a:xfrm>
          <a:prstGeom prst="roundRect">
            <a:avLst>
              <a:gd name="adj" fmla="val 1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27584" y="2525995"/>
            <a:ext cx="3312368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Maiandra GD" pitchFamily="34" charset="0"/>
              </a:rPr>
              <a:t>struct point pos;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Maiandra GD" pitchFamily="34" charset="0"/>
              </a:rPr>
              <a:t>struct person man;</a:t>
            </a:r>
            <a:endParaRPr lang="ko-KR" altLang="en-US" b="1" dirty="0">
              <a:latin typeface="Maiandra GD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95736" y="3429000"/>
            <a:ext cx="20882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예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42047" y="4738111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결과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3" name="줄무늬가 있는 오른쪽 화살표 62"/>
          <p:cNvSpPr/>
          <p:nvPr/>
        </p:nvSpPr>
        <p:spPr>
          <a:xfrm rot="5400000">
            <a:off x="1855151" y="2113401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1855151" y="3481553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변수의 선언과 접근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03648" y="1573404"/>
            <a:ext cx="6768752" cy="3079731"/>
          </a:xfrm>
          <a:prstGeom prst="rect">
            <a:avLst/>
          </a:prstGeom>
          <a:solidFill>
            <a:srgbClr val="D9E3EB">
              <a:alpha val="27843"/>
            </a:srgbClr>
          </a:solidFill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47664" y="1738907"/>
            <a:ext cx="381642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b="1" i="1" dirty="0">
                <a:solidFill>
                  <a:srgbClr val="000099"/>
                </a:solidFill>
              </a:rPr>
              <a:t>구조체 변수의 이름 </a:t>
            </a:r>
            <a:r>
              <a:rPr lang="en-US" altLang="ko-KR" sz="1600" b="1" i="1" dirty="0">
                <a:solidFill>
                  <a:srgbClr val="000099"/>
                </a:solidFill>
              </a:rPr>
              <a:t>. </a:t>
            </a:r>
            <a:r>
              <a:rPr lang="ko-KR" altLang="en-US" sz="1400" b="1" i="1" dirty="0">
                <a:solidFill>
                  <a:srgbClr val="000099"/>
                </a:solidFill>
              </a:rPr>
              <a:t>구조체 멤버의 이름</a:t>
            </a:r>
            <a:endParaRPr lang="ko-KR" altLang="en-US" sz="1400" b="1" i="1" dirty="0">
              <a:solidFill>
                <a:srgbClr val="000099"/>
              </a:solidFill>
              <a:latin typeface="Maiandra GD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03648" y="1213365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멤버의 접근방식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47664" y="2509509"/>
            <a:ext cx="6120680" cy="1999611"/>
          </a:xfrm>
          <a:prstGeom prst="roundRect">
            <a:avLst>
              <a:gd name="adj" fmla="val 1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691680" y="2542609"/>
            <a:ext cx="331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Maiandra GD" pitchFamily="34" charset="0"/>
              </a:rPr>
              <a:t>pos.xpos=20;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Maiandra GD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aiandra GD" pitchFamily="34" charset="0"/>
              </a:rPr>
              <a:t>printf("%s \n", man.name);</a:t>
            </a:r>
            <a:endParaRPr lang="ko-KR" altLang="en-US" sz="2000" dirty="0">
              <a:latin typeface="Maiandra GD" pitchFamily="34" charset="0"/>
            </a:endParaRPr>
          </a:p>
        </p:txBody>
      </p:sp>
      <p:sp>
        <p:nvSpPr>
          <p:cNvPr id="60" name="줄무늬가 있는 오른쪽 화살표 59"/>
          <p:cNvSpPr/>
          <p:nvPr/>
        </p:nvSpPr>
        <p:spPr>
          <a:xfrm rot="5400000">
            <a:off x="2647239" y="2130014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004048" y="3629224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man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멤버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문자열 출력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3928" y="2676508"/>
            <a:ext cx="3599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pos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멤버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xpos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20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저장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1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변수의 선언과 접근관련 예제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9" y="116632"/>
            <a:ext cx="7991323" cy="615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419161"/>
            <a:ext cx="2448272" cy="66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7884368" y="50131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70764" y="2060848"/>
            <a:ext cx="46805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예제에서 호출하는 함수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sqrt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는 제곱근을 반환하는 함수로써 헤더파일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math.h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선언된 수학관련 함수이다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0" y="2564904"/>
            <a:ext cx="5395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67744" y="3645024"/>
            <a:ext cx="2303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7744" y="4293096"/>
            <a:ext cx="2303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32657" y="4725144"/>
            <a:ext cx="5395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97711-2F7B-4EDC-25E9-85024E874B13}"/>
              </a:ext>
            </a:extLst>
          </p:cNvPr>
          <p:cNvSpPr txBox="1"/>
          <p:nvPr/>
        </p:nvSpPr>
        <p:spPr>
          <a:xfrm>
            <a:off x="5664494" y="2847472"/>
            <a:ext cx="23638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변수의 선언과 접근관련 예제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16" y="50088"/>
            <a:ext cx="5956976" cy="667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339402"/>
            <a:ext cx="1872208" cy="18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948264" y="57332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76817" y="1160748"/>
            <a:ext cx="59766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멤버라 하더라도 일반적인 접근의 방식을 그대로 따른다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멤버로 배열이 선언되면 배열의 접근방식을 취하면 되고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멤버로 포인터 변수가 선언되면 포인터 변수의 접근방식을 취하면 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127192" y="2420888"/>
            <a:ext cx="5395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49106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정의와 동시에 변수 선언하기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5352"/>
            <a:ext cx="203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600425"/>
            <a:ext cx="2990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3568" y="1412776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01008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67944" y="2492896"/>
            <a:ext cx="46085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구조체를 정의함과 동시에 </a:t>
            </a:r>
            <a:endParaRPr lang="en-US" altLang="ko-KR" sz="1200" b="1" dirty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 </a:t>
            </a: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구조체의 변수 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pos1, pos2, pos3</a:t>
            </a: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선언하는 문장이다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4725144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위와 동일한 결과를 보이는 구조체의 정의와 변수의 선언이다</a:t>
            </a:r>
            <a:r>
              <a:rPr lang="en-US" altLang="ko-KR" sz="12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3608" y="5445224"/>
            <a:ext cx="59766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구조체를 정의함과 동시에 변수를 선언하는 문장은 잘 사용되지 않는다</a:t>
            </a:r>
            <a:r>
              <a:rPr lang="en-US" altLang="ko-KR" sz="1600" b="1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그러나 문법적으로 지원이 되고 또 간혹 사용하는 경우도 있다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5768</TotalTime>
  <Words>940</Words>
  <Application>Microsoft Office PowerPoint</Application>
  <PresentationFormat>화면 슬라이드 쇼(4:3)</PresentationFormat>
  <Paragraphs>191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돋움체</vt:lpstr>
      <vt:lpstr>맑은 고딕</vt:lpstr>
      <vt:lpstr>휴먼매직체</vt:lpstr>
      <vt:lpstr>휴먼편지체</vt:lpstr>
      <vt:lpstr>Bookman Old Style</vt:lpstr>
      <vt:lpstr>Gill Sans MT</vt:lpstr>
      <vt:lpstr>Maiandra GD</vt:lpstr>
      <vt:lpstr>Wingdings</vt:lpstr>
      <vt:lpstr>Wingdings 3</vt:lpstr>
      <vt:lpstr>원본</vt:lpstr>
      <vt:lpstr>윤성우 저 열혈강의 C 프로그래밍 개정판</vt:lpstr>
      <vt:lpstr>Chapter 22-1. 구조체란 무엇인가?</vt:lpstr>
      <vt:lpstr>구조체의 정의</vt:lpstr>
      <vt:lpstr>구조체의 정의</vt:lpstr>
      <vt:lpstr>구조체 변수의 선언과 접근</vt:lpstr>
      <vt:lpstr>구조체 변수의 선언과 접근</vt:lpstr>
      <vt:lpstr>구조체 변수의 선언과 접근관련 예제1</vt:lpstr>
      <vt:lpstr>구조체 변수의 선언과 접근관련 예제2</vt:lpstr>
      <vt:lpstr>구조체 정의와 동시에 변수 선언하기</vt:lpstr>
      <vt:lpstr>구조체 변수의 초기화</vt:lpstr>
      <vt:lpstr>Chapter 22-2. 구조체와 배열  그리고 포인터</vt:lpstr>
      <vt:lpstr>구조체 배열의 선언과 접근</vt:lpstr>
      <vt:lpstr>구조체 배열의 선언과 접근</vt:lpstr>
      <vt:lpstr>구조체 배열의 초기화</vt:lpstr>
      <vt:lpstr>구조체 배열의 초기화 예제</vt:lpstr>
      <vt:lpstr>구조체 변수와 포인터</vt:lpstr>
      <vt:lpstr>구조체 변수와 포인터</vt:lpstr>
      <vt:lpstr>구조체 변수와 포인터 관련 예제</vt:lpstr>
      <vt:lpstr>포인터 변수를 구조체의 멤버로 선언하기1</vt:lpstr>
      <vt:lpstr>포인터 변수를 구조체의 멤버로 선언하기1</vt:lpstr>
      <vt:lpstr>포인터 변수를 구조체의 멤버로 선언하기2</vt:lpstr>
      <vt:lpstr>구조체 변수와 첫 번째 멤버의 주소 값</vt:lpstr>
      <vt:lpstr>PowerPoint 프레젠테이션</vt:lpstr>
      <vt:lpstr>실습문제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김종욱</cp:lastModifiedBy>
  <cp:revision>1893</cp:revision>
  <dcterms:created xsi:type="dcterms:W3CDTF">2009-11-30T05:34:12Z</dcterms:created>
  <dcterms:modified xsi:type="dcterms:W3CDTF">2023-03-15T09:04:24Z</dcterms:modified>
</cp:coreProperties>
</file>