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8" r:id="rId3"/>
    <p:sldId id="281" r:id="rId4"/>
    <p:sldId id="407" r:id="rId5"/>
    <p:sldId id="408" r:id="rId6"/>
    <p:sldId id="355" r:id="rId7"/>
    <p:sldId id="328" r:id="rId8"/>
    <p:sldId id="320" r:id="rId9"/>
    <p:sldId id="416" r:id="rId10"/>
    <p:sldId id="375" r:id="rId11"/>
    <p:sldId id="413" r:id="rId12"/>
    <p:sldId id="410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6305"/>
    <a:srgbClr val="000099"/>
    <a:srgbClr val="FFFFFF"/>
    <a:srgbClr val="6600CC"/>
    <a:srgbClr val="D9E3EB"/>
    <a:srgbClr val="FDEFC3"/>
    <a:srgbClr val="996633"/>
    <a:srgbClr val="2C484E"/>
    <a:srgbClr val="A27906"/>
    <a:srgbClr val="002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2" autoAdjust="0"/>
    <p:restoredTop sz="94660"/>
  </p:normalViewPr>
  <p:slideViewPr>
    <p:cSldViewPr>
      <p:cViewPr varScale="1">
        <p:scale>
          <a:sx n="125" d="100"/>
          <a:sy n="125" d="100"/>
        </p:scale>
        <p:origin x="8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FB2E-A3E5-4494-B57C-3DAD7FCB22C0}" type="datetimeFigureOut">
              <a:rPr lang="ko-KR" altLang="en-US" smtClean="0"/>
              <a:pPr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E145E-FEB1-4124-ABC3-D0F8DB63AF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1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dirty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1743363-9283-48A7-BF8D-9C07445A3783}" type="datetimeFigureOut">
              <a:rPr lang="ko-KR" altLang="en-US" smtClean="0"/>
              <a:pPr/>
              <a:t>2023-03-10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6C3660-C0D1-4068-8793-5F5CFC0449E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2976" y="3929066"/>
            <a:ext cx="6858048" cy="785818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윤성우 저 열혈강의 </a:t>
            </a:r>
            <a:r>
              <a:rPr lang="en-US" altLang="ko-KR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</a:t>
            </a:r>
            <a:r>
              <a:rPr lang="ko-KR" altLang="en-US" sz="26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 프로그래밍 개정판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Chapter 23.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구조체와 사용자 정의 자료형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2200" b="1" dirty="0">
              <a:solidFill>
                <a:schemeClr val="bg2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5758" y="571480"/>
            <a:ext cx="2052298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윤성우의 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  <a:p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열혈 </a:t>
            </a:r>
            <a:r>
              <a:rPr lang="en-US" altLang="ko-KR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 </a:t>
            </a:r>
            <a:r>
              <a:rPr lang="ko-KR" altLang="en-US" sz="4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프로그래밍</a:t>
            </a:r>
            <a:endParaRPr lang="en-US" altLang="ko-KR" sz="4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기반의 </a:t>
            </a:r>
            <a:r>
              <a:rPr lang="en-US" altLang="ko-KR" sz="2500" dirty="0">
                <a:solidFill>
                  <a:srgbClr val="FF0000"/>
                </a:solidFill>
                <a:latin typeface="+mn-ea"/>
                <a:ea typeface="+mn-ea"/>
              </a:rPr>
              <a:t>Call-by-reference</a:t>
            </a:r>
            <a:endParaRPr lang="ko-KR" altLang="en-US" sz="25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691" y="959545"/>
            <a:ext cx="4740135" cy="527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3276" y="4867136"/>
            <a:ext cx="885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732240" y="449202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48064" y="2420888"/>
            <a:ext cx="374441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변수 대상의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Call-by-reference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는 일반변수의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Call-by-reference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와 동일하다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변수를 대상으로 가능한 연산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810" y="1340768"/>
            <a:ext cx="6040075" cy="444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9571" y="4193016"/>
            <a:ext cx="933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6625555" y="3760968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772001" y="1549287"/>
            <a:ext cx="626469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변수간 대입연산의 결과로 멤버 대 멤버 복사가 이뤄진다는 사실을 확인하자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3" name="오른쪽 화살표 2"/>
          <p:cNvSpPr/>
          <p:nvPr/>
        </p:nvSpPr>
        <p:spPr>
          <a:xfrm>
            <a:off x="27788" y="386104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변수를 대상으로 가능한 연산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ko-KR" altLang="en-US" sz="25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5733256"/>
            <a:ext cx="914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직사각형 24"/>
          <p:cNvSpPr/>
          <p:nvPr/>
        </p:nvSpPr>
        <p:spPr>
          <a:xfrm>
            <a:off x="2843808" y="537663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95536" y="2636912"/>
            <a:ext cx="3384376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변수를 대상으로는 덧셈 및 뺄셈 연산이 불가능하다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따라서 필요하다면 덧셈함수와 뺄셈함수를 정의해야 한다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297226"/>
            <a:ext cx="5095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268761"/>
            <a:ext cx="4850520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 27"/>
          <p:cNvSpPr/>
          <p:nvPr/>
        </p:nvSpPr>
        <p:spPr>
          <a:xfrm>
            <a:off x="6228184" y="1988840"/>
            <a:ext cx="24117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덧셈 함수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28184" y="3068960"/>
            <a:ext cx="24117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의 뺄셈 함수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7025208" cy="990600"/>
          </a:xfrm>
        </p:spPr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23-1.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구조체의 정의와 </a:t>
            </a:r>
            <a:b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typedef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선언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typedef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7584" y="1455756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typedef  int  INT; </a:t>
            </a:r>
            <a:endParaRPr lang="ko-KR" altLang="en-US" dirty="0"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97046" y="1340768"/>
            <a:ext cx="2592288" cy="576064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18362" y="1448780"/>
            <a:ext cx="48965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자료형의 이름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INT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라는 이름을 추가로 붙여줍니다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23" name="줄무늬가 있는 오른쪽 화살표 22"/>
          <p:cNvSpPr/>
          <p:nvPr/>
        </p:nvSpPr>
        <p:spPr>
          <a:xfrm rot="5400000">
            <a:off x="1639127" y="2055907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11560" y="2463868"/>
            <a:ext cx="3816424" cy="1008112"/>
          </a:xfrm>
          <a:prstGeom prst="roundRect">
            <a:avLst>
              <a:gd name="adj" fmla="val 4013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55576" y="2530182"/>
            <a:ext cx="176659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INT num;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INT * ptr;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07704" y="2608446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int num;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과 동일한 선언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07704" y="3040494"/>
            <a:ext cx="252028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int * ptr;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과 동일한 선언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79712" y="2031820"/>
            <a:ext cx="309634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위의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선언으로 인해서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!!!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정의와 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typedef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27813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직사각형 25"/>
          <p:cNvSpPr/>
          <p:nvPr/>
        </p:nvSpPr>
        <p:spPr>
          <a:xfrm>
            <a:off x="611560" y="1484784"/>
            <a:ext cx="2808312" cy="1944216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19872" y="2492896"/>
            <a:ext cx="604867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point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정의 후 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struct point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에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라는 이름을 부여하기 위한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 추가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모서리가 둥근 직사각형 28"/>
          <p:cNvSpPr/>
          <p:nvPr/>
        </p:nvSpPr>
        <p:spPr>
          <a:xfrm>
            <a:off x="611560" y="4077072"/>
            <a:ext cx="2808312" cy="1944216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9872" y="5301208"/>
            <a:ext cx="3960440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의 정의와 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Point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에 대한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선언을 한데 묶은 형태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33" name="줄무늬가 있는 오른쪽 화살표 32"/>
          <p:cNvSpPr/>
          <p:nvPr/>
        </p:nvSpPr>
        <p:spPr>
          <a:xfrm rot="5400000">
            <a:off x="1567119" y="3625569"/>
            <a:ext cx="321130" cy="360040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979712" y="3573016"/>
            <a:ext cx="144016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합친 형태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721114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 정의와</a:t>
            </a:r>
            <a:r>
              <a:rPr lang="en-US" altLang="ko-KR" sz="2500" dirty="0">
                <a:solidFill>
                  <a:schemeClr val="tx1"/>
                </a:solidFill>
                <a:latin typeface="+mn-ea"/>
                <a:ea typeface="+mn-ea"/>
              </a:rPr>
              <a:t> typedef </a:t>
            </a:r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선언 관련 예제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101653"/>
            <a:ext cx="4968552" cy="495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0266" y="5542618"/>
            <a:ext cx="22479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5353744" y="5125084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57200" y="1164644"/>
            <a:ext cx="4464496" cy="1512168"/>
          </a:xfrm>
          <a:prstGeom prst="roundRect">
            <a:avLst>
              <a:gd name="adj" fmla="val 6589"/>
            </a:avLst>
          </a:prstGeom>
          <a:solidFill>
            <a:schemeClr val="accent4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57200" y="2820828"/>
            <a:ext cx="4464496" cy="1368152"/>
          </a:xfrm>
          <a:prstGeom prst="roundRect">
            <a:avLst>
              <a:gd name="adj" fmla="val 6589"/>
            </a:avLst>
          </a:prstGeom>
          <a:solidFill>
            <a:schemeClr val="accent4">
              <a:lumMod val="5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61456" y="2244764"/>
            <a:ext cx="331236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 point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의 정의와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61456" y="3468900"/>
            <a:ext cx="460851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person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의 정의와 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Person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이라는 이름의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선언을 하나로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!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313184" y="4765044"/>
            <a:ext cx="360040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5896"/>
            <a:ext cx="6491064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구조체의 이름 생략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22383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2515" y="4293096"/>
            <a:ext cx="22193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모서리가 둥근 직사각형 16"/>
          <p:cNvSpPr/>
          <p:nvPr/>
        </p:nvSpPr>
        <p:spPr>
          <a:xfrm>
            <a:off x="755576" y="1556792"/>
            <a:ext cx="2664296" cy="1800200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5576" y="4149080"/>
            <a:ext cx="2664296" cy="1800200"/>
          </a:xfrm>
          <a:prstGeom prst="roundRect">
            <a:avLst>
              <a:gd name="adj" fmla="val 2520"/>
            </a:avLst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300" b="1" dirty="0">
              <a:solidFill>
                <a:srgbClr val="856305"/>
              </a:solidFill>
              <a:latin typeface="+mn-ea"/>
            </a:endParaRPr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547664" y="3573016"/>
            <a:ext cx="432048" cy="432048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07704" y="3429000"/>
            <a:ext cx="1224136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이름이 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생략된 형태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1435" y="2239355"/>
            <a:ext cx="52200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typedef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선언으로 인해서 새로운 이름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Person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이 정의되었으니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,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구조체의 </a:t>
            </a:r>
            <a:r>
              <a:rPr lang="ko-KR" altLang="en-US" sz="160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이름 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person</a:t>
            </a:r>
            <a:r>
              <a:rPr lang="ko-KR" altLang="en-US" sz="160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은 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큰 의미가 없다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491880" y="5445224"/>
            <a:ext cx="52200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따라서 이렇듯 구조체의 이름을 생략하는 것도 가능하다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166708" y="1643314"/>
            <a:ext cx="792088" cy="432048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9752" y="4235040"/>
            <a:ext cx="792088" cy="432048"/>
          </a:xfrm>
          <a:prstGeom prst="roundRect">
            <a:avLst>
              <a:gd name="adj" fmla="val 6589"/>
            </a:avLst>
          </a:prstGeom>
          <a:solidFill>
            <a:srgbClr val="6600C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Chapter 23-2. </a:t>
            </a: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함수로의 구조체 변수 </a:t>
            </a:r>
            <a:br>
              <a:rPr lang="en-US" altLang="ko-KR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2900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전달과 반환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929486" cy="571504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윤성우 저 열혈강의 </a:t>
            </a:r>
            <a:r>
              <a:rPr lang="en-US" altLang="ko-KR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ko-KR" altLang="en-US" sz="2200" b="1" dirty="0">
                <a:solidFill>
                  <a:schemeClr val="bg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 개정판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14282" y="214290"/>
            <a:ext cx="8715436" cy="642942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1571612"/>
            <a:ext cx="9715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2" y="1785926"/>
            <a:ext cx="1095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2574" y="1664376"/>
            <a:ext cx="3333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2086" y="2402364"/>
            <a:ext cx="4381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15338" y="2500306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29652" y="1857364"/>
            <a:ext cx="3238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86578" y="857232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3834" y="1071546"/>
            <a:ext cx="1028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19550150">
            <a:off x="7252041" y="1319198"/>
            <a:ext cx="542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29520" y="714356"/>
            <a:ext cx="2667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85794"/>
            <a:ext cx="266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72462" y="714356"/>
            <a:ext cx="3238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직사각형 32"/>
          <p:cNvSpPr/>
          <p:nvPr/>
        </p:nvSpPr>
        <p:spPr>
          <a:xfrm>
            <a:off x="785786" y="1214422"/>
            <a:ext cx="5715039" cy="168251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윤성우의 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>
              <a:lnSpc>
                <a:spcPts val="2800"/>
              </a:lnSpc>
            </a:pPr>
            <a:endParaRPr lang="en-US" altLang="ko-K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열혈 </a:t>
            </a:r>
            <a:r>
              <a:rPr lang="en-US" altLang="ko-KR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 </a:t>
            </a:r>
            <a:r>
              <a:rPr lang="ko-KR" altLang="en-US" sz="4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프로그래밍</a:t>
            </a:r>
            <a:endParaRPr lang="en-US" altLang="ko-KR" sz="4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14248"/>
            <a:ext cx="6779096" cy="848848"/>
          </a:xfrm>
        </p:spPr>
        <p:txBody>
          <a:bodyPr>
            <a:noAutofit/>
          </a:bodyPr>
          <a:lstStyle/>
          <a:p>
            <a:pPr>
              <a:lnSpc>
                <a:spcPts val="34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함수의 인자로 전달되고 </a:t>
            </a:r>
            <a:b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return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문에 의해 반환되는 구조체 변수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00098"/>
            <a:ext cx="4474841" cy="5310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03930"/>
            <a:ext cx="24193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6430256" y="-41596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63688" y="594928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ShowPosition 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함수의 매개변수에 </a:t>
            </a:r>
            <a:endParaRPr lang="en-US" altLang="ko-KR" sz="1600" dirty="0">
              <a:solidFill>
                <a:srgbClr val="C00000"/>
              </a:solidFill>
              <a:latin typeface="휴먼편지체" pitchFamily="18" charset="-127"/>
              <a:ea typeface="휴먼편지체" pitchFamily="18" charset="-127"/>
            </a:endParaRPr>
          </a:p>
          <a:p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curPos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에 저장된 값이 통째로 복사된다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051720" y="4437112"/>
            <a:ext cx="295232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구조체 변수 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cen</a:t>
            </a:r>
            <a:r>
              <a:rPr lang="ko-KR" altLang="en-US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이 통째로 반환된다</a:t>
            </a:r>
            <a:r>
              <a:rPr lang="en-US" altLang="ko-KR" sz="1600" dirty="0">
                <a:solidFill>
                  <a:srgbClr val="C00000"/>
                </a:solidFill>
                <a:latin typeface="휴먼편지체" pitchFamily="18" charset="-127"/>
                <a:ea typeface="휴먼편지체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6911024" y="50088"/>
            <a:ext cx="21431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윤성우의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열혈 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r"/>
            <a:r>
              <a:rPr lang="en-US" altLang="ko-KR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 </a:t>
            </a:r>
            <a:r>
              <a: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프로그래밍</a:t>
            </a:r>
            <a:endParaRPr lang="en-US" altLang="ko-KR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40" y="1188694"/>
            <a:ext cx="5002895" cy="155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885" y="1188694"/>
            <a:ext cx="4596383" cy="490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4581128"/>
            <a:ext cx="231457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직사각형 12"/>
          <p:cNvSpPr/>
          <p:nvPr/>
        </p:nvSpPr>
        <p:spPr>
          <a:xfrm>
            <a:off x="3419872" y="4149080"/>
            <a:ext cx="100811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00B050"/>
                </a:solidFill>
                <a:latin typeface="휴먼편지체" pitchFamily="18" charset="-127"/>
                <a:ea typeface="휴먼편지체" pitchFamily="18" charset="-127"/>
              </a:rPr>
              <a:t>실행결과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8072" y="2780928"/>
            <a:ext cx="3563888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구조체의 멤버로 </a:t>
            </a:r>
            <a:r>
              <a:rPr lang="ko-KR" altLang="en-US" sz="1600" b="1" dirty="0">
                <a:solidFill>
                  <a:srgbClr val="FF0000"/>
                </a:solidFill>
                <a:latin typeface="휴먼편지체" pitchFamily="18" charset="-127"/>
                <a:ea typeface="휴먼편지체" pitchFamily="18" charset="-127"/>
              </a:rPr>
              <a:t>배열</a:t>
            </a: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이 선언된 경우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구조체 변수를 인자로 전달하거나 반환 시 </a:t>
            </a:r>
            <a:endParaRPr lang="en-US" altLang="ko-KR" sz="1600" dirty="0">
              <a:solidFill>
                <a:srgbClr val="000099"/>
              </a:solidFill>
              <a:latin typeface="휴먼편지체" pitchFamily="18" charset="-127"/>
              <a:ea typeface="휴먼편지체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배열까지도 통째로 복사가 이뤄진다</a:t>
            </a:r>
            <a:r>
              <a:rPr lang="en-US" altLang="ko-KR" sz="1600" dirty="0">
                <a:solidFill>
                  <a:srgbClr val="000099"/>
                </a:solidFill>
                <a:latin typeface="휴먼편지체" pitchFamily="18" charset="-127"/>
                <a:ea typeface="휴먼편지체" pitchFamily="18" charset="-127"/>
              </a:rPr>
              <a:t>. </a:t>
            </a:r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779096" cy="704832"/>
          </a:xfrm>
        </p:spPr>
        <p:txBody>
          <a:bodyPr>
            <a:noAutofit/>
          </a:bodyPr>
          <a:lstStyle/>
          <a:p>
            <a:r>
              <a:rPr lang="ko-KR" altLang="en-US" sz="2500" dirty="0">
                <a:solidFill>
                  <a:schemeClr val="tx1"/>
                </a:solidFill>
                <a:latin typeface="+mn-ea"/>
                <a:ea typeface="+mn-ea"/>
              </a:rPr>
              <a:t>배열까지도 통째로 복사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5966</TotalTime>
  <Words>336</Words>
  <Application>Microsoft Office PowerPoint</Application>
  <PresentationFormat>화면 슬라이드 쇼(4:3)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휴먼편지체</vt:lpstr>
      <vt:lpstr>Bookman Old Style</vt:lpstr>
      <vt:lpstr>Gill Sans MT</vt:lpstr>
      <vt:lpstr>Wingdings</vt:lpstr>
      <vt:lpstr>Wingdings 3</vt:lpstr>
      <vt:lpstr>원본</vt:lpstr>
      <vt:lpstr>윤성우 저 열혈강의 C 프로그래밍 개정판</vt:lpstr>
      <vt:lpstr>Chapter 23-1. 구조체의 정의와  typedef 선언</vt:lpstr>
      <vt:lpstr>typedef 선언</vt:lpstr>
      <vt:lpstr>구조체 정의와 typedef 선언</vt:lpstr>
      <vt:lpstr>구조체 정의와 typedef 선언 관련 예제</vt:lpstr>
      <vt:lpstr>구조체의 이름 생략</vt:lpstr>
      <vt:lpstr>Chapter 23-2. 함수로의 구조체 변수  전달과 반환</vt:lpstr>
      <vt:lpstr>함수의 인자로 전달되고  return문에 의해 반환되는 구조체 변수1</vt:lpstr>
      <vt:lpstr>배열까지도 통째로 복사</vt:lpstr>
      <vt:lpstr>구조체 기반의 Call-by-reference</vt:lpstr>
      <vt:lpstr>구조체 변수를 대상으로 가능한 연산1</vt:lpstr>
      <vt:lpstr>구조체 변수를 대상으로 가능한 연산2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열혈 TCP/IP 소켓 프로그래밍</dc:title>
  <dc:creator>yoon</dc:creator>
  <cp:lastModifiedBy>김종욱</cp:lastModifiedBy>
  <cp:revision>2021</cp:revision>
  <dcterms:created xsi:type="dcterms:W3CDTF">2009-11-30T05:34:12Z</dcterms:created>
  <dcterms:modified xsi:type="dcterms:W3CDTF">2023-03-10T11:50:51Z</dcterms:modified>
</cp:coreProperties>
</file>