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58" r:id="rId3"/>
    <p:sldId id="281" r:id="rId4"/>
    <p:sldId id="355" r:id="rId5"/>
    <p:sldId id="282" r:id="rId6"/>
    <p:sldId id="367" r:id="rId7"/>
    <p:sldId id="372" r:id="rId8"/>
    <p:sldId id="379" r:id="rId9"/>
    <p:sldId id="373" r:id="rId10"/>
    <p:sldId id="376" r:id="rId11"/>
    <p:sldId id="377" r:id="rId12"/>
    <p:sldId id="374" r:id="rId13"/>
    <p:sldId id="378" r:id="rId14"/>
    <p:sldId id="38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0086"/>
    <a:srgbClr val="00706D"/>
    <a:srgbClr val="6600CC"/>
    <a:srgbClr val="008582"/>
    <a:srgbClr val="CC6600"/>
    <a:srgbClr val="987206"/>
    <a:srgbClr val="009999"/>
    <a:srgbClr val="737C22"/>
    <a:srgbClr val="003300"/>
    <a:srgbClr val="668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2" autoAdjust="0"/>
    <p:restoredTop sz="96071" autoAdjust="0"/>
  </p:normalViewPr>
  <p:slideViewPr>
    <p:cSldViewPr>
      <p:cViewPr varScale="1">
        <p:scale>
          <a:sx n="135" d="100"/>
          <a:sy n="135" d="100"/>
        </p:scale>
        <p:origin x="840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FB2E-A3E5-4494-B57C-3DAD7FCB22C0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E145E-FEB1-4124-ABC3-D0F8DB63AF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73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2023-03-10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2023-03-10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929066"/>
            <a:ext cx="6858048" cy="78581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6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 저 열혈강의 </a:t>
            </a:r>
            <a:r>
              <a:rPr lang="en-US" altLang="ko-KR" sz="26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</a:t>
            </a:r>
            <a:r>
              <a:rPr lang="ko-KR" altLang="en-US" sz="26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프로그래밍 개정판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16. </a:t>
            </a:r>
            <a:r>
              <a:rPr lang="ko-KR" altLang="en-US" sz="22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다차원 배열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5758" y="571480"/>
            <a:ext cx="205229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윤성우의 </a:t>
            </a:r>
            <a:endParaRPr lang="en-US" altLang="ko-K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ko-KR" altLang="en-US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열혈 </a:t>
            </a:r>
            <a:r>
              <a:rPr lang="en-US" altLang="ko-KR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 </a:t>
            </a:r>
            <a:r>
              <a:rPr lang="ko-KR" altLang="en-US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프로그래밍</a:t>
            </a:r>
            <a:endParaRPr lang="en-US" altLang="ko-K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6203032" cy="70483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차원 배열 선언과 동시에 초기화 하기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3384376" cy="180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646688" y="428380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Maiandra GD" pitchFamily="34" charset="0"/>
              </a:rPr>
              <a:t>int arr[3][3]={1, 2, 3, 4, 5, 6, 7};</a:t>
            </a:r>
            <a:endParaRPr lang="ko-KR" altLang="en-US" dirty="0">
              <a:latin typeface="Maiandra GD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5115" y="5349972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Maiandra GD" pitchFamily="34" charset="0"/>
              </a:rPr>
              <a:t>int arr[3][3]={1, 2, 3, 4, 5, 6, 7, 0, 0};</a:t>
            </a:r>
            <a:endParaRPr lang="ko-KR" altLang="en-US" dirty="0">
              <a:latin typeface="Maiandra GD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95936" y="2880519"/>
            <a:ext cx="4392488" cy="65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430086"/>
                </a:solidFill>
                <a:latin typeface="+mn-ea"/>
              </a:rPr>
              <a:t>별도의 중괄호를 사용하지 않으면 좌 상단부터 시작해서 우 하단으로 순서대로 초기화된다</a:t>
            </a:r>
            <a:r>
              <a:rPr lang="en-US" altLang="ko-KR" sz="1300" b="1" dirty="0">
                <a:solidFill>
                  <a:srgbClr val="430086"/>
                </a:solidFill>
                <a:latin typeface="+mn-ea"/>
              </a:rPr>
              <a:t>.</a:t>
            </a:r>
            <a:endParaRPr lang="ko-KR" altLang="en-US" sz="1300" b="1" dirty="0">
              <a:solidFill>
                <a:srgbClr val="430086"/>
              </a:solidFill>
              <a:latin typeface="+mn-ea"/>
            </a:endParaRPr>
          </a:p>
        </p:txBody>
      </p:sp>
      <p:sp>
        <p:nvSpPr>
          <p:cNvPr id="11" name="줄무늬가 있는 오른쪽 화살표 10"/>
          <p:cNvSpPr/>
          <p:nvPr/>
        </p:nvSpPr>
        <p:spPr>
          <a:xfrm rot="5400000">
            <a:off x="1763688" y="3861048"/>
            <a:ext cx="360040" cy="36004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1763688" y="4869160"/>
            <a:ext cx="360040" cy="36004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195736" y="3789040"/>
            <a:ext cx="2160240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430086"/>
                </a:solidFill>
                <a:latin typeface="+mn-ea"/>
              </a:rPr>
              <a:t>한 줄에 표현해도 된다</a:t>
            </a:r>
            <a:r>
              <a:rPr lang="en-US" altLang="ko-KR" sz="1300" b="1" dirty="0">
                <a:solidFill>
                  <a:srgbClr val="430086"/>
                </a:solidFill>
                <a:latin typeface="+mn-ea"/>
              </a:rPr>
              <a:t>.</a:t>
            </a:r>
            <a:endParaRPr lang="ko-KR" altLang="en-US" sz="1300" b="1" dirty="0">
              <a:solidFill>
                <a:srgbClr val="430086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5736" y="4797152"/>
            <a:ext cx="3960440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430086"/>
                </a:solidFill>
                <a:latin typeface="+mn-ea"/>
              </a:rPr>
              <a:t>마찬가지로 빈 공간은 </a:t>
            </a:r>
            <a:r>
              <a:rPr lang="en-US" altLang="ko-KR" sz="1300" b="1" dirty="0">
                <a:solidFill>
                  <a:srgbClr val="430086"/>
                </a:solidFill>
                <a:latin typeface="+mn-ea"/>
              </a:rPr>
              <a:t>0</a:t>
            </a:r>
            <a:r>
              <a:rPr lang="ko-KR" altLang="en-US" sz="1300" b="1" dirty="0">
                <a:solidFill>
                  <a:srgbClr val="430086"/>
                </a:solidFill>
                <a:latin typeface="+mn-ea"/>
              </a:rPr>
              <a:t>으로 채워진다</a:t>
            </a:r>
            <a:r>
              <a:rPr lang="en-US" altLang="ko-KR" sz="1300" b="1" dirty="0">
                <a:solidFill>
                  <a:srgbClr val="430086"/>
                </a:solidFill>
                <a:latin typeface="+mn-ea"/>
              </a:rPr>
              <a:t>.</a:t>
            </a:r>
            <a:endParaRPr lang="ko-KR" altLang="en-US" sz="1300" b="1" dirty="0">
              <a:solidFill>
                <a:srgbClr val="430086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6491064" cy="70483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차원 배열 선언과 동시에 초기화 하기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예제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065751"/>
            <a:ext cx="4176464" cy="383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5112" y="1073530"/>
            <a:ext cx="3864367" cy="5298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9480" y="3880159"/>
            <a:ext cx="992074" cy="215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8007471" y="3520119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8" name="타원 7"/>
          <p:cNvSpPr/>
          <p:nvPr/>
        </p:nvSpPr>
        <p:spPr>
          <a:xfrm>
            <a:off x="7781292" y="80583"/>
            <a:ext cx="1081490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실습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6203032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배열의 크기를 알려주지 않고 초기화하기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55576" y="1772816"/>
            <a:ext cx="349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Maiandra GD" pitchFamily="34" charset="0"/>
              </a:rPr>
              <a:t>int arr[][]={1, 2, 3, 4, 5, 6, 7, 8};</a:t>
            </a:r>
            <a:endParaRPr lang="ko-KR" altLang="en-US" dirty="0">
              <a:latin typeface="Maiandra GD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3717032"/>
            <a:ext cx="3816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Maiandra GD" pitchFamily="34" charset="0"/>
              </a:rPr>
              <a:t>int arr1[][4]={1, 2, 3, 4, 5, 6, 7, 8};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Maiandra GD" pitchFamily="34" charset="0"/>
              </a:rPr>
              <a:t>int arr2[][2]={1, 2, 3, 4, 5, 6, 7, 8};</a:t>
            </a:r>
            <a:endParaRPr lang="ko-KR" altLang="en-US" dirty="0">
              <a:latin typeface="Maiandra GD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1556792"/>
            <a:ext cx="4104456" cy="720080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11560" y="3717032"/>
            <a:ext cx="4104456" cy="936104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88024" y="1556792"/>
            <a:ext cx="3906688" cy="65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430086"/>
                </a:solidFill>
                <a:latin typeface="+mn-ea"/>
              </a:rPr>
              <a:t>두 개가 모두 비면 컴파일러가 채워 넣을 숫자를 결정하지 못한다</a:t>
            </a:r>
            <a:r>
              <a:rPr lang="en-US" altLang="ko-KR" sz="1300" b="1" dirty="0">
                <a:solidFill>
                  <a:srgbClr val="430086"/>
                </a:solidFill>
                <a:latin typeface="+mn-ea"/>
              </a:rPr>
              <a:t>.</a:t>
            </a:r>
            <a:endParaRPr lang="ko-KR" altLang="en-US" sz="1300" b="1" dirty="0">
              <a:solidFill>
                <a:srgbClr val="430086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8024" y="3717032"/>
            <a:ext cx="3906688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FF0000"/>
                </a:solidFill>
                <a:latin typeface="+mn-ea"/>
              </a:rPr>
              <a:t>세로 길이만 생략</a:t>
            </a:r>
            <a:r>
              <a:rPr lang="ko-KR" altLang="en-US" sz="1300" b="1" dirty="0">
                <a:solidFill>
                  <a:srgbClr val="430086"/>
                </a:solidFill>
                <a:latin typeface="+mn-ea"/>
              </a:rPr>
              <a:t>할 수 있도록 약속되어 있다</a:t>
            </a:r>
            <a:r>
              <a:rPr lang="en-US" altLang="ko-KR" sz="1300" b="1" dirty="0">
                <a:solidFill>
                  <a:srgbClr val="430086"/>
                </a:solidFill>
                <a:latin typeface="+mn-ea"/>
              </a:rPr>
              <a:t>. </a:t>
            </a:r>
            <a:endParaRPr lang="ko-KR" altLang="en-US" sz="1300" b="1" dirty="0">
              <a:solidFill>
                <a:srgbClr val="430086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9632" y="2276872"/>
            <a:ext cx="1296144" cy="95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008582"/>
                </a:solidFill>
                <a:latin typeface="+mn-ea"/>
              </a:rPr>
              <a:t>8 by 1 ??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008582"/>
                </a:solidFill>
                <a:latin typeface="+mn-ea"/>
              </a:rPr>
              <a:t>4 by 2 ??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008582"/>
                </a:solidFill>
                <a:latin typeface="+mn-ea"/>
              </a:rPr>
              <a:t>2 by 4 ??</a:t>
            </a:r>
            <a:endParaRPr lang="ko-KR" altLang="en-US" sz="1300" b="1" dirty="0">
              <a:solidFill>
                <a:srgbClr val="008582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576" y="5229200"/>
            <a:ext cx="3816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Maiandra GD" pitchFamily="34" charset="0"/>
              </a:rPr>
              <a:t>int arr1[</a:t>
            </a:r>
            <a:r>
              <a:rPr lang="en-US" altLang="ko-KR" dirty="0">
                <a:solidFill>
                  <a:srgbClr val="C00000"/>
                </a:solidFill>
                <a:latin typeface="Maiandra GD" pitchFamily="34" charset="0"/>
              </a:rPr>
              <a:t>2</a:t>
            </a:r>
            <a:r>
              <a:rPr lang="en-US" altLang="ko-KR" dirty="0">
                <a:latin typeface="Maiandra GD" pitchFamily="34" charset="0"/>
              </a:rPr>
              <a:t>][4]={1, 2, 3, 4, 5, 6, 7, 8};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Maiandra GD" pitchFamily="34" charset="0"/>
              </a:rPr>
              <a:t>int arr2[</a:t>
            </a:r>
            <a:r>
              <a:rPr lang="en-US" altLang="ko-KR" dirty="0">
                <a:solidFill>
                  <a:srgbClr val="C00000"/>
                </a:solidFill>
                <a:latin typeface="Maiandra GD" pitchFamily="34" charset="0"/>
              </a:rPr>
              <a:t>4</a:t>
            </a:r>
            <a:r>
              <a:rPr lang="en-US" altLang="ko-KR" dirty="0">
                <a:latin typeface="Maiandra GD" pitchFamily="34" charset="0"/>
              </a:rPr>
              <a:t>][2]={1, 2, 3, 4, 5, 6, 7, 8};</a:t>
            </a:r>
            <a:endParaRPr lang="ko-KR" altLang="en-US" dirty="0">
              <a:latin typeface="Maiandra GD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1560" y="5301208"/>
            <a:ext cx="4104456" cy="864096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 rot="5400000">
            <a:off x="1907704" y="4797152"/>
            <a:ext cx="360040" cy="36004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67744" y="4764777"/>
            <a:ext cx="2952328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FF0000"/>
                </a:solidFill>
                <a:latin typeface="+mn-ea"/>
              </a:rPr>
              <a:t>컴파일러가 세로 길이를 계산</a:t>
            </a:r>
            <a:r>
              <a:rPr lang="ko-KR" altLang="en-US" sz="1300" b="1" dirty="0">
                <a:solidFill>
                  <a:srgbClr val="430086"/>
                </a:solidFill>
                <a:latin typeface="+mn-ea"/>
              </a:rPr>
              <a:t>해 준다</a:t>
            </a:r>
            <a:r>
              <a:rPr lang="en-US" altLang="ko-KR" sz="1300" b="1" dirty="0">
                <a:solidFill>
                  <a:srgbClr val="430086"/>
                </a:solidFill>
                <a:latin typeface="+mn-ea"/>
              </a:rPr>
              <a:t>.</a:t>
            </a:r>
            <a:endParaRPr lang="ko-KR" altLang="en-US" sz="1300" b="1" dirty="0">
              <a:solidFill>
                <a:srgbClr val="430086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성적관리 프로그램을 작성하자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과목은 국어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영어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수학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국사 이렇게 네 과목이고 학생은 철희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철수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영희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영수 이렇게 네 사람이다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프로그램 사용자로부터 이 네 사람의 네 과목 점수를 입력 받는다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그리고 미리 선언해 놓은 배열에 저장 한다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저장이 끝나면 개인별 총점과 과목별 총점을 계산해서 다음 그림에서 보이는 배열의 위치에 저장해야 한다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그리고 마지막에는 저장된 값의 검증을 위한 출력을 보여야 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dirty="0">
              <a:latin typeface="+mn-ea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40593E6-9D8D-6118-908E-77626A0C4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127265"/>
              </p:ext>
            </p:extLst>
          </p:nvPr>
        </p:nvGraphicFramePr>
        <p:xfrm>
          <a:off x="1763688" y="3068960"/>
          <a:ext cx="489654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9309">
                  <a:extLst>
                    <a:ext uri="{9D8B030D-6E8A-4147-A177-3AD203B41FA5}">
                      <a16:colId xmlns:a16="http://schemas.microsoft.com/office/drawing/2014/main" val="2261174058"/>
                    </a:ext>
                  </a:extLst>
                </a:gridCol>
                <a:gridCol w="979309">
                  <a:extLst>
                    <a:ext uri="{9D8B030D-6E8A-4147-A177-3AD203B41FA5}">
                      <a16:colId xmlns:a16="http://schemas.microsoft.com/office/drawing/2014/main" val="2022783395"/>
                    </a:ext>
                  </a:extLst>
                </a:gridCol>
                <a:gridCol w="979309">
                  <a:extLst>
                    <a:ext uri="{9D8B030D-6E8A-4147-A177-3AD203B41FA5}">
                      <a16:colId xmlns:a16="http://schemas.microsoft.com/office/drawing/2014/main" val="2841005467"/>
                    </a:ext>
                  </a:extLst>
                </a:gridCol>
                <a:gridCol w="979309">
                  <a:extLst>
                    <a:ext uri="{9D8B030D-6E8A-4147-A177-3AD203B41FA5}">
                      <a16:colId xmlns:a16="http://schemas.microsoft.com/office/drawing/2014/main" val="2806583401"/>
                    </a:ext>
                  </a:extLst>
                </a:gridCol>
                <a:gridCol w="979309">
                  <a:extLst>
                    <a:ext uri="{9D8B030D-6E8A-4147-A177-3AD203B41FA5}">
                      <a16:colId xmlns:a16="http://schemas.microsoft.com/office/drawing/2014/main" val="4179209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67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37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43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64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05397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467E9D5-0E02-EA1A-05A1-C7C1C31E3DF3}"/>
              </a:ext>
            </a:extLst>
          </p:cNvPr>
          <p:cNvSpPr txBox="1"/>
          <p:nvPr/>
        </p:nvSpPr>
        <p:spPr>
          <a:xfrm>
            <a:off x="971600" y="30689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+mn-ea"/>
              </a:rPr>
              <a:t>철희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2B202-65B7-35AD-B1DA-F3C52E69FCD5}"/>
              </a:ext>
            </a:extLst>
          </p:cNvPr>
          <p:cNvSpPr txBox="1"/>
          <p:nvPr/>
        </p:nvSpPr>
        <p:spPr>
          <a:xfrm>
            <a:off x="971600" y="346795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+mn-ea"/>
              </a:rPr>
              <a:t>철수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486D9B-1229-E3F1-356C-72E22155D510}"/>
              </a:ext>
            </a:extLst>
          </p:cNvPr>
          <p:cNvSpPr txBox="1"/>
          <p:nvPr/>
        </p:nvSpPr>
        <p:spPr>
          <a:xfrm>
            <a:off x="971600" y="391348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+mn-ea"/>
              </a:rPr>
              <a:t>영희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ADC1AB-5DE4-D7D3-833E-B5EA77139045}"/>
              </a:ext>
            </a:extLst>
          </p:cNvPr>
          <p:cNvSpPr txBox="1"/>
          <p:nvPr/>
        </p:nvSpPr>
        <p:spPr>
          <a:xfrm>
            <a:off x="973699" y="425749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+mn-ea"/>
              </a:rPr>
              <a:t>영수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F2BB6C-BD2D-4A01-70B2-861803650445}"/>
              </a:ext>
            </a:extLst>
          </p:cNvPr>
          <p:cNvSpPr txBox="1"/>
          <p:nvPr/>
        </p:nvSpPr>
        <p:spPr>
          <a:xfrm>
            <a:off x="251520" y="46300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+mn-ea"/>
              </a:rPr>
              <a:t>과목별 </a:t>
            </a:r>
            <a:r>
              <a:rPr lang="ko-KR" altLang="en-US" dirty="0">
                <a:latin typeface="+mn-ea"/>
              </a:rPr>
              <a:t>총점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D620C2-909B-C9B1-E65A-B3B8FD2B8761}"/>
              </a:ext>
            </a:extLst>
          </p:cNvPr>
          <p:cNvSpPr txBox="1"/>
          <p:nvPr/>
        </p:nvSpPr>
        <p:spPr>
          <a:xfrm>
            <a:off x="1925960" y="2669708"/>
            <a:ext cx="4878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latin typeface="+mn-ea"/>
              </a:rPr>
              <a:t>국어       </a:t>
            </a:r>
            <a:r>
              <a:rPr lang="ko-KR" altLang="en-US">
                <a:latin typeface="+mn-ea"/>
              </a:rPr>
              <a:t>영어      수학       국사      총점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699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2. </a:t>
            </a:r>
            <a:r>
              <a:rPr lang="ko-KR" altLang="en-US" sz="1600" dirty="0">
                <a:latin typeface="+mn-ea"/>
              </a:rPr>
              <a:t>다차원 배열을 이용한 행렬의 </a:t>
            </a:r>
            <a:r>
              <a:rPr lang="ko-KR" altLang="en-US" sz="1600" dirty="0" err="1">
                <a:latin typeface="+mn-ea"/>
              </a:rPr>
              <a:t>뎃셈</a:t>
            </a:r>
            <a:r>
              <a:rPr lang="en-US" altLang="ko-KR" sz="1600" dirty="0">
                <a:latin typeface="+mn-ea"/>
              </a:rPr>
              <a:t>:  </a:t>
            </a:r>
            <a:r>
              <a:rPr lang="ko-KR" altLang="en-US" sz="1600" dirty="0">
                <a:latin typeface="+mn-ea"/>
              </a:rPr>
              <a:t>다음과 같은 두 행렬 </a:t>
            </a:r>
            <a:r>
              <a:rPr lang="en-US" altLang="ko-KR" sz="1600" dirty="0">
                <a:latin typeface="+mn-ea"/>
              </a:rPr>
              <a:t>A, B</a:t>
            </a:r>
            <a:r>
              <a:rPr lang="ko-KR" altLang="en-US" sz="1600" dirty="0">
                <a:latin typeface="+mn-ea"/>
              </a:rPr>
              <a:t>를 저장할 </a:t>
            </a:r>
            <a:r>
              <a:rPr lang="en-US" altLang="ko-KR" sz="1600" dirty="0">
                <a:latin typeface="+mn-ea"/>
              </a:rPr>
              <a:t>2-</a:t>
            </a:r>
            <a:r>
              <a:rPr lang="ko-KR" altLang="en-US" sz="1600" dirty="0">
                <a:latin typeface="+mn-ea"/>
              </a:rPr>
              <a:t>차원 배열을 정의 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두 행렬의 덧셈을 수행하는 프로그램을 </a:t>
            </a:r>
            <a:r>
              <a:rPr lang="ko-KR" altLang="en-US" sz="1600" dirty="0" err="1">
                <a:latin typeface="+mn-ea"/>
              </a:rPr>
              <a:t>작성하시오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34085"/>
              </p:ext>
            </p:extLst>
          </p:nvPr>
        </p:nvGraphicFramePr>
        <p:xfrm>
          <a:off x="1122151" y="2830587"/>
          <a:ext cx="1676400" cy="1097280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913"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1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5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3"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6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7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8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9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1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양쪽 대괄호 4"/>
          <p:cNvSpPr>
            <a:spLocks noChangeArrowheads="1"/>
          </p:cNvSpPr>
          <p:nvPr/>
        </p:nvSpPr>
        <p:spPr bwMode="auto">
          <a:xfrm>
            <a:off x="1045951" y="2754387"/>
            <a:ext cx="1752600" cy="1219200"/>
          </a:xfrm>
          <a:prstGeom prst="bracketPai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2200">
              <a:ea typeface="굴림" panose="020B060000010101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703062"/>
              </p:ext>
            </p:extLst>
          </p:nvPr>
        </p:nvGraphicFramePr>
        <p:xfrm>
          <a:off x="3789151" y="2716287"/>
          <a:ext cx="1905000" cy="1266825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1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8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6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7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6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9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양쪽 대괄호 9"/>
          <p:cNvSpPr>
            <a:spLocks noChangeArrowheads="1"/>
          </p:cNvSpPr>
          <p:nvPr/>
        </p:nvSpPr>
        <p:spPr bwMode="auto">
          <a:xfrm>
            <a:off x="3604207" y="2622625"/>
            <a:ext cx="1855115" cy="1447800"/>
          </a:xfrm>
          <a:prstGeom prst="bracketPai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2200">
              <a:ea typeface="굴림" panose="020B0600000101010101" pitchFamily="50" charset="-127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3044614" y="3021087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2400" dirty="0">
                <a:ea typeface="굴림" panose="020B0600000101010101" pitchFamily="50" charset="-127"/>
              </a:rPr>
              <a:t>+</a:t>
            </a:r>
            <a:endParaRPr lang="ko-KR" altLang="en-US" sz="2400" dirty="0">
              <a:ea typeface="굴림" panose="020B0600000101010101" pitchFamily="50" charset="-127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731578" y="3018335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2400" dirty="0">
                <a:ea typeface="굴림" panose="020B0600000101010101" pitchFamily="50" charset="-127"/>
              </a:rPr>
              <a:t>=</a:t>
            </a:r>
            <a:endParaRPr lang="ko-KR" altLang="en-US" sz="2400" dirty="0">
              <a:ea typeface="굴림" panose="020B0600000101010101" pitchFamily="50" charset="-127"/>
            </a:endParaRPr>
          </a:p>
        </p:txBody>
      </p:sp>
      <p:sp>
        <p:nvSpPr>
          <p:cNvPr id="11" name="양쪽 대괄호 12"/>
          <p:cNvSpPr>
            <a:spLocks noChangeArrowheads="1"/>
          </p:cNvSpPr>
          <p:nvPr/>
        </p:nvSpPr>
        <p:spPr bwMode="auto">
          <a:xfrm>
            <a:off x="6372200" y="2636912"/>
            <a:ext cx="2255474" cy="1447800"/>
          </a:xfrm>
          <a:prstGeom prst="bracketPai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2200">
              <a:ea typeface="굴림" panose="020B060000010101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679412"/>
              </p:ext>
            </p:extLst>
          </p:nvPr>
        </p:nvGraphicFramePr>
        <p:xfrm>
          <a:off x="6362675" y="2716287"/>
          <a:ext cx="2790825" cy="1266825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2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6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13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12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14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14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18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4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3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defTabSz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42898" y="4214168"/>
            <a:ext cx="115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93463" y="4249747"/>
            <a:ext cx="115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74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16-1. </a:t>
            </a:r>
            <a:r>
              <a:rPr lang="ko-KR" altLang="en-US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다차원 배열의 </a:t>
            </a:r>
            <a:br>
              <a:rPr lang="en-US" altLang="ko-KR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이해와 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 </a:t>
            </a:r>
            <a:r>
              <a:rPr lang="ko-KR" alt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7211144" cy="70483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차원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차원 배열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OK! 4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차원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, 5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차원 배열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NO!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1056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539552" y="1628800"/>
            <a:ext cx="7416824" cy="1152128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99592" y="3212976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87624" y="3212976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75656" y="3212976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63688" y="3212976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051720" y="3212976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339752" y="3212976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627784" y="3212976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915816" y="3212976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203848" y="3212976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491880" y="3212976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275856" y="5157192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563888" y="5157192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851920" y="5157192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139952" y="5157192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427984" y="5157192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259632" y="3501008"/>
            <a:ext cx="194421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1</a:t>
            </a:r>
            <a:r>
              <a:rPr lang="ko-KR" altLang="en-US" sz="14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차원 배열 </a:t>
            </a:r>
            <a:r>
              <a:rPr lang="en-US" altLang="ko-KR" sz="14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arrOneDim</a:t>
            </a:r>
            <a:endParaRPr lang="ko-KR" altLang="en-US" sz="1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67544" y="5373216"/>
            <a:ext cx="21602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3</a:t>
            </a:r>
            <a:r>
              <a:rPr lang="ko-KR" altLang="en-US" sz="14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차원 배열 </a:t>
            </a:r>
            <a:r>
              <a:rPr lang="en-US" altLang="ko-KR" sz="14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arrThreeDim</a:t>
            </a:r>
            <a:endParaRPr lang="ko-KR" altLang="en-US" sz="1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987824" y="5517232"/>
            <a:ext cx="21602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2</a:t>
            </a:r>
            <a:r>
              <a:rPr lang="ko-KR" altLang="en-US" sz="14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차원 배열 </a:t>
            </a:r>
            <a:r>
              <a:rPr lang="en-US" altLang="ko-KR" sz="14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arrTwoDim</a:t>
            </a:r>
            <a:endParaRPr lang="ko-KR" altLang="en-US" sz="1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932040" y="3645024"/>
            <a:ext cx="367240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문법적으로는 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차원 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차원 배열의 선언도 가능하지만 그것은 의미를 부여하기 힘든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의미가 없는 배열이다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300" b="1" dirty="0">
              <a:solidFill>
                <a:schemeClr val="bg2">
                  <a:lumMod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275856" y="4869160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563888" y="4869160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3851920" y="4869160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4139952" y="4869160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4427984" y="4869160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3275856" y="4581128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3563888" y="4581128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3851920" y="4581128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4139952" y="4581128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4427984" y="4581128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3275856" y="4293096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3563888" y="4293096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3851920" y="4293096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4139952" y="4293096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4427984" y="4293096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3275856" y="4005064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3563888" y="4005064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3851920" y="4005064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4139952" y="4005064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4427984" y="4005064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/>
          <p:cNvSpPr/>
          <p:nvPr/>
        </p:nvSpPr>
        <p:spPr>
          <a:xfrm>
            <a:off x="1475656" y="4725144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/>
          <p:cNvSpPr/>
          <p:nvPr/>
        </p:nvSpPr>
        <p:spPr>
          <a:xfrm>
            <a:off x="1691680" y="4725144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/>
          <p:cNvSpPr/>
          <p:nvPr/>
        </p:nvSpPr>
        <p:spPr>
          <a:xfrm>
            <a:off x="1907704" y="4725144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1475656" y="4437112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/>
          <p:cNvSpPr/>
          <p:nvPr/>
        </p:nvSpPr>
        <p:spPr>
          <a:xfrm>
            <a:off x="1691680" y="4437112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1907704" y="4437112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/>
          <p:cNvSpPr/>
          <p:nvPr/>
        </p:nvSpPr>
        <p:spPr>
          <a:xfrm>
            <a:off x="1331640" y="4149080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/>
          <p:cNvSpPr/>
          <p:nvPr/>
        </p:nvSpPr>
        <p:spPr>
          <a:xfrm>
            <a:off x="1619672" y="4149080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/>
          <p:cNvSpPr/>
          <p:nvPr/>
        </p:nvSpPr>
        <p:spPr>
          <a:xfrm>
            <a:off x="1907704" y="4149080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1259632" y="4877544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1547664" y="4877544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/>
          <p:cNvSpPr/>
          <p:nvPr/>
        </p:nvSpPr>
        <p:spPr>
          <a:xfrm>
            <a:off x="1763688" y="4877544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>
            <a:off x="1259632" y="4589512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/>
          <p:cNvSpPr/>
          <p:nvPr/>
        </p:nvSpPr>
        <p:spPr>
          <a:xfrm>
            <a:off x="1547664" y="4589512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/>
          <p:cNvSpPr/>
          <p:nvPr/>
        </p:nvSpPr>
        <p:spPr>
          <a:xfrm>
            <a:off x="1763688" y="4589512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/>
          <p:cNvSpPr/>
          <p:nvPr/>
        </p:nvSpPr>
        <p:spPr>
          <a:xfrm>
            <a:off x="1187624" y="4301480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/>
          <p:cNvSpPr/>
          <p:nvPr/>
        </p:nvSpPr>
        <p:spPr>
          <a:xfrm>
            <a:off x="1475656" y="4301480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/>
          <p:cNvSpPr/>
          <p:nvPr/>
        </p:nvSpPr>
        <p:spPr>
          <a:xfrm>
            <a:off x="1763688" y="4301480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/>
          <p:cNvSpPr/>
          <p:nvPr/>
        </p:nvSpPr>
        <p:spPr>
          <a:xfrm>
            <a:off x="1043608" y="5029944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/>
          <p:cNvSpPr/>
          <p:nvPr/>
        </p:nvSpPr>
        <p:spPr>
          <a:xfrm>
            <a:off x="1331640" y="5029944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/>
          <p:cNvSpPr/>
          <p:nvPr/>
        </p:nvSpPr>
        <p:spPr>
          <a:xfrm>
            <a:off x="1619672" y="5029944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/>
          <p:cNvSpPr/>
          <p:nvPr/>
        </p:nvSpPr>
        <p:spPr>
          <a:xfrm>
            <a:off x="1043608" y="4741912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/>
          <p:cNvSpPr/>
          <p:nvPr/>
        </p:nvSpPr>
        <p:spPr>
          <a:xfrm>
            <a:off x="1331640" y="4741912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/>
          <p:cNvSpPr/>
          <p:nvPr/>
        </p:nvSpPr>
        <p:spPr>
          <a:xfrm>
            <a:off x="1619672" y="4741912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직사각형 251"/>
          <p:cNvSpPr/>
          <p:nvPr/>
        </p:nvSpPr>
        <p:spPr>
          <a:xfrm>
            <a:off x="1043608" y="4453880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>
            <a:off x="1331640" y="4453880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1619672" y="4453880"/>
            <a:ext cx="288032" cy="2880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6491064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다차원 배열을 의미하는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차원 배열의 선언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461" y="2118370"/>
            <a:ext cx="244900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8750" y="2118370"/>
            <a:ext cx="324746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748469" y="3558530"/>
            <a:ext cx="230425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int arr1[3][4];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68749" y="3198490"/>
            <a:ext cx="32403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int arr2[2][6];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3568" y="1614314"/>
            <a:ext cx="533428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>
                <a:solidFill>
                  <a:srgbClr val="987206"/>
                </a:solidFill>
                <a:latin typeface="+mn-ea"/>
              </a:rPr>
              <a:t>2</a:t>
            </a:r>
            <a:r>
              <a:rPr lang="ko-KR" altLang="en-US" sz="1500" b="1" dirty="0">
                <a:solidFill>
                  <a:srgbClr val="987206"/>
                </a:solidFill>
                <a:latin typeface="+mn-ea"/>
              </a:rPr>
              <a:t>차원 배열의 선언 방식  </a:t>
            </a:r>
            <a:r>
              <a:rPr lang="ko-KR" altLang="en-US" sz="1500" b="1" dirty="0">
                <a:latin typeface="+mn-ea"/>
              </a:rPr>
              <a:t>→</a:t>
            </a:r>
            <a:r>
              <a:rPr lang="en-US" altLang="ko-KR" sz="1500" b="1" dirty="0">
                <a:latin typeface="+mn-ea"/>
              </a:rPr>
              <a:t>  </a:t>
            </a:r>
            <a:r>
              <a:rPr lang="en-US" altLang="ko-KR" sz="1500" b="1" dirty="0">
                <a:solidFill>
                  <a:srgbClr val="CC6600"/>
                </a:solidFill>
                <a:latin typeface="+mn-ea"/>
              </a:rPr>
              <a:t>TYPE</a:t>
            </a:r>
            <a:r>
              <a:rPr lang="en-US" altLang="ko-KR" sz="1500" b="1" dirty="0">
                <a:latin typeface="+mn-ea"/>
              </a:rPr>
              <a:t> 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arr[</a:t>
            </a:r>
            <a:r>
              <a:rPr lang="ko-KR" altLang="en-US" sz="1500" b="1" dirty="0">
                <a:solidFill>
                  <a:srgbClr val="CC6600"/>
                </a:solidFill>
                <a:latin typeface="+mn-ea"/>
              </a:rPr>
              <a:t>세로길이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][</a:t>
            </a:r>
            <a:r>
              <a:rPr lang="ko-KR" altLang="en-US" sz="1500" b="1" dirty="0">
                <a:solidFill>
                  <a:srgbClr val="CC6600"/>
                </a:solidFill>
                <a:latin typeface="+mn-ea"/>
              </a:rPr>
              <a:t>가로길이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];</a:t>
            </a:r>
            <a:endParaRPr lang="ko-KR" altLang="en-US" sz="15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707" y="4206602"/>
            <a:ext cx="3704491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4634" y="5358730"/>
            <a:ext cx="1733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4427984" y="492668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6203032" cy="70483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차원 배열요소의 접근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461" y="1592982"/>
            <a:ext cx="14382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412776"/>
            <a:ext cx="1872208" cy="126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9558" y="1556792"/>
            <a:ext cx="12287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15742" y="1340768"/>
            <a:ext cx="1944216" cy="1269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44482" y="3209960"/>
            <a:ext cx="12287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44208" y="2996952"/>
            <a:ext cx="1872208" cy="126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모서리가 둥근 직사각형 15"/>
          <p:cNvSpPr/>
          <p:nvPr/>
        </p:nvSpPr>
        <p:spPr>
          <a:xfrm>
            <a:off x="611560" y="1268760"/>
            <a:ext cx="3888432" cy="1512168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259632" y="2060848"/>
            <a:ext cx="864096" cy="158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115616" y="2132856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배열 생성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15542" y="1268760"/>
            <a:ext cx="3888432" cy="1512168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335622" y="1988840"/>
            <a:ext cx="864096" cy="158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191606" y="2060848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0 0 </a:t>
            </a:r>
            <a:r>
              <a:rPr lang="ko-KR" altLang="en-US" sz="14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접근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00466" y="2921928"/>
            <a:ext cx="3888432" cy="1512168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320546" y="3642008"/>
            <a:ext cx="864096" cy="158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176530" y="3714016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0 1 </a:t>
            </a:r>
            <a:r>
              <a:rPr lang="ko-KR" altLang="en-US" sz="14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접근</a:t>
            </a: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17052" y="4869160"/>
            <a:ext cx="12001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73236" y="4653136"/>
            <a:ext cx="1889559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모서리가 둥근 직사각형 31"/>
          <p:cNvSpPr/>
          <p:nvPr/>
        </p:nvSpPr>
        <p:spPr>
          <a:xfrm>
            <a:off x="4601028" y="4581128"/>
            <a:ext cx="3888432" cy="1512168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5321108" y="5301208"/>
            <a:ext cx="864096" cy="158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177092" y="5373216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2 1 </a:t>
            </a:r>
            <a:r>
              <a:rPr lang="ko-KR" altLang="en-US" sz="14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접근</a:t>
            </a: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5576" y="4797152"/>
            <a:ext cx="28194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직사각형 34"/>
          <p:cNvSpPr/>
          <p:nvPr/>
        </p:nvSpPr>
        <p:spPr>
          <a:xfrm>
            <a:off x="611560" y="4149080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7030A0"/>
                </a:solidFill>
                <a:latin typeface="휴먼편지체" pitchFamily="18" charset="-127"/>
                <a:ea typeface="휴먼편지체" pitchFamily="18" charset="-127"/>
              </a:rPr>
              <a:t>일반화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99592" y="5517232"/>
            <a:ext cx="338437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rgbClr val="7030A0"/>
                </a:solidFill>
                <a:latin typeface="휴먼편지체" pitchFamily="18" charset="-127"/>
                <a:ea typeface="휴먼편지체" pitchFamily="18" charset="-127"/>
              </a:rPr>
              <a:t>세로 </a:t>
            </a:r>
            <a:r>
              <a:rPr lang="en-US" altLang="ko-KR" sz="1400" dirty="0">
                <a:solidFill>
                  <a:srgbClr val="7030A0"/>
                </a:solidFill>
                <a:latin typeface="휴먼편지체" pitchFamily="18" charset="-127"/>
                <a:ea typeface="휴먼편지체" pitchFamily="18" charset="-127"/>
              </a:rPr>
              <a:t>N, </a:t>
            </a:r>
            <a:r>
              <a:rPr lang="ko-KR" altLang="en-US" sz="1400" dirty="0">
                <a:solidFill>
                  <a:srgbClr val="7030A0"/>
                </a:solidFill>
                <a:latin typeface="휴먼편지체" pitchFamily="18" charset="-127"/>
                <a:ea typeface="휴먼편지체" pitchFamily="18" charset="-127"/>
              </a:rPr>
              <a:t>가로 </a:t>
            </a:r>
            <a:r>
              <a:rPr lang="en-US" altLang="ko-KR" sz="1400" dirty="0">
                <a:solidFill>
                  <a:srgbClr val="7030A0"/>
                </a:solidFill>
                <a:latin typeface="휴먼편지체" pitchFamily="18" charset="-127"/>
                <a:ea typeface="휴먼편지체" pitchFamily="18" charset="-127"/>
              </a:rPr>
              <a:t>M</a:t>
            </a:r>
            <a:r>
              <a:rPr lang="ko-KR" altLang="en-US" sz="1400" dirty="0">
                <a:solidFill>
                  <a:srgbClr val="7030A0"/>
                </a:solidFill>
                <a:latin typeface="휴먼편지체" pitchFamily="18" charset="-127"/>
                <a:ea typeface="휴먼편지체" pitchFamily="18" charset="-127"/>
              </a:rPr>
              <a:t>의 위치에 값을 저장 및 참조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11560" y="4581128"/>
            <a:ext cx="3888432" cy="1512168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6203032" cy="70483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차원 배열요소 접근관련 예제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648" y="1066443"/>
            <a:ext cx="4631407" cy="5734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673770"/>
            <a:ext cx="2016224" cy="341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6228184" y="1168965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7" name="타원 6"/>
          <p:cNvSpPr/>
          <p:nvPr/>
        </p:nvSpPr>
        <p:spPr>
          <a:xfrm>
            <a:off x="7781292" y="80583"/>
            <a:ext cx="1081490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실습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6203032" cy="70483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차원 배열의 메모리상 할당의 형태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61817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76872"/>
            <a:ext cx="5544616" cy="1040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611560" y="1340768"/>
            <a:ext cx="5976664" cy="2304256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51720" y="1844824"/>
            <a:ext cx="230425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1</a:t>
            </a:r>
            <a:r>
              <a:rPr lang="ko-KR" altLang="en-US" sz="14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차원적 메모리의 주소 값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51720" y="3068960"/>
            <a:ext cx="230425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2</a:t>
            </a:r>
            <a:r>
              <a:rPr lang="ko-KR" altLang="en-US" sz="14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차원적 메모리의 주소 값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3645024"/>
            <a:ext cx="56166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실제 메모리는 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차원의 형태로 주소 값이 지정이 된다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따라서 아래와 같은 형태로 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차원 배열의 주소 값이 지정된다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300" b="1" dirty="0">
              <a:solidFill>
                <a:schemeClr val="bg2">
                  <a:lumMod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4536435"/>
            <a:ext cx="1944216" cy="1900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6181217" y="5301208"/>
            <a:ext cx="1224136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altLang="ko-KR" sz="1300" b="1" dirty="0">
                <a:solidFill>
                  <a:srgbClr val="CC66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300" b="1" dirty="0">
                <a:solidFill>
                  <a:srgbClr val="CC6600"/>
                </a:solidFill>
                <a:latin typeface="맑은 고딕" pitchFamily="50" charset="-127"/>
                <a:ea typeface="맑은 고딕" pitchFamily="50" charset="-127"/>
              </a:rPr>
              <a:t>차원 배열의 </a:t>
            </a:r>
            <a:endParaRPr lang="en-US" altLang="ko-KR" sz="1300" b="1" dirty="0">
              <a:solidFill>
                <a:srgbClr val="CC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800"/>
              </a:lnSpc>
            </a:pPr>
            <a:r>
              <a:rPr lang="ko-KR" altLang="en-US" sz="1300" b="1" dirty="0">
                <a:solidFill>
                  <a:srgbClr val="CC6600"/>
                </a:solidFill>
                <a:latin typeface="맑은 고딕" pitchFamily="50" charset="-127"/>
                <a:ea typeface="맑은 고딕" pitchFamily="50" charset="-127"/>
              </a:rPr>
              <a:t>실제 메모리 </a:t>
            </a:r>
            <a:endParaRPr lang="en-US" altLang="ko-KR" sz="1300" b="1" dirty="0">
              <a:solidFill>
                <a:srgbClr val="CC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800"/>
              </a:lnSpc>
            </a:pPr>
            <a:r>
              <a:rPr lang="ko-KR" altLang="en-US" sz="1300" b="1" dirty="0">
                <a:solidFill>
                  <a:srgbClr val="CC6600"/>
                </a:solidFill>
                <a:latin typeface="맑은 고딕" pitchFamily="50" charset="-127"/>
                <a:ea typeface="맑은 고딕" pitchFamily="50" charset="-127"/>
              </a:rPr>
              <a:t>할당형태</a:t>
            </a:r>
            <a:endParaRPr lang="en-US" altLang="ko-KR" sz="1300" b="1" dirty="0">
              <a:solidFill>
                <a:srgbClr val="CC66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104691"/>
              </p:ext>
            </p:extLst>
          </p:nvPr>
        </p:nvGraphicFramePr>
        <p:xfrm>
          <a:off x="1619672" y="4735412"/>
          <a:ext cx="1800200" cy="1368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[0][1]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[1][0]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[1][1]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[2][0]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[2][1]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6203032" cy="70483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차원 배열의 메모리상 할당의 형태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938" y="1484784"/>
            <a:ext cx="6167285" cy="381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2051117"/>
            <a:ext cx="1440160" cy="206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7164288" y="1628800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230273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6203032" cy="70483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차원 배열 선언과 동시에 초기화 하기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3312368" cy="178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601" y="3717032"/>
            <a:ext cx="3330327" cy="1770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3977680" y="1412776"/>
            <a:ext cx="390668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430086"/>
                </a:solidFill>
                <a:latin typeface="+mn-ea"/>
              </a:rPr>
              <a:t>초기화 리스트 안에는 행 단위로 초기화할 값들을 별도의 중괄호로 명시한다</a:t>
            </a:r>
            <a:r>
              <a:rPr lang="en-US" altLang="ko-KR" sz="1300" b="1" dirty="0">
                <a:solidFill>
                  <a:srgbClr val="430086"/>
                </a:solidFill>
                <a:latin typeface="+mn-ea"/>
              </a:rPr>
              <a:t>.</a:t>
            </a:r>
            <a:endParaRPr lang="ko-KR" altLang="en-US" sz="1300" b="1" dirty="0">
              <a:solidFill>
                <a:srgbClr val="430086"/>
              </a:solidFill>
              <a:latin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3903410"/>
            <a:ext cx="16954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줄무늬가 있는 오른쪽 화살표 8"/>
          <p:cNvSpPr/>
          <p:nvPr/>
        </p:nvSpPr>
        <p:spPr>
          <a:xfrm>
            <a:off x="4355976" y="4437112"/>
            <a:ext cx="432048" cy="36004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292080" y="3759394"/>
            <a:ext cx="2016224" cy="1728192"/>
          </a:xfrm>
          <a:prstGeom prst="roundRect">
            <a:avLst>
              <a:gd name="adj" fmla="val 126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15816" y="5517232"/>
            <a:ext cx="3384376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430086"/>
                </a:solidFill>
                <a:latin typeface="+mn-ea"/>
              </a:rPr>
              <a:t>채워지지 않은 빈 공간은 </a:t>
            </a:r>
            <a:r>
              <a:rPr lang="en-US" altLang="ko-KR" sz="1300" b="1" dirty="0">
                <a:solidFill>
                  <a:srgbClr val="430086"/>
                </a:solidFill>
                <a:latin typeface="+mn-ea"/>
              </a:rPr>
              <a:t>0</a:t>
            </a:r>
            <a:r>
              <a:rPr lang="ko-KR" altLang="en-US" sz="1300" b="1" dirty="0">
                <a:solidFill>
                  <a:srgbClr val="430086"/>
                </a:solidFill>
                <a:latin typeface="+mn-ea"/>
              </a:rPr>
              <a:t>으로 채워진다</a:t>
            </a:r>
            <a:r>
              <a:rPr lang="en-US" altLang="ko-KR" sz="1300" b="1" dirty="0">
                <a:solidFill>
                  <a:srgbClr val="430086"/>
                </a:solidFill>
                <a:latin typeface="+mn-ea"/>
              </a:rPr>
              <a:t>.</a:t>
            </a:r>
            <a:endParaRPr lang="ko-KR" altLang="en-US" sz="1300" b="1" dirty="0">
              <a:solidFill>
                <a:srgbClr val="430086"/>
              </a:solidFill>
              <a:latin typeface="+mn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4420</TotalTime>
  <Words>669</Words>
  <Application>Microsoft Office PowerPoint</Application>
  <PresentationFormat>화면 슬라이드 쇼(4:3)</PresentationFormat>
  <Paragraphs>146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맑은 고딕</vt:lpstr>
      <vt:lpstr>휴먼편지체</vt:lpstr>
      <vt:lpstr>Bookman Old Style</vt:lpstr>
      <vt:lpstr>Gill Sans MT</vt:lpstr>
      <vt:lpstr>Maiandra GD</vt:lpstr>
      <vt:lpstr>Verdana</vt:lpstr>
      <vt:lpstr>Wingdings</vt:lpstr>
      <vt:lpstr>Wingdings 3</vt:lpstr>
      <vt:lpstr>원본</vt:lpstr>
      <vt:lpstr>윤성우 저 열혈강의 C 프로그래밍 개정판</vt:lpstr>
      <vt:lpstr>Chapter 16-1. 다차원 배열의  이해와 활용</vt:lpstr>
      <vt:lpstr>2차원, 3차원 배열 OK! 4차원, 5차원 배열 NO!</vt:lpstr>
      <vt:lpstr>다차원 배열을 의미하는 2차원 배열의 선언</vt:lpstr>
      <vt:lpstr>2차원 배열요소의 접근</vt:lpstr>
      <vt:lpstr>2차원 배열요소 접근관련 예제</vt:lpstr>
      <vt:lpstr>2차원 배열의 메모리상 할당의 형태</vt:lpstr>
      <vt:lpstr>2차원 배열의 메모리상 할당의 형태</vt:lpstr>
      <vt:lpstr>2차원 배열 선언과 동시에 초기화 하기</vt:lpstr>
      <vt:lpstr>2차원 배열 선언과 동시에 초기화 하기2</vt:lpstr>
      <vt:lpstr>2차원 배열 선언과 동시에 초기화 하기(예제)</vt:lpstr>
      <vt:lpstr>배열의 크기를 알려주지 않고 초기화하기</vt:lpstr>
      <vt:lpstr>실습문제</vt:lpstr>
      <vt:lpstr>실습문제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김종욱</cp:lastModifiedBy>
  <cp:revision>1423</cp:revision>
  <dcterms:created xsi:type="dcterms:W3CDTF">2009-11-30T05:34:12Z</dcterms:created>
  <dcterms:modified xsi:type="dcterms:W3CDTF">2023-03-10T11:25:53Z</dcterms:modified>
</cp:coreProperties>
</file>