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81" r:id="rId4"/>
    <p:sldId id="407" r:id="rId5"/>
    <p:sldId id="408" r:id="rId6"/>
    <p:sldId id="446" r:id="rId7"/>
    <p:sldId id="447" r:id="rId8"/>
    <p:sldId id="448" r:id="rId9"/>
    <p:sldId id="449" r:id="rId10"/>
    <p:sldId id="450" r:id="rId11"/>
    <p:sldId id="328" r:id="rId12"/>
    <p:sldId id="320" r:id="rId13"/>
    <p:sldId id="452" r:id="rId14"/>
    <p:sldId id="451" r:id="rId15"/>
    <p:sldId id="456" r:id="rId16"/>
    <p:sldId id="436" r:id="rId17"/>
    <p:sldId id="455" r:id="rId18"/>
    <p:sldId id="375" r:id="rId19"/>
    <p:sldId id="413" r:id="rId20"/>
    <p:sldId id="280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66"/>
    <a:srgbClr val="8409FF"/>
    <a:srgbClr val="003399"/>
    <a:srgbClr val="006666"/>
    <a:srgbClr val="336699"/>
    <a:srgbClr val="000099"/>
    <a:srgbClr val="996633"/>
    <a:srgbClr val="85630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94660"/>
  </p:normalViewPr>
  <p:slideViewPr>
    <p:cSldViewPr>
      <p:cViewPr varScale="1">
        <p:scale>
          <a:sx n="78" d="100"/>
          <a:sy n="78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num1 </a:t>
            </a:r>
            <a:r>
              <a:rPr lang="ko-KR" altLang="en-US" dirty="0"/>
              <a:t>은 지역변수이기때문에 스택에 </a:t>
            </a:r>
            <a:r>
              <a:rPr lang="ko-KR" altLang="en-US" dirty="0" err="1"/>
              <a:t>활당됨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1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name[30]</a:t>
            </a:r>
            <a:r>
              <a:rPr lang="ko-KR" altLang="en-US" dirty="0"/>
              <a:t>은 스택 영역의 지역변수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지역변수이기때문에 함수가 끝나는 순간 메모리 공간을 </a:t>
            </a:r>
            <a:r>
              <a:rPr lang="ko-KR" altLang="en-US" dirty="0" err="1"/>
              <a:t>다썼고</a:t>
            </a:r>
            <a:r>
              <a:rPr lang="ko-KR" altLang="en-US" dirty="0"/>
              <a:t> 시스템은 그 공간을 다른 용도로 사용하기때문에 출력 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1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malloc</a:t>
            </a:r>
            <a:r>
              <a:rPr lang="ko-KR" altLang="en-US" dirty="0"/>
              <a:t>를 </a:t>
            </a:r>
            <a:r>
              <a:rPr lang="ko-KR" altLang="en-US" dirty="0" err="1"/>
              <a:t>사용할때</a:t>
            </a:r>
            <a:r>
              <a:rPr lang="ko-KR" altLang="en-US" dirty="0"/>
              <a:t> </a:t>
            </a:r>
            <a:r>
              <a:rPr lang="en-US" altLang="ko-KR" dirty="0"/>
              <a:t>free </a:t>
            </a:r>
            <a:r>
              <a:rPr lang="ko-KR" altLang="en-US" dirty="0"/>
              <a:t>반드시 </a:t>
            </a:r>
            <a:r>
              <a:rPr lang="en-US" altLang="ko-KR" dirty="0"/>
              <a:t>free</a:t>
            </a:r>
            <a:r>
              <a:rPr lang="ko-KR" altLang="en-US" dirty="0"/>
              <a:t>로 </a:t>
            </a:r>
            <a:r>
              <a:rPr lang="ko-KR" altLang="en-US" dirty="0" err="1"/>
              <a:t>가르키는</a:t>
            </a:r>
            <a:r>
              <a:rPr lang="ko-KR" altLang="en-US" dirty="0"/>
              <a:t> 공간을 해제 </a:t>
            </a:r>
            <a:r>
              <a:rPr lang="ko-KR" altLang="en-US" dirty="0" err="1"/>
              <a:t>시켜줘야함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25.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메모리 관리와 메모리의 동적 할당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 </a:t>
            </a:r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프로그램의 실행에 따른 메모리의 상태 변화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54197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84168" y="4941168"/>
            <a:ext cx="23042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실행의 흐름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6 (</a:t>
            </a: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프로그램 종료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5517232"/>
            <a:ext cx="77768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99"/>
                </a:solidFill>
                <a:latin typeface="+mn-ea"/>
              </a:rPr>
              <a:t>함수의 호출순서가 </a:t>
            </a: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main → fct1 → fct2</a:t>
            </a:r>
            <a:r>
              <a:rPr lang="ko-KR" altLang="en-US" sz="1500" dirty="0">
                <a:solidFill>
                  <a:srgbClr val="000099"/>
                </a:solidFill>
                <a:latin typeface="+mn-ea"/>
              </a:rPr>
              <a:t>이라면 스택의 반환은</a:t>
            </a:r>
            <a:r>
              <a:rPr lang="en-US" altLang="ko-KR" sz="1500" dirty="0">
                <a:solidFill>
                  <a:srgbClr val="000099"/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rgbClr val="000099"/>
                </a:solidFill>
                <a:latin typeface="+mn-ea"/>
              </a:rPr>
              <a:t>지역변수의 소멸은</a:t>
            </a:r>
            <a:r>
              <a:rPr lang="en-US" altLang="ko-KR" sz="1500" dirty="0">
                <a:solidFill>
                  <a:srgbClr val="000099"/>
                </a:solidFill>
                <a:latin typeface="+mn-ea"/>
              </a:rPr>
              <a:t>) </a:t>
            </a:r>
            <a:r>
              <a:rPr lang="ko-KR" altLang="en-US" sz="1500" dirty="0">
                <a:solidFill>
                  <a:srgbClr val="000099"/>
                </a:solidFill>
                <a:latin typeface="+mn-ea"/>
              </a:rPr>
              <a:t>그의 역순인 </a:t>
            </a: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fct2 → fct1 → main</a:t>
            </a:r>
            <a:r>
              <a:rPr lang="ko-KR" altLang="en-US" sz="1500" dirty="0">
                <a:solidFill>
                  <a:srgbClr val="000099"/>
                </a:solidFill>
                <a:latin typeface="+mn-ea"/>
              </a:rPr>
              <a:t>으로 이루어진다는 특징을 기억하자</a:t>
            </a:r>
            <a:r>
              <a:rPr lang="en-US" altLang="ko-KR" sz="1500" dirty="0">
                <a:solidFill>
                  <a:srgbClr val="000099"/>
                </a:solidFill>
                <a:latin typeface="+mn-ea"/>
              </a:rPr>
              <a:t>!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56176" y="2780928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fct </a:t>
            </a: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함수의 반환 </a:t>
            </a:r>
            <a:endParaRPr lang="en-US" altLang="ko-KR" sz="1600" dirty="0">
              <a:solidFill>
                <a:srgbClr val="6600CC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및 </a:t>
            </a: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함수의 반환</a:t>
            </a:r>
            <a:endParaRPr lang="en-US" altLang="ko-KR" sz="1600" dirty="0">
              <a:solidFill>
                <a:srgbClr val="66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25-2.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메모리의 동적 할당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6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전역변수와 지역변수로 해결이 되지 않는 상황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40768"/>
            <a:ext cx="35623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2411760" y="2665940"/>
            <a:ext cx="1800200" cy="403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무엇을 반환하는가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915816" y="3212976"/>
            <a:ext cx="594015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변수 </a:t>
            </a:r>
            <a:r>
              <a:rPr lang="en-US" altLang="ko-KR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name</a:t>
            </a:r>
            <a:r>
              <a:rPr lang="ko-KR" altLang="en-US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은 </a:t>
            </a:r>
            <a:r>
              <a:rPr lang="en-US" altLang="ko-KR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ReadUserName </a:t>
            </a:r>
            <a:r>
              <a:rPr lang="ko-KR" altLang="en-US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함수호출 시 할당이 되어야 하고</a:t>
            </a:r>
            <a:r>
              <a:rPr lang="en-US" altLang="ko-KR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, ReadUserName </a:t>
            </a:r>
            <a:r>
              <a:rPr lang="ko-KR" altLang="en-US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함수가 반환을 하더라도 계속해서 존재해야 한다</a:t>
            </a:r>
            <a:r>
              <a:rPr lang="en-US" altLang="ko-KR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그런데 </a:t>
            </a:r>
            <a:r>
              <a:rPr lang="en-US" altLang="ko-KR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name</a:t>
            </a:r>
            <a:r>
              <a:rPr lang="ko-KR" altLang="en-US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은 지역변수 이므로 </a:t>
            </a:r>
            <a:r>
              <a:rPr lang="en-US" altLang="ko-KR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ReadUserName</a:t>
            </a:r>
            <a:r>
              <a:rPr lang="ko-KR" altLang="en-US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이 끝나면 소멸된다</a:t>
            </a:r>
            <a:r>
              <a:rPr lang="en-US" altLang="ko-KR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7" name="타원 6"/>
          <p:cNvSpPr/>
          <p:nvPr/>
        </p:nvSpPr>
        <p:spPr>
          <a:xfrm>
            <a:off x="7748599" y="251094"/>
            <a:ext cx="108149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863EC-900F-06AC-B8A2-FB04653D3DC9}"/>
              </a:ext>
            </a:extLst>
          </p:cNvPr>
          <p:cNvSpPr txBox="1"/>
          <p:nvPr/>
        </p:nvSpPr>
        <p:spPr>
          <a:xfrm>
            <a:off x="4898084" y="2485954"/>
            <a:ext cx="217058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(name, 30,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1B95252-83AD-2C63-4442-157509E0C54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760" y="2624454"/>
            <a:ext cx="248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FE34A7-E40B-173F-3F69-C3CB22EF705D}"/>
              </a:ext>
            </a:extLst>
          </p:cNvPr>
          <p:cNvSpPr txBox="1"/>
          <p:nvPr/>
        </p:nvSpPr>
        <p:spPr>
          <a:xfrm>
            <a:off x="-2405102" y="188588"/>
            <a:ext cx="180020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name[30]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1</a:t>
            </a:r>
          </a:p>
          <a:p>
            <a:r>
              <a:rPr lang="en-US" altLang="ko-KR" dirty="0"/>
              <a:t>name 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72103-E618-D077-5D53-FD44DCACF1B8}"/>
              </a:ext>
            </a:extLst>
          </p:cNvPr>
          <p:cNvSpPr txBox="1"/>
          <p:nvPr/>
        </p:nvSpPr>
        <p:spPr>
          <a:xfrm>
            <a:off x="-2410236" y="2335813"/>
            <a:ext cx="180020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name[30]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소멸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1</a:t>
            </a:r>
          </a:p>
          <a:p>
            <a:r>
              <a:rPr lang="en-US" altLang="ko-KR" dirty="0"/>
              <a:t>name 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629A7-38A0-0D0F-1B36-DD3DFC4DD5CE}"/>
              </a:ext>
            </a:extLst>
          </p:cNvPr>
          <p:cNvSpPr txBox="1"/>
          <p:nvPr/>
        </p:nvSpPr>
        <p:spPr>
          <a:xfrm>
            <a:off x="-2410236" y="4293096"/>
            <a:ext cx="180020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name[30]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1</a:t>
            </a:r>
          </a:p>
          <a:p>
            <a:r>
              <a:rPr lang="en-US" altLang="ko-KR" dirty="0"/>
              <a:t>name 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7F1F20-0612-7E8F-44D7-FB7495C30B52}"/>
              </a:ext>
            </a:extLst>
          </p:cNvPr>
          <p:cNvCxnSpPr/>
          <p:nvPr/>
        </p:nvCxnSpPr>
        <p:spPr>
          <a:xfrm flipV="1">
            <a:off x="-1836712" y="2762953"/>
            <a:ext cx="0" cy="73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9DE4D0-F7A6-C30E-EEAE-E176BF31D755}"/>
              </a:ext>
            </a:extLst>
          </p:cNvPr>
          <p:cNvCxnSpPr>
            <a:cxnSpLocks/>
          </p:cNvCxnSpPr>
          <p:nvPr/>
        </p:nvCxnSpPr>
        <p:spPr>
          <a:xfrm flipV="1">
            <a:off x="-2052736" y="4653136"/>
            <a:ext cx="0" cy="12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6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혹시 전역변수가 답이 된다고 생각하는가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808760"/>
            <a:ext cx="3168352" cy="14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355976" y="444053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633" y="1239732"/>
            <a:ext cx="3528392" cy="508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555776" y="2564904"/>
            <a:ext cx="50405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전역변수는 답이 될 수 없음을 보이는 예제 및 실행결과</a:t>
            </a:r>
            <a:endParaRPr lang="en-US" altLang="ko-KR" sz="17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68344" y="161875"/>
            <a:ext cx="108149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3E982-F525-BD3C-F147-55802DA7D57B}"/>
              </a:ext>
            </a:extLst>
          </p:cNvPr>
          <p:cNvSpPr txBox="1"/>
          <p:nvPr/>
        </p:nvSpPr>
        <p:spPr>
          <a:xfrm>
            <a:off x="-2439900" y="1087576"/>
            <a:ext cx="18002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1</a:t>
            </a:r>
          </a:p>
          <a:p>
            <a:r>
              <a:rPr lang="en-US" altLang="ko-KR" dirty="0"/>
              <a:t>name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902F6-4070-6289-D277-B012D16EDBAD}"/>
              </a:ext>
            </a:extLst>
          </p:cNvPr>
          <p:cNvSpPr txBox="1"/>
          <p:nvPr/>
        </p:nvSpPr>
        <p:spPr>
          <a:xfrm>
            <a:off x="-2435881" y="201414"/>
            <a:ext cx="18002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name[30]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A92EB-07AF-8608-0871-D232279C78AA}"/>
              </a:ext>
            </a:extLst>
          </p:cNvPr>
          <p:cNvSpPr txBox="1"/>
          <p:nvPr/>
        </p:nvSpPr>
        <p:spPr>
          <a:xfrm>
            <a:off x="-2439900" y="3637473"/>
            <a:ext cx="18002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1</a:t>
            </a:r>
          </a:p>
          <a:p>
            <a:r>
              <a:rPr lang="en-US" altLang="ko-KR" dirty="0"/>
              <a:t>name 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721E4-3A5E-FC79-6259-531B7F39A002}"/>
              </a:ext>
            </a:extLst>
          </p:cNvPr>
          <p:cNvSpPr txBox="1"/>
          <p:nvPr/>
        </p:nvSpPr>
        <p:spPr>
          <a:xfrm>
            <a:off x="-2435881" y="2751311"/>
            <a:ext cx="18002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name[30]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kim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1CE090-3D0E-7A07-67F5-86253A252189}"/>
              </a:ext>
            </a:extLst>
          </p:cNvPr>
          <p:cNvCxnSpPr/>
          <p:nvPr/>
        </p:nvCxnSpPr>
        <p:spPr>
          <a:xfrm flipV="1">
            <a:off x="-2124744" y="3068960"/>
            <a:ext cx="0" cy="149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5F4F8-7D6A-1193-C969-7334697CF815}"/>
              </a:ext>
            </a:extLst>
          </p:cNvPr>
          <p:cNvSpPr txBox="1"/>
          <p:nvPr/>
        </p:nvSpPr>
        <p:spPr>
          <a:xfrm>
            <a:off x="-3723202" y="6225080"/>
            <a:ext cx="18002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1</a:t>
            </a:r>
          </a:p>
          <a:p>
            <a:r>
              <a:rPr lang="en-US" altLang="ko-KR" dirty="0"/>
              <a:t>name 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F8654-0E90-CBCE-4BCE-D2515D04909D}"/>
              </a:ext>
            </a:extLst>
          </p:cNvPr>
          <p:cNvSpPr txBox="1"/>
          <p:nvPr/>
        </p:nvSpPr>
        <p:spPr>
          <a:xfrm>
            <a:off x="-3723202" y="5284017"/>
            <a:ext cx="18002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name[30] </a:t>
            </a:r>
            <a:r>
              <a:rPr lang="en-US" altLang="ko-KR" dirty="0">
                <a:sym typeface="Wingdings" panose="05000000000000000000" pitchFamily="2" charset="2"/>
              </a:rPr>
              <a:t>park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FFE6B7-A0D3-7802-D411-D5EEE6685E87}"/>
              </a:ext>
            </a:extLst>
          </p:cNvPr>
          <p:cNvCxnSpPr>
            <a:cxnSpLocks/>
          </p:cNvCxnSpPr>
          <p:nvPr/>
        </p:nvCxnSpPr>
        <p:spPr>
          <a:xfrm flipV="1">
            <a:off x="-2092012" y="5539298"/>
            <a:ext cx="0" cy="177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622781-8A22-C11F-5FD8-394D3399E604}"/>
              </a:ext>
            </a:extLst>
          </p:cNvPr>
          <p:cNvSpPr txBox="1"/>
          <p:nvPr/>
        </p:nvSpPr>
        <p:spPr>
          <a:xfrm>
            <a:off x="-1488370" y="6165940"/>
            <a:ext cx="18002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1</a:t>
            </a:r>
          </a:p>
          <a:p>
            <a:r>
              <a:rPr lang="en-US" altLang="ko-KR" dirty="0"/>
              <a:t>name 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F9F12-571A-6A30-FE8F-F9831B81E8DF}"/>
              </a:ext>
            </a:extLst>
          </p:cNvPr>
          <p:cNvSpPr txBox="1"/>
          <p:nvPr/>
        </p:nvSpPr>
        <p:spPr>
          <a:xfrm>
            <a:off x="-1484351" y="5279778"/>
            <a:ext cx="18002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name[30] </a:t>
            </a:r>
            <a:r>
              <a:rPr lang="en-US" altLang="ko-KR" dirty="0">
                <a:sym typeface="Wingdings" panose="05000000000000000000" pitchFamily="2" charset="2"/>
              </a:rPr>
              <a:t>park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BCB8A3-ED5D-0204-48ED-6F2173999327}"/>
              </a:ext>
            </a:extLst>
          </p:cNvPr>
          <p:cNvCxnSpPr>
            <a:cxnSpLocks/>
          </p:cNvCxnSpPr>
          <p:nvPr/>
        </p:nvCxnSpPr>
        <p:spPr>
          <a:xfrm flipV="1">
            <a:off x="-1173214" y="5597427"/>
            <a:ext cx="0" cy="177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9B7526-3652-39C2-0085-4EC3857A7D3D}"/>
              </a:ext>
            </a:extLst>
          </p:cNvPr>
          <p:cNvCxnSpPr/>
          <p:nvPr/>
        </p:nvCxnSpPr>
        <p:spPr>
          <a:xfrm flipV="1">
            <a:off x="-1004205" y="5597427"/>
            <a:ext cx="0" cy="146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6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힙 영역의 메모리 공간 할당과 해제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84784"/>
            <a:ext cx="6572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27584" y="3286245"/>
            <a:ext cx="5112568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600" dirty="0">
                <a:latin typeface="+mn-ea"/>
              </a:rPr>
              <a:t>void * ptr1 = </a:t>
            </a:r>
            <a:r>
              <a:rPr lang="en-US" altLang="ko-KR" sz="1600" dirty="0" err="1">
                <a:latin typeface="+mn-ea"/>
              </a:rPr>
              <a:t>malloc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sizeof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));</a:t>
            </a:r>
          </a:p>
          <a:p>
            <a:pPr>
              <a:lnSpc>
                <a:spcPts val="27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700"/>
              </a:lnSpc>
            </a:pPr>
            <a:r>
              <a:rPr lang="en-US" altLang="ko-KR" sz="1600" dirty="0">
                <a:latin typeface="+mn-ea"/>
              </a:rPr>
              <a:t>void * ptr2 = </a:t>
            </a:r>
            <a:r>
              <a:rPr lang="en-US" altLang="ko-KR" sz="1600" dirty="0" err="1">
                <a:latin typeface="+mn-ea"/>
              </a:rPr>
              <a:t>malloc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sizeof</a:t>
            </a:r>
            <a:r>
              <a:rPr lang="en-US" altLang="ko-KR" sz="1600" dirty="0">
                <a:latin typeface="+mn-ea"/>
              </a:rPr>
              <a:t>(double));</a:t>
            </a:r>
          </a:p>
          <a:p>
            <a:pPr>
              <a:lnSpc>
                <a:spcPts val="27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700"/>
              </a:lnSpc>
            </a:pPr>
            <a:r>
              <a:rPr lang="en-US" altLang="ko-KR" sz="1600" dirty="0">
                <a:latin typeface="+mn-ea"/>
              </a:rPr>
              <a:t>void * ptr3 = </a:t>
            </a:r>
            <a:r>
              <a:rPr lang="en-US" altLang="ko-KR" sz="1600" dirty="0" err="1">
                <a:latin typeface="+mn-ea"/>
              </a:rPr>
              <a:t>malloc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sizeof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)*7);</a:t>
            </a:r>
          </a:p>
          <a:p>
            <a:pPr>
              <a:lnSpc>
                <a:spcPts val="27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700"/>
              </a:lnSpc>
            </a:pPr>
            <a:r>
              <a:rPr lang="en-US" altLang="ko-KR" sz="1600" dirty="0">
                <a:latin typeface="+mn-ea"/>
              </a:rPr>
              <a:t>void * ptr4 = </a:t>
            </a:r>
            <a:r>
              <a:rPr lang="en-US" altLang="ko-KR" sz="1600" dirty="0" err="1">
                <a:latin typeface="+mn-ea"/>
              </a:rPr>
              <a:t>malloc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sizeof</a:t>
            </a:r>
            <a:r>
              <a:rPr lang="en-US" altLang="ko-KR" sz="1600" dirty="0">
                <a:latin typeface="+mn-ea"/>
              </a:rPr>
              <a:t>(double)*9);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3568" y="3268943"/>
            <a:ext cx="4824536" cy="2825613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>
                <a:solidFill>
                  <a:srgbClr val="856305"/>
                </a:solidFill>
                <a:latin typeface="Maiandra GD" pitchFamily="34" charset="0"/>
              </a:rPr>
              <a:t>  </a:t>
            </a:r>
            <a:endParaRPr lang="en-US" altLang="ko-KR" sz="1900" b="1" dirty="0">
              <a:solidFill>
                <a:srgbClr val="856305"/>
              </a:solidFill>
              <a:latin typeface="Maiandra GD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82132" y="33569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malloc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함수는 인자로 숫자만 하나 전달받을 뿐이니 할당하는 메모리의 용도를 알지 못한다</a:t>
            </a:r>
            <a:r>
              <a:rPr lang="en-US" altLang="ko-KR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따라서 메모리의 포인터 형을 결정짓지 못한다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4566487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* ptr1 = 20 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 ptr1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이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void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형 포인터이므로 컴파일 에러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6A15D-4884-9252-0D87-CB26CD5A41E1}"/>
              </a:ext>
            </a:extLst>
          </p:cNvPr>
          <p:cNvSpPr txBox="1"/>
          <p:nvPr/>
        </p:nvSpPr>
        <p:spPr>
          <a:xfrm>
            <a:off x="-1880160" y="454686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개를 저장할 만큼의 배열을 의미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59C1F-81F9-7B13-F548-D559DF9E28A3}"/>
              </a:ext>
            </a:extLst>
          </p:cNvPr>
          <p:cNvSpPr txBox="1"/>
          <p:nvPr/>
        </p:nvSpPr>
        <p:spPr>
          <a:xfrm>
            <a:off x="-1872716" y="54452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더블타입 </a:t>
            </a:r>
            <a:r>
              <a:rPr lang="en-US" altLang="ko-KR" dirty="0"/>
              <a:t>9</a:t>
            </a:r>
            <a:r>
              <a:rPr lang="ko-KR" altLang="en-US" dirty="0"/>
              <a:t>개를 저장할 만큼의 배열을 의미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13FD05-FA53-2782-0ABE-DB768217B840}"/>
              </a:ext>
            </a:extLst>
          </p:cNvPr>
          <p:cNvCxnSpPr/>
          <p:nvPr/>
        </p:nvCxnSpPr>
        <p:spPr>
          <a:xfrm>
            <a:off x="179512" y="494116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C42442-A704-3CC5-C9E3-70E0F12A1B11}"/>
              </a:ext>
            </a:extLst>
          </p:cNvPr>
          <p:cNvCxnSpPr/>
          <p:nvPr/>
        </p:nvCxnSpPr>
        <p:spPr>
          <a:xfrm>
            <a:off x="287524" y="566124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505203-B380-D372-22AD-F3A53813DE23}"/>
              </a:ext>
            </a:extLst>
          </p:cNvPr>
          <p:cNvSpPr txBox="1"/>
          <p:nvPr/>
        </p:nvSpPr>
        <p:spPr>
          <a:xfrm>
            <a:off x="-2175545" y="2226930"/>
            <a:ext cx="1800200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ptr2</a:t>
            </a:r>
          </a:p>
          <a:p>
            <a:r>
              <a:rPr lang="en-US" altLang="ko-KR" dirty="0"/>
              <a:t>ptr1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E2778-FB02-4E47-F173-607C310C5D06}"/>
              </a:ext>
            </a:extLst>
          </p:cNvPr>
          <p:cNvSpPr txBox="1"/>
          <p:nvPr/>
        </p:nvSpPr>
        <p:spPr>
          <a:xfrm>
            <a:off x="-2171526" y="1340768"/>
            <a:ext cx="18002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Int [_____]4bytes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double[__]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99BFF24-4DF8-C3C0-B818-AD55D4BC3919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-3180200" y="2949607"/>
            <a:ext cx="2136142" cy="118793"/>
          </a:xfrm>
          <a:prstGeom prst="bentConnector4">
            <a:avLst>
              <a:gd name="adj1" fmla="val 35952"/>
              <a:gd name="adj2" fmla="val 292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A6A56B-AE3C-E903-DEE2-6B8827D9407C}"/>
              </a:ext>
            </a:extLst>
          </p:cNvPr>
          <p:cNvCxnSpPr/>
          <p:nvPr/>
        </p:nvCxnSpPr>
        <p:spPr>
          <a:xfrm flipV="1">
            <a:off x="-1872716" y="2420888"/>
            <a:ext cx="252028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6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힙 영역의 메모리 공간 할당과 해제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21" y="1150618"/>
            <a:ext cx="6572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57200" y="2788060"/>
            <a:ext cx="799288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malloc 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함수는 인자로 숫자만 하나 전달받을 뿐이니 할당하는 메모리의 용도를 알지 못한다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따라서 메모리의 포인터 형을 결정짓지 못한다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따라서 다음과 곁이 형 변환의 과정을 거쳐서 할당된 메모리의 주소 값을 저장해야 한다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9592" y="3961522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+mn-ea"/>
              </a:rPr>
              <a:t>int * </a:t>
            </a:r>
            <a:r>
              <a:rPr lang="en-US" altLang="ko-KR" sz="1600" dirty="0">
                <a:latin typeface="+mn-ea"/>
              </a:rPr>
              <a:t>ptr1 = </a:t>
            </a:r>
            <a:r>
              <a:rPr lang="en-US" altLang="ko-KR" sz="1600" dirty="0">
                <a:solidFill>
                  <a:srgbClr val="6600CC"/>
                </a:solidFill>
                <a:latin typeface="+mn-ea"/>
              </a:rPr>
              <a:t>(int *)</a:t>
            </a:r>
            <a:r>
              <a:rPr lang="en-US" altLang="ko-KR" sz="1600" dirty="0">
                <a:latin typeface="+mn-ea"/>
              </a:rPr>
              <a:t>malloc(sizeof(int));</a:t>
            </a:r>
          </a:p>
          <a:p>
            <a:pPr>
              <a:lnSpc>
                <a:spcPts val="27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+mn-ea"/>
              </a:rPr>
              <a:t>double * </a:t>
            </a:r>
            <a:r>
              <a:rPr lang="en-US" altLang="ko-KR" sz="1600" dirty="0">
                <a:latin typeface="+mn-ea"/>
              </a:rPr>
              <a:t>ptr2 = </a:t>
            </a:r>
            <a:r>
              <a:rPr lang="en-US" altLang="ko-KR" sz="1600" dirty="0">
                <a:solidFill>
                  <a:srgbClr val="6600CC"/>
                </a:solidFill>
                <a:latin typeface="+mn-ea"/>
              </a:rPr>
              <a:t>(double *)</a:t>
            </a:r>
            <a:r>
              <a:rPr lang="en-US" altLang="ko-KR" sz="1600" dirty="0">
                <a:latin typeface="+mn-ea"/>
              </a:rPr>
              <a:t>malloc(sizeof(double));</a:t>
            </a:r>
          </a:p>
          <a:p>
            <a:pPr>
              <a:lnSpc>
                <a:spcPts val="27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+mn-ea"/>
              </a:rPr>
              <a:t>int * </a:t>
            </a:r>
            <a:r>
              <a:rPr lang="en-US" altLang="ko-KR" sz="1600" dirty="0">
                <a:latin typeface="+mn-ea"/>
              </a:rPr>
              <a:t>ptr3 = </a:t>
            </a:r>
            <a:r>
              <a:rPr lang="en-US" altLang="ko-KR" sz="1600" dirty="0">
                <a:solidFill>
                  <a:srgbClr val="6600CC"/>
                </a:solidFill>
                <a:latin typeface="+mn-ea"/>
              </a:rPr>
              <a:t>(int *)</a:t>
            </a:r>
            <a:r>
              <a:rPr lang="en-US" altLang="ko-KR" sz="1600" dirty="0">
                <a:latin typeface="+mn-ea"/>
              </a:rPr>
              <a:t>malloc(sizeof(int)*7);</a:t>
            </a:r>
          </a:p>
          <a:p>
            <a:pPr>
              <a:lnSpc>
                <a:spcPts val="27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+mn-ea"/>
              </a:rPr>
              <a:t>double * </a:t>
            </a:r>
            <a:r>
              <a:rPr lang="en-US" altLang="ko-KR" sz="1600" dirty="0">
                <a:latin typeface="+mn-ea"/>
              </a:rPr>
              <a:t>ptr4 = </a:t>
            </a:r>
            <a:r>
              <a:rPr lang="en-US" altLang="ko-KR" sz="1600" dirty="0">
                <a:solidFill>
                  <a:srgbClr val="6600CC"/>
                </a:solidFill>
                <a:latin typeface="+mn-ea"/>
              </a:rPr>
              <a:t>(double *)</a:t>
            </a:r>
            <a:r>
              <a:rPr lang="en-US" altLang="ko-KR" sz="1600" dirty="0">
                <a:latin typeface="+mn-ea"/>
              </a:rPr>
              <a:t>malloc(sizeof(double)*9);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4005064"/>
            <a:ext cx="5040560" cy="1440160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>
                <a:solidFill>
                  <a:srgbClr val="856305"/>
                </a:solidFill>
                <a:latin typeface="Maiandra GD" pitchFamily="34" charset="0"/>
              </a:rPr>
              <a:t>  </a:t>
            </a:r>
            <a:endParaRPr lang="en-US" altLang="ko-KR" sz="1900" b="1" dirty="0">
              <a:solidFill>
                <a:srgbClr val="856305"/>
              </a:solidFill>
              <a:latin typeface="Maiandra GD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4725144"/>
            <a:ext cx="266429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malloc </a:t>
            </a:r>
            <a:r>
              <a:rPr lang="ko-KR" altLang="en-US" sz="1500" dirty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함수의 </a:t>
            </a:r>
            <a:endParaRPr lang="en-US" altLang="ko-KR" sz="1500" dirty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가장 모범적인 호출형태</a:t>
            </a:r>
            <a:endParaRPr lang="en-US" altLang="ko-KR" sz="1500" dirty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79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힙 영역으로의 접근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48933"/>
            <a:ext cx="475252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9" y="1572804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660233" y="119881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08104" y="3144252"/>
            <a:ext cx="3312369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ko-KR" altLang="en-US" sz="1600" dirty="0" err="1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힙</a:t>
            </a: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 영역으로의 접근은 포인터를 통해서만 이뤄진다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5402244"/>
            <a:ext cx="8208912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5517232"/>
            <a:ext cx="82089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동적 할당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이라 하는 이유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!</a:t>
            </a:r>
          </a:p>
          <a:p>
            <a:pPr>
              <a:lnSpc>
                <a:spcPts val="2300"/>
              </a:lnSpc>
            </a:pPr>
            <a:r>
              <a:rPr lang="ko-KR" altLang="en-US" sz="1500" dirty="0">
                <a:solidFill>
                  <a:srgbClr val="003366"/>
                </a:solidFill>
                <a:latin typeface="+mn-ea"/>
              </a:rPr>
              <a:t>컴파일 시 할당에 필요한 메모리 공간이 계산되지 않고</a:t>
            </a: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,</a:t>
            </a:r>
            <a:r>
              <a:rPr lang="ko-KR" altLang="en-US" sz="1500" dirty="0">
                <a:solidFill>
                  <a:srgbClr val="003366"/>
                </a:solidFill>
                <a:latin typeface="+mn-ea"/>
              </a:rPr>
              <a:t> 실행 시 할당에 필요한 메모리 공간이 계산되므로</a:t>
            </a: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!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568694"/>
            <a:ext cx="4320480" cy="492154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4097294"/>
            <a:ext cx="1368152" cy="627850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E10D4-E19E-62D9-859C-5D6F906F2859}"/>
              </a:ext>
            </a:extLst>
          </p:cNvPr>
          <p:cNvSpPr txBox="1"/>
          <p:nvPr/>
        </p:nvSpPr>
        <p:spPr>
          <a:xfrm>
            <a:off x="-2842027" y="839625"/>
            <a:ext cx="187220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Ptr</a:t>
            </a:r>
            <a:r>
              <a:rPr lang="en-US" altLang="ko-KR" dirty="0"/>
              <a:t> 1</a:t>
            </a:r>
          </a:p>
          <a:p>
            <a:r>
              <a:rPr lang="en-US" altLang="ko-KR" dirty="0" err="1"/>
              <a:t>Ptr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BEBD0-3E7B-2FFA-A7A1-66B54BACAA9D}"/>
              </a:ext>
            </a:extLst>
          </p:cNvPr>
          <p:cNvSpPr txBox="1"/>
          <p:nvPr/>
        </p:nvSpPr>
        <p:spPr>
          <a:xfrm>
            <a:off x="-2876055" y="210901"/>
            <a:ext cx="187220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[__int__]</a:t>
            </a:r>
          </a:p>
          <a:p>
            <a:r>
              <a:rPr lang="en-US" altLang="ko-KR" dirty="0"/>
              <a:t>[__int*7___]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D60DCF0-38A8-AF9A-0BA3-71306632DC8C}"/>
              </a:ext>
            </a:extLst>
          </p:cNvPr>
          <p:cNvCxnSpPr/>
          <p:nvPr/>
        </p:nvCxnSpPr>
        <p:spPr>
          <a:xfrm rot="16200000" flipV="1">
            <a:off x="-3343077" y="849460"/>
            <a:ext cx="1222076" cy="288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BBECE58-8458-2981-9D56-6A6FD99658F4}"/>
              </a:ext>
            </a:extLst>
          </p:cNvPr>
          <p:cNvCxnSpPr/>
          <p:nvPr/>
        </p:nvCxnSpPr>
        <p:spPr>
          <a:xfrm flipV="1">
            <a:off x="-2371999" y="752320"/>
            <a:ext cx="72008" cy="11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08E6C9-7B8E-FC46-0EB4-8F046745CA15}"/>
              </a:ext>
            </a:extLst>
          </p:cNvPr>
          <p:cNvSpPr txBox="1"/>
          <p:nvPr/>
        </p:nvSpPr>
        <p:spPr>
          <a:xfrm>
            <a:off x="-2876055" y="3178588"/>
            <a:ext cx="237626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Ptr</a:t>
            </a:r>
            <a:r>
              <a:rPr lang="en-US" altLang="ko-KR" dirty="0"/>
              <a:t> 1</a:t>
            </a:r>
          </a:p>
          <a:p>
            <a:r>
              <a:rPr lang="en-US" altLang="ko-KR" dirty="0" err="1"/>
              <a:t>Ptr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EADA5-011B-7193-8BC1-0A39FF809843}"/>
              </a:ext>
            </a:extLst>
          </p:cNvPr>
          <p:cNvSpPr txBox="1"/>
          <p:nvPr/>
        </p:nvSpPr>
        <p:spPr>
          <a:xfrm>
            <a:off x="-2876055" y="2532257"/>
            <a:ext cx="237626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[__int__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[__int*7</a:t>
            </a:r>
            <a:r>
              <a:rPr lang="en-US" altLang="ko-KR" dirty="0">
                <a:solidFill>
                  <a:srgbClr val="FF0000"/>
                </a:solidFill>
              </a:rPr>
              <a:t>___1 2 3…..7]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B54725B-98A1-EBD3-781C-01C4661D0CF4}"/>
              </a:ext>
            </a:extLst>
          </p:cNvPr>
          <p:cNvCxnSpPr/>
          <p:nvPr/>
        </p:nvCxnSpPr>
        <p:spPr>
          <a:xfrm rot="16200000" flipV="1">
            <a:off x="-3343077" y="3170816"/>
            <a:ext cx="1222076" cy="288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BA0CA1-4B96-7822-0D43-33F9304FDDEC}"/>
              </a:ext>
            </a:extLst>
          </p:cNvPr>
          <p:cNvCxnSpPr/>
          <p:nvPr/>
        </p:nvCxnSpPr>
        <p:spPr>
          <a:xfrm flipV="1">
            <a:off x="-2371999" y="3073676"/>
            <a:ext cx="72008" cy="11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EA50B4-EBAE-1A37-C5CD-FBEA8815F780}"/>
              </a:ext>
            </a:extLst>
          </p:cNvPr>
          <p:cNvSpPr txBox="1"/>
          <p:nvPr/>
        </p:nvSpPr>
        <p:spPr>
          <a:xfrm>
            <a:off x="-2795699" y="5269413"/>
            <a:ext cx="237626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Ptr</a:t>
            </a:r>
            <a:r>
              <a:rPr lang="en-US" altLang="ko-KR" dirty="0"/>
              <a:t> 1</a:t>
            </a:r>
          </a:p>
          <a:p>
            <a:r>
              <a:rPr lang="en-US" altLang="ko-KR" dirty="0" err="1"/>
              <a:t>Ptr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12573-CE3F-112B-AF7A-7C918CB8D86F}"/>
              </a:ext>
            </a:extLst>
          </p:cNvPr>
          <p:cNvSpPr txBox="1"/>
          <p:nvPr/>
        </p:nvSpPr>
        <p:spPr>
          <a:xfrm>
            <a:off x="-2795699" y="4623082"/>
            <a:ext cx="237626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[__int__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[__int*7</a:t>
            </a:r>
            <a:r>
              <a:rPr lang="en-US" altLang="ko-KR" dirty="0">
                <a:solidFill>
                  <a:srgbClr val="FF0000"/>
                </a:solidFill>
              </a:rPr>
              <a:t>___1 2 3…..7]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02513-9703-D211-41A2-C5ADD7CA0301}"/>
              </a:ext>
            </a:extLst>
          </p:cNvPr>
          <p:cNvSpPr txBox="1"/>
          <p:nvPr/>
        </p:nvSpPr>
        <p:spPr>
          <a:xfrm>
            <a:off x="-660021" y="53038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Free(ptr1)</a:t>
            </a:r>
          </a:p>
          <a:p>
            <a:r>
              <a:rPr lang="en-US" altLang="ko-KR" dirty="0"/>
              <a:t>Free(prt2)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D89BD3-25C0-DA01-0BD4-009DBB2D48D0}"/>
              </a:ext>
            </a:extLst>
          </p:cNvPr>
          <p:cNvSpPr txBox="1"/>
          <p:nvPr/>
        </p:nvSpPr>
        <p:spPr>
          <a:xfrm>
            <a:off x="9468544" y="5269413"/>
            <a:ext cx="2376264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95886-42D9-E07A-3694-4E100C847F00}"/>
              </a:ext>
            </a:extLst>
          </p:cNvPr>
          <p:cNvSpPr txBox="1"/>
          <p:nvPr/>
        </p:nvSpPr>
        <p:spPr>
          <a:xfrm>
            <a:off x="9468544" y="4623082"/>
            <a:ext cx="237626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[__int__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[__int*7</a:t>
            </a:r>
            <a:r>
              <a:rPr lang="en-US" altLang="ko-KR" dirty="0">
                <a:solidFill>
                  <a:srgbClr val="FF0000"/>
                </a:solidFill>
              </a:rPr>
              <a:t>___1 2 3…..7]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5AE44E-02E4-CD81-CF77-9CD14F78B7BA}"/>
              </a:ext>
            </a:extLst>
          </p:cNvPr>
          <p:cNvCxnSpPr>
            <a:endCxn id="26" idx="1"/>
          </p:cNvCxnSpPr>
          <p:nvPr/>
        </p:nvCxnSpPr>
        <p:spPr>
          <a:xfrm>
            <a:off x="1691680" y="4784229"/>
            <a:ext cx="7696508" cy="23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힙 영역으로의 접근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380087" cy="19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1691680" y="1513250"/>
            <a:ext cx="5688632" cy="2088232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b="1" dirty="0">
                <a:solidFill>
                  <a:srgbClr val="856305"/>
                </a:solidFill>
                <a:latin typeface="Maiandra GD" pitchFamily="34" charset="0"/>
              </a:rPr>
              <a:t>  </a:t>
            </a:r>
            <a:endParaRPr lang="en-US" altLang="ko-KR" sz="1900" b="1" dirty="0">
              <a:solidFill>
                <a:srgbClr val="856305"/>
              </a:solidFill>
              <a:latin typeface="Maiandra GD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652970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ko-KR" altLang="en-US" dirty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메모리 할당 실패 시 </a:t>
            </a:r>
            <a:r>
              <a:rPr lang="en-US" altLang="ko-KR" dirty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malloc </a:t>
            </a:r>
            <a:r>
              <a:rPr lang="ko-KR" altLang="en-US" dirty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함수는 </a:t>
            </a:r>
            <a:r>
              <a:rPr lang="en-US" altLang="ko-KR" dirty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NULL</a:t>
            </a:r>
            <a:r>
              <a:rPr lang="ko-KR" altLang="en-US" dirty="0">
                <a:solidFill>
                  <a:srgbClr val="8409FF"/>
                </a:solidFill>
                <a:latin typeface="휴먼편지체" pitchFamily="18" charset="-127"/>
                <a:ea typeface="휴먼편지체" pitchFamily="18" charset="-127"/>
              </a:rPr>
              <a:t>을 반환</a:t>
            </a:r>
            <a:endParaRPr lang="en-US" altLang="ko-KR" dirty="0">
              <a:solidFill>
                <a:srgbClr val="8409FF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47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free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함수를 호출하지 않으면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2708358"/>
            <a:ext cx="7992888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3875000"/>
            <a:ext cx="7992888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614286"/>
            <a:ext cx="7992888" cy="907076"/>
          </a:xfrm>
          <a:prstGeom prst="roundRect">
            <a:avLst>
              <a:gd name="adj" fmla="val 59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552" y="1628800"/>
            <a:ext cx="7920880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• free </a:t>
            </a:r>
            <a:r>
              <a:rPr lang="ko-KR" altLang="en-US" sz="1500" dirty="0">
                <a:solidFill>
                  <a:srgbClr val="6600CC"/>
                </a:solidFill>
                <a:latin typeface="+mn-ea"/>
              </a:rPr>
              <a:t>함수를 호출하지 않으면</a:t>
            </a: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   </a:t>
            </a:r>
            <a:r>
              <a:rPr lang="ko-KR" altLang="en-US" sz="1500" dirty="0">
                <a:solidFill>
                  <a:srgbClr val="003366"/>
                </a:solidFill>
                <a:latin typeface="+mn-ea"/>
              </a:rPr>
              <a:t>할당된 메모리 공간은 메모리라는 중요한 리소스를 계속 차지하게 된다</a:t>
            </a: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500" dirty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• free </a:t>
            </a:r>
            <a:r>
              <a:rPr lang="ko-KR" altLang="en-US" sz="1500" dirty="0">
                <a:solidFill>
                  <a:srgbClr val="6600CC"/>
                </a:solidFill>
                <a:latin typeface="+mn-ea"/>
              </a:rPr>
              <a:t>함수를 호출하지 않으면 프로그램 종료 후에도 메모리를 차지하는가</a:t>
            </a: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   </a:t>
            </a:r>
            <a:r>
              <a:rPr lang="ko-KR" altLang="en-US" sz="1500" dirty="0">
                <a:solidFill>
                  <a:srgbClr val="003366"/>
                </a:solidFill>
                <a:latin typeface="+mn-ea"/>
              </a:rPr>
              <a:t>프로그램이 종료되면 프로그램 실행 시 할당된 모든 자원이 반환된다</a:t>
            </a: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500" dirty="0">
              <a:solidFill>
                <a:srgbClr val="0033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• </a:t>
            </a:r>
            <a:r>
              <a:rPr lang="ko-KR" altLang="en-US" sz="1500" dirty="0">
                <a:solidFill>
                  <a:srgbClr val="6600CC"/>
                </a:solidFill>
                <a:latin typeface="+mn-ea"/>
              </a:rPr>
              <a:t>꼭 </a:t>
            </a: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free </a:t>
            </a:r>
            <a:r>
              <a:rPr lang="ko-KR" altLang="en-US" sz="1500" dirty="0">
                <a:solidFill>
                  <a:srgbClr val="6600CC"/>
                </a:solidFill>
                <a:latin typeface="+mn-ea"/>
              </a:rPr>
              <a:t>함수를 호출해야 하는 이유는 무엇인가</a:t>
            </a:r>
            <a:r>
              <a:rPr lang="en-US" altLang="ko-KR" sz="1500" dirty="0">
                <a:solidFill>
                  <a:srgbClr val="6600CC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   fopen </a:t>
            </a:r>
            <a:r>
              <a:rPr lang="ko-KR" altLang="en-US" sz="1500" dirty="0">
                <a:solidFill>
                  <a:srgbClr val="003366"/>
                </a:solidFill>
                <a:latin typeface="+mn-ea"/>
              </a:rPr>
              <a:t>함수와 쌍을 이루어 </a:t>
            </a: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fclose </a:t>
            </a:r>
            <a:r>
              <a:rPr lang="ko-KR" altLang="en-US" sz="1500" dirty="0">
                <a:solidFill>
                  <a:srgbClr val="003366"/>
                </a:solidFill>
                <a:latin typeface="+mn-ea"/>
              </a:rPr>
              <a:t>함수를 호출하는 것과 유사하다</a:t>
            </a:r>
            <a:r>
              <a:rPr lang="en-US" altLang="ko-KR" sz="1500" dirty="0">
                <a:solidFill>
                  <a:srgbClr val="00336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336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문자열 반환하는 함수를 정의하는 문제의 해결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4392488" cy="163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0506" y="1340768"/>
            <a:ext cx="3610836" cy="32621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5582" y="4653136"/>
            <a:ext cx="3096344" cy="151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668344" y="573325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3068960"/>
            <a:ext cx="417646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ReadUserName </a:t>
            </a: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함수가 호출될 때마다 새로운 메모리 공간이 할당이 되고 이 </a:t>
            </a:r>
            <a:r>
              <a:rPr lang="ko-KR" altLang="en-US" sz="1600" b="1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메모리 공간은 함수를 빠져나간 후에도 소멸되지 않는다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7584" y="1772816"/>
            <a:ext cx="4104456" cy="360040"/>
          </a:xfrm>
          <a:prstGeom prst="roundRect">
            <a:avLst>
              <a:gd name="adj" fmla="val 5996"/>
            </a:avLst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20072" y="3645024"/>
            <a:ext cx="1368152" cy="504056"/>
          </a:xfrm>
          <a:prstGeom prst="roundRect">
            <a:avLst>
              <a:gd name="adj" fmla="val 5996"/>
            </a:avLst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5936" y="2060848"/>
            <a:ext cx="7920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할당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645024"/>
            <a:ext cx="7920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ko-KR" altLang="en-US" sz="160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소멸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13" name="타원 12"/>
          <p:cNvSpPr/>
          <p:nvPr/>
        </p:nvSpPr>
        <p:spPr>
          <a:xfrm>
            <a:off x="7936131" y="-131275"/>
            <a:ext cx="108149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EE727-D159-F5E6-D32B-7C729D78F7FE}"/>
              </a:ext>
            </a:extLst>
          </p:cNvPr>
          <p:cNvSpPr txBox="1"/>
          <p:nvPr/>
        </p:nvSpPr>
        <p:spPr>
          <a:xfrm>
            <a:off x="611560" y="4149080"/>
            <a:ext cx="217058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(name, 30,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A6F4FD1-D276-DD39-C410-305692625D3E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>
            <a:off x="-213774" y="3246222"/>
            <a:ext cx="1866692" cy="216024"/>
          </a:xfrm>
          <a:prstGeom prst="bentConnector4">
            <a:avLst>
              <a:gd name="adj1" fmla="val -481"/>
              <a:gd name="adj2" fmla="val 205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3BE1F9-42D3-B010-3F18-713F7F8A86F1}"/>
              </a:ext>
            </a:extLst>
          </p:cNvPr>
          <p:cNvSpPr txBox="1"/>
          <p:nvPr/>
        </p:nvSpPr>
        <p:spPr>
          <a:xfrm>
            <a:off x="-2842027" y="839625"/>
            <a:ext cx="187220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name1</a:t>
            </a:r>
          </a:p>
          <a:p>
            <a:r>
              <a:rPr lang="en-US" altLang="ko-KR" dirty="0"/>
              <a:t>name2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D26B-FA65-C292-BEDF-C5B25F030845}"/>
              </a:ext>
            </a:extLst>
          </p:cNvPr>
          <p:cNvSpPr txBox="1"/>
          <p:nvPr/>
        </p:nvSpPr>
        <p:spPr>
          <a:xfrm>
            <a:off x="-2876055" y="210901"/>
            <a:ext cx="187220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Char[____]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39157-C207-30EC-274E-2449A1209EFA}"/>
              </a:ext>
            </a:extLst>
          </p:cNvPr>
          <p:cNvSpPr txBox="1"/>
          <p:nvPr/>
        </p:nvSpPr>
        <p:spPr>
          <a:xfrm>
            <a:off x="-2842027" y="2948751"/>
            <a:ext cx="187220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name1</a:t>
            </a:r>
          </a:p>
          <a:p>
            <a:r>
              <a:rPr lang="en-US" altLang="ko-KR" dirty="0"/>
              <a:t>name2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43C0E-9722-26FC-FB95-E1762202D04F}"/>
              </a:ext>
            </a:extLst>
          </p:cNvPr>
          <p:cNvSpPr txBox="1"/>
          <p:nvPr/>
        </p:nvSpPr>
        <p:spPr>
          <a:xfrm>
            <a:off x="-2876055" y="2320027"/>
            <a:ext cx="187220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Char[__</a:t>
            </a:r>
            <a:r>
              <a:rPr lang="en-US" altLang="ko-KR" dirty="0" err="1"/>
              <a:t>kim</a:t>
            </a:r>
            <a:r>
              <a:rPr lang="en-US" altLang="ko-KR" dirty="0"/>
              <a:t>__]</a:t>
            </a:r>
          </a:p>
          <a:p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EED0349-0654-23F1-E448-320D47BF8DAF}"/>
              </a:ext>
            </a:extLst>
          </p:cNvPr>
          <p:cNvCxnSpPr/>
          <p:nvPr/>
        </p:nvCxnSpPr>
        <p:spPr>
          <a:xfrm rot="16200000" flipV="1">
            <a:off x="-3343077" y="2958586"/>
            <a:ext cx="1222076" cy="288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9DD048-6BBA-6567-391B-37F554F8943F}"/>
              </a:ext>
            </a:extLst>
          </p:cNvPr>
          <p:cNvSpPr txBox="1"/>
          <p:nvPr/>
        </p:nvSpPr>
        <p:spPr>
          <a:xfrm>
            <a:off x="-2842027" y="4961555"/>
            <a:ext cx="187220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name1</a:t>
            </a:r>
          </a:p>
          <a:p>
            <a:r>
              <a:rPr lang="en-US" altLang="ko-KR" dirty="0"/>
              <a:t>name2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6792D-2EBD-1C1E-C3E3-438FA0486234}"/>
              </a:ext>
            </a:extLst>
          </p:cNvPr>
          <p:cNvSpPr txBox="1"/>
          <p:nvPr/>
        </p:nvSpPr>
        <p:spPr>
          <a:xfrm>
            <a:off x="-2876055" y="4332831"/>
            <a:ext cx="187220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Char[__</a:t>
            </a:r>
            <a:r>
              <a:rPr lang="en-US" altLang="ko-KR" dirty="0" err="1"/>
              <a:t>kim</a:t>
            </a:r>
            <a:r>
              <a:rPr lang="en-US" altLang="ko-KR" dirty="0"/>
              <a:t>__]</a:t>
            </a:r>
          </a:p>
          <a:p>
            <a:r>
              <a:rPr lang="en-US" altLang="ko-KR" dirty="0"/>
              <a:t>Char[__park__]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64A70AC-4DF0-6212-9F75-4EBCF20B113D}"/>
              </a:ext>
            </a:extLst>
          </p:cNvPr>
          <p:cNvCxnSpPr/>
          <p:nvPr/>
        </p:nvCxnSpPr>
        <p:spPr>
          <a:xfrm rot="16200000" flipV="1">
            <a:off x="-3343077" y="4971390"/>
            <a:ext cx="1222076" cy="288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106C50-C770-A6A8-E812-8FB5D23D876C}"/>
              </a:ext>
            </a:extLst>
          </p:cNvPr>
          <p:cNvCxnSpPr/>
          <p:nvPr/>
        </p:nvCxnSpPr>
        <p:spPr>
          <a:xfrm flipV="1">
            <a:off x="-2268760" y="4873717"/>
            <a:ext cx="72008" cy="102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7025208" cy="990600"/>
          </a:xfrm>
        </p:spPr>
        <p:txBody>
          <a:bodyPr>
            <a:noAutofit/>
          </a:bodyPr>
          <a:lstStyle/>
          <a:p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25-1. C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언어의 메모리 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25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 끝났습니다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715200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메모리의 구성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568" y="5229200"/>
            <a:ext cx="813690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메모리 공간을 나눠놓은 이유는 커다란 서랍장의 수납공간이 나뉘어 있는 이유와 유사하다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메모리 공간을 나눠서 유사한 성향의 데이터를 묶어서 저장을 하면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관리가 용이해지고 메모리의 접근속도가 향상된다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521540"/>
            <a:ext cx="3888432" cy="356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메모리 영역별로 저장되는 데이터의 유형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7744" y="1960250"/>
            <a:ext cx="4968552" cy="532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b="1" dirty="0">
                <a:solidFill>
                  <a:srgbClr val="003366"/>
                </a:solidFill>
                <a:latin typeface="+mn-ea"/>
              </a:rPr>
              <a:t>실행할 프로그램의 코드가 저장되는 메모리 공간</a:t>
            </a:r>
            <a:r>
              <a:rPr lang="en-US" altLang="ko-KR" sz="1300" b="1" dirty="0">
                <a:solidFill>
                  <a:srgbClr val="003366"/>
                </a:solidFill>
                <a:latin typeface="+mn-ea"/>
              </a:rPr>
              <a:t>. </a:t>
            </a:r>
          </a:p>
          <a:p>
            <a:pPr>
              <a:lnSpc>
                <a:spcPts val="1800"/>
              </a:lnSpc>
            </a:pPr>
            <a:r>
              <a:rPr lang="en-US" altLang="ko-KR" sz="1300" b="1" dirty="0">
                <a:solidFill>
                  <a:srgbClr val="003366"/>
                </a:solidFill>
                <a:latin typeface="+mn-ea"/>
              </a:rPr>
              <a:t>CPU</a:t>
            </a:r>
            <a:r>
              <a:rPr lang="ko-KR" altLang="en-US" sz="1300" b="1" dirty="0">
                <a:solidFill>
                  <a:srgbClr val="003366"/>
                </a:solidFill>
                <a:latin typeface="+mn-ea"/>
              </a:rPr>
              <a:t>는 코드 영역에 저장된 명령문을 하나씩 가져다가 실행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91258"/>
            <a:ext cx="15525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267744" y="2608322"/>
            <a:ext cx="6624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전역변수</a:t>
            </a:r>
            <a:r>
              <a:rPr lang="ko-KR" altLang="en-US" sz="1300" b="1" dirty="0">
                <a:solidFill>
                  <a:srgbClr val="7030A0"/>
                </a:solidFill>
                <a:latin typeface="+mn-ea"/>
              </a:rPr>
              <a:t>가 할당되는 영역</a:t>
            </a:r>
            <a:r>
              <a:rPr lang="en-US" altLang="ko-KR" sz="1300" b="1" dirty="0">
                <a:solidFill>
                  <a:srgbClr val="7030A0"/>
                </a:solidFill>
                <a:latin typeface="+mn-ea"/>
              </a:rPr>
              <a:t>.</a:t>
            </a:r>
          </a:p>
          <a:p>
            <a:pPr>
              <a:lnSpc>
                <a:spcPts val="1800"/>
              </a:lnSpc>
            </a:pPr>
            <a:r>
              <a:rPr lang="ko-KR" altLang="en-US" sz="1300" b="1" dirty="0">
                <a:solidFill>
                  <a:srgbClr val="7030A0"/>
                </a:solidFill>
                <a:latin typeface="+mn-ea"/>
              </a:rPr>
              <a:t>프로그램 시작과 동시에 할당되어 종료 시까지 남아있는 특징의 변수가 저장되는 영역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67744" y="4624546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지역변수</a:t>
            </a:r>
            <a:r>
              <a:rPr lang="ko-KR" altLang="en-US" sz="1300" b="1" dirty="0">
                <a:solidFill>
                  <a:srgbClr val="7030A0"/>
                </a:solidFill>
                <a:latin typeface="+mn-ea"/>
              </a:rPr>
              <a:t>와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매개변수</a:t>
            </a:r>
            <a:r>
              <a:rPr lang="ko-KR" altLang="en-US" sz="1300" b="1" dirty="0">
                <a:solidFill>
                  <a:srgbClr val="7030A0"/>
                </a:solidFill>
                <a:latin typeface="+mn-ea"/>
              </a:rPr>
              <a:t>가 할당되는 영역</a:t>
            </a:r>
            <a:endParaRPr lang="en-US" altLang="ko-KR" sz="1300" b="1" dirty="0">
              <a:solidFill>
                <a:srgbClr val="7030A0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300" b="1" dirty="0">
                <a:solidFill>
                  <a:srgbClr val="7030A0"/>
                </a:solidFill>
                <a:latin typeface="+mn-ea"/>
              </a:rPr>
              <a:t>함수를 빠져나가면 소멸되는 변수를 저장하는 영역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7744" y="3468633"/>
            <a:ext cx="626469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003366"/>
                </a:solidFill>
                <a:latin typeface="+mn-ea"/>
              </a:rPr>
              <a:t>프로그래머가 원하는 시점에 메모리 공간에 할당 및 소멸을 하기 위한 영역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프로그램의 실행에 따른 메모리의 상태 변화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54006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6084168" y="5229200"/>
            <a:ext cx="14401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실행의 흐름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56176" y="2780928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프로그램의 시작</a:t>
            </a: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  </a:t>
            </a: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전역변수의 할당 및 초기화</a:t>
            </a:r>
            <a:endParaRPr lang="en-US" altLang="ko-KR" sz="1600" dirty="0">
              <a:solidFill>
                <a:srgbClr val="66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프로그램의 실행에 따른 메모리의 상태 변화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54197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84168" y="5229200"/>
            <a:ext cx="14401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실행의 흐름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56176" y="2780928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함수의 호출 및 실행</a:t>
            </a:r>
            <a:endParaRPr lang="en-US" altLang="ko-KR" sz="1600" dirty="0">
              <a:solidFill>
                <a:srgbClr val="66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프로그램의 실행에 따른 메모리의 상태 변화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4292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84168" y="5301208"/>
            <a:ext cx="14401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실행의 흐름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56176" y="2780928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fct </a:t>
            </a: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함수의 호출</a:t>
            </a:r>
            <a:endParaRPr lang="en-US" altLang="ko-KR" sz="1600" dirty="0">
              <a:solidFill>
                <a:srgbClr val="66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프로그램의 실행에 따른 메모리의 상태 변화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4483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84168" y="5301208"/>
            <a:ext cx="14401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실행의 흐름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56176" y="2780928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fct </a:t>
            </a: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함수의 반환 </a:t>
            </a:r>
            <a:endParaRPr lang="en-US" altLang="ko-KR" sz="1600" dirty="0">
              <a:solidFill>
                <a:srgbClr val="6600CC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그리고 </a:t>
            </a: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함수 이어서 실행</a:t>
            </a:r>
            <a:endParaRPr lang="en-US" altLang="ko-KR" sz="1600" dirty="0">
              <a:solidFill>
                <a:srgbClr val="66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프로그램의 실행에 따른 메모리의 상태 변화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4197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84168" y="5301208"/>
            <a:ext cx="14401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실행의 흐름</a:t>
            </a:r>
            <a:r>
              <a:rPr lang="en-US" altLang="ko-KR" sz="1600" dirty="0">
                <a:solidFill>
                  <a:srgbClr val="003399"/>
                </a:solidFill>
                <a:latin typeface="휴먼편지체" pitchFamily="18" charset="-127"/>
                <a:ea typeface="휴먼편지체" pitchFamily="18" charset="-127"/>
              </a:rPr>
              <a:t>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56176" y="2780928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fct </a:t>
            </a:r>
            <a:r>
              <a:rPr lang="ko-KR" altLang="en-US" sz="1600" dirty="0">
                <a:solidFill>
                  <a:srgbClr val="6600CC"/>
                </a:solidFill>
                <a:latin typeface="휴먼편지체" pitchFamily="18" charset="-127"/>
                <a:ea typeface="휴먼편지체" pitchFamily="18" charset="-127"/>
              </a:rPr>
              <a:t>함수의 재호출 및 실행</a:t>
            </a:r>
            <a:endParaRPr lang="en-US" altLang="ko-KR" sz="1600" dirty="0">
              <a:solidFill>
                <a:srgbClr val="66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9254</TotalTime>
  <Words>961</Words>
  <Application>Microsoft Office PowerPoint</Application>
  <PresentationFormat>화면 슬라이드 쇼(4:3)</PresentationFormat>
  <Paragraphs>256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돋움</vt:lpstr>
      <vt:lpstr>돋움체</vt:lpstr>
      <vt:lpstr>맑은 고딕</vt:lpstr>
      <vt:lpstr>휴먼매직체</vt:lpstr>
      <vt:lpstr>휴먼편지체</vt:lpstr>
      <vt:lpstr>Bookman Old Style</vt:lpstr>
      <vt:lpstr>Gill Sans MT</vt:lpstr>
      <vt:lpstr>Maiandra GD</vt:lpstr>
      <vt:lpstr>Wingdings</vt:lpstr>
      <vt:lpstr>Wingdings 3</vt:lpstr>
      <vt:lpstr>원본</vt:lpstr>
      <vt:lpstr>윤성우 저 열혈강의 C 프로그래밍 개정판</vt:lpstr>
      <vt:lpstr>Chapter 25-1. C언어의 메모리 구조</vt:lpstr>
      <vt:lpstr>메모리의 구성</vt:lpstr>
      <vt:lpstr>메모리 영역별로 저장되는 데이터의 유형</vt:lpstr>
      <vt:lpstr>프로그램의 실행에 따른 메모리의 상태 변화1</vt:lpstr>
      <vt:lpstr>프로그램의 실행에 따른 메모리의 상태 변화2</vt:lpstr>
      <vt:lpstr>프로그램의 실행에 따른 메모리의 상태 변화3</vt:lpstr>
      <vt:lpstr>프로그램의 실행에 따른 메모리의 상태 변화4</vt:lpstr>
      <vt:lpstr>프로그램의 실행에 따른 메모리의 상태 변화5</vt:lpstr>
      <vt:lpstr>프로그램의 실행에 따른 메모리의 상태 변화6</vt:lpstr>
      <vt:lpstr>Chapter 25-2. 메모리의 동적 할당</vt:lpstr>
      <vt:lpstr>전역변수와 지역변수로 해결이 되지 않는 상황</vt:lpstr>
      <vt:lpstr>혹시 전역변수가 답이 된다고 생각하는가?</vt:lpstr>
      <vt:lpstr>힙 영역의 메모리 공간 할당과 해제</vt:lpstr>
      <vt:lpstr>힙 영역의 메모리 공간 할당과 해제</vt:lpstr>
      <vt:lpstr>힙 영역으로의 접근</vt:lpstr>
      <vt:lpstr>힙 영역으로의 접근</vt:lpstr>
      <vt:lpstr>free 함수를 호출하지 않으면?</vt:lpstr>
      <vt:lpstr>문자열 반환하는 함수를 정의하는 문제의 해결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문 성준</cp:lastModifiedBy>
  <cp:revision>2340</cp:revision>
  <cp:lastPrinted>2013-06-04T01:46:14Z</cp:lastPrinted>
  <dcterms:created xsi:type="dcterms:W3CDTF">2009-11-30T05:34:12Z</dcterms:created>
  <dcterms:modified xsi:type="dcterms:W3CDTF">2023-03-23T06:38:54Z</dcterms:modified>
</cp:coreProperties>
</file>