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35"/>
  </p:notesMasterIdLst>
  <p:sldIdLst>
    <p:sldId id="292" r:id="rId2"/>
    <p:sldId id="357" r:id="rId3"/>
    <p:sldId id="361" r:id="rId4"/>
    <p:sldId id="362" r:id="rId5"/>
    <p:sldId id="422" r:id="rId6"/>
    <p:sldId id="363" r:id="rId7"/>
    <p:sldId id="364" r:id="rId8"/>
    <p:sldId id="439" r:id="rId9"/>
    <p:sldId id="365" r:id="rId10"/>
    <p:sldId id="367" r:id="rId11"/>
    <p:sldId id="368" r:id="rId12"/>
    <p:sldId id="369" r:id="rId13"/>
    <p:sldId id="370" r:id="rId14"/>
    <p:sldId id="424" r:id="rId15"/>
    <p:sldId id="371" r:id="rId16"/>
    <p:sldId id="440" r:id="rId17"/>
    <p:sldId id="425" r:id="rId18"/>
    <p:sldId id="423" r:id="rId19"/>
    <p:sldId id="372" r:id="rId20"/>
    <p:sldId id="426" r:id="rId21"/>
    <p:sldId id="379" r:id="rId22"/>
    <p:sldId id="378" r:id="rId23"/>
    <p:sldId id="381" r:id="rId24"/>
    <p:sldId id="384" r:id="rId25"/>
    <p:sldId id="413" r:id="rId26"/>
    <p:sldId id="441" r:id="rId27"/>
    <p:sldId id="386" r:id="rId28"/>
    <p:sldId id="387" r:id="rId29"/>
    <p:sldId id="388" r:id="rId30"/>
    <p:sldId id="389" r:id="rId31"/>
    <p:sldId id="431" r:id="rId32"/>
    <p:sldId id="432" r:id="rId33"/>
    <p:sldId id="433" r:id="rId3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E1C48F"/>
    <a:srgbClr val="3399FF"/>
    <a:srgbClr val="FF3300"/>
    <a:srgbClr val="FF66CC"/>
    <a:srgbClr val="CCFF99"/>
    <a:srgbClr val="0066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3" autoAdjust="0"/>
    <p:restoredTop sz="70942" autoAdjust="0"/>
  </p:normalViewPr>
  <p:slideViewPr>
    <p:cSldViewPr>
      <p:cViewPr varScale="1">
        <p:scale>
          <a:sx n="58" d="100"/>
          <a:sy n="58" d="100"/>
        </p:scale>
        <p:origin x="2189" y="58"/>
      </p:cViewPr>
      <p:guideLst>
        <p:guide orient="horz" pos="1933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7" d="100"/>
          <a:sy n="107" d="100"/>
        </p:scale>
        <p:origin x="3592" y="56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11AE0-0614-48A8-BFFA-FB5423BF3B07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FA5B3-679C-4FC9-B5C7-B0CB52E2B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704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FA5B3-679C-4FC9-B5C7-B0CB52E2B8D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771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FA5B3-679C-4FC9-B5C7-B0CB52E2B8D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650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FA5B3-679C-4FC9-B5C7-B0CB52E2B8D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570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 괄호는 스택에 추가 </a:t>
            </a:r>
            <a:endParaRPr lang="en-US" altLang="ko-KR" dirty="0"/>
          </a:p>
          <a:p>
            <a:r>
              <a:rPr lang="ko-KR" altLang="en-US" dirty="0"/>
              <a:t>오른쪽 괄호가 </a:t>
            </a:r>
            <a:r>
              <a:rPr lang="ko-KR" altLang="en-US" dirty="0" err="1"/>
              <a:t>나왔을때</a:t>
            </a:r>
            <a:r>
              <a:rPr lang="ko-KR" altLang="en-US" dirty="0"/>
              <a:t> 비교 하여 </a:t>
            </a:r>
            <a:r>
              <a:rPr lang="ko-KR" altLang="en-US" dirty="0" err="1"/>
              <a:t>같은타입의</a:t>
            </a:r>
            <a:r>
              <a:rPr lang="ko-KR" altLang="en-US" dirty="0"/>
              <a:t> 괄호면 </a:t>
            </a:r>
            <a:r>
              <a:rPr lang="ko-KR" altLang="en-US" dirty="0" err="1"/>
              <a:t>빼온다</a:t>
            </a:r>
            <a:endParaRPr lang="en-US" altLang="ko-KR" dirty="0"/>
          </a:p>
          <a:p>
            <a:r>
              <a:rPr lang="ko-KR" altLang="en-US" dirty="0"/>
              <a:t>스택에 아무것도 남지 않은 상태가 </a:t>
            </a:r>
            <a:r>
              <a:rPr lang="ko-KR" altLang="en-US" dirty="0" err="1"/>
              <a:t>되었을때</a:t>
            </a:r>
            <a:r>
              <a:rPr lang="ko-KR" altLang="en-US" dirty="0"/>
              <a:t> 성공이다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FA5B3-679C-4FC9-B5C7-B0CB52E2B8D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703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FA5B3-679C-4FC9-B5C7-B0CB52E2B8D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748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FA5B3-679C-4FC9-B5C7-B0CB52E2B8D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83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배열 구조라고 생각하고 데이터의 인덱스만 유지시키면 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Index 0 </a:t>
            </a:r>
            <a:r>
              <a:rPr lang="ko-KR" altLang="en-US" dirty="0"/>
              <a:t>번부터 넣으면서 제일 마지막 데이터의 </a:t>
            </a:r>
            <a:r>
              <a:rPr lang="en-US" altLang="ko-KR" dirty="0"/>
              <a:t>index</a:t>
            </a:r>
            <a:r>
              <a:rPr lang="ko-KR" altLang="en-US" dirty="0"/>
              <a:t>번호를 알면 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FA5B3-679C-4FC9-B5C7-B0CB52E2B8D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453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FA5B3-679C-4FC9-B5C7-B0CB52E2B8D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664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스택의 사이즈를 설정해준다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2.</a:t>
            </a:r>
            <a:r>
              <a:rPr lang="ko-KR" altLang="en-US" dirty="0"/>
              <a:t> 데이터를 </a:t>
            </a:r>
            <a:r>
              <a:rPr lang="ko-KR" altLang="en-US" dirty="0" err="1"/>
              <a:t>추가할때</a:t>
            </a:r>
            <a:r>
              <a:rPr lang="ko-KR" altLang="en-US" dirty="0"/>
              <a:t> </a:t>
            </a:r>
            <a:r>
              <a:rPr lang="en-US" altLang="ko-KR" dirty="0"/>
              <a:t>full</a:t>
            </a:r>
            <a:r>
              <a:rPr lang="ko-KR" altLang="en-US" dirty="0" err="1"/>
              <a:t>알아야함</a:t>
            </a:r>
            <a:r>
              <a:rPr lang="ko-KR" altLang="en-US" dirty="0"/>
              <a:t> 스택이 </a:t>
            </a:r>
            <a:r>
              <a:rPr lang="ko-KR" altLang="en-US" dirty="0" err="1"/>
              <a:t>가득찼다면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r>
              <a:rPr lang="ko-KR" altLang="en-US" dirty="0"/>
              <a:t>를 반환 아니면 </a:t>
            </a:r>
            <a:r>
              <a:rPr lang="en-US" altLang="ko-KR" dirty="0"/>
              <a:t>false </a:t>
            </a:r>
            <a:r>
              <a:rPr lang="ko-KR" altLang="en-US" dirty="0"/>
              <a:t>반환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데이터를 </a:t>
            </a:r>
            <a:r>
              <a:rPr lang="ko-KR" altLang="en-US" dirty="0" err="1"/>
              <a:t>꺼내올때</a:t>
            </a:r>
            <a:r>
              <a:rPr lang="ko-KR" altLang="en-US" dirty="0"/>
              <a:t> </a:t>
            </a:r>
            <a:r>
              <a:rPr lang="en-US" altLang="ko-KR" dirty="0"/>
              <a:t>empty</a:t>
            </a:r>
            <a:r>
              <a:rPr lang="ko-KR" altLang="en-US" dirty="0"/>
              <a:t>를 </a:t>
            </a:r>
            <a:r>
              <a:rPr lang="ko-KR" altLang="en-US" dirty="0" err="1"/>
              <a:t>알아야함</a:t>
            </a:r>
            <a:r>
              <a:rPr lang="ko-KR" altLang="en-US" dirty="0"/>
              <a:t> </a:t>
            </a:r>
            <a:r>
              <a:rPr lang="ko-KR" altLang="en-US" dirty="0" err="1"/>
              <a:t>비어있는</a:t>
            </a:r>
            <a:r>
              <a:rPr lang="ko-KR" altLang="en-US" dirty="0"/>
              <a:t> 상태라면 데이터를 </a:t>
            </a:r>
            <a:r>
              <a:rPr lang="ko-KR" altLang="en-US" dirty="0" err="1"/>
              <a:t>꺼내올수없다</a:t>
            </a:r>
            <a:r>
              <a:rPr lang="en-US" altLang="ko-KR" dirty="0"/>
              <a:t>. </a:t>
            </a:r>
            <a:r>
              <a:rPr lang="ko-KR" altLang="en-US" dirty="0"/>
              <a:t>스택의 데이터가 </a:t>
            </a:r>
            <a:r>
              <a:rPr lang="en-US" altLang="ko-KR" dirty="0"/>
              <a:t>0</a:t>
            </a:r>
            <a:r>
              <a:rPr lang="ko-KR" altLang="en-US" dirty="0"/>
              <a:t>이라면 </a:t>
            </a:r>
            <a:r>
              <a:rPr lang="en-US" altLang="ko-KR" dirty="0"/>
              <a:t>true</a:t>
            </a:r>
            <a:r>
              <a:rPr lang="ko-KR" altLang="en-US" dirty="0"/>
              <a:t>를 반환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Push = </a:t>
            </a:r>
            <a:r>
              <a:rPr lang="ko-KR" altLang="en-US" dirty="0"/>
              <a:t>데이터를 </a:t>
            </a:r>
            <a:r>
              <a:rPr lang="ko-KR" altLang="en-US" dirty="0" err="1"/>
              <a:t>넣을때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Pop = </a:t>
            </a:r>
            <a:r>
              <a:rPr lang="ko-KR" altLang="en-US" dirty="0"/>
              <a:t>데이터를 </a:t>
            </a:r>
            <a:r>
              <a:rPr lang="ko-KR" altLang="en-US" dirty="0" err="1"/>
              <a:t>꺼내올떄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Peek = </a:t>
            </a:r>
            <a:r>
              <a:rPr lang="ko-KR" altLang="en-US" dirty="0"/>
              <a:t>데이터가 뭐가 있는지 </a:t>
            </a:r>
            <a:r>
              <a:rPr lang="ko-KR" altLang="en-US" dirty="0" err="1"/>
              <a:t>보기만함</a:t>
            </a:r>
            <a:r>
              <a:rPr lang="en-US" altLang="ko-KR" dirty="0"/>
              <a:t>. Pop</a:t>
            </a:r>
            <a:r>
              <a:rPr lang="ko-KR" altLang="en-US" dirty="0"/>
              <a:t>과 차이점은 </a:t>
            </a:r>
            <a:r>
              <a:rPr lang="en-US" altLang="ko-KR" dirty="0"/>
              <a:t>pop</a:t>
            </a:r>
            <a:r>
              <a:rPr lang="ko-KR" altLang="en-US" dirty="0"/>
              <a:t>은 스택을 제거하고 </a:t>
            </a:r>
            <a:r>
              <a:rPr lang="en-US" altLang="ko-KR" dirty="0"/>
              <a:t>peek</a:t>
            </a:r>
            <a:r>
              <a:rPr lang="ko-KR" altLang="en-US" dirty="0"/>
              <a:t>는 데이터가 그대로 남는다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FA5B3-679C-4FC9-B5C7-B0CB52E2B8D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257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FA5B3-679C-4FC9-B5C7-B0CB52E2B8D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235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top : </a:t>
            </a:r>
            <a:r>
              <a:rPr lang="ko-KR" altLang="en-US" dirty="0"/>
              <a:t>제일 마지막을 </a:t>
            </a:r>
            <a:r>
              <a:rPr lang="ko-KR" altLang="en-US" dirty="0" err="1"/>
              <a:t>가르키고</a:t>
            </a:r>
            <a:r>
              <a:rPr lang="ko-KR" altLang="en-US" dirty="0"/>
              <a:t> 있는 </a:t>
            </a:r>
            <a:r>
              <a:rPr lang="en-US" altLang="ko-KR" dirty="0"/>
              <a:t>index</a:t>
            </a:r>
            <a:r>
              <a:rPr lang="ko-KR" altLang="en-US" dirty="0"/>
              <a:t>를 알면 데이터 추가 및 </a:t>
            </a:r>
            <a:r>
              <a:rPr lang="ko-KR" altLang="en-US" dirty="0" err="1"/>
              <a:t>꺼내오는것을</a:t>
            </a:r>
            <a:r>
              <a:rPr lang="ko-KR" altLang="en-US" dirty="0"/>
              <a:t> </a:t>
            </a:r>
            <a:r>
              <a:rPr lang="ko-KR" altLang="en-US" dirty="0" err="1"/>
              <a:t>알수있음</a:t>
            </a:r>
            <a:endParaRPr lang="en-US" altLang="ko-KR" dirty="0"/>
          </a:p>
          <a:p>
            <a:r>
              <a:rPr lang="en-US" altLang="ko-KR" dirty="0"/>
              <a:t>Max size </a:t>
            </a:r>
            <a:r>
              <a:rPr lang="ko-KR" altLang="en-US" dirty="0"/>
              <a:t>를 지정 </a:t>
            </a:r>
            <a:r>
              <a:rPr lang="en-US" altLang="ko-KR" dirty="0"/>
              <a:t>ex&gt; stack[100], stack[1000] = </a:t>
            </a:r>
            <a:r>
              <a:rPr lang="en-US" altLang="ko-KR" dirty="0" err="1"/>
              <a:t>stackp</a:t>
            </a:r>
            <a:r>
              <a:rPr lang="en-US" altLang="ko-KR" dirty="0"/>
              <a:t>-[MAX_STACK_SIZE]</a:t>
            </a:r>
          </a:p>
          <a:p>
            <a:r>
              <a:rPr lang="ko-KR" altLang="en-US" dirty="0"/>
              <a:t>제일 처음 </a:t>
            </a:r>
            <a:r>
              <a:rPr lang="en-US" altLang="ko-KR" dirty="0"/>
              <a:t>INDEX </a:t>
            </a:r>
            <a:r>
              <a:rPr lang="ko-KR" altLang="en-US" dirty="0"/>
              <a:t>는 </a:t>
            </a:r>
            <a:r>
              <a:rPr lang="en-US" altLang="ko-KR" dirty="0"/>
              <a:t>stack[0]</a:t>
            </a:r>
          </a:p>
          <a:p>
            <a:r>
              <a:rPr lang="ko-KR" altLang="en-US" dirty="0"/>
              <a:t>스택이 공백상태이면 </a:t>
            </a:r>
            <a:r>
              <a:rPr lang="en-US" altLang="ko-KR" dirty="0"/>
              <a:t>top = -1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FA5B3-679C-4FC9-B5C7-B0CB52E2B8D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549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Stack </a:t>
            </a:r>
            <a:r>
              <a:rPr lang="ko-KR" altLang="en-US" dirty="0"/>
              <a:t>이 </a:t>
            </a:r>
            <a:r>
              <a:rPr lang="en-US" altLang="ko-KR" dirty="0"/>
              <a:t>100 </a:t>
            </a:r>
            <a:r>
              <a:rPr lang="ko-KR" altLang="en-US" dirty="0"/>
              <a:t>이라면</a:t>
            </a:r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99</a:t>
            </a:r>
            <a:r>
              <a:rPr lang="ko-KR" altLang="en-US" dirty="0" err="1"/>
              <a:t>까지니깐</a:t>
            </a:r>
            <a:endParaRPr lang="en-US" altLang="ko-KR" dirty="0"/>
          </a:p>
          <a:p>
            <a:r>
              <a:rPr lang="en-US" altLang="ko-KR" dirty="0"/>
              <a:t>Top </a:t>
            </a:r>
            <a:r>
              <a:rPr lang="ko-KR" altLang="en-US" dirty="0"/>
              <a:t>이 </a:t>
            </a:r>
            <a:r>
              <a:rPr lang="en-US" altLang="ko-KR" dirty="0"/>
              <a:t>Max stack-1 </a:t>
            </a:r>
            <a:r>
              <a:rPr lang="ko-KR" altLang="en-US" dirty="0"/>
              <a:t>이라면 가득 찬 상태를 말함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FA5B3-679C-4FC9-B5C7-B0CB52E2B8D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822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가득 찼는지 확인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top</a:t>
            </a:r>
            <a:r>
              <a:rPr lang="ko-KR" altLang="en-US" dirty="0"/>
              <a:t>을 </a:t>
            </a:r>
            <a:r>
              <a:rPr lang="ko-KR" altLang="en-US" dirty="0" err="1"/>
              <a:t>증가시킨다음</a:t>
            </a:r>
            <a:r>
              <a:rPr lang="ko-KR" altLang="en-US" dirty="0"/>
              <a:t> </a:t>
            </a:r>
            <a:r>
              <a:rPr lang="en-US" altLang="ko-KR" dirty="0"/>
              <a:t>top</a:t>
            </a:r>
            <a:r>
              <a:rPr lang="ko-KR" altLang="en-US" dirty="0"/>
              <a:t>에 </a:t>
            </a:r>
            <a:r>
              <a:rPr lang="en-US" altLang="ko-KR" dirty="0"/>
              <a:t>x</a:t>
            </a:r>
            <a:r>
              <a:rPr lang="ko-KR" altLang="en-US" dirty="0"/>
              <a:t>를 대입한다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FA5B3-679C-4FC9-B5C7-B0CB52E2B8D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825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/>
              <a:t>비어있는지</a:t>
            </a:r>
            <a:r>
              <a:rPr lang="ko-KR" altLang="en-US" dirty="0"/>
              <a:t> 검사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제일 </a:t>
            </a:r>
            <a:r>
              <a:rPr lang="ko-KR" altLang="en-US" dirty="0" err="1"/>
              <a:t>위에있는</a:t>
            </a:r>
            <a:r>
              <a:rPr lang="ko-KR" altLang="en-US" dirty="0"/>
              <a:t> </a:t>
            </a:r>
            <a:r>
              <a:rPr lang="en-US" altLang="ko-KR" dirty="0"/>
              <a:t>stack</a:t>
            </a:r>
            <a:r>
              <a:rPr lang="ko-KR" altLang="en-US" dirty="0"/>
              <a:t>에 </a:t>
            </a:r>
            <a:r>
              <a:rPr lang="en-US" altLang="ko-KR" dirty="0"/>
              <a:t>e</a:t>
            </a:r>
            <a:r>
              <a:rPr lang="ko-KR" altLang="en-US" dirty="0"/>
              <a:t>를 대입한다음 </a:t>
            </a:r>
            <a:r>
              <a:rPr lang="en-US" altLang="ko-KR" dirty="0"/>
              <a:t>top</a:t>
            </a:r>
            <a:r>
              <a:rPr lang="ko-KR" altLang="en-US" dirty="0"/>
              <a:t>을 하나 </a:t>
            </a:r>
            <a:r>
              <a:rPr lang="ko-KR" altLang="en-US" dirty="0" err="1"/>
              <a:t>감소시킨다음</a:t>
            </a:r>
            <a:r>
              <a:rPr lang="ko-KR" altLang="en-US" dirty="0"/>
              <a:t> </a:t>
            </a:r>
            <a:r>
              <a:rPr lang="en-US" altLang="ko-KR" dirty="0"/>
              <a:t>e</a:t>
            </a:r>
            <a:r>
              <a:rPr lang="ko-KR" altLang="en-US" dirty="0"/>
              <a:t>를 반환한다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&lt;&lt;&lt;&lt;&lt;&lt;&lt;&lt;&lt;peek&gt;&gt;&gt;&gt;&gt;&gt;&gt;&gt;&gt;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pop(</a:t>
            </a:r>
            <a:r>
              <a:rPr lang="en-US" altLang="ko-KR" sz="1200" i="1" dirty="0">
                <a:latin typeface="Lucida Console" pitchFamily="49" charset="0"/>
                <a:ea typeface="HY엽서M" pitchFamily="18" charset="-127"/>
              </a:rPr>
              <a:t>S, x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):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200" dirty="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1" dirty="0">
                <a:latin typeface="Lucida Console" pitchFamily="49" charset="0"/>
                <a:ea typeface="HY엽서M" pitchFamily="18" charset="-127"/>
              </a:rPr>
              <a:t>if </a:t>
            </a:r>
            <a:r>
              <a:rPr lang="en-US" altLang="ko-KR" sz="1200" dirty="0" err="1">
                <a:latin typeface="Lucida Console" pitchFamily="49" charset="0"/>
                <a:ea typeface="HY엽서M" pitchFamily="18" charset="-127"/>
              </a:rPr>
              <a:t>is_empty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(</a:t>
            </a:r>
            <a:r>
              <a:rPr lang="en-US" altLang="ko-KR" sz="1200" i="1" dirty="0">
                <a:latin typeface="Lucida Console" pitchFamily="49" charset="0"/>
                <a:ea typeface="HY엽서M" pitchFamily="18" charset="-127"/>
              </a:rPr>
              <a:t>S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     </a:t>
            </a:r>
            <a:r>
              <a:rPr lang="en-US" altLang="ko-KR" sz="1200" b="1" dirty="0">
                <a:latin typeface="Lucida Console" pitchFamily="49" charset="0"/>
                <a:ea typeface="HY엽서M" pitchFamily="18" charset="-127"/>
              </a:rPr>
              <a:t>then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 error "underflow"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1" dirty="0">
                <a:latin typeface="Lucida Console" pitchFamily="49" charset="0"/>
                <a:ea typeface="HY엽서M" pitchFamily="18" charset="-127"/>
              </a:rPr>
              <a:t>else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    </a:t>
            </a:r>
            <a:r>
              <a:rPr lang="en-US" altLang="ko-KR" sz="1200" b="1" dirty="0">
                <a:latin typeface="Lucida Console" pitchFamily="49" charset="0"/>
                <a:ea typeface="HY엽서M" pitchFamily="18" charset="-127"/>
              </a:rPr>
              <a:t>return</a:t>
            </a:r>
            <a:r>
              <a:rPr lang="en-US" altLang="ko-KR" sz="1200" i="1" dirty="0">
                <a:latin typeface="Lucida Console" pitchFamily="49" charset="0"/>
                <a:ea typeface="HY엽서M" pitchFamily="18" charset="-127"/>
              </a:rPr>
              <a:t> s[top]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FA5B3-679C-4FC9-B5C7-B0CB52E2B8D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141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A6755D0-BA17-47F3-9228-8537847D3B7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0638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3E36-22AF-4837-86C3-602E90E11AB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838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5C886BA0-8CBE-4319-9F1A-61038837090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146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EC8C5F2-D3EE-4D11-8392-92ABEBC4AC2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159598-F2AE-8B03-4152-10AADCAFCFBA}"/>
              </a:ext>
            </a:extLst>
          </p:cNvPr>
          <p:cNvSpPr/>
          <p:nvPr userDrawn="1"/>
        </p:nvSpPr>
        <p:spPr>
          <a:xfrm>
            <a:off x="656565" y="6613331"/>
            <a:ext cx="4500500" cy="1522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51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B6AA975-04A7-4A11-B05A-E279839DD32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104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12AE00F9-601C-4800-ADA9-341044774E8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793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DA0B7F09-EEBF-43F0-8E93-EB7372B332A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3956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04615E6-EBD0-4A61-B2F4-ED1564CDEFA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603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95D2AE5-FE0A-41CE-B21F-3ED8B43DD9F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903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CDDF574-D5FB-403B-A542-86B5BE94B1F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828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5C3D7F6A-C62F-4FA3-A50A-7995DC79C5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6316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8B38B56-B975-4EF9-9910-71A62EBB7C1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12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3500" y="1538790"/>
            <a:ext cx="6477000" cy="18288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+mn-lt"/>
                <a:ea typeface="+mn-ea"/>
              </a:rPr>
              <a:t>4</a:t>
            </a:r>
            <a:r>
              <a:rPr lang="ko-KR" altLang="en-US" dirty="0">
                <a:latin typeface="+mn-lt"/>
                <a:ea typeface="+mn-ea"/>
              </a:rPr>
              <a:t>장</a:t>
            </a:r>
            <a:r>
              <a:rPr lang="en-US" altLang="ko-KR" dirty="0">
                <a:latin typeface="+mn-lt"/>
                <a:ea typeface="+mn-ea"/>
              </a:rPr>
              <a:t>  </a:t>
            </a:r>
            <a:r>
              <a:rPr lang="ko-KR" altLang="en-US" dirty="0">
                <a:latin typeface="+mn-lt"/>
                <a:ea typeface="+mn-ea"/>
              </a:rPr>
              <a:t>스택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배열을 이용한 스택의 구현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ko-KR" sz="2000" dirty="0"/>
              <a:t>1</a:t>
            </a:r>
            <a:r>
              <a:rPr lang="ko-KR" altLang="en-US" sz="2000" dirty="0"/>
              <a:t>차원 배열 </a:t>
            </a:r>
            <a:r>
              <a:rPr lang="en-US" altLang="ko-KR" sz="2000" dirty="0">
                <a:solidFill>
                  <a:srgbClr val="3366FF"/>
                </a:solidFill>
              </a:rPr>
              <a:t>stack[ ]</a:t>
            </a:r>
          </a:p>
          <a:p>
            <a:pPr eaLnBrk="1" hangingPunct="1"/>
            <a:r>
              <a:rPr lang="ko-KR" altLang="en-US" sz="2000" dirty="0"/>
              <a:t>스택에서 가장 최근에 입력되었던 자료를 가리키는 </a:t>
            </a:r>
            <a:r>
              <a:rPr lang="en-US" altLang="ko-KR" sz="2000" dirty="0">
                <a:solidFill>
                  <a:srgbClr val="3366FF"/>
                </a:solidFill>
              </a:rPr>
              <a:t>top</a:t>
            </a:r>
            <a:r>
              <a:rPr lang="en-US" altLang="ko-KR" sz="2000" dirty="0"/>
              <a:t> </a:t>
            </a:r>
            <a:r>
              <a:rPr lang="ko-KR" altLang="en-US" sz="2000" dirty="0"/>
              <a:t>변수</a:t>
            </a:r>
          </a:p>
          <a:p>
            <a:pPr eaLnBrk="1" hangingPunct="1"/>
            <a:r>
              <a:rPr lang="ko-KR" altLang="en-US" sz="2000" dirty="0"/>
              <a:t>가장 먼저 들어온 요소는 </a:t>
            </a:r>
            <a:r>
              <a:rPr lang="en-US" altLang="ko-KR" sz="2000" dirty="0"/>
              <a:t>stack[0]</a:t>
            </a:r>
            <a:r>
              <a:rPr lang="ko-KR" altLang="en-US" sz="2000" dirty="0"/>
              <a:t>에</a:t>
            </a:r>
            <a:r>
              <a:rPr lang="en-US" altLang="ko-KR" sz="2000" dirty="0"/>
              <a:t>, </a:t>
            </a:r>
            <a:r>
              <a:rPr lang="ko-KR" altLang="en-US" sz="2000" dirty="0"/>
              <a:t>가장 최근에 들어온 요소는 </a:t>
            </a:r>
            <a:endParaRPr lang="en-US" altLang="ko-KR" sz="20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dirty="0"/>
              <a:t>	stack[top]</a:t>
            </a:r>
            <a:r>
              <a:rPr lang="ko-KR" altLang="en-US" sz="2000" dirty="0"/>
              <a:t>에 저장</a:t>
            </a:r>
          </a:p>
          <a:p>
            <a:pPr eaLnBrk="1" hangingPunct="1"/>
            <a:r>
              <a:rPr lang="ko-KR" altLang="en-US" sz="2000" dirty="0"/>
              <a:t>스택이 공백상태이면 </a:t>
            </a:r>
            <a:r>
              <a:rPr lang="en-US" altLang="ko-KR" sz="2000" dirty="0"/>
              <a:t>top</a:t>
            </a:r>
            <a:r>
              <a:rPr lang="ko-KR" altLang="en-US" sz="2000" dirty="0"/>
              <a:t>은 </a:t>
            </a:r>
            <a:r>
              <a:rPr lang="en-US" altLang="ko-KR" sz="2000" dirty="0"/>
              <a:t>-1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055" y="3203975"/>
            <a:ext cx="32385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is_empty, is_full </a:t>
            </a:r>
            <a:r>
              <a:rPr lang="ko-KR" altLang="en-US"/>
              <a:t>연산의 구현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476545" y="1638519"/>
            <a:ext cx="3263900" cy="160043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Lucida Console" pitchFamily="49" charset="0"/>
                <a:ea typeface="HY엽서M" pitchFamily="18" charset="-127"/>
              </a:rPr>
              <a:t>is_empty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(</a:t>
            </a:r>
            <a:r>
              <a:rPr lang="en-US" altLang="ko-KR" sz="1400" i="1" dirty="0">
                <a:latin typeface="Lucida Console" pitchFamily="49" charset="0"/>
                <a:ea typeface="HY엽서M" pitchFamily="18" charset="-127"/>
              </a:rPr>
              <a:t>S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):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b="1" dirty="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dirty="0">
                <a:latin typeface="Lucida Console" pitchFamily="49" charset="0"/>
                <a:ea typeface="HY엽서M" pitchFamily="18" charset="-127"/>
              </a:rPr>
              <a:t>if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 </a:t>
            </a:r>
            <a:r>
              <a:rPr lang="en-US" altLang="ko-KR" sz="1400" i="1" dirty="0">
                <a:latin typeface="Lucida Console" pitchFamily="49" charset="0"/>
                <a:ea typeface="HY엽서M" pitchFamily="18" charset="-127"/>
              </a:rPr>
              <a:t>top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 == -1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     </a:t>
            </a:r>
            <a:r>
              <a:rPr lang="en-US" altLang="ko-KR" sz="1400" b="1" dirty="0">
                <a:latin typeface="Lucida Console" pitchFamily="49" charset="0"/>
                <a:ea typeface="HY엽서M" pitchFamily="18" charset="-127"/>
              </a:rPr>
              <a:t>return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 TRUE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dirty="0">
                <a:latin typeface="Lucida Console" pitchFamily="49" charset="0"/>
                <a:ea typeface="HY엽서M" pitchFamily="18" charset="-127"/>
              </a:rPr>
              <a:t>else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dirty="0">
                <a:latin typeface="Lucida Console" pitchFamily="49" charset="0"/>
                <a:ea typeface="HY엽서M" pitchFamily="18" charset="-127"/>
              </a:rPr>
              <a:t>     return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 FALSE</a:t>
            </a:r>
            <a:endParaRPr lang="en-US" altLang="ko-KR" sz="1400" dirty="0">
              <a:latin typeface="Lucida Console" pitchFamily="49" charset="0"/>
              <a:ea typeface="HY엽서L" pitchFamily="18" charset="-127"/>
            </a:endParaRP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4752020" y="1635924"/>
            <a:ext cx="3263900" cy="160043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Lucida Console" pitchFamily="49" charset="0"/>
                <a:ea typeface="HY엽서M" pitchFamily="18" charset="-127"/>
              </a:rPr>
              <a:t>is_full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(</a:t>
            </a:r>
            <a:r>
              <a:rPr lang="en-US" altLang="ko-KR" sz="1400" i="1" dirty="0">
                <a:latin typeface="Lucida Console" pitchFamily="49" charset="0"/>
                <a:ea typeface="HY엽서M" pitchFamily="18" charset="-127"/>
              </a:rPr>
              <a:t>S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):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b="1" dirty="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dirty="0">
                <a:latin typeface="Lucida Console" pitchFamily="49" charset="0"/>
                <a:ea typeface="HY엽서M" pitchFamily="18" charset="-127"/>
              </a:rPr>
              <a:t>if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 </a:t>
            </a:r>
            <a:r>
              <a:rPr lang="en-US" altLang="ko-KR" sz="1400" i="1" dirty="0">
                <a:latin typeface="Lucida Console" pitchFamily="49" charset="0"/>
                <a:ea typeface="HY엽서M" pitchFamily="18" charset="-127"/>
              </a:rPr>
              <a:t>top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 == (MAX_STACK_SIZE-1)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     </a:t>
            </a:r>
            <a:r>
              <a:rPr lang="en-US" altLang="ko-KR" sz="1400" b="1" dirty="0">
                <a:latin typeface="Lucida Console" pitchFamily="49" charset="0"/>
                <a:ea typeface="HY엽서M" pitchFamily="18" charset="-127"/>
              </a:rPr>
              <a:t>return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 TRUE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dirty="0">
                <a:latin typeface="Lucida Console" pitchFamily="49" charset="0"/>
                <a:ea typeface="HY엽서M" pitchFamily="18" charset="-127"/>
              </a:rPr>
              <a:t>else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dirty="0">
                <a:latin typeface="Lucida Console" pitchFamily="49" charset="0"/>
                <a:ea typeface="HY엽서M" pitchFamily="18" charset="-127"/>
              </a:rPr>
              <a:t>     return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 FALSE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285713"/>
            <a:ext cx="5220580" cy="30086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push </a:t>
            </a:r>
            <a:r>
              <a:rPr lang="ko-KR" altLang="en-US"/>
              <a:t>연산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96525" y="2033845"/>
            <a:ext cx="3221970" cy="235756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Lucida Console" pitchFamily="49" charset="0"/>
                <a:ea typeface="HY엽서M" pitchFamily="18" charset="-127"/>
              </a:rPr>
              <a:t>push(</a:t>
            </a:r>
            <a:r>
              <a:rPr lang="en-US" altLang="ko-KR" sz="1600" i="1" dirty="0">
                <a:latin typeface="Lucida Console" pitchFamily="49" charset="0"/>
                <a:ea typeface="HY엽서M" pitchFamily="18" charset="-127"/>
              </a:rPr>
              <a:t>S, x</a:t>
            </a:r>
            <a:r>
              <a:rPr lang="en-US" altLang="ko-KR" sz="1600" dirty="0">
                <a:latin typeface="Lucida Console" pitchFamily="49" charset="0"/>
                <a:ea typeface="HY엽서M" pitchFamily="18" charset="-127"/>
              </a:rPr>
              <a:t>):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br>
              <a:rPr lang="en-US" altLang="ko-KR" sz="1600" dirty="0">
                <a:latin typeface="Lucida Console" pitchFamily="49" charset="0"/>
                <a:ea typeface="HY엽서M" pitchFamily="18" charset="-127"/>
              </a:rPr>
            </a:br>
            <a:endParaRPr lang="en-US" altLang="ko-KR" sz="1600" b="1" dirty="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b="1" dirty="0">
                <a:latin typeface="Lucida Console" pitchFamily="49" charset="0"/>
                <a:ea typeface="HY엽서M" pitchFamily="18" charset="-127"/>
              </a:rPr>
              <a:t>if </a:t>
            </a:r>
            <a:r>
              <a:rPr lang="en-US" altLang="ko-KR" sz="1600" dirty="0" err="1">
                <a:latin typeface="Lucida Console" pitchFamily="49" charset="0"/>
                <a:ea typeface="HY엽서M" pitchFamily="18" charset="-127"/>
              </a:rPr>
              <a:t>is_full</a:t>
            </a:r>
            <a:r>
              <a:rPr lang="en-US" altLang="ko-KR" sz="1600" dirty="0">
                <a:latin typeface="Lucida Console" pitchFamily="49" charset="0"/>
                <a:ea typeface="HY엽서M" pitchFamily="18" charset="-127"/>
              </a:rPr>
              <a:t>(</a:t>
            </a:r>
            <a:r>
              <a:rPr lang="en-US" altLang="ko-KR" sz="1600" i="1" dirty="0">
                <a:latin typeface="Lucida Console" pitchFamily="49" charset="0"/>
                <a:ea typeface="HY엽서M" pitchFamily="18" charset="-127"/>
              </a:rPr>
              <a:t>S</a:t>
            </a:r>
            <a:r>
              <a:rPr lang="en-US" altLang="ko-KR" sz="1600" dirty="0">
                <a:latin typeface="Lucida Console" pitchFamily="49" charset="0"/>
                <a:ea typeface="HY엽서M" pitchFamily="18" charset="-127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Lucida Console" pitchFamily="49" charset="0"/>
                <a:ea typeface="HY엽서M" pitchFamily="18" charset="-127"/>
              </a:rPr>
              <a:t>     error "overflow"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b="1" dirty="0">
                <a:latin typeface="Lucida Console" pitchFamily="49" charset="0"/>
                <a:ea typeface="HY엽서M" pitchFamily="18" charset="-127"/>
              </a:rPr>
              <a:t>else</a:t>
            </a:r>
            <a:r>
              <a:rPr lang="en-US" altLang="ko-KR" sz="1600" dirty="0">
                <a:latin typeface="Lucida Console" pitchFamily="49" charset="0"/>
                <a:ea typeface="HY엽서M" pitchFamily="18" charset="-127"/>
              </a:rPr>
              <a:t>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i="1" dirty="0">
                <a:latin typeface="Lucida Console" pitchFamily="49" charset="0"/>
                <a:ea typeface="HY엽서M" pitchFamily="18" charset="-127"/>
              </a:rPr>
              <a:t>     top</a:t>
            </a:r>
            <a:r>
              <a:rPr lang="en-US" altLang="ko-KR" sz="1600" dirty="0">
                <a:latin typeface="Lucida Console" pitchFamily="49" charset="0"/>
                <a:ea typeface="HY엽서M" pitchFamily="18" charset="-127"/>
              </a:rPr>
              <a:t>←</a:t>
            </a:r>
            <a:r>
              <a:rPr lang="en-US" altLang="ko-KR" sz="1600" i="1" dirty="0">
                <a:latin typeface="Lucida Console" pitchFamily="49" charset="0"/>
                <a:ea typeface="HY엽서M" pitchFamily="18" charset="-127"/>
              </a:rPr>
              <a:t>top</a:t>
            </a:r>
            <a:r>
              <a:rPr lang="en-US" altLang="ko-KR" sz="1600" dirty="0">
                <a:latin typeface="Lucida Console" pitchFamily="49" charset="0"/>
                <a:ea typeface="HY엽서M" pitchFamily="18" charset="-127"/>
              </a:rPr>
              <a:t>+1 </a:t>
            </a:r>
            <a:endParaRPr lang="en-US" altLang="ko-KR" sz="1600" i="1" dirty="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i="1" dirty="0">
                <a:latin typeface="Lucida Console" pitchFamily="49" charset="0"/>
                <a:ea typeface="HY엽서M" pitchFamily="18" charset="-127"/>
              </a:rPr>
              <a:t>     stack</a:t>
            </a:r>
            <a:r>
              <a:rPr lang="en-US" altLang="ko-KR" sz="1600" dirty="0">
                <a:latin typeface="Lucida Console" pitchFamily="49" charset="0"/>
                <a:ea typeface="HY엽서M" pitchFamily="18" charset="-127"/>
              </a:rPr>
              <a:t>[</a:t>
            </a:r>
            <a:r>
              <a:rPr lang="en-US" altLang="ko-KR" sz="1600" i="1" dirty="0">
                <a:latin typeface="Lucida Console" pitchFamily="49" charset="0"/>
                <a:ea typeface="HY엽서M" pitchFamily="18" charset="-127"/>
              </a:rPr>
              <a:t>top</a:t>
            </a:r>
            <a:r>
              <a:rPr lang="en-US" altLang="ko-KR" sz="1600" dirty="0">
                <a:latin typeface="Lucida Console" pitchFamily="49" charset="0"/>
                <a:ea typeface="HY엽서M" pitchFamily="18" charset="-127"/>
              </a:rPr>
              <a:t>]</a:t>
            </a:r>
            <a:r>
              <a:rPr lang="en-US" altLang="ko-KR" sz="1600" i="1" dirty="0">
                <a:latin typeface="Lucida Console" pitchFamily="49" charset="0"/>
                <a:ea typeface="HY엽서M" pitchFamily="18" charset="-127"/>
              </a:rPr>
              <a:t>←x</a:t>
            </a:r>
            <a:endParaRPr lang="en-US" altLang="ko-KR" sz="1600" dirty="0">
              <a:latin typeface="Lucida Console" pitchFamily="49" charset="0"/>
              <a:ea typeface="HY엽서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915" y="1657825"/>
            <a:ext cx="5201519" cy="28803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pop </a:t>
            </a:r>
            <a:r>
              <a:rPr lang="ko-KR" altLang="en-US"/>
              <a:t>연산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701570" y="1231423"/>
            <a:ext cx="6953845" cy="211750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pop(</a:t>
            </a:r>
            <a:r>
              <a:rPr lang="en-US" altLang="ko-KR" sz="1400" i="1" dirty="0">
                <a:latin typeface="Lucida Console" pitchFamily="49" charset="0"/>
                <a:ea typeface="HY엽서M" pitchFamily="18" charset="-127"/>
              </a:rPr>
              <a:t>S, x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):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dirty="0">
                <a:latin typeface="Lucida Console" pitchFamily="49" charset="0"/>
                <a:ea typeface="HY엽서M" pitchFamily="18" charset="-127"/>
              </a:rPr>
              <a:t>if </a:t>
            </a:r>
            <a:r>
              <a:rPr lang="en-US" altLang="ko-KR" sz="1400" dirty="0" err="1">
                <a:latin typeface="Lucida Console" pitchFamily="49" charset="0"/>
                <a:ea typeface="HY엽서M" pitchFamily="18" charset="-127"/>
              </a:rPr>
              <a:t>is_empty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(</a:t>
            </a:r>
            <a:r>
              <a:rPr lang="en-US" altLang="ko-KR" sz="1400" i="1" dirty="0">
                <a:latin typeface="Lucida Console" pitchFamily="49" charset="0"/>
                <a:ea typeface="HY엽서M" pitchFamily="18" charset="-127"/>
              </a:rPr>
              <a:t>S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     </a:t>
            </a:r>
            <a:r>
              <a:rPr lang="en-US" altLang="ko-KR" sz="1400" b="1" dirty="0">
                <a:latin typeface="Lucida Console" pitchFamily="49" charset="0"/>
                <a:ea typeface="HY엽서M" pitchFamily="18" charset="-127"/>
              </a:rPr>
              <a:t>then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 error "underflow"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dirty="0">
                <a:latin typeface="Lucida Console" pitchFamily="49" charset="0"/>
                <a:ea typeface="HY엽서M" pitchFamily="18" charset="-127"/>
              </a:rPr>
              <a:t>else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i="1" dirty="0">
                <a:latin typeface="Lucida Console" pitchFamily="49" charset="0"/>
                <a:ea typeface="HY엽서M" pitchFamily="18" charset="-127"/>
              </a:rPr>
              <a:t>     </a:t>
            </a:r>
            <a:r>
              <a:rPr lang="en-US" altLang="ko-KR" sz="1400" i="1" dirty="0" err="1">
                <a:latin typeface="Lucida Console" pitchFamily="49" charset="0"/>
                <a:ea typeface="HY엽서M" pitchFamily="18" charset="-127"/>
              </a:rPr>
              <a:t>e</a:t>
            </a:r>
            <a:r>
              <a:rPr lang="en-US" altLang="ko-KR" sz="1400" dirty="0" err="1">
                <a:latin typeface="Lucida Console" pitchFamily="49" charset="0"/>
                <a:ea typeface="HY엽서M" pitchFamily="18" charset="-127"/>
              </a:rPr>
              <a:t>←stack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[</a:t>
            </a:r>
            <a:r>
              <a:rPr lang="en-US" altLang="ko-KR" sz="1400" i="1" dirty="0">
                <a:latin typeface="Lucida Console" pitchFamily="49" charset="0"/>
                <a:ea typeface="HY엽서M" pitchFamily="18" charset="-127"/>
              </a:rPr>
              <a:t>top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]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     </a:t>
            </a:r>
            <a:r>
              <a:rPr lang="en-US" altLang="ko-KR" sz="1400" i="1" dirty="0">
                <a:latin typeface="Lucida Console" pitchFamily="49" charset="0"/>
                <a:ea typeface="HY엽서M" pitchFamily="18" charset="-127"/>
              </a:rPr>
              <a:t>top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←</a:t>
            </a:r>
            <a:r>
              <a:rPr lang="en-US" altLang="ko-KR" sz="1400" i="1" dirty="0">
                <a:latin typeface="Lucida Console" pitchFamily="49" charset="0"/>
                <a:ea typeface="HY엽서M" pitchFamily="18" charset="-127"/>
              </a:rPr>
              <a:t>top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-1 </a:t>
            </a:r>
            <a:endParaRPr lang="en-US" altLang="ko-KR" sz="1400" i="1" dirty="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i="1" dirty="0">
                <a:latin typeface="Lucida Console" pitchFamily="49" charset="0"/>
                <a:ea typeface="HY엽서M" pitchFamily="18" charset="-127"/>
              </a:rPr>
              <a:t>     </a:t>
            </a:r>
            <a:r>
              <a:rPr lang="en-US" altLang="ko-KR" sz="1400" b="1" dirty="0">
                <a:latin typeface="Lucida Console" pitchFamily="49" charset="0"/>
                <a:ea typeface="HY엽서M" pitchFamily="18" charset="-127"/>
              </a:rPr>
              <a:t>return</a:t>
            </a:r>
            <a:r>
              <a:rPr lang="en-US" altLang="ko-KR" sz="1400" i="1" dirty="0">
                <a:latin typeface="Lucida Console" pitchFamily="49" charset="0"/>
                <a:ea typeface="HY엽서M" pitchFamily="18" charset="-127"/>
              </a:rPr>
              <a:t> 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735" y="3474005"/>
            <a:ext cx="4669097" cy="26025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전역 변수로 구현하는 방법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7032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ko-KR" sz="1500"/>
          </a:p>
          <a:p>
            <a:pPr eaLnBrk="1" hangingPunct="1">
              <a:lnSpc>
                <a:spcPct val="90000"/>
              </a:lnSpc>
            </a:pPr>
            <a:endParaRPr lang="en-US" altLang="ko-KR" sz="150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26811" y="1358770"/>
            <a:ext cx="7590594" cy="470282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#include &lt;</a:t>
            </a:r>
            <a:r>
              <a:rPr lang="en-US" altLang="ko-KR" sz="1400" dirty="0" err="1">
                <a:latin typeface="Trebuchet MS" panose="020B0603020202020204" pitchFamily="34" charset="0"/>
              </a:rPr>
              <a:t>stdio.h</a:t>
            </a:r>
            <a:r>
              <a:rPr lang="en-US" altLang="ko-KR" sz="1400" dirty="0">
                <a:latin typeface="Trebuchet MS" panose="020B0603020202020204" pitchFamily="34" charset="0"/>
              </a:rPr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#include &lt;</a:t>
            </a:r>
            <a:r>
              <a:rPr lang="en-US" altLang="ko-KR" sz="1400" dirty="0" err="1">
                <a:latin typeface="Trebuchet MS" panose="020B0603020202020204" pitchFamily="34" charset="0"/>
              </a:rPr>
              <a:t>stdlib.h</a:t>
            </a:r>
            <a:r>
              <a:rPr lang="en-US" altLang="ko-KR" sz="1400" dirty="0">
                <a:latin typeface="Trebuchet MS" panose="020B0603020202020204" pitchFamily="34" charset="0"/>
              </a:rPr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#define MAX_STACK_SIZE 100	// </a:t>
            </a:r>
            <a:r>
              <a:rPr lang="ko-KR" altLang="en-US" sz="1400" dirty="0">
                <a:latin typeface="Trebuchet MS" panose="020B0603020202020204" pitchFamily="34" charset="0"/>
              </a:rPr>
              <a:t>스택의 최대 크기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element;		// </a:t>
            </a:r>
            <a:r>
              <a:rPr lang="ko-KR" altLang="en-US" sz="1400" dirty="0">
                <a:latin typeface="Trebuchet MS" panose="020B0603020202020204" pitchFamily="34" charset="0"/>
              </a:rPr>
              <a:t>데이터의 </a:t>
            </a:r>
            <a:r>
              <a:rPr lang="ko-KR" altLang="en-US" sz="1400" dirty="0" err="1">
                <a:latin typeface="Trebuchet MS" panose="020B0603020202020204" pitchFamily="34" charset="0"/>
              </a:rPr>
              <a:t>자료형</a:t>
            </a:r>
            <a:endParaRPr lang="ko-KR" altLang="en-US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element  stack[MAX_STACK_SIZE]; // 1</a:t>
            </a:r>
            <a:r>
              <a:rPr lang="ko-KR" altLang="en-US" sz="1400" dirty="0">
                <a:latin typeface="Trebuchet MS" panose="020B0603020202020204" pitchFamily="34" charset="0"/>
              </a:rPr>
              <a:t>차원 배열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 top = -1;			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공백 상태 검출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(top == -1);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포화 상태 검출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(top == (MAX_STACK_SIZE - 1));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F52F9C5-6BE1-5D5A-4512-19713CD973F6}"/>
              </a:ext>
            </a:extLst>
          </p:cNvPr>
          <p:cNvSpPr/>
          <p:nvPr/>
        </p:nvSpPr>
        <p:spPr>
          <a:xfrm>
            <a:off x="656565" y="2078850"/>
            <a:ext cx="4815535" cy="11701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511D6C-B8E0-A1CA-718D-94EB10E9E543}"/>
              </a:ext>
            </a:extLst>
          </p:cNvPr>
          <p:cNvSpPr txBox="1"/>
          <p:nvPr/>
        </p:nvSpPr>
        <p:spPr>
          <a:xfrm>
            <a:off x="5472100" y="241278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3366FF"/>
                </a:solidFill>
              </a:rPr>
              <a:t> </a:t>
            </a:r>
            <a:r>
              <a:rPr lang="ko-KR" altLang="en-US" b="1" dirty="0">
                <a:solidFill>
                  <a:srgbClr val="3366FF"/>
                </a:solidFill>
              </a:rPr>
              <a:t>전역변수</a:t>
            </a:r>
          </a:p>
        </p:txBody>
      </p:sp>
    </p:spTree>
    <p:extLst>
      <p:ext uri="{BB962C8B-B14F-4D97-AF65-F5344CB8AC3E}">
        <p14:creationId xmlns:p14="http://schemas.microsoft.com/office/powerpoint/2010/main" val="1434814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43635"/>
            <a:ext cx="81534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4000" dirty="0"/>
              <a:t>전역 변수로 구현하는 방법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7032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ko-KR" sz="1500"/>
          </a:p>
          <a:p>
            <a:pPr eaLnBrk="1" hangingPunct="1">
              <a:lnSpc>
                <a:spcPct val="90000"/>
              </a:lnSpc>
            </a:pPr>
            <a:endParaRPr lang="en-US" altLang="ko-KR" sz="150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971600" y="1403775"/>
            <a:ext cx="7043738" cy="299774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</a:rPr>
              <a:t>삽입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void push(element item)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if (</a:t>
            </a:r>
            <a:r>
              <a:rPr lang="en-US" altLang="ko-KR" sz="16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600" dirty="0">
                <a:latin typeface="Trebuchet MS" panose="020B0603020202020204" pitchFamily="34" charset="0"/>
              </a:rPr>
              <a:t>())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	</a:t>
            </a:r>
            <a:r>
              <a:rPr lang="en-US" altLang="ko-KR" sz="1600" dirty="0" err="1">
                <a:latin typeface="Trebuchet MS" panose="020B0603020202020204" pitchFamily="34" charset="0"/>
              </a:rPr>
              <a:t>fprintf</a:t>
            </a:r>
            <a:r>
              <a:rPr lang="en-US" altLang="ko-KR" sz="1600" dirty="0"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</a:rPr>
              <a:t>stderr</a:t>
            </a:r>
            <a:r>
              <a:rPr lang="en-US" altLang="ko-KR" sz="1600" dirty="0">
                <a:latin typeface="Trebuchet MS" panose="020B0603020202020204" pitchFamily="34" charset="0"/>
              </a:rPr>
              <a:t>, "</a:t>
            </a:r>
            <a:r>
              <a:rPr lang="ko-KR" altLang="en-US" sz="1600" dirty="0">
                <a:latin typeface="Trebuchet MS" panose="020B0603020202020204" pitchFamily="34" charset="0"/>
              </a:rPr>
              <a:t>스택 포화 에러</a:t>
            </a:r>
            <a:r>
              <a:rPr lang="en-US" altLang="ko-KR" sz="1600" dirty="0">
                <a:latin typeface="Trebuchet MS" panose="020B0603020202020204" pitchFamily="34" charset="0"/>
              </a:rPr>
              <a:t>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	return;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else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                                  stack[++top] = item;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43635"/>
            <a:ext cx="81534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4000" dirty="0"/>
              <a:t>전역 변수로 구현하는 방법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7032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ko-KR" sz="1500"/>
          </a:p>
          <a:p>
            <a:pPr eaLnBrk="1" hangingPunct="1">
              <a:lnSpc>
                <a:spcPct val="90000"/>
              </a:lnSpc>
            </a:pPr>
            <a:endParaRPr lang="en-US" altLang="ko-KR" sz="150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926595" y="1853825"/>
            <a:ext cx="7043738" cy="299774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</a:rPr>
              <a:t>삭제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element pop()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if (</a:t>
            </a:r>
            <a:r>
              <a:rPr lang="en-US" altLang="ko-KR" sz="16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600" dirty="0">
                <a:latin typeface="Trebuchet MS" panose="020B0603020202020204" pitchFamily="34" charset="0"/>
              </a:rPr>
              <a:t>())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	</a:t>
            </a:r>
            <a:r>
              <a:rPr lang="en-US" altLang="ko-KR" sz="1600" dirty="0" err="1">
                <a:latin typeface="Trebuchet MS" panose="020B0603020202020204" pitchFamily="34" charset="0"/>
              </a:rPr>
              <a:t>fprintf</a:t>
            </a:r>
            <a:r>
              <a:rPr lang="en-US" altLang="ko-KR" sz="1600" dirty="0"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</a:rPr>
              <a:t>stderr</a:t>
            </a:r>
            <a:r>
              <a:rPr lang="en-US" altLang="ko-KR" sz="1600" dirty="0">
                <a:latin typeface="Trebuchet MS" panose="020B0603020202020204" pitchFamily="34" charset="0"/>
              </a:rPr>
              <a:t>, "</a:t>
            </a:r>
            <a:r>
              <a:rPr lang="ko-KR" altLang="en-US" sz="1600" dirty="0">
                <a:latin typeface="Trebuchet MS" panose="020B0603020202020204" pitchFamily="34" charset="0"/>
              </a:rPr>
              <a:t>스택 공백 에러</a:t>
            </a:r>
            <a:r>
              <a:rPr lang="en-US" altLang="ko-KR" sz="1600" dirty="0">
                <a:latin typeface="Trebuchet MS" panose="020B0603020202020204" pitchFamily="34" charset="0"/>
              </a:rPr>
              <a:t>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	exit(1);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else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                              return stack[top--];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}</a:t>
            </a:r>
            <a:endParaRPr lang="en-US" altLang="ko-KR" sz="1600" i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321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전역 변수로 구현하는 방법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7032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ko-KR" sz="1500"/>
          </a:p>
          <a:p>
            <a:pPr eaLnBrk="1" hangingPunct="1">
              <a:lnSpc>
                <a:spcPct val="90000"/>
              </a:lnSpc>
            </a:pPr>
            <a:endParaRPr lang="en-US" altLang="ko-KR" sz="150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26811" y="1554040"/>
            <a:ext cx="7043738" cy="263456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main(void)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push(1);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push(2);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push(3);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("%d\n", pop());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("%d\n", pop());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("%d\n", pop());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  <a:endParaRPr lang="en-US" altLang="ko-KR" sz="1400" i="1" dirty="0">
              <a:latin typeface="Trebuchet MS" panose="020B0603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1275" y="4329100"/>
            <a:ext cx="7043738" cy="738664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2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36836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3084" y="53135"/>
            <a:ext cx="8153400" cy="990600"/>
          </a:xfrm>
        </p:spPr>
        <p:txBody>
          <a:bodyPr/>
          <a:lstStyle/>
          <a:p>
            <a:pPr eaLnBrk="1" hangingPunct="1"/>
            <a:r>
              <a:rPr lang="ko-KR" altLang="en-US" dirty="0"/>
              <a:t>구조체 배열 사용하기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7032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ko-KR" sz="1500"/>
          </a:p>
          <a:p>
            <a:pPr eaLnBrk="1" hangingPunct="1">
              <a:lnSpc>
                <a:spcPct val="90000"/>
              </a:lnSpc>
            </a:pPr>
            <a:endParaRPr lang="en-US" altLang="ko-KR" sz="150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56565" y="825487"/>
            <a:ext cx="7043738" cy="599548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#define MAX_STACK_SIZE 100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element;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latin typeface="Trebuchet MS" panose="020B0603020202020204" pitchFamily="34" charset="0"/>
              </a:rPr>
              <a:t>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element data[MAX_STACK_SIZE];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top;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 </a:t>
            </a:r>
            <a:r>
              <a:rPr lang="en-US" altLang="ko-KR" sz="1400" dirty="0" err="1">
                <a:latin typeface="Trebuchet MS" panose="020B0603020202020204" pitchFamily="34" charset="0"/>
              </a:rPr>
              <a:t>StackType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스택 초기화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init_stack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StackType</a:t>
            </a:r>
            <a:r>
              <a:rPr lang="en-US" altLang="ko-KR" sz="1400" dirty="0">
                <a:latin typeface="Trebuchet MS" panose="020B0603020202020204" pitchFamily="34" charset="0"/>
              </a:rPr>
              <a:t> *s)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s-&gt;top = -1;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공백 상태 검출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StackType</a:t>
            </a:r>
            <a:r>
              <a:rPr lang="en-US" altLang="ko-KR" sz="1400" dirty="0">
                <a:latin typeface="Trebuchet MS" panose="020B0603020202020204" pitchFamily="34" charset="0"/>
              </a:rPr>
              <a:t> *s)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(s-&gt;top == -1);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포화 상태 검출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StackType</a:t>
            </a:r>
            <a:r>
              <a:rPr lang="en-US" altLang="ko-KR" sz="1400" dirty="0">
                <a:latin typeface="Trebuchet MS" panose="020B0603020202020204" pitchFamily="34" charset="0"/>
              </a:rPr>
              <a:t> *s)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(s-&gt;top == (MAX_STACK_SIZE - 1));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  <a:endParaRPr lang="en-US" altLang="ko-KR" sz="1400" i="1" dirty="0">
              <a:latin typeface="Trebuchet MS" panose="020B0603020202020204" pitchFamily="34" charset="0"/>
            </a:endParaRPr>
          </a:p>
        </p:txBody>
      </p:sp>
      <p:sp>
        <p:nvSpPr>
          <p:cNvPr id="15365" name="AutoShape 6"/>
          <p:cNvSpPr>
            <a:spLocks/>
          </p:cNvSpPr>
          <p:nvPr/>
        </p:nvSpPr>
        <p:spPr bwMode="auto">
          <a:xfrm>
            <a:off x="4930143" y="1993287"/>
            <a:ext cx="2232025" cy="474663"/>
          </a:xfrm>
          <a:prstGeom prst="borderCallout2">
            <a:avLst>
              <a:gd name="adj1" fmla="val 24079"/>
              <a:gd name="adj2" fmla="val -3412"/>
              <a:gd name="adj3" fmla="val 24079"/>
              <a:gd name="adj4" fmla="val -62306"/>
              <a:gd name="adj5" fmla="val -8028"/>
              <a:gd name="adj6" fmla="val -12347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200">
                <a:solidFill>
                  <a:srgbClr val="FF3300"/>
                </a:solidFill>
              </a:rPr>
              <a:t>배열의 요소는 </a:t>
            </a:r>
            <a:r>
              <a:rPr lang="en-US" altLang="ko-KR" sz="1200">
                <a:solidFill>
                  <a:srgbClr val="FF3300"/>
                </a:solidFill>
              </a:rPr>
              <a:t>element</a:t>
            </a:r>
            <a:r>
              <a:rPr lang="ko-KR" altLang="en-US" sz="1200">
                <a:solidFill>
                  <a:srgbClr val="FF3300"/>
                </a:solidFill>
              </a:rPr>
              <a:t>타입으로 선언</a:t>
            </a:r>
          </a:p>
        </p:txBody>
      </p:sp>
      <p:sp>
        <p:nvSpPr>
          <p:cNvPr id="15366" name="AutoShape 7"/>
          <p:cNvSpPr>
            <a:spLocks/>
          </p:cNvSpPr>
          <p:nvPr/>
        </p:nvSpPr>
        <p:spPr bwMode="auto">
          <a:xfrm>
            <a:off x="5022050" y="3293985"/>
            <a:ext cx="2232025" cy="474662"/>
          </a:xfrm>
          <a:prstGeom prst="borderCallout2">
            <a:avLst>
              <a:gd name="adj1" fmla="val 24079"/>
              <a:gd name="adj2" fmla="val -3412"/>
              <a:gd name="adj3" fmla="val 24079"/>
              <a:gd name="adj4" fmla="val -120912"/>
              <a:gd name="adj5" fmla="val -85282"/>
              <a:gd name="adj6" fmla="val -148505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200">
                <a:solidFill>
                  <a:srgbClr val="FF3300"/>
                </a:solidFill>
              </a:rPr>
              <a:t>관련 데이터를 구조체로 묶어서 함수의 파라미터로 전달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FD9A7D-569B-9C17-2D2C-2949A6B137B1}"/>
              </a:ext>
            </a:extLst>
          </p:cNvPr>
          <p:cNvSpPr txBox="1"/>
          <p:nvPr/>
        </p:nvSpPr>
        <p:spPr>
          <a:xfrm>
            <a:off x="-3888940" y="610692"/>
            <a:ext cx="2497949" cy="338554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4000" dirty="0"/>
              <a:t>data </a:t>
            </a:r>
          </a:p>
          <a:p>
            <a:endParaRPr lang="en-US" altLang="ko-KR" sz="4000" dirty="0"/>
          </a:p>
          <a:p>
            <a:endParaRPr lang="en-US" altLang="ko-KR" sz="4000" dirty="0"/>
          </a:p>
          <a:p>
            <a:r>
              <a:rPr lang="en-US" altLang="ko-KR" sz="4000" dirty="0"/>
              <a:t>Top = -1</a:t>
            </a:r>
            <a:endParaRPr lang="en-US" altLang="ko-KR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4AC1F1-B082-980B-8FD6-17CD2EAC36FB}"/>
              </a:ext>
            </a:extLst>
          </p:cNvPr>
          <p:cNvSpPr txBox="1"/>
          <p:nvPr/>
        </p:nvSpPr>
        <p:spPr>
          <a:xfrm>
            <a:off x="-3236196" y="-82895"/>
            <a:ext cx="76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7B5ED1-63C4-7BCB-7758-B11E40D7B568}"/>
              </a:ext>
            </a:extLst>
          </p:cNvPr>
          <p:cNvSpPr txBox="1"/>
          <p:nvPr/>
        </p:nvSpPr>
        <p:spPr>
          <a:xfrm>
            <a:off x="-5666466" y="1582580"/>
            <a:ext cx="76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B2C08A1-5C8D-E8C0-2405-79435A07F72C}"/>
              </a:ext>
            </a:extLst>
          </p:cNvPr>
          <p:cNvCxnSpPr/>
          <p:nvPr/>
        </p:nvCxnSpPr>
        <p:spPr>
          <a:xfrm>
            <a:off x="-5171411" y="1874967"/>
            <a:ext cx="1282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55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배열 사용하기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ko-KR" sz="1500"/>
          </a:p>
          <a:p>
            <a:pPr eaLnBrk="1" hangingPunct="1">
              <a:lnSpc>
                <a:spcPct val="90000"/>
              </a:lnSpc>
            </a:pPr>
            <a:endParaRPr lang="en-US" altLang="ko-KR" sz="1500"/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746575" y="278650"/>
            <a:ext cx="7043737" cy="595239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+mj-ea"/>
              </a:rPr>
              <a:t>// </a:t>
            </a:r>
            <a:r>
              <a:rPr lang="ko-KR" altLang="en-US" sz="1600" dirty="0" err="1">
                <a:latin typeface="Trebuchet MS" panose="020B0603020202020204" pitchFamily="34" charset="0"/>
                <a:ea typeface="+mj-ea"/>
              </a:rPr>
              <a:t>삽입함수</a:t>
            </a:r>
            <a:endParaRPr lang="ko-KR" altLang="en-US" sz="1600" dirty="0">
              <a:latin typeface="Trebuchet MS" panose="020B0603020202020204" pitchFamily="34" charset="0"/>
              <a:ea typeface="+mj-ea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+mj-ea"/>
              </a:rPr>
              <a:t>void push(</a:t>
            </a:r>
            <a:r>
              <a:rPr lang="en-US" altLang="ko-KR" sz="1600" dirty="0" err="1">
                <a:latin typeface="Trebuchet MS" panose="020B0603020202020204" pitchFamily="34" charset="0"/>
                <a:ea typeface="+mj-ea"/>
              </a:rPr>
              <a:t>StackType</a:t>
            </a:r>
            <a:r>
              <a:rPr lang="en-US" altLang="ko-KR" sz="1600" dirty="0">
                <a:latin typeface="Trebuchet MS" panose="020B0603020202020204" pitchFamily="34" charset="0"/>
                <a:ea typeface="+mj-ea"/>
              </a:rPr>
              <a:t> *s, element item)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+mj-ea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+mj-ea"/>
              </a:rPr>
              <a:t>	if (</a:t>
            </a:r>
            <a:r>
              <a:rPr lang="en-US" altLang="ko-KR" sz="1600" dirty="0" err="1">
                <a:latin typeface="Trebuchet MS" panose="020B0603020202020204" pitchFamily="34" charset="0"/>
                <a:ea typeface="+mj-ea"/>
              </a:rPr>
              <a:t>is_full</a:t>
            </a:r>
            <a:r>
              <a:rPr lang="en-US" altLang="ko-KR" sz="1600" dirty="0">
                <a:latin typeface="Trebuchet MS" panose="020B0603020202020204" pitchFamily="34" charset="0"/>
                <a:ea typeface="+mj-ea"/>
              </a:rPr>
              <a:t>(s))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+mj-ea"/>
              </a:rPr>
              <a:t>		</a:t>
            </a:r>
            <a:r>
              <a:rPr lang="en-US" altLang="ko-KR" sz="1600" dirty="0" err="1">
                <a:latin typeface="Trebuchet MS" panose="020B0603020202020204" pitchFamily="34" charset="0"/>
                <a:ea typeface="+mj-ea"/>
              </a:rPr>
              <a:t>fprintf</a:t>
            </a:r>
            <a:r>
              <a:rPr lang="en-US" altLang="ko-KR" sz="1600" dirty="0">
                <a:latin typeface="Trebuchet MS" panose="020B0603020202020204" pitchFamily="34" charset="0"/>
                <a:ea typeface="+mj-ea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+mj-ea"/>
              </a:rPr>
              <a:t>stderr</a:t>
            </a:r>
            <a:r>
              <a:rPr lang="en-US" altLang="ko-KR" sz="1600" dirty="0">
                <a:latin typeface="Trebuchet MS" panose="020B0603020202020204" pitchFamily="34" charset="0"/>
                <a:ea typeface="+mj-ea"/>
              </a:rPr>
              <a:t>, "</a:t>
            </a:r>
            <a:r>
              <a:rPr lang="ko-KR" altLang="en-US" sz="1600" dirty="0">
                <a:latin typeface="Trebuchet MS" panose="020B0603020202020204" pitchFamily="34" charset="0"/>
                <a:ea typeface="+mj-ea"/>
              </a:rPr>
              <a:t>스택 포화 에러</a:t>
            </a:r>
            <a:r>
              <a:rPr lang="en-US" altLang="ko-KR" sz="1600" dirty="0">
                <a:latin typeface="Trebuchet MS" panose="020B0603020202020204" pitchFamily="34" charset="0"/>
                <a:ea typeface="+mj-ea"/>
              </a:rPr>
              <a:t>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+mj-ea"/>
              </a:rPr>
              <a:t>		return;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+mj-ea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+mj-ea"/>
              </a:rPr>
              <a:t>	else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+mj-ea"/>
              </a:rPr>
              <a:t>                                  s-&gt;data[++(s-&gt;top)] = item;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+mj-ea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+mj-ea"/>
              </a:rPr>
              <a:t>// </a:t>
            </a:r>
            <a:r>
              <a:rPr lang="ko-KR" altLang="en-US" sz="1600" dirty="0" err="1">
                <a:latin typeface="Trebuchet MS" panose="020B0603020202020204" pitchFamily="34" charset="0"/>
                <a:ea typeface="+mj-ea"/>
              </a:rPr>
              <a:t>삭제함수</a:t>
            </a:r>
            <a:endParaRPr lang="ko-KR" altLang="en-US" sz="1600" dirty="0">
              <a:latin typeface="Trebuchet MS" panose="020B0603020202020204" pitchFamily="34" charset="0"/>
              <a:ea typeface="+mj-ea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+mj-ea"/>
              </a:rPr>
              <a:t>element pop(</a:t>
            </a:r>
            <a:r>
              <a:rPr lang="en-US" altLang="ko-KR" sz="1600" dirty="0" err="1">
                <a:latin typeface="Trebuchet MS" panose="020B0603020202020204" pitchFamily="34" charset="0"/>
                <a:ea typeface="+mj-ea"/>
              </a:rPr>
              <a:t>StackType</a:t>
            </a:r>
            <a:r>
              <a:rPr lang="en-US" altLang="ko-KR" sz="1600" dirty="0">
                <a:latin typeface="Trebuchet MS" panose="020B0603020202020204" pitchFamily="34" charset="0"/>
                <a:ea typeface="+mj-ea"/>
              </a:rPr>
              <a:t> *s)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+mj-ea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+mj-ea"/>
              </a:rPr>
              <a:t>	if (</a:t>
            </a:r>
            <a:r>
              <a:rPr lang="en-US" altLang="ko-KR" sz="1600" dirty="0" err="1">
                <a:latin typeface="Trebuchet MS" panose="020B0603020202020204" pitchFamily="34" charset="0"/>
                <a:ea typeface="+mj-ea"/>
              </a:rPr>
              <a:t>is_empty</a:t>
            </a:r>
            <a:r>
              <a:rPr lang="en-US" altLang="ko-KR" sz="1600" dirty="0">
                <a:latin typeface="Trebuchet MS" panose="020B0603020202020204" pitchFamily="34" charset="0"/>
                <a:ea typeface="+mj-ea"/>
              </a:rPr>
              <a:t>(s))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+mj-ea"/>
              </a:rPr>
              <a:t>		</a:t>
            </a:r>
            <a:r>
              <a:rPr lang="en-US" altLang="ko-KR" sz="1600" dirty="0" err="1">
                <a:latin typeface="Trebuchet MS" panose="020B0603020202020204" pitchFamily="34" charset="0"/>
                <a:ea typeface="+mj-ea"/>
              </a:rPr>
              <a:t>fprintf</a:t>
            </a:r>
            <a:r>
              <a:rPr lang="en-US" altLang="ko-KR" sz="1600" dirty="0">
                <a:latin typeface="Trebuchet MS" panose="020B0603020202020204" pitchFamily="34" charset="0"/>
                <a:ea typeface="+mj-ea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+mj-ea"/>
              </a:rPr>
              <a:t>stderr</a:t>
            </a:r>
            <a:r>
              <a:rPr lang="en-US" altLang="ko-KR" sz="1600" dirty="0">
                <a:latin typeface="Trebuchet MS" panose="020B0603020202020204" pitchFamily="34" charset="0"/>
                <a:ea typeface="+mj-ea"/>
              </a:rPr>
              <a:t>, "</a:t>
            </a:r>
            <a:r>
              <a:rPr lang="ko-KR" altLang="en-US" sz="1600" dirty="0">
                <a:latin typeface="Trebuchet MS" panose="020B0603020202020204" pitchFamily="34" charset="0"/>
                <a:ea typeface="+mj-ea"/>
              </a:rPr>
              <a:t>스택 공백 에러</a:t>
            </a:r>
            <a:r>
              <a:rPr lang="en-US" altLang="ko-KR" sz="1600" dirty="0">
                <a:latin typeface="Trebuchet MS" panose="020B0603020202020204" pitchFamily="34" charset="0"/>
                <a:ea typeface="+mj-ea"/>
              </a:rPr>
              <a:t>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+mj-ea"/>
              </a:rPr>
              <a:t>		exit(1);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+mj-ea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+mj-ea"/>
              </a:rPr>
              <a:t>	else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+mj-ea"/>
              </a:rPr>
              <a:t>                              return s-&gt;data[(s-&gt;top)--];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+mj-ea"/>
              </a:rPr>
              <a:t>}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A9A44CD-D8A0-C7E3-D6C2-0412C2FC3A19}"/>
              </a:ext>
            </a:extLst>
          </p:cNvPr>
          <p:cNvCxnSpPr>
            <a:cxnSpLocks/>
          </p:cNvCxnSpPr>
          <p:nvPr/>
        </p:nvCxnSpPr>
        <p:spPr>
          <a:xfrm>
            <a:off x="5517105" y="2708920"/>
            <a:ext cx="2655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614A41-1B2D-1FCD-7D8B-AAF9AB3B6ACE}"/>
              </a:ext>
            </a:extLst>
          </p:cNvPr>
          <p:cNvSpPr txBox="1"/>
          <p:nvPr/>
        </p:nvSpPr>
        <p:spPr>
          <a:xfrm>
            <a:off x="8532440" y="2393885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++s-&gt;top</a:t>
            </a:r>
          </a:p>
          <a:p>
            <a:r>
              <a:rPr lang="en-US" altLang="ko-KR" dirty="0"/>
              <a:t>S-&gt;data[s-&gt;top]=item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324659-9594-EFD2-AE6D-52FBCEC2B989}"/>
              </a:ext>
            </a:extLst>
          </p:cNvPr>
          <p:cNvSpPr txBox="1"/>
          <p:nvPr/>
        </p:nvSpPr>
        <p:spPr>
          <a:xfrm>
            <a:off x="11500414" y="1409609"/>
            <a:ext cx="1264851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    </a:t>
            </a:r>
            <a:r>
              <a:rPr lang="en-US" altLang="ko-KR" dirty="0">
                <a:sym typeface="Wingdings" panose="05000000000000000000" pitchFamily="2" charset="2"/>
              </a:rPr>
              <a:t>top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B8C80-EFB8-FFAC-C683-2C14E3F772EA}"/>
              </a:ext>
            </a:extLst>
          </p:cNvPr>
          <p:cNvSpPr txBox="1"/>
          <p:nvPr/>
        </p:nvSpPr>
        <p:spPr>
          <a:xfrm>
            <a:off x="11483504" y="-558191"/>
            <a:ext cx="1264851" cy="196855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스택이란</a:t>
            </a:r>
            <a:r>
              <a:rPr lang="en-US" altLang="ko-KR"/>
              <a:t>?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kumimoji="0" lang="ko-KR" altLang="en-US" dirty="0"/>
              <a:t>스택</a:t>
            </a:r>
            <a:r>
              <a:rPr kumimoji="0" lang="en-US" altLang="ko-KR" dirty="0"/>
              <a:t>(stack): </a:t>
            </a:r>
            <a:r>
              <a:rPr kumimoji="0" lang="ko-KR" altLang="en-US" dirty="0" err="1"/>
              <a:t>쌓아놓은</a:t>
            </a:r>
            <a:r>
              <a:rPr kumimoji="0" lang="ko-KR" altLang="en-US" dirty="0"/>
              <a:t> 더미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35" y="2571750"/>
            <a:ext cx="6115050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배열 사용하기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7032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ko-KR" sz="1500"/>
          </a:p>
          <a:p>
            <a:pPr eaLnBrk="1" hangingPunct="1">
              <a:lnSpc>
                <a:spcPct val="90000"/>
              </a:lnSpc>
            </a:pPr>
            <a:endParaRPr lang="en-US" altLang="ko-KR" sz="150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26811" y="1554040"/>
            <a:ext cx="7043738" cy="366869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main(void)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StackType</a:t>
            </a:r>
            <a:r>
              <a:rPr lang="en-US" altLang="ko-KR" sz="1400" dirty="0">
                <a:latin typeface="Trebuchet MS" panose="020B0603020202020204" pitchFamily="34" charset="0"/>
              </a:rPr>
              <a:t> s;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init_stack</a:t>
            </a:r>
            <a:r>
              <a:rPr lang="en-US" altLang="ko-KR" sz="1400" dirty="0">
                <a:latin typeface="Trebuchet MS" panose="020B0603020202020204" pitchFamily="34" charset="0"/>
              </a:rPr>
              <a:t>(&amp;s);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push(&amp;s, 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push(&amp;s, 2);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push(&amp;s, 3);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("%d\n", pop(&amp;s));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("%d\n", pop(&amp;s));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("%d\n", pop(&amp;s));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  <a:endParaRPr lang="en-US" altLang="ko-KR" sz="1400" i="1" dirty="0">
              <a:latin typeface="Trebuchet MS" panose="020B0603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6811" y="5409220"/>
            <a:ext cx="7043738" cy="738664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2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61660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스택의 응용</a:t>
            </a:r>
            <a:r>
              <a:rPr lang="en-US" altLang="ko-KR"/>
              <a:t>: </a:t>
            </a:r>
            <a:r>
              <a:rPr lang="ko-KR" altLang="en-US"/>
              <a:t>괄호검사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ko-KR" altLang="en-US" sz="2000" dirty="0"/>
              <a:t>괄호의 종류</a:t>
            </a:r>
            <a:r>
              <a:rPr lang="en-US" altLang="ko-KR" sz="2000" dirty="0"/>
              <a:t>: </a:t>
            </a:r>
            <a:r>
              <a:rPr lang="ko-KR" altLang="en-US" sz="2000" dirty="0"/>
              <a:t>대괄호 </a:t>
            </a:r>
            <a:r>
              <a:rPr lang="en-US" altLang="ko-KR" sz="2000" dirty="0"/>
              <a:t>(</a:t>
            </a:r>
            <a:r>
              <a:rPr lang="en-US" altLang="ko-KR" sz="2000" dirty="0">
                <a:latin typeface="Arial" charset="0"/>
              </a:rPr>
              <a:t>‘</a:t>
            </a:r>
            <a:r>
              <a:rPr lang="en-US" altLang="ko-KR" sz="2000" dirty="0"/>
              <a:t>[</a:t>
            </a:r>
            <a:r>
              <a:rPr lang="en-US" altLang="ko-KR" sz="2000" dirty="0">
                <a:latin typeface="Arial" charset="0"/>
              </a:rPr>
              <a:t>’</a:t>
            </a:r>
            <a:r>
              <a:rPr lang="en-US" altLang="ko-KR" sz="2000" dirty="0"/>
              <a:t>, </a:t>
            </a:r>
            <a:r>
              <a:rPr lang="en-US" altLang="ko-KR" sz="2000" dirty="0">
                <a:latin typeface="Arial" charset="0"/>
              </a:rPr>
              <a:t>‘</a:t>
            </a:r>
            <a:r>
              <a:rPr lang="en-US" altLang="ko-KR" sz="2000" dirty="0"/>
              <a:t>]</a:t>
            </a:r>
            <a:r>
              <a:rPr lang="en-US" altLang="ko-KR" sz="2000" dirty="0">
                <a:latin typeface="Arial" charset="0"/>
              </a:rPr>
              <a:t>’</a:t>
            </a:r>
            <a:r>
              <a:rPr lang="en-US" altLang="ko-KR" sz="2000" dirty="0"/>
              <a:t>), </a:t>
            </a:r>
            <a:r>
              <a:rPr lang="ko-KR" altLang="en-US" sz="2000" dirty="0"/>
              <a:t>중괄호 </a:t>
            </a:r>
            <a:r>
              <a:rPr lang="en-US" altLang="ko-KR" sz="2000" dirty="0"/>
              <a:t>(</a:t>
            </a:r>
            <a:r>
              <a:rPr lang="en-US" altLang="ko-KR" sz="2000" dirty="0">
                <a:latin typeface="Arial" charset="0"/>
              </a:rPr>
              <a:t>‘</a:t>
            </a:r>
            <a:r>
              <a:rPr lang="en-US" altLang="ko-KR" sz="2000" dirty="0"/>
              <a:t>{</a:t>
            </a:r>
            <a:r>
              <a:rPr lang="en-US" altLang="ko-KR" sz="2000" dirty="0">
                <a:latin typeface="Arial" charset="0"/>
              </a:rPr>
              <a:t>’</a:t>
            </a:r>
            <a:r>
              <a:rPr lang="en-US" altLang="ko-KR" sz="2000" dirty="0"/>
              <a:t>, </a:t>
            </a:r>
            <a:r>
              <a:rPr lang="en-US" altLang="ko-KR" sz="2000" dirty="0">
                <a:latin typeface="Arial" charset="0"/>
              </a:rPr>
              <a:t>‘</a:t>
            </a:r>
            <a:r>
              <a:rPr lang="en-US" altLang="ko-KR" sz="2000" dirty="0"/>
              <a:t>}</a:t>
            </a:r>
            <a:r>
              <a:rPr lang="en-US" altLang="ko-KR" sz="2000" dirty="0">
                <a:latin typeface="Arial" charset="0"/>
              </a:rPr>
              <a:t>’</a:t>
            </a:r>
            <a:r>
              <a:rPr lang="en-US" altLang="ko-KR" sz="2000" dirty="0"/>
              <a:t>), </a:t>
            </a:r>
            <a:r>
              <a:rPr lang="ko-KR" altLang="en-US" sz="2000" dirty="0"/>
              <a:t>소괄호 </a:t>
            </a:r>
            <a:r>
              <a:rPr lang="en-US" altLang="ko-KR" sz="2000" dirty="0"/>
              <a:t>(</a:t>
            </a:r>
            <a:r>
              <a:rPr lang="en-US" altLang="ko-KR" sz="2000" dirty="0">
                <a:latin typeface="Arial" charset="0"/>
              </a:rPr>
              <a:t>‘</a:t>
            </a:r>
            <a:r>
              <a:rPr lang="en-US" altLang="ko-KR" sz="2000" dirty="0"/>
              <a:t>(</a:t>
            </a:r>
            <a:r>
              <a:rPr lang="en-US" altLang="ko-KR" sz="2000" dirty="0">
                <a:latin typeface="Arial" charset="0"/>
              </a:rPr>
              <a:t>’</a:t>
            </a:r>
            <a:r>
              <a:rPr lang="en-US" altLang="ko-KR" sz="2000" dirty="0"/>
              <a:t>, </a:t>
            </a:r>
            <a:r>
              <a:rPr lang="en-US" altLang="ko-KR" sz="2000" dirty="0">
                <a:latin typeface="Arial" charset="0"/>
              </a:rPr>
              <a:t>‘</a:t>
            </a:r>
            <a:r>
              <a:rPr lang="en-US" altLang="ko-KR" sz="2000" dirty="0"/>
              <a:t>)</a:t>
            </a:r>
            <a:r>
              <a:rPr lang="en-US" altLang="ko-KR" sz="2000" dirty="0">
                <a:latin typeface="Arial" charset="0"/>
              </a:rPr>
              <a:t>’</a:t>
            </a:r>
            <a:r>
              <a:rPr lang="en-US" altLang="ko-KR" sz="2000" dirty="0"/>
              <a:t>)</a:t>
            </a:r>
          </a:p>
          <a:p>
            <a:pPr algn="just" eaLnBrk="1" hangingPunct="1">
              <a:lnSpc>
                <a:spcPct val="130000"/>
              </a:lnSpc>
            </a:pPr>
            <a:r>
              <a:rPr lang="ko-KR" altLang="en-US" sz="2000" dirty="0"/>
              <a:t>조건</a:t>
            </a:r>
          </a:p>
          <a:p>
            <a:pPr lvl="1" algn="just" eaLnBrk="1" hangingPunct="1">
              <a:lnSpc>
                <a:spcPct val="130000"/>
              </a:lnSpc>
              <a:buFont typeface="Symbol" pitchFamily="18" charset="2"/>
              <a:buAutoNum type="arabicPeriod"/>
            </a:pPr>
            <a:r>
              <a:rPr lang="ko-KR" altLang="en-US" sz="1900" dirty="0"/>
              <a:t>왼쪽 괄호의 개수와 오른쪽 괄호의 개수가 같아야 한다</a:t>
            </a:r>
            <a:r>
              <a:rPr lang="en-US" altLang="ko-KR" sz="1900" dirty="0"/>
              <a:t>.</a:t>
            </a:r>
          </a:p>
          <a:p>
            <a:pPr lvl="1" algn="just" eaLnBrk="1" hangingPunct="1">
              <a:lnSpc>
                <a:spcPct val="130000"/>
              </a:lnSpc>
              <a:buFont typeface="Symbol" pitchFamily="18" charset="2"/>
              <a:buAutoNum type="arabicPeriod"/>
            </a:pPr>
            <a:r>
              <a:rPr lang="ko-KR" altLang="en-US" sz="1900" dirty="0"/>
              <a:t>같은 괄호에서 왼쪽 괄호는 오른쪽 괄호보다 먼저 나와야 한다</a:t>
            </a:r>
            <a:r>
              <a:rPr lang="en-US" altLang="ko-KR" sz="1900" dirty="0"/>
              <a:t>.</a:t>
            </a:r>
          </a:p>
          <a:p>
            <a:pPr lvl="1" algn="just" eaLnBrk="1" hangingPunct="1">
              <a:lnSpc>
                <a:spcPct val="130000"/>
              </a:lnSpc>
              <a:buFont typeface="Symbol" pitchFamily="18" charset="2"/>
              <a:buAutoNum type="arabicPeriod"/>
            </a:pPr>
            <a:r>
              <a:rPr lang="ko-KR" altLang="en-US" sz="1900" dirty="0"/>
              <a:t>괄호 사이에는 포함 관계만 존재한다</a:t>
            </a:r>
            <a:r>
              <a:rPr lang="en-US" altLang="ko-KR" sz="1900" dirty="0"/>
              <a:t>.</a:t>
            </a:r>
          </a:p>
          <a:p>
            <a:pPr algn="just" eaLnBrk="1" hangingPunct="1">
              <a:lnSpc>
                <a:spcPct val="170000"/>
              </a:lnSpc>
            </a:pPr>
            <a:r>
              <a:rPr lang="ko-KR" altLang="en-US" sz="2000" dirty="0"/>
              <a:t>잘못된 괄호 사용의 예</a:t>
            </a:r>
          </a:p>
          <a:p>
            <a:pPr lvl="1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ko-KR" altLang="en-US" sz="1900" dirty="0"/>
              <a:t>	</a:t>
            </a:r>
            <a:r>
              <a:rPr lang="ko-KR" altLang="en-US" sz="1900" b="1" dirty="0">
                <a:solidFill>
                  <a:srgbClr val="FF3300"/>
                </a:solidFill>
              </a:rPr>
              <a:t>	</a:t>
            </a:r>
            <a:r>
              <a:rPr lang="en-US" altLang="ko-KR" sz="1900" b="1" dirty="0">
                <a:solidFill>
                  <a:srgbClr val="FF3300"/>
                </a:solidFill>
              </a:rPr>
              <a:t>(a(b)</a:t>
            </a:r>
          </a:p>
          <a:p>
            <a:pPr lvl="1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sz="1900" b="1" dirty="0">
                <a:solidFill>
                  <a:srgbClr val="FF3300"/>
                </a:solidFill>
              </a:rPr>
              <a:t>		a(b)c)</a:t>
            </a:r>
          </a:p>
          <a:p>
            <a:pPr lvl="1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sz="1900" b="1" dirty="0">
                <a:solidFill>
                  <a:srgbClr val="FF3300"/>
                </a:solidFill>
              </a:rPr>
              <a:t>		a{b(c[d]e}f)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스택을 이용한 괄호 검사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645" y="1538790"/>
            <a:ext cx="5625625" cy="50973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알고리즘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solidFill>
                  <a:srgbClr val="000000"/>
                </a:solidFill>
              </a:rPr>
              <a:t>알고리즘의 개요</a:t>
            </a:r>
          </a:p>
          <a:p>
            <a:pPr lvl="1" eaLnBrk="1" hangingPunct="1"/>
            <a:r>
              <a:rPr lang="ko-KR" altLang="en-US" sz="1900" dirty="0">
                <a:solidFill>
                  <a:srgbClr val="000000"/>
                </a:solidFill>
              </a:rPr>
              <a:t>문자열에 있는 괄호를 차례대로 조사하면서 </a:t>
            </a:r>
            <a:endParaRPr lang="en-US" altLang="ko-KR" sz="1900" dirty="0">
              <a:solidFill>
                <a:srgbClr val="000000"/>
              </a:solidFill>
            </a:endParaRPr>
          </a:p>
          <a:p>
            <a:pPr lvl="2"/>
            <a:r>
              <a:rPr lang="ko-KR" altLang="en-US" sz="1900" dirty="0">
                <a:solidFill>
                  <a:srgbClr val="3366FF"/>
                </a:solidFill>
              </a:rPr>
              <a:t>왼쪽 괄호를 만나면 스택에 삽입</a:t>
            </a:r>
            <a:r>
              <a:rPr lang="ko-KR" altLang="en-US" sz="1900" dirty="0">
                <a:solidFill>
                  <a:srgbClr val="000000"/>
                </a:solidFill>
              </a:rPr>
              <a:t>하고</a:t>
            </a:r>
            <a:r>
              <a:rPr lang="en-US" altLang="ko-KR" sz="1900" dirty="0">
                <a:solidFill>
                  <a:srgbClr val="000000"/>
                </a:solidFill>
              </a:rPr>
              <a:t>, </a:t>
            </a:r>
          </a:p>
          <a:p>
            <a:pPr lvl="2"/>
            <a:r>
              <a:rPr lang="ko-KR" altLang="en-US" sz="1900" b="1" dirty="0">
                <a:solidFill>
                  <a:srgbClr val="3366FF"/>
                </a:solidFill>
              </a:rPr>
              <a:t>오른쪽 괄호를 만나면 스택에서 </a:t>
            </a:r>
            <a:r>
              <a:rPr lang="en-US" altLang="ko-KR" sz="1900" b="1" dirty="0">
                <a:solidFill>
                  <a:srgbClr val="3366FF"/>
                </a:solidFill>
              </a:rPr>
              <a:t>top </a:t>
            </a:r>
            <a:r>
              <a:rPr lang="ko-KR" altLang="en-US" sz="1900" b="1" dirty="0">
                <a:solidFill>
                  <a:srgbClr val="3366FF"/>
                </a:solidFill>
              </a:rPr>
              <a:t>괄호를 삭제한 후 오른쪽 괄호와 짝이 맞는지를 검사</a:t>
            </a:r>
            <a:r>
              <a:rPr lang="ko-KR" altLang="en-US" sz="1900" dirty="0">
                <a:solidFill>
                  <a:srgbClr val="000000"/>
                </a:solidFill>
              </a:rPr>
              <a:t>한다</a:t>
            </a:r>
            <a:r>
              <a:rPr lang="en-US" altLang="ko-KR" sz="1900" dirty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ko-KR" altLang="en-US" sz="1900" dirty="0">
                <a:solidFill>
                  <a:srgbClr val="000000"/>
                </a:solidFill>
              </a:rPr>
              <a:t>이 때</a:t>
            </a:r>
            <a:r>
              <a:rPr lang="en-US" altLang="ko-KR" sz="1900" dirty="0">
                <a:solidFill>
                  <a:srgbClr val="000000"/>
                </a:solidFill>
              </a:rPr>
              <a:t>, </a:t>
            </a:r>
            <a:r>
              <a:rPr lang="ko-KR" altLang="en-US" sz="1900" dirty="0" err="1">
                <a:solidFill>
                  <a:srgbClr val="000000"/>
                </a:solidFill>
              </a:rPr>
              <a:t>스택이</a:t>
            </a:r>
            <a:r>
              <a:rPr lang="ko-KR" altLang="en-US" sz="1900" dirty="0">
                <a:solidFill>
                  <a:srgbClr val="000000"/>
                </a:solidFill>
              </a:rPr>
              <a:t> 비어 있으면 조건 </a:t>
            </a:r>
            <a:r>
              <a:rPr lang="en-US" altLang="ko-KR" sz="1900" dirty="0">
                <a:solidFill>
                  <a:srgbClr val="000000"/>
                </a:solidFill>
              </a:rPr>
              <a:t>1 </a:t>
            </a:r>
            <a:r>
              <a:rPr lang="ko-KR" altLang="en-US" sz="1900" dirty="0">
                <a:solidFill>
                  <a:srgbClr val="000000"/>
                </a:solidFill>
              </a:rPr>
              <a:t>또는 조건 </a:t>
            </a:r>
            <a:r>
              <a:rPr lang="en-US" altLang="ko-KR" sz="1900" dirty="0">
                <a:solidFill>
                  <a:srgbClr val="000000"/>
                </a:solidFill>
              </a:rPr>
              <a:t>2 </a:t>
            </a:r>
            <a:r>
              <a:rPr lang="ko-KR" altLang="en-US" sz="1900" dirty="0">
                <a:solidFill>
                  <a:srgbClr val="000000"/>
                </a:solidFill>
              </a:rPr>
              <a:t>등을 위배하게 되고 괄호의 짝이 맞지 않으면 조건 </a:t>
            </a:r>
            <a:r>
              <a:rPr lang="en-US" altLang="ko-KR" sz="1900" dirty="0">
                <a:solidFill>
                  <a:srgbClr val="000000"/>
                </a:solidFill>
              </a:rPr>
              <a:t>3 </a:t>
            </a:r>
            <a:r>
              <a:rPr lang="ko-KR" altLang="en-US" sz="1900" dirty="0">
                <a:solidFill>
                  <a:srgbClr val="000000"/>
                </a:solidFill>
              </a:rPr>
              <a:t>등에 위배된다</a:t>
            </a:r>
            <a:r>
              <a:rPr lang="en-US" altLang="ko-KR" sz="1900" dirty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ko-KR" altLang="en-US" sz="1900" dirty="0">
                <a:solidFill>
                  <a:srgbClr val="000000"/>
                </a:solidFill>
              </a:rPr>
              <a:t>마지막 괄호까지를 조사한 후에도 </a:t>
            </a:r>
            <a:r>
              <a:rPr lang="ko-KR" altLang="en-US" sz="1900" dirty="0" err="1">
                <a:solidFill>
                  <a:srgbClr val="000000"/>
                </a:solidFill>
              </a:rPr>
              <a:t>스택에</a:t>
            </a:r>
            <a:r>
              <a:rPr lang="ko-KR" altLang="en-US" sz="1900" dirty="0">
                <a:solidFill>
                  <a:srgbClr val="000000"/>
                </a:solidFill>
              </a:rPr>
              <a:t> 괄호가 남아 있으면 </a:t>
            </a:r>
            <a:endParaRPr lang="en-US" altLang="ko-KR" sz="1900" dirty="0">
              <a:solidFill>
                <a:srgbClr val="00000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900" dirty="0">
                <a:solidFill>
                  <a:srgbClr val="000000"/>
                </a:solidFill>
              </a:rPr>
              <a:t>	</a:t>
            </a:r>
            <a:r>
              <a:rPr lang="ko-KR" altLang="en-US" sz="1900" dirty="0">
                <a:solidFill>
                  <a:srgbClr val="000000"/>
                </a:solidFill>
              </a:rPr>
              <a:t>조건 </a:t>
            </a:r>
            <a:r>
              <a:rPr lang="en-US" altLang="ko-KR" sz="1900" dirty="0">
                <a:solidFill>
                  <a:srgbClr val="000000"/>
                </a:solidFill>
              </a:rPr>
              <a:t>1</a:t>
            </a:r>
            <a:r>
              <a:rPr lang="ko-KR" altLang="en-US" sz="1900" dirty="0">
                <a:solidFill>
                  <a:srgbClr val="000000"/>
                </a:solidFill>
              </a:rPr>
              <a:t>에 위배되므로 </a:t>
            </a:r>
            <a:r>
              <a:rPr lang="en-US" altLang="ko-KR" sz="1900" dirty="0">
                <a:solidFill>
                  <a:srgbClr val="000000"/>
                </a:solidFill>
              </a:rPr>
              <a:t>0(</a:t>
            </a:r>
            <a:r>
              <a:rPr lang="ko-KR" altLang="en-US" sz="1900" dirty="0">
                <a:solidFill>
                  <a:srgbClr val="000000"/>
                </a:solidFill>
              </a:rPr>
              <a:t>거짓</a:t>
            </a:r>
            <a:r>
              <a:rPr lang="en-US" altLang="ko-KR" sz="1900" dirty="0">
                <a:solidFill>
                  <a:srgbClr val="000000"/>
                </a:solidFill>
              </a:rPr>
              <a:t>)</a:t>
            </a:r>
            <a:r>
              <a:rPr lang="ko-KR" altLang="en-US" sz="1900" dirty="0">
                <a:solidFill>
                  <a:srgbClr val="000000"/>
                </a:solidFill>
              </a:rPr>
              <a:t>을 반환하고</a:t>
            </a:r>
            <a:r>
              <a:rPr lang="en-US" altLang="ko-KR" sz="1900" dirty="0">
                <a:solidFill>
                  <a:srgbClr val="000000"/>
                </a:solidFill>
              </a:rPr>
              <a:t>, </a:t>
            </a:r>
            <a:r>
              <a:rPr lang="ko-KR" altLang="en-US" sz="1900" dirty="0">
                <a:solidFill>
                  <a:srgbClr val="000000"/>
                </a:solidFill>
              </a:rPr>
              <a:t>그렇지 않으면 </a:t>
            </a:r>
            <a:r>
              <a:rPr lang="en-US" altLang="ko-KR" sz="1900" dirty="0">
                <a:solidFill>
                  <a:srgbClr val="000000"/>
                </a:solidFill>
              </a:rPr>
              <a:t>1(</a:t>
            </a:r>
            <a:r>
              <a:rPr lang="ko-KR" altLang="en-US" sz="1900" dirty="0">
                <a:solidFill>
                  <a:srgbClr val="000000"/>
                </a:solidFill>
              </a:rPr>
              <a:t>참</a:t>
            </a:r>
            <a:r>
              <a:rPr lang="en-US" altLang="ko-KR" sz="1900" dirty="0">
                <a:solidFill>
                  <a:srgbClr val="000000"/>
                </a:solidFill>
              </a:rPr>
              <a:t>)</a:t>
            </a:r>
            <a:r>
              <a:rPr lang="ko-KR" altLang="en-US" sz="1900" dirty="0">
                <a:solidFill>
                  <a:srgbClr val="000000"/>
                </a:solidFill>
              </a:rPr>
              <a:t>을 반환한다</a:t>
            </a:r>
            <a:r>
              <a:rPr lang="en-US" altLang="ko-KR" sz="1900" dirty="0">
                <a:solidFill>
                  <a:srgbClr val="000000"/>
                </a:solidFill>
              </a:rPr>
              <a:t>.</a:t>
            </a:r>
            <a:r>
              <a:rPr lang="en-US" altLang="ko-KR" sz="1800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ko-KR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괄호 검사 알고리즘</a:t>
            </a: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1049338" y="1584325"/>
            <a:ext cx="7043737" cy="465973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i="1" dirty="0" err="1">
                <a:latin typeface="Trebuchet MS" panose="020B0603020202020204" pitchFamily="34" charset="0"/>
              </a:rPr>
              <a:t>check_matching</a:t>
            </a:r>
            <a:r>
              <a:rPr lang="en-US" altLang="ko-KR" sz="1400" b="1" i="1" dirty="0">
                <a:latin typeface="Trebuchet MS" panose="020B0603020202020204" pitchFamily="34" charset="0"/>
              </a:rPr>
              <a:t>(expr)</a:t>
            </a:r>
            <a:r>
              <a:rPr lang="en-US" altLang="ko-KR" sz="1400" dirty="0">
                <a:latin typeface="Trebuchet MS" panose="020B0603020202020204" pitchFamily="34" charset="0"/>
              </a:rPr>
              <a:t> :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br>
              <a:rPr lang="en-US" altLang="ko-KR" sz="1400" dirty="0">
                <a:latin typeface="Trebuchet MS" panose="020B0603020202020204" pitchFamily="34" charset="0"/>
              </a:rPr>
            </a:br>
            <a:endParaRPr lang="en-US" altLang="ko-KR" sz="1400" b="1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dirty="0">
                <a:latin typeface="Trebuchet MS" panose="020B0603020202020204" pitchFamily="34" charset="0"/>
              </a:rPr>
              <a:t>while</a:t>
            </a:r>
            <a:r>
              <a:rPr lang="en-US" altLang="ko-KR" sz="1400" dirty="0">
                <a:latin typeface="Trebuchet MS" panose="020B0603020202020204" pitchFamily="34" charset="0"/>
              </a:rPr>
              <a:t> (</a:t>
            </a:r>
            <a:r>
              <a:rPr lang="ko-KR" altLang="en-US" sz="1400" dirty="0">
                <a:latin typeface="Trebuchet MS" panose="020B0603020202020204" pitchFamily="34" charset="0"/>
              </a:rPr>
              <a:t>입력 </a:t>
            </a:r>
            <a:r>
              <a:rPr lang="en-US" altLang="ko-KR" sz="1400" dirty="0">
                <a:latin typeface="Trebuchet MS" panose="020B0603020202020204" pitchFamily="34" charset="0"/>
              </a:rPr>
              <a:t>expr</a:t>
            </a:r>
            <a:r>
              <a:rPr lang="ko-KR" altLang="en-US" sz="1400" dirty="0">
                <a:latin typeface="Trebuchet MS" panose="020B0603020202020204" pitchFamily="34" charset="0"/>
              </a:rPr>
              <a:t>의 끝이 아니면</a:t>
            </a:r>
            <a:r>
              <a:rPr lang="en-US" altLang="ko-KR" sz="1400" dirty="0">
                <a:latin typeface="Trebuchet MS" panose="020B0603020202020204" pitchFamily="34" charset="0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  </a:t>
            </a:r>
            <a:r>
              <a:rPr lang="en-US" altLang="ko-KR" sz="1400" dirty="0" err="1">
                <a:latin typeface="Trebuchet MS" panose="020B0603020202020204" pitchFamily="34" charset="0"/>
              </a:rPr>
              <a:t>ch</a:t>
            </a:r>
            <a:r>
              <a:rPr lang="en-US" altLang="ko-KR" sz="1400" dirty="0">
                <a:latin typeface="Trebuchet MS" panose="020B0603020202020204" pitchFamily="34" charset="0"/>
              </a:rPr>
              <a:t> ← expr</a:t>
            </a:r>
            <a:r>
              <a:rPr lang="ko-KR" altLang="en-US" sz="1400" dirty="0">
                <a:latin typeface="Trebuchet MS" panose="020B0603020202020204" pitchFamily="34" charset="0"/>
              </a:rPr>
              <a:t>의 다음 글자 </a:t>
            </a:r>
            <a:endParaRPr lang="ko-KR" altLang="en-US" sz="1400" b="1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b="1" dirty="0">
                <a:latin typeface="Trebuchet MS" panose="020B0603020202020204" pitchFamily="34" charset="0"/>
              </a:rPr>
              <a:t>  </a:t>
            </a:r>
            <a:r>
              <a:rPr lang="en-US" altLang="ko-KR" sz="1400" b="1" dirty="0">
                <a:latin typeface="Trebuchet MS" panose="020B0603020202020204" pitchFamily="34" charset="0"/>
              </a:rPr>
              <a:t>switch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ch</a:t>
            </a:r>
            <a:r>
              <a:rPr lang="en-US" altLang="ko-KR" sz="1400" dirty="0">
                <a:latin typeface="Trebuchet MS" panose="020B0603020202020204" pitchFamily="34" charset="0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    </a:t>
            </a:r>
            <a:r>
              <a:rPr lang="en-US" altLang="ko-KR" sz="1400" b="1" dirty="0">
                <a:latin typeface="Trebuchet MS" panose="020B0603020202020204" pitchFamily="34" charset="0"/>
              </a:rPr>
              <a:t>case</a:t>
            </a:r>
            <a:r>
              <a:rPr lang="en-US" altLang="ko-KR" sz="1400" dirty="0">
                <a:latin typeface="Trebuchet MS" panose="020B0603020202020204" pitchFamily="34" charset="0"/>
              </a:rPr>
              <a:t> '(': </a:t>
            </a:r>
            <a:r>
              <a:rPr lang="en-US" altLang="ko-KR" sz="1400" b="1" dirty="0">
                <a:latin typeface="Trebuchet MS" panose="020B0603020202020204" pitchFamily="34" charset="0"/>
              </a:rPr>
              <a:t>case</a:t>
            </a:r>
            <a:r>
              <a:rPr lang="en-US" altLang="ko-KR" sz="1400" dirty="0">
                <a:latin typeface="Trebuchet MS" panose="020B0603020202020204" pitchFamily="34" charset="0"/>
              </a:rPr>
              <a:t> '[': </a:t>
            </a:r>
            <a:r>
              <a:rPr lang="en-US" altLang="ko-KR" sz="1400" b="1" dirty="0">
                <a:latin typeface="Trebuchet MS" panose="020B0603020202020204" pitchFamily="34" charset="0"/>
              </a:rPr>
              <a:t>case</a:t>
            </a:r>
            <a:r>
              <a:rPr lang="en-US" altLang="ko-KR" sz="1400" dirty="0">
                <a:latin typeface="Trebuchet MS" panose="020B0603020202020204" pitchFamily="34" charset="0"/>
              </a:rPr>
              <a:t> '{':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       </a:t>
            </a:r>
            <a:r>
              <a:rPr lang="en-US" altLang="ko-KR" sz="1400" dirty="0" err="1">
                <a:latin typeface="Trebuchet MS" panose="020B0603020202020204" pitchFamily="34" charset="0"/>
              </a:rPr>
              <a:t>ch</a:t>
            </a:r>
            <a:r>
              <a:rPr lang="ko-KR" altLang="en-US" sz="1400" dirty="0">
                <a:latin typeface="Trebuchet MS" panose="020B0603020202020204" pitchFamily="34" charset="0"/>
              </a:rPr>
              <a:t>를 스택에 삽입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       </a:t>
            </a:r>
            <a:r>
              <a:rPr lang="en-US" altLang="ko-KR" sz="1400" b="1" dirty="0">
                <a:latin typeface="Trebuchet MS" panose="020B0603020202020204" pitchFamily="34" charset="0"/>
              </a:rPr>
              <a:t>break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    </a:t>
            </a:r>
            <a:r>
              <a:rPr lang="en-US" altLang="ko-KR" sz="1400" b="1" dirty="0">
                <a:latin typeface="Trebuchet MS" panose="020B0603020202020204" pitchFamily="34" charset="0"/>
              </a:rPr>
              <a:t>case</a:t>
            </a:r>
            <a:r>
              <a:rPr lang="en-US" altLang="ko-KR" sz="1400" dirty="0">
                <a:latin typeface="Trebuchet MS" panose="020B0603020202020204" pitchFamily="34" charset="0"/>
              </a:rPr>
              <a:t> ')': </a:t>
            </a:r>
            <a:r>
              <a:rPr lang="en-US" altLang="ko-KR" sz="1400" b="1" dirty="0">
                <a:latin typeface="Trebuchet MS" panose="020B0603020202020204" pitchFamily="34" charset="0"/>
              </a:rPr>
              <a:t>case</a:t>
            </a:r>
            <a:r>
              <a:rPr lang="en-US" altLang="ko-KR" sz="1400" dirty="0">
                <a:latin typeface="Trebuchet MS" panose="020B0603020202020204" pitchFamily="34" charset="0"/>
              </a:rPr>
              <a:t> ']': </a:t>
            </a:r>
            <a:r>
              <a:rPr lang="en-US" altLang="ko-KR" sz="1400" b="1" dirty="0">
                <a:latin typeface="Trebuchet MS" panose="020B0603020202020204" pitchFamily="34" charset="0"/>
              </a:rPr>
              <a:t>case</a:t>
            </a:r>
            <a:r>
              <a:rPr lang="en-US" altLang="ko-KR" sz="1400" dirty="0">
                <a:latin typeface="Trebuchet MS" panose="020B0603020202020204" pitchFamily="34" charset="0"/>
              </a:rPr>
              <a:t> ']':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       </a:t>
            </a:r>
            <a:r>
              <a:rPr lang="en-US" altLang="ko-KR" sz="1400" b="1" dirty="0">
                <a:latin typeface="Trebuchet MS" panose="020B0603020202020204" pitchFamily="34" charset="0"/>
              </a:rPr>
              <a:t>if</a:t>
            </a:r>
            <a:r>
              <a:rPr lang="en-US" altLang="ko-KR" sz="1400" dirty="0">
                <a:latin typeface="Trebuchet MS" panose="020B0603020202020204" pitchFamily="34" charset="0"/>
              </a:rPr>
              <a:t> ( </a:t>
            </a:r>
            <a:r>
              <a:rPr lang="ko-KR" altLang="en-US" sz="1400" dirty="0">
                <a:latin typeface="Trebuchet MS" panose="020B0603020202020204" pitchFamily="34" charset="0"/>
              </a:rPr>
              <a:t>스택이 비어 있으면 </a:t>
            </a:r>
            <a:r>
              <a:rPr lang="en-US" altLang="ko-KR" sz="1400" dirty="0">
                <a:latin typeface="Trebuchet MS" panose="020B0603020202020204" pitchFamily="34" charset="0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            </a:t>
            </a:r>
            <a:r>
              <a:rPr lang="en-US" altLang="ko-KR" sz="1400" b="1" dirty="0">
                <a:latin typeface="Trebuchet MS" panose="020B0603020202020204" pitchFamily="34" charset="0"/>
              </a:rPr>
              <a:t>then </a:t>
            </a:r>
            <a:r>
              <a:rPr lang="ko-KR" altLang="en-US" sz="1400" dirty="0">
                <a:latin typeface="Trebuchet MS" panose="020B0603020202020204" pitchFamily="34" charset="0"/>
              </a:rPr>
              <a:t>오류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       </a:t>
            </a:r>
            <a:r>
              <a:rPr lang="en-US" altLang="ko-KR" sz="1400" b="1" dirty="0">
                <a:latin typeface="Trebuchet MS" panose="020B0603020202020204" pitchFamily="34" charset="0"/>
              </a:rPr>
              <a:t>else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ko-KR" altLang="en-US" sz="1400" dirty="0">
                <a:latin typeface="Trebuchet MS" panose="020B0603020202020204" pitchFamily="34" charset="0"/>
              </a:rPr>
              <a:t>스택에서 </a:t>
            </a:r>
            <a:r>
              <a:rPr lang="en-US" altLang="ko-KR" sz="1400" dirty="0" err="1">
                <a:latin typeface="Trebuchet MS" panose="020B0603020202020204" pitchFamily="34" charset="0"/>
              </a:rPr>
              <a:t>open_ch</a:t>
            </a:r>
            <a:r>
              <a:rPr lang="ko-KR" altLang="en-US" sz="1400" dirty="0">
                <a:latin typeface="Trebuchet MS" panose="020B0603020202020204" pitchFamily="34" charset="0"/>
              </a:rPr>
              <a:t>를 꺼낸다 </a:t>
            </a:r>
            <a:endParaRPr lang="ko-KR" altLang="en-US" sz="1400" b="1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b="1" dirty="0">
                <a:latin typeface="Trebuchet MS" panose="020B0603020202020204" pitchFamily="34" charset="0"/>
              </a:rPr>
              <a:t>             </a:t>
            </a:r>
            <a:r>
              <a:rPr lang="en-US" altLang="ko-KR" sz="1400" b="1" dirty="0">
                <a:latin typeface="Trebuchet MS" panose="020B0603020202020204" pitchFamily="34" charset="0"/>
              </a:rPr>
              <a:t>if 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ch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ko-KR" altLang="en-US" sz="1400" dirty="0">
                <a:latin typeface="Trebuchet MS" panose="020B0603020202020204" pitchFamily="34" charset="0"/>
              </a:rPr>
              <a:t>와 </a:t>
            </a:r>
            <a:r>
              <a:rPr lang="en-US" altLang="ko-KR" sz="1400" dirty="0" err="1">
                <a:latin typeface="Trebuchet MS" panose="020B0603020202020204" pitchFamily="34" charset="0"/>
              </a:rPr>
              <a:t>open_ch</a:t>
            </a:r>
            <a:r>
              <a:rPr lang="ko-KR" altLang="en-US" sz="1400" dirty="0">
                <a:latin typeface="Trebuchet MS" panose="020B0603020202020204" pitchFamily="34" charset="0"/>
              </a:rPr>
              <a:t>가 같은 짝이 아니면</a:t>
            </a:r>
            <a:r>
              <a:rPr lang="en-US" altLang="ko-KR" sz="1400" dirty="0">
                <a:latin typeface="Trebuchet MS" panose="020B0603020202020204" pitchFamily="34" charset="0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                 </a:t>
            </a:r>
            <a:r>
              <a:rPr lang="en-US" altLang="ko-KR" sz="1400" b="1" dirty="0">
                <a:latin typeface="Trebuchet MS" panose="020B0603020202020204" pitchFamily="34" charset="0"/>
              </a:rPr>
              <a:t>then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ko-KR" altLang="en-US" sz="1400" dirty="0">
                <a:latin typeface="Trebuchet MS" panose="020B0603020202020204" pitchFamily="34" charset="0"/>
              </a:rPr>
              <a:t>오류 보고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       </a:t>
            </a:r>
            <a:r>
              <a:rPr lang="en-US" altLang="ko-KR" sz="1400" b="1" dirty="0">
                <a:latin typeface="Trebuchet MS" panose="020B0603020202020204" pitchFamily="34" charset="0"/>
              </a:rPr>
              <a:t>break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endParaRPr lang="en-US" altLang="ko-KR" sz="1400" b="1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dirty="0">
                <a:latin typeface="Trebuchet MS" panose="020B0603020202020204" pitchFamily="34" charset="0"/>
              </a:rPr>
              <a:t>if</a:t>
            </a:r>
            <a:r>
              <a:rPr lang="en-US" altLang="ko-KR" sz="1400" dirty="0">
                <a:latin typeface="Trebuchet MS" panose="020B0603020202020204" pitchFamily="34" charset="0"/>
              </a:rPr>
              <a:t>( </a:t>
            </a:r>
            <a:r>
              <a:rPr lang="ko-KR" altLang="en-US" sz="1400" dirty="0">
                <a:latin typeface="Trebuchet MS" panose="020B0603020202020204" pitchFamily="34" charset="0"/>
              </a:rPr>
              <a:t>스택이 비어 있지 않으면 </a:t>
            </a:r>
            <a:r>
              <a:rPr lang="en-US" altLang="ko-KR" sz="1400" dirty="0">
                <a:latin typeface="Trebuchet MS" panose="020B0603020202020204" pitchFamily="34" charset="0"/>
              </a:rPr>
              <a:t>)</a:t>
            </a:r>
            <a:r>
              <a:rPr lang="en-US" altLang="ko-KR" sz="1400" b="1" dirty="0">
                <a:latin typeface="Trebuchet MS" panose="020B0603020202020204" pitchFamily="34" charset="0"/>
              </a:rPr>
              <a:t>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dirty="0">
                <a:latin typeface="Trebuchet MS" panose="020B0603020202020204" pitchFamily="34" charset="0"/>
              </a:rPr>
              <a:t>  then </a:t>
            </a:r>
            <a:r>
              <a:rPr lang="ko-KR" altLang="en-US" sz="1400" dirty="0">
                <a:latin typeface="Trebuchet MS" panose="020B0603020202020204" pitchFamily="34" charset="0"/>
              </a:rPr>
              <a:t>오류</a:t>
            </a:r>
          </a:p>
        </p:txBody>
      </p:sp>
      <p:sp>
        <p:nvSpPr>
          <p:cNvPr id="24580" name="AutoShape 5"/>
          <p:cNvSpPr>
            <a:spLocks/>
          </p:cNvSpPr>
          <p:nvPr/>
        </p:nvSpPr>
        <p:spPr bwMode="auto">
          <a:xfrm>
            <a:off x="6867255" y="2067904"/>
            <a:ext cx="1677987" cy="474663"/>
          </a:xfrm>
          <a:prstGeom prst="borderCallout2">
            <a:avLst>
              <a:gd name="adj1" fmla="val 24079"/>
              <a:gd name="adj2" fmla="val -5241"/>
              <a:gd name="adj3" fmla="val 24079"/>
              <a:gd name="adj4" fmla="val -105458"/>
              <a:gd name="adj5" fmla="val 232778"/>
              <a:gd name="adj6" fmla="val -209500"/>
            </a:avLst>
          </a:prstGeom>
          <a:solidFill>
            <a:schemeClr val="bg1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200">
                <a:solidFill>
                  <a:srgbClr val="FF3300"/>
                </a:solidFill>
              </a:rPr>
              <a:t>왼쪽 괄호이면 스택에 삽입</a:t>
            </a:r>
          </a:p>
        </p:txBody>
      </p:sp>
      <p:sp>
        <p:nvSpPr>
          <p:cNvPr id="24581" name="AutoShape 6"/>
          <p:cNvSpPr>
            <a:spLocks/>
          </p:cNvSpPr>
          <p:nvPr/>
        </p:nvSpPr>
        <p:spPr bwMode="auto">
          <a:xfrm>
            <a:off x="5967142" y="3914193"/>
            <a:ext cx="1800225" cy="474662"/>
          </a:xfrm>
          <a:prstGeom prst="borderCallout2">
            <a:avLst>
              <a:gd name="adj1" fmla="val 24079"/>
              <a:gd name="adj2" fmla="val -4231"/>
              <a:gd name="adj3" fmla="val 24079"/>
              <a:gd name="adj4" fmla="val -66667"/>
              <a:gd name="adj5" fmla="val 26755"/>
              <a:gd name="adj6" fmla="val -131569"/>
            </a:avLst>
          </a:prstGeom>
          <a:solidFill>
            <a:schemeClr val="bg1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200">
                <a:solidFill>
                  <a:srgbClr val="FF3300"/>
                </a:solidFill>
              </a:rPr>
              <a:t>오른쪽 괄호이면 스택에서 삭제비교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괄호 검사 프로그램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1BFAE1E-8EFA-E74D-F83E-71701A825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80" y="1583795"/>
            <a:ext cx="7043737" cy="237603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main(void)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char *p = "{ A[(i+1)]=0; }";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check_matching</a:t>
            </a:r>
            <a:r>
              <a:rPr lang="en-US" altLang="ko-KR" sz="1400" dirty="0">
                <a:latin typeface="Trebuchet MS" panose="020B0603020202020204" pitchFamily="34" charset="0"/>
              </a:rPr>
              <a:t>(p) == 1)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("%s </a:t>
            </a:r>
            <a:r>
              <a:rPr lang="ko-KR" altLang="en-US" sz="1400" dirty="0">
                <a:latin typeface="Trebuchet MS" panose="020B0603020202020204" pitchFamily="34" charset="0"/>
              </a:rPr>
              <a:t>괄호검사성공</a:t>
            </a:r>
            <a:r>
              <a:rPr lang="en-US" altLang="ko-KR" sz="1400" dirty="0">
                <a:latin typeface="Trebuchet MS" panose="020B0603020202020204" pitchFamily="34" charset="0"/>
              </a:rPr>
              <a:t>\n", p);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else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("%s </a:t>
            </a:r>
            <a:r>
              <a:rPr lang="ko-KR" altLang="en-US" sz="1400" dirty="0">
                <a:latin typeface="Trebuchet MS" panose="020B0603020202020204" pitchFamily="34" charset="0"/>
              </a:rPr>
              <a:t>괄호검사실패</a:t>
            </a:r>
            <a:r>
              <a:rPr lang="en-US" altLang="ko-KR" sz="1400" dirty="0">
                <a:latin typeface="Trebuchet MS" panose="020B0603020202020204" pitchFamily="34" charset="0"/>
              </a:rPr>
              <a:t>\n", p);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B75626C-9747-8B0D-0E0D-8D3DA7BB0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80" y="4284095"/>
            <a:ext cx="7043738" cy="307777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{ A[(i+1)]=0; }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괄호검사성공</a:t>
            </a: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701570" y="77313"/>
            <a:ext cx="8100900" cy="670337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 err="1">
                <a:latin typeface="Trebuchet MS" pitchFamily="34" charset="0"/>
                <a:ea typeface="HY엽서M" pitchFamily="18" charset="-127"/>
              </a:rPr>
              <a:t>int</a:t>
            </a:r>
            <a:r>
              <a:rPr lang="en-US" altLang="ko-KR" sz="1200" dirty="0">
                <a:latin typeface="Trebuchet MS" pitchFamily="34" charset="0"/>
                <a:ea typeface="HY엽서M" pitchFamily="18" charset="-127"/>
              </a:rPr>
              <a:t> </a:t>
            </a:r>
            <a:r>
              <a:rPr lang="en-US" altLang="ko-KR" sz="1200" dirty="0" err="1">
                <a:latin typeface="Trebuchet MS" pitchFamily="34" charset="0"/>
                <a:ea typeface="HY엽서M" pitchFamily="18" charset="-127"/>
              </a:rPr>
              <a:t>check_matching</a:t>
            </a:r>
            <a:r>
              <a:rPr lang="en-US" altLang="ko-KR" sz="1200" dirty="0">
                <a:latin typeface="Trebuchet MS" pitchFamily="34" charset="0"/>
                <a:ea typeface="HY엽서M" pitchFamily="18" charset="-127"/>
              </a:rPr>
              <a:t>(</a:t>
            </a:r>
            <a:r>
              <a:rPr lang="en-US" altLang="ko-KR" sz="1200" dirty="0" err="1">
                <a:latin typeface="Trebuchet MS" pitchFamily="34" charset="0"/>
                <a:ea typeface="HY엽서M" pitchFamily="18" charset="-127"/>
              </a:rPr>
              <a:t>const</a:t>
            </a:r>
            <a:r>
              <a:rPr lang="en-US" altLang="ko-KR" sz="1200" dirty="0">
                <a:latin typeface="Trebuchet MS" pitchFamily="34" charset="0"/>
                <a:ea typeface="HY엽서M" pitchFamily="18" charset="-127"/>
              </a:rPr>
              <a:t> char *in)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Trebuchet MS" pitchFamily="34" charset="0"/>
                <a:ea typeface="HY엽서M" pitchFamily="18" charset="-127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Trebuchet MS" pitchFamily="34" charset="0"/>
                <a:ea typeface="HY엽서M" pitchFamily="18" charset="-127"/>
              </a:rPr>
              <a:t>	</a:t>
            </a:r>
            <a:r>
              <a:rPr lang="en-US" altLang="ko-KR" sz="1200" dirty="0" err="1">
                <a:latin typeface="Trebuchet MS" pitchFamily="34" charset="0"/>
                <a:ea typeface="HY엽서M" pitchFamily="18" charset="-127"/>
              </a:rPr>
              <a:t>StackType</a:t>
            </a:r>
            <a:r>
              <a:rPr lang="en-US" altLang="ko-KR" sz="1200" dirty="0">
                <a:latin typeface="Trebuchet MS" pitchFamily="34" charset="0"/>
                <a:ea typeface="HY엽서M" pitchFamily="18" charset="-127"/>
              </a:rPr>
              <a:t> s;                     </a:t>
            </a:r>
            <a:r>
              <a:rPr lang="en-US" altLang="ko-KR" sz="1200" dirty="0">
                <a:solidFill>
                  <a:srgbClr val="3366FF"/>
                </a:solidFill>
                <a:latin typeface="Trebuchet MS" pitchFamily="34" charset="0"/>
                <a:ea typeface="HY엽서M" pitchFamily="18" charset="-127"/>
              </a:rPr>
              <a:t>//</a:t>
            </a:r>
            <a:r>
              <a:rPr lang="ko-KR" altLang="en-US" sz="1200" dirty="0">
                <a:solidFill>
                  <a:srgbClr val="3366FF"/>
                </a:solidFill>
                <a:latin typeface="Trebuchet MS" pitchFamily="34" charset="0"/>
                <a:ea typeface="HY엽서M" pitchFamily="18" charset="-127"/>
              </a:rPr>
              <a:t>스택</a:t>
            </a:r>
            <a:endParaRPr lang="en-US" altLang="ko-KR" sz="1200" dirty="0">
              <a:solidFill>
                <a:srgbClr val="3366FF"/>
              </a:solidFill>
              <a:latin typeface="Trebuchet MS" pitchFamily="34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Trebuchet MS" pitchFamily="34" charset="0"/>
                <a:ea typeface="HY엽서M" pitchFamily="18" charset="-127"/>
              </a:rPr>
              <a:t>	char </a:t>
            </a:r>
            <a:r>
              <a:rPr lang="en-US" altLang="ko-KR" sz="1200" dirty="0" err="1">
                <a:latin typeface="Trebuchet MS" pitchFamily="34" charset="0"/>
                <a:ea typeface="HY엽서M" pitchFamily="18" charset="-127"/>
              </a:rPr>
              <a:t>ch</a:t>
            </a:r>
            <a:r>
              <a:rPr lang="en-US" altLang="ko-KR" sz="1200" dirty="0">
                <a:latin typeface="Trebuchet MS" pitchFamily="34" charset="0"/>
                <a:ea typeface="HY엽서M" pitchFamily="18" charset="-127"/>
              </a:rPr>
              <a:t>, </a:t>
            </a:r>
            <a:r>
              <a:rPr lang="en-US" altLang="ko-KR" sz="1200" dirty="0" err="1">
                <a:latin typeface="Trebuchet MS" pitchFamily="34" charset="0"/>
                <a:ea typeface="HY엽서M" pitchFamily="18" charset="-127"/>
              </a:rPr>
              <a:t>open_ch</a:t>
            </a:r>
            <a:r>
              <a:rPr lang="en-US" altLang="ko-KR" sz="1200" dirty="0">
                <a:latin typeface="Trebuchet MS" pitchFamily="34" charset="0"/>
                <a:ea typeface="HY엽서M" pitchFamily="18" charset="-127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Trebuchet MS" pitchFamily="34" charset="0"/>
                <a:ea typeface="HY엽서M" pitchFamily="18" charset="-127"/>
              </a:rPr>
              <a:t>	</a:t>
            </a:r>
            <a:r>
              <a:rPr lang="en-US" altLang="ko-KR" sz="1200" dirty="0" err="1">
                <a:latin typeface="Trebuchet MS" pitchFamily="34" charset="0"/>
                <a:ea typeface="HY엽서M" pitchFamily="18" charset="-127"/>
              </a:rPr>
              <a:t>int</a:t>
            </a:r>
            <a:r>
              <a:rPr lang="en-US" altLang="ko-KR" sz="1200" dirty="0">
                <a:latin typeface="Trebuchet MS" pitchFamily="34" charset="0"/>
                <a:ea typeface="HY엽서M" pitchFamily="18" charset="-127"/>
              </a:rPr>
              <a:t> </a:t>
            </a:r>
            <a:r>
              <a:rPr lang="en-US" altLang="ko-KR" sz="1200" dirty="0" err="1">
                <a:latin typeface="Trebuchet MS" pitchFamily="34" charset="0"/>
                <a:ea typeface="HY엽서M" pitchFamily="18" charset="-127"/>
              </a:rPr>
              <a:t>i</a:t>
            </a:r>
            <a:r>
              <a:rPr lang="en-US" altLang="ko-KR" sz="1200" dirty="0">
                <a:latin typeface="Trebuchet MS" pitchFamily="34" charset="0"/>
                <a:ea typeface="HY엽서M" pitchFamily="18" charset="-127"/>
              </a:rPr>
              <a:t>, n = </a:t>
            </a:r>
            <a:r>
              <a:rPr lang="en-US" altLang="ko-KR" sz="1200" dirty="0" err="1">
                <a:latin typeface="Trebuchet MS" pitchFamily="34" charset="0"/>
                <a:ea typeface="HY엽서M" pitchFamily="18" charset="-127"/>
              </a:rPr>
              <a:t>strlen</a:t>
            </a:r>
            <a:r>
              <a:rPr lang="en-US" altLang="ko-KR" sz="1200" dirty="0">
                <a:latin typeface="Trebuchet MS" pitchFamily="34" charset="0"/>
                <a:ea typeface="HY엽서M" pitchFamily="18" charset="-127"/>
              </a:rPr>
              <a:t>(in);  	// n= </a:t>
            </a:r>
            <a:r>
              <a:rPr lang="ko-KR" altLang="en-US" sz="1200" dirty="0">
                <a:latin typeface="Trebuchet MS" pitchFamily="34" charset="0"/>
                <a:ea typeface="HY엽서M" pitchFamily="18" charset="-127"/>
              </a:rPr>
              <a:t>문자열의 길이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200" dirty="0">
                <a:latin typeface="Trebuchet MS" pitchFamily="34" charset="0"/>
                <a:ea typeface="HY엽서M" pitchFamily="18" charset="-127"/>
              </a:rPr>
              <a:t>	</a:t>
            </a:r>
            <a:r>
              <a:rPr lang="en-US" altLang="ko-KR" sz="1200" dirty="0" err="1">
                <a:latin typeface="Trebuchet MS" pitchFamily="34" charset="0"/>
                <a:ea typeface="HY엽서M" pitchFamily="18" charset="-127"/>
              </a:rPr>
              <a:t>init_stack</a:t>
            </a:r>
            <a:r>
              <a:rPr lang="en-US" altLang="ko-KR" sz="1200" dirty="0">
                <a:latin typeface="Trebuchet MS" pitchFamily="34" charset="0"/>
                <a:ea typeface="HY엽서M" pitchFamily="18" charset="-127"/>
              </a:rPr>
              <a:t>(&amp;s);	</a:t>
            </a:r>
            <a:r>
              <a:rPr lang="en-US" altLang="ko-KR" sz="1200" dirty="0">
                <a:solidFill>
                  <a:srgbClr val="3366FF"/>
                </a:solidFill>
                <a:latin typeface="Trebuchet MS" pitchFamily="34" charset="0"/>
                <a:ea typeface="HY엽서M" pitchFamily="18" charset="-127"/>
              </a:rPr>
              <a:t>// </a:t>
            </a:r>
            <a:r>
              <a:rPr lang="ko-KR" altLang="en-US" sz="1200" dirty="0">
                <a:solidFill>
                  <a:srgbClr val="3366FF"/>
                </a:solidFill>
                <a:latin typeface="Trebuchet MS" pitchFamily="34" charset="0"/>
                <a:ea typeface="HY엽서M" pitchFamily="18" charset="-127"/>
              </a:rPr>
              <a:t>스택의 초기화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ko-KR" altLang="en-US" sz="1200" dirty="0">
              <a:latin typeface="Trebuchet MS" pitchFamily="34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200" dirty="0">
                <a:latin typeface="Trebuchet MS" pitchFamily="34" charset="0"/>
                <a:ea typeface="HY엽서M" pitchFamily="18" charset="-127"/>
              </a:rPr>
              <a:t>	</a:t>
            </a:r>
            <a:r>
              <a:rPr lang="en-US" altLang="ko-KR" sz="1200" dirty="0">
                <a:latin typeface="Trebuchet MS" pitchFamily="34" charset="0"/>
                <a:ea typeface="HY엽서M" pitchFamily="18" charset="-127"/>
              </a:rPr>
              <a:t>for (</a:t>
            </a:r>
            <a:r>
              <a:rPr lang="en-US" altLang="ko-KR" sz="1200" dirty="0" err="1">
                <a:latin typeface="Trebuchet MS" pitchFamily="34" charset="0"/>
                <a:ea typeface="HY엽서M" pitchFamily="18" charset="-127"/>
              </a:rPr>
              <a:t>i</a:t>
            </a:r>
            <a:r>
              <a:rPr lang="en-US" altLang="ko-KR" sz="1200" dirty="0">
                <a:latin typeface="Trebuchet MS" pitchFamily="34" charset="0"/>
                <a:ea typeface="HY엽서M" pitchFamily="18" charset="-127"/>
              </a:rPr>
              <a:t> = 0; </a:t>
            </a:r>
            <a:r>
              <a:rPr lang="en-US" altLang="ko-KR" sz="1200" dirty="0" err="1">
                <a:latin typeface="Trebuchet MS" pitchFamily="34" charset="0"/>
                <a:ea typeface="HY엽서M" pitchFamily="18" charset="-127"/>
              </a:rPr>
              <a:t>i</a:t>
            </a:r>
            <a:r>
              <a:rPr lang="en-US" altLang="ko-KR" sz="1200" dirty="0">
                <a:latin typeface="Trebuchet MS" pitchFamily="34" charset="0"/>
                <a:ea typeface="HY엽서M" pitchFamily="18" charset="-127"/>
              </a:rPr>
              <a:t> &lt; n; </a:t>
            </a:r>
            <a:r>
              <a:rPr lang="en-US" altLang="ko-KR" sz="1200" dirty="0" err="1">
                <a:latin typeface="Trebuchet MS" pitchFamily="34" charset="0"/>
                <a:ea typeface="HY엽서M" pitchFamily="18" charset="-127"/>
              </a:rPr>
              <a:t>i</a:t>
            </a:r>
            <a:r>
              <a:rPr lang="en-US" altLang="ko-KR" sz="1200" dirty="0">
                <a:latin typeface="Trebuchet MS" pitchFamily="34" charset="0"/>
                <a:ea typeface="HY엽서M" pitchFamily="18" charset="-127"/>
              </a:rPr>
              <a:t>++)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Trebuchet MS" pitchFamily="34" charset="0"/>
                <a:ea typeface="HY엽서M" pitchFamily="18" charset="-127"/>
              </a:rPr>
              <a:t>	        </a:t>
            </a:r>
            <a:r>
              <a:rPr lang="en-US" altLang="ko-KR" sz="1200" dirty="0" err="1">
                <a:latin typeface="Trebuchet MS" pitchFamily="34" charset="0"/>
                <a:ea typeface="HY엽서M" pitchFamily="18" charset="-127"/>
              </a:rPr>
              <a:t>ch</a:t>
            </a:r>
            <a:r>
              <a:rPr lang="en-US" altLang="ko-KR" sz="1200" dirty="0">
                <a:latin typeface="Trebuchet MS" pitchFamily="34" charset="0"/>
                <a:ea typeface="HY엽서M" pitchFamily="18" charset="-127"/>
              </a:rPr>
              <a:t> = in[</a:t>
            </a:r>
            <a:r>
              <a:rPr lang="en-US" altLang="ko-KR" sz="1200" dirty="0" err="1">
                <a:latin typeface="Trebuchet MS" pitchFamily="34" charset="0"/>
                <a:ea typeface="HY엽서M" pitchFamily="18" charset="-127"/>
              </a:rPr>
              <a:t>i</a:t>
            </a:r>
            <a:r>
              <a:rPr lang="en-US" altLang="ko-KR" sz="1200" dirty="0">
                <a:latin typeface="Trebuchet MS" pitchFamily="34" charset="0"/>
                <a:ea typeface="HY엽서M" pitchFamily="18" charset="-127"/>
              </a:rPr>
              <a:t>];		// </a:t>
            </a:r>
            <a:r>
              <a:rPr lang="en-US" altLang="ko-KR" sz="1200" dirty="0" err="1">
                <a:latin typeface="Trebuchet MS" pitchFamily="34" charset="0"/>
                <a:ea typeface="HY엽서M" pitchFamily="18" charset="-127"/>
              </a:rPr>
              <a:t>ch</a:t>
            </a:r>
            <a:r>
              <a:rPr lang="en-US" altLang="ko-KR" sz="1200" dirty="0">
                <a:latin typeface="Trebuchet MS" pitchFamily="34" charset="0"/>
                <a:ea typeface="HY엽서M" pitchFamily="18" charset="-127"/>
              </a:rPr>
              <a:t> = </a:t>
            </a:r>
            <a:r>
              <a:rPr lang="ko-KR" altLang="en-US" sz="1200" dirty="0">
                <a:latin typeface="Trebuchet MS" pitchFamily="34" charset="0"/>
                <a:ea typeface="HY엽서M" pitchFamily="18" charset="-127"/>
              </a:rPr>
              <a:t>다음 문자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200" dirty="0">
                <a:latin typeface="Trebuchet MS" pitchFamily="34" charset="0"/>
                <a:ea typeface="HY엽서M" pitchFamily="18" charset="-127"/>
              </a:rPr>
              <a:t>	        </a:t>
            </a:r>
            <a:r>
              <a:rPr lang="en-US" altLang="ko-KR" sz="1200" dirty="0">
                <a:latin typeface="Trebuchet MS" pitchFamily="34" charset="0"/>
                <a:ea typeface="HY엽서M" pitchFamily="18" charset="-127"/>
              </a:rPr>
              <a:t>switch (</a:t>
            </a:r>
            <a:r>
              <a:rPr lang="en-US" altLang="ko-KR" sz="1200" dirty="0" err="1">
                <a:latin typeface="Trebuchet MS" pitchFamily="34" charset="0"/>
                <a:ea typeface="HY엽서M" pitchFamily="18" charset="-127"/>
              </a:rPr>
              <a:t>ch</a:t>
            </a:r>
            <a:r>
              <a:rPr lang="en-US" altLang="ko-KR" sz="1200" dirty="0">
                <a:latin typeface="Trebuchet MS" pitchFamily="34" charset="0"/>
                <a:ea typeface="HY엽서M" pitchFamily="18" charset="-127"/>
              </a:rPr>
              <a:t>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Trebuchet MS" pitchFamily="34" charset="0"/>
                <a:ea typeface="HY엽서M" pitchFamily="18" charset="-127"/>
              </a:rPr>
              <a:t>		case '(':   case '[':    case '{':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Trebuchet MS" pitchFamily="34" charset="0"/>
                <a:ea typeface="HY엽서M" pitchFamily="18" charset="-127"/>
              </a:rPr>
              <a:t>			push(&amp;s, </a:t>
            </a:r>
            <a:r>
              <a:rPr lang="en-US" altLang="ko-KR" sz="1200" dirty="0" err="1">
                <a:latin typeface="Trebuchet MS" pitchFamily="34" charset="0"/>
                <a:ea typeface="HY엽서M" pitchFamily="18" charset="-127"/>
              </a:rPr>
              <a:t>ch</a:t>
            </a:r>
            <a:r>
              <a:rPr lang="en-US" altLang="ko-KR" sz="1200" dirty="0">
                <a:latin typeface="Trebuchet MS" pitchFamily="34" charset="0"/>
                <a:ea typeface="HY엽서M" pitchFamily="18" charset="-127"/>
              </a:rPr>
              <a:t>);     </a:t>
            </a:r>
            <a:r>
              <a:rPr lang="en-US" altLang="ko-KR" sz="1200" dirty="0">
                <a:solidFill>
                  <a:srgbClr val="3366FF"/>
                </a:solidFill>
                <a:latin typeface="Trebuchet MS" pitchFamily="34" charset="0"/>
                <a:ea typeface="HY엽서M" pitchFamily="18" charset="-127"/>
              </a:rPr>
              <a:t>// </a:t>
            </a:r>
            <a:r>
              <a:rPr lang="ko-KR" altLang="en-US" sz="1200" dirty="0">
                <a:solidFill>
                  <a:srgbClr val="3366FF"/>
                </a:solidFill>
                <a:latin typeface="Trebuchet MS" pitchFamily="34" charset="0"/>
                <a:ea typeface="HY엽서M" pitchFamily="18" charset="-127"/>
              </a:rPr>
              <a:t>스택에 추가</a:t>
            </a:r>
            <a:endParaRPr lang="en-US" altLang="ko-KR" sz="1200" dirty="0">
              <a:solidFill>
                <a:srgbClr val="3366FF"/>
              </a:solidFill>
              <a:latin typeface="Trebuchet MS" pitchFamily="34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Trebuchet MS" pitchFamily="34" charset="0"/>
                <a:ea typeface="HY엽서M" pitchFamily="18" charset="-127"/>
              </a:rPr>
              <a:t>			break;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Trebuchet MS" panose="020B0603020202020204" pitchFamily="34" charset="0"/>
              </a:rPr>
              <a:t>		case ')':   case ']':    case '}':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Trebuchet MS" panose="020B0603020202020204" pitchFamily="34" charset="0"/>
              </a:rPr>
              <a:t>			if (</a:t>
            </a:r>
            <a:r>
              <a:rPr lang="en-US" altLang="ko-KR" sz="12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200" dirty="0">
                <a:latin typeface="Trebuchet MS" panose="020B0603020202020204" pitchFamily="34" charset="0"/>
              </a:rPr>
              <a:t>(&amp;s))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Trebuchet MS" panose="020B0603020202020204" pitchFamily="34" charset="0"/>
              </a:rPr>
              <a:t>                                                           	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Trebuchet MS" panose="020B0603020202020204" pitchFamily="34" charset="0"/>
              </a:rPr>
              <a:t>			else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Trebuchet MS" panose="020B0603020202020204" pitchFamily="34" charset="0"/>
              </a:rPr>
              <a:t>				</a:t>
            </a:r>
            <a:r>
              <a:rPr lang="en-US" altLang="ko-KR" sz="1200" dirty="0" err="1">
                <a:latin typeface="Trebuchet MS" panose="020B0603020202020204" pitchFamily="34" charset="0"/>
              </a:rPr>
              <a:t>open_ch</a:t>
            </a:r>
            <a:r>
              <a:rPr lang="en-US" altLang="ko-KR" sz="1200" dirty="0">
                <a:latin typeface="Trebuchet MS" panose="020B0603020202020204" pitchFamily="34" charset="0"/>
              </a:rPr>
              <a:t> = pop(&amp;s);    </a:t>
            </a:r>
            <a:r>
              <a:rPr lang="en-US" altLang="ko-KR" sz="1200" dirty="0">
                <a:solidFill>
                  <a:srgbClr val="3366FF"/>
                </a:solidFill>
                <a:latin typeface="Trebuchet MS" pitchFamily="34" charset="0"/>
                <a:ea typeface="HY엽서M" pitchFamily="18" charset="-127"/>
              </a:rPr>
              <a:t>// </a:t>
            </a:r>
            <a:r>
              <a:rPr lang="ko-KR" altLang="en-US" sz="1200" dirty="0">
                <a:solidFill>
                  <a:srgbClr val="3366FF"/>
                </a:solidFill>
                <a:latin typeface="Trebuchet MS" pitchFamily="34" charset="0"/>
                <a:ea typeface="HY엽서M" pitchFamily="18" charset="-127"/>
              </a:rPr>
              <a:t>스택에서 삭제</a:t>
            </a:r>
            <a:endParaRPr lang="en-US" altLang="ko-KR" sz="12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Trebuchet MS" panose="020B0603020202020204" pitchFamily="34" charset="0"/>
              </a:rPr>
              <a:t>				if ((</a:t>
            </a:r>
            <a:r>
              <a:rPr lang="en-US" altLang="ko-KR" sz="1200" dirty="0" err="1">
                <a:latin typeface="Trebuchet MS" panose="020B0603020202020204" pitchFamily="34" charset="0"/>
              </a:rPr>
              <a:t>open_ch</a:t>
            </a:r>
            <a:r>
              <a:rPr lang="en-US" altLang="ko-KR" sz="1200" dirty="0">
                <a:latin typeface="Trebuchet MS" panose="020B0603020202020204" pitchFamily="34" charset="0"/>
              </a:rPr>
              <a:t> == '(' &amp;&amp; </a:t>
            </a:r>
            <a:r>
              <a:rPr lang="en-US" altLang="ko-KR" sz="1200" dirty="0" err="1">
                <a:latin typeface="Trebuchet MS" panose="020B0603020202020204" pitchFamily="34" charset="0"/>
              </a:rPr>
              <a:t>ch</a:t>
            </a:r>
            <a:r>
              <a:rPr lang="en-US" altLang="ko-KR" sz="1200" dirty="0">
                <a:latin typeface="Trebuchet MS" panose="020B0603020202020204" pitchFamily="34" charset="0"/>
              </a:rPr>
              <a:t> != ')') ||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Trebuchet MS" panose="020B0603020202020204" pitchFamily="34" charset="0"/>
              </a:rPr>
              <a:t>				    (</a:t>
            </a:r>
            <a:r>
              <a:rPr lang="en-US" altLang="ko-KR" sz="1200" dirty="0" err="1">
                <a:latin typeface="Trebuchet MS" panose="020B0603020202020204" pitchFamily="34" charset="0"/>
              </a:rPr>
              <a:t>open_ch</a:t>
            </a:r>
            <a:r>
              <a:rPr lang="en-US" altLang="ko-KR" sz="1200" dirty="0">
                <a:latin typeface="Trebuchet MS" panose="020B0603020202020204" pitchFamily="34" charset="0"/>
              </a:rPr>
              <a:t> == '[' &amp;&amp; </a:t>
            </a:r>
            <a:r>
              <a:rPr lang="en-US" altLang="ko-KR" sz="1200" dirty="0" err="1">
                <a:latin typeface="Trebuchet MS" panose="020B0603020202020204" pitchFamily="34" charset="0"/>
              </a:rPr>
              <a:t>ch</a:t>
            </a:r>
            <a:r>
              <a:rPr lang="en-US" altLang="ko-KR" sz="1200" dirty="0">
                <a:latin typeface="Trebuchet MS" panose="020B0603020202020204" pitchFamily="34" charset="0"/>
              </a:rPr>
              <a:t> != ']') ||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Trebuchet MS" panose="020B0603020202020204" pitchFamily="34" charset="0"/>
              </a:rPr>
              <a:t>				    (</a:t>
            </a:r>
            <a:r>
              <a:rPr lang="en-US" altLang="ko-KR" sz="1200" dirty="0" err="1">
                <a:latin typeface="Trebuchet MS" panose="020B0603020202020204" pitchFamily="34" charset="0"/>
              </a:rPr>
              <a:t>open_ch</a:t>
            </a:r>
            <a:r>
              <a:rPr lang="en-US" altLang="ko-KR" sz="1200" dirty="0">
                <a:latin typeface="Trebuchet MS" panose="020B0603020202020204" pitchFamily="34" charset="0"/>
              </a:rPr>
              <a:t> == '{' &amp;&amp; </a:t>
            </a:r>
            <a:r>
              <a:rPr lang="en-US" altLang="ko-KR" sz="1200" dirty="0" err="1">
                <a:latin typeface="Trebuchet MS" panose="020B0603020202020204" pitchFamily="34" charset="0"/>
              </a:rPr>
              <a:t>ch</a:t>
            </a:r>
            <a:r>
              <a:rPr lang="en-US" altLang="ko-KR" sz="1200" dirty="0">
                <a:latin typeface="Trebuchet MS" panose="020B0603020202020204" pitchFamily="34" charset="0"/>
              </a:rPr>
              <a:t> != '}'))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Trebuchet MS" panose="020B0603020202020204" pitchFamily="34" charset="0"/>
              </a:rPr>
              <a:t>				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Trebuchet MS" panose="020B0603020202020204" pitchFamily="34" charset="0"/>
              </a:rPr>
              <a:t>	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Trebuchet MS" panose="020B0603020202020204" pitchFamily="34" charset="0"/>
              </a:rPr>
              <a:t>			break;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Trebuchet MS" panose="020B0603020202020204" pitchFamily="34" charset="0"/>
              </a:rPr>
              <a:t>	       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Trebuchet MS" panose="020B0603020202020204" pitchFamily="34" charset="0"/>
              </a:rPr>
              <a:t>	if (!</a:t>
            </a:r>
            <a:r>
              <a:rPr lang="en-US" altLang="ko-KR" sz="12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200" dirty="0">
                <a:latin typeface="Trebuchet MS" panose="020B0603020202020204" pitchFamily="34" charset="0"/>
              </a:rPr>
              <a:t>(&amp;s))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Trebuchet MS" panose="020B0603020202020204" pitchFamily="34" charset="0"/>
              </a:rPr>
              <a:t>	        return 0; // </a:t>
            </a:r>
            <a:r>
              <a:rPr lang="ko-KR" altLang="en-US" sz="1200" dirty="0">
                <a:latin typeface="Trebuchet MS" panose="020B0603020202020204" pitchFamily="34" charset="0"/>
              </a:rPr>
              <a:t>스택에 남아있으면 오류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200" dirty="0">
                <a:latin typeface="Trebuchet MS" panose="020B0603020202020204" pitchFamily="34" charset="0"/>
              </a:rPr>
              <a:t>	</a:t>
            </a:r>
            <a:r>
              <a:rPr lang="en-US" altLang="ko-KR" sz="1200" dirty="0">
                <a:latin typeface="Trebuchet MS" panose="020B0603020202020204" pitchFamily="34" charset="0"/>
              </a:rPr>
              <a:t>return 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6799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수식의 계산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ko-KR" altLang="en-US" dirty="0"/>
              <a:t>수식의 </a:t>
            </a:r>
            <a:r>
              <a:rPr lang="ko-KR" altLang="en-US" dirty="0" err="1"/>
              <a:t>표기방법</a:t>
            </a:r>
            <a:r>
              <a:rPr lang="en-US" altLang="ko-KR" dirty="0"/>
              <a:t>: </a:t>
            </a:r>
          </a:p>
          <a:p>
            <a:pPr lvl="1" eaLnBrk="1" hangingPunct="1"/>
            <a:r>
              <a:rPr lang="ko-KR" altLang="en-US" dirty="0"/>
              <a:t>전위</a:t>
            </a:r>
            <a:r>
              <a:rPr lang="en-US" altLang="ko-KR" dirty="0"/>
              <a:t>(prefix), </a:t>
            </a:r>
            <a:r>
              <a:rPr lang="ko-KR" altLang="en-US" dirty="0"/>
              <a:t>중위</a:t>
            </a:r>
            <a:r>
              <a:rPr lang="en-US" altLang="ko-KR" dirty="0"/>
              <a:t>(infix), </a:t>
            </a:r>
            <a:r>
              <a:rPr lang="ko-KR" altLang="en-US" dirty="0"/>
              <a:t>후위</a:t>
            </a:r>
            <a:r>
              <a:rPr lang="en-US" altLang="ko-KR" dirty="0"/>
              <a:t>(postfix)</a:t>
            </a: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컴퓨터에서의 수식 </a:t>
            </a:r>
            <a:r>
              <a:rPr lang="ko-KR" altLang="en-US" dirty="0" err="1"/>
              <a:t>계산순서</a:t>
            </a:r>
            <a:endParaRPr lang="ko-KR" altLang="en-US" dirty="0"/>
          </a:p>
          <a:p>
            <a:pPr lvl="1" eaLnBrk="1" hangingPunct="1"/>
            <a:r>
              <a:rPr lang="ko-KR" altLang="en-US" dirty="0" err="1"/>
              <a:t>중위표기식</a:t>
            </a:r>
            <a:r>
              <a:rPr lang="en-US" altLang="ko-KR" dirty="0"/>
              <a:t>-&gt; </a:t>
            </a:r>
            <a:r>
              <a:rPr lang="ko-KR" altLang="en-US" dirty="0" err="1"/>
              <a:t>후위표기식</a:t>
            </a:r>
            <a:r>
              <a:rPr lang="en-US" altLang="ko-KR" dirty="0"/>
              <a:t>-&gt;</a:t>
            </a:r>
            <a:r>
              <a:rPr lang="ko-KR" altLang="en-US" dirty="0"/>
              <a:t>계산</a:t>
            </a:r>
          </a:p>
          <a:p>
            <a:pPr lvl="1" eaLnBrk="1" hangingPunct="1"/>
            <a:r>
              <a:rPr lang="en-US" altLang="ko-KR" dirty="0"/>
              <a:t>2+3*4 -&gt; 234*+ -&gt; 14</a:t>
            </a:r>
          </a:p>
          <a:p>
            <a:pPr lvl="1" eaLnBrk="1" hangingPunct="1"/>
            <a:r>
              <a:rPr lang="ko-KR" altLang="en-US" dirty="0"/>
              <a:t>모두 </a:t>
            </a:r>
            <a:r>
              <a:rPr lang="ko-KR" altLang="en-US" dirty="0" err="1"/>
              <a:t>스택을</a:t>
            </a:r>
            <a:r>
              <a:rPr lang="ko-KR" altLang="en-US" dirty="0"/>
              <a:t> 사용</a:t>
            </a:r>
          </a:p>
          <a:p>
            <a:pPr lvl="1" eaLnBrk="1" hangingPunct="1"/>
            <a:r>
              <a:rPr lang="ko-KR" altLang="en-US" dirty="0"/>
              <a:t>먼저 </a:t>
            </a:r>
            <a:r>
              <a:rPr lang="ko-KR" altLang="en-US" dirty="0" err="1"/>
              <a:t>후위표기식의</a:t>
            </a:r>
            <a:r>
              <a:rPr lang="ko-KR" altLang="en-US" dirty="0"/>
              <a:t> 계산법을 알아보자</a:t>
            </a:r>
          </a:p>
          <a:p>
            <a:pPr eaLnBrk="1" hangingPunct="1"/>
            <a:endParaRPr lang="en-US" altLang="ko-KR" dirty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7675" name="Rectangle 81"/>
          <p:cNvSpPr>
            <a:spLocks noChangeArrowheads="1"/>
          </p:cNvSpPr>
          <p:nvPr/>
        </p:nvSpPr>
        <p:spPr bwMode="auto">
          <a:xfrm>
            <a:off x="0" y="388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23" y="2393885"/>
            <a:ext cx="8782050" cy="16573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후위 표기식의 계산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4024790" cy="4525963"/>
          </a:xfrm>
        </p:spPr>
        <p:txBody>
          <a:bodyPr/>
          <a:lstStyle/>
          <a:p>
            <a:pPr eaLnBrk="1" hangingPunct="1"/>
            <a:r>
              <a:rPr lang="ko-KR" altLang="en-US" dirty="0"/>
              <a:t>수식을 왼쪽에서 오른쪽으로 스캔</a:t>
            </a:r>
            <a:endParaRPr lang="en-US" altLang="ko-KR" dirty="0"/>
          </a:p>
          <a:p>
            <a:pPr lvl="1"/>
            <a:r>
              <a:rPr lang="ko-KR" altLang="en-US" dirty="0" err="1"/>
              <a:t>피연산자이면</a:t>
            </a:r>
            <a:r>
              <a:rPr lang="ko-KR" altLang="en-US" dirty="0"/>
              <a:t> 스택에 저장</a:t>
            </a:r>
            <a:endParaRPr lang="en-US" altLang="ko-KR" dirty="0"/>
          </a:p>
          <a:p>
            <a:pPr lvl="1"/>
            <a:r>
              <a:rPr lang="ko-KR" altLang="en-US" dirty="0"/>
              <a:t>연산자이면 </a:t>
            </a:r>
            <a:endParaRPr lang="en-US" altLang="ko-KR" dirty="0"/>
          </a:p>
          <a:p>
            <a:pPr lvl="2"/>
            <a:r>
              <a:rPr lang="ko-KR" altLang="en-US" dirty="0"/>
              <a:t>필요한 수만큼의 피연산자를 스택에서 꺼내 연산을 실행</a:t>
            </a:r>
            <a:endParaRPr lang="en-US" altLang="ko-KR" dirty="0"/>
          </a:p>
          <a:p>
            <a:pPr lvl="2"/>
            <a:r>
              <a:rPr lang="ko-KR" altLang="en-US" dirty="0"/>
              <a:t>연산의 결과를 다시 스택에 저장</a:t>
            </a:r>
          </a:p>
          <a:p>
            <a:pPr eaLnBrk="1" hangingPunct="1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>
                <a:latin typeface="Arial" charset="0"/>
              </a:rPr>
              <a:t> </a:t>
            </a:r>
            <a:r>
              <a:rPr lang="en-US" altLang="ko-KR" dirty="0"/>
              <a:t>82/3-32*+ 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2171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286283" name="Group 5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971984"/>
              </p:ext>
            </p:extLst>
          </p:nvPr>
        </p:nvGraphicFramePr>
        <p:xfrm>
          <a:off x="4939190" y="1614991"/>
          <a:ext cx="3879013" cy="4023360"/>
        </p:xfrm>
        <a:graphic>
          <a:graphicData uri="http://schemas.openxmlformats.org/drawingml/2006/table">
            <a:tbl>
              <a:tblPr/>
              <a:tblGrid>
                <a:gridCol w="541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8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8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68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310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토큰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스택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1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[0]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[1]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[2]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[3]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[4]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[5]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[6]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1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8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8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1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2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8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2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1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/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4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1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3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4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3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1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-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1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1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3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1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3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2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1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3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2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1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*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1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6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1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+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7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8780" name="Rectangle 567"/>
          <p:cNvSpPr>
            <a:spLocks noChangeArrowheads="1"/>
          </p:cNvSpPr>
          <p:nvPr/>
        </p:nvSpPr>
        <p:spPr bwMode="auto">
          <a:xfrm>
            <a:off x="0" y="4686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05" y="323655"/>
            <a:ext cx="6581775" cy="62960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스택의 특징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err="1"/>
              <a:t>후입선출</a:t>
            </a:r>
            <a:r>
              <a:rPr lang="en-US" altLang="ko-KR" b="1" dirty="0"/>
              <a:t>(</a:t>
            </a:r>
            <a:r>
              <a:rPr lang="en-US" altLang="ko-KR" b="1" dirty="0" err="1"/>
              <a:t>LIFO:Last-In</a:t>
            </a:r>
            <a:r>
              <a:rPr lang="en-US" altLang="ko-KR" b="1" dirty="0"/>
              <a:t> First-Out)</a:t>
            </a:r>
            <a:r>
              <a:rPr lang="en-US" altLang="ko-KR" dirty="0"/>
              <a:t>: </a:t>
            </a:r>
            <a:r>
              <a:rPr lang="ko-KR" altLang="en-US" dirty="0"/>
              <a:t>가장 최근에 들어온 데이터가 가장 먼저 나감</a:t>
            </a:r>
            <a:r>
              <a:rPr lang="en-US" altLang="ko-KR" dirty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625" y="2933945"/>
            <a:ext cx="6429375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1049338" y="1673225"/>
            <a:ext cx="7043737" cy="336092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dirty="0" err="1">
                <a:latin typeface="+mn-lt"/>
              </a:rPr>
              <a:t>스택</a:t>
            </a:r>
            <a:r>
              <a:rPr lang="ko-KR" altLang="en-US" dirty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s</a:t>
            </a:r>
            <a:r>
              <a:rPr lang="ko-KR" altLang="en-US" dirty="0">
                <a:latin typeface="+mn-lt"/>
              </a:rPr>
              <a:t>를 생성하고 초기화한다</a:t>
            </a:r>
            <a:r>
              <a:rPr lang="en-US" altLang="ko-KR" dirty="0">
                <a:latin typeface="+mn-lt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dirty="0">
                <a:latin typeface="+mn-lt"/>
              </a:rPr>
              <a:t>for </a:t>
            </a:r>
            <a:r>
              <a:rPr lang="ko-KR" altLang="en-US" dirty="0">
                <a:latin typeface="+mn-lt"/>
              </a:rPr>
              <a:t>항목 </a:t>
            </a:r>
            <a:r>
              <a:rPr lang="en-US" altLang="ko-KR" dirty="0">
                <a:latin typeface="+mn-lt"/>
              </a:rPr>
              <a:t>in </a:t>
            </a:r>
            <a:r>
              <a:rPr lang="ko-KR" altLang="en-US" dirty="0" err="1">
                <a:latin typeface="+mn-lt"/>
              </a:rPr>
              <a:t>후위표기식</a:t>
            </a:r>
            <a:r>
              <a:rPr lang="ko-KR" altLang="en-US" dirty="0">
                <a:latin typeface="+mn-lt"/>
              </a:rPr>
              <a:t>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dirty="0">
                <a:latin typeface="+mn-lt"/>
              </a:rPr>
              <a:t>    </a:t>
            </a:r>
            <a:r>
              <a:rPr lang="en-US" altLang="ko-KR" dirty="0">
                <a:latin typeface="+mn-lt"/>
              </a:rPr>
              <a:t> if (</a:t>
            </a:r>
            <a:r>
              <a:rPr lang="ko-KR" altLang="en-US" dirty="0">
                <a:latin typeface="+mn-lt"/>
              </a:rPr>
              <a:t>항목이 </a:t>
            </a:r>
            <a:r>
              <a:rPr lang="ko-KR" altLang="en-US" dirty="0" err="1">
                <a:latin typeface="+mn-lt"/>
              </a:rPr>
              <a:t>피연산자이면</a:t>
            </a:r>
            <a:r>
              <a:rPr lang="en-US" altLang="ko-KR" dirty="0">
                <a:latin typeface="+mn-lt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dirty="0">
                <a:latin typeface="+mn-lt"/>
              </a:rPr>
              <a:t>             push(s, item)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dirty="0">
                <a:latin typeface="+mn-lt"/>
              </a:rPr>
              <a:t>     if (</a:t>
            </a:r>
            <a:r>
              <a:rPr lang="ko-KR" altLang="en-US" dirty="0">
                <a:latin typeface="+mn-lt"/>
              </a:rPr>
              <a:t>항목이 연산자 </a:t>
            </a:r>
            <a:r>
              <a:rPr lang="en-US" altLang="ko-KR" dirty="0">
                <a:latin typeface="+mn-lt"/>
              </a:rPr>
              <a:t>op</a:t>
            </a:r>
            <a:r>
              <a:rPr lang="ko-KR" altLang="en-US" dirty="0">
                <a:latin typeface="+mn-lt"/>
              </a:rPr>
              <a:t>이면</a:t>
            </a:r>
            <a:r>
              <a:rPr lang="en-US" altLang="ko-KR" dirty="0">
                <a:latin typeface="+mn-lt"/>
              </a:rPr>
              <a:t>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dirty="0">
                <a:latin typeface="+mn-lt"/>
              </a:rPr>
              <a:t>              second ← pop(s)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dirty="0">
                <a:latin typeface="+mn-lt"/>
              </a:rPr>
              <a:t>              first ← pop(s)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dirty="0">
                <a:latin typeface="+mn-lt"/>
              </a:rPr>
              <a:t>              result ← first </a:t>
            </a:r>
            <a:r>
              <a:rPr lang="en-US" altLang="ko-KR" i="1" dirty="0">
                <a:latin typeface="+mn-lt"/>
              </a:rPr>
              <a:t>op</a:t>
            </a:r>
            <a:r>
              <a:rPr lang="en-US" altLang="ko-KR" dirty="0">
                <a:latin typeface="+mn-lt"/>
              </a:rPr>
              <a:t> second // </a:t>
            </a:r>
            <a:r>
              <a:rPr lang="en-US" altLang="ko-KR" i="1" dirty="0">
                <a:latin typeface="+mn-lt"/>
              </a:rPr>
              <a:t>op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는 </a:t>
            </a:r>
            <a:r>
              <a:rPr lang="en-US" altLang="ko-KR" dirty="0">
                <a:latin typeface="+mn-lt"/>
              </a:rPr>
              <a:t>+-*/</a:t>
            </a:r>
            <a:r>
              <a:rPr lang="ko-KR" altLang="en-US" dirty="0">
                <a:latin typeface="+mn-lt"/>
              </a:rPr>
              <a:t>중의 하나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dirty="0">
                <a:latin typeface="+mn-lt"/>
              </a:rPr>
              <a:t>              </a:t>
            </a:r>
            <a:r>
              <a:rPr lang="en-US" altLang="ko-KR" dirty="0">
                <a:latin typeface="+mn-lt"/>
              </a:rPr>
              <a:t>push(s, result)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dirty="0" err="1">
                <a:latin typeface="+mn-lt"/>
              </a:rPr>
              <a:t>final_result</a:t>
            </a:r>
            <a:r>
              <a:rPr lang="en-US" altLang="ko-KR" dirty="0">
                <a:latin typeface="+mn-lt"/>
              </a:rPr>
              <a:t> ← pop(s); 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후위 표기식 계산 알고리즘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780101" y="1358770"/>
            <a:ext cx="7583797" cy="418576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#include &lt;</a:t>
            </a:r>
            <a:r>
              <a:rPr lang="en-US" altLang="ko-KR" sz="1400" dirty="0" err="1">
                <a:latin typeface="Trebuchet MS" panose="020B0603020202020204" pitchFamily="34" charset="0"/>
              </a:rPr>
              <a:t>stdio.h</a:t>
            </a:r>
            <a:r>
              <a:rPr lang="en-US" altLang="ko-KR" sz="1400" dirty="0">
                <a:latin typeface="Trebuchet MS" panose="020B0603020202020204" pitchFamily="34" charset="0"/>
              </a:rPr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#include &lt;</a:t>
            </a:r>
            <a:r>
              <a:rPr lang="en-US" altLang="ko-KR" sz="1400" dirty="0" err="1">
                <a:latin typeface="Trebuchet MS" panose="020B0603020202020204" pitchFamily="34" charset="0"/>
              </a:rPr>
              <a:t>stdlib.h</a:t>
            </a:r>
            <a:r>
              <a:rPr lang="en-US" altLang="ko-KR" sz="1400" dirty="0">
                <a:latin typeface="Trebuchet MS" panose="020B0603020202020204" pitchFamily="34" charset="0"/>
              </a:rPr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#define MAX_STACK_SIZE 100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프로그램 </a:t>
            </a:r>
            <a:r>
              <a:rPr lang="en-US" altLang="ko-KR" sz="1400" dirty="0">
                <a:latin typeface="Trebuchet MS" panose="020B0603020202020204" pitchFamily="34" charset="0"/>
              </a:rPr>
              <a:t>4.3</a:t>
            </a:r>
            <a:r>
              <a:rPr lang="ko-KR" altLang="en-US" sz="1400" dirty="0">
                <a:latin typeface="Trebuchet MS" panose="020B0603020202020204" pitchFamily="34" charset="0"/>
              </a:rPr>
              <a:t>에서 스택 코드 추가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400" dirty="0">
                <a:latin typeface="Trebuchet MS" panose="020B0603020202020204" pitchFamily="34" charset="0"/>
              </a:rPr>
              <a:t> char element;		// </a:t>
            </a:r>
            <a:r>
              <a:rPr lang="ko-KR" altLang="en-US" sz="1400" dirty="0">
                <a:latin typeface="Trebuchet MS" panose="020B0603020202020204" pitchFamily="34" charset="0"/>
              </a:rPr>
              <a:t>교체</a:t>
            </a:r>
            <a:r>
              <a:rPr lang="en-US" altLang="ko-KR" sz="1400" dirty="0">
                <a:latin typeface="Trebuchet MS" panose="020B0603020202020204" pitchFamily="34" charset="0"/>
              </a:rPr>
              <a:t>!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...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프로그램 </a:t>
            </a:r>
            <a:r>
              <a:rPr lang="en-US" altLang="ko-KR" sz="1400" dirty="0">
                <a:latin typeface="Trebuchet MS" panose="020B0603020202020204" pitchFamily="34" charset="0"/>
              </a:rPr>
              <a:t>4.3</a:t>
            </a:r>
            <a:r>
              <a:rPr lang="ko-KR" altLang="en-US" sz="1400" dirty="0">
                <a:latin typeface="Trebuchet MS" panose="020B0603020202020204" pitchFamily="34" charset="0"/>
              </a:rPr>
              <a:t>에서 스택 코드 추가 끝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ko-KR" altLang="en-US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후위 표기 수식 계산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eval</a:t>
            </a:r>
            <a:r>
              <a:rPr lang="en-US" altLang="ko-KR" sz="1400" dirty="0">
                <a:latin typeface="Trebuchet MS" panose="020B0603020202020204" pitchFamily="34" charset="0"/>
              </a:rPr>
              <a:t>(char </a:t>
            </a:r>
            <a:r>
              <a:rPr lang="en-US" altLang="ko-KR" sz="1400" dirty="0" err="1">
                <a:latin typeface="Trebuchet MS" panose="020B0603020202020204" pitchFamily="34" charset="0"/>
              </a:rPr>
              <a:t>exp</a:t>
            </a:r>
            <a:r>
              <a:rPr lang="en-US" altLang="ko-KR" sz="1400" dirty="0">
                <a:latin typeface="Trebuchet MS" panose="020B0603020202020204" pitchFamily="34" charset="0"/>
              </a:rPr>
              <a:t>[])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op1, op2, value,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len</a:t>
            </a:r>
            <a:r>
              <a:rPr lang="en-US" altLang="ko-KR" sz="1400" dirty="0">
                <a:latin typeface="Trebuchet MS" panose="020B0603020202020204" pitchFamily="34" charset="0"/>
              </a:rPr>
              <a:t> = </a:t>
            </a:r>
            <a:r>
              <a:rPr lang="en-US" altLang="ko-KR" sz="1400" dirty="0" err="1">
                <a:latin typeface="Trebuchet MS" panose="020B0603020202020204" pitchFamily="34" charset="0"/>
              </a:rPr>
              <a:t>strlen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exp</a:t>
            </a:r>
            <a:r>
              <a:rPr lang="en-US" altLang="ko-KR" sz="1400" dirty="0">
                <a:latin typeface="Trebuchet MS" panose="020B0603020202020204" pitchFamily="34" charset="0"/>
              </a:rPr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char </a:t>
            </a:r>
            <a:r>
              <a:rPr lang="en-US" altLang="ko-KR" sz="1400" dirty="0" err="1">
                <a:latin typeface="Trebuchet MS" panose="020B0603020202020204" pitchFamily="34" charset="0"/>
              </a:rPr>
              <a:t>ch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StackType</a:t>
            </a:r>
            <a:r>
              <a:rPr lang="en-US" altLang="ko-KR" sz="1400" dirty="0">
                <a:latin typeface="Trebuchet MS" panose="020B0603020202020204" pitchFamily="34" charset="0"/>
              </a:rPr>
              <a:t> s;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후위 표기식 계산</a:t>
            </a:r>
          </a:p>
        </p:txBody>
      </p:sp>
    </p:spTree>
    <p:extLst>
      <p:ext uri="{BB962C8B-B14F-4D97-AF65-F5344CB8AC3E}">
        <p14:creationId xmlns:p14="http://schemas.microsoft.com/office/powerpoint/2010/main" val="656855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746575" y="1358770"/>
            <a:ext cx="7583797" cy="521989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3366FF"/>
                </a:solidFill>
                <a:latin typeface="Trebuchet MS" panose="020B0603020202020204" pitchFamily="34" charset="0"/>
              </a:rPr>
              <a:t>init_stack</a:t>
            </a:r>
            <a:r>
              <a:rPr lang="en-US" altLang="ko-KR" sz="1400" dirty="0">
                <a:solidFill>
                  <a:srgbClr val="3366FF"/>
                </a:solidFill>
                <a:latin typeface="Trebuchet MS" panose="020B0603020202020204" pitchFamily="34" charset="0"/>
              </a:rPr>
              <a:t>(&amp;s);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&lt;</a:t>
            </a:r>
            <a:r>
              <a:rPr lang="en-US" altLang="ko-KR" sz="1400" dirty="0" err="1">
                <a:latin typeface="Trebuchet MS" panose="020B0603020202020204" pitchFamily="34" charset="0"/>
              </a:rPr>
              <a:t>len</a:t>
            </a:r>
            <a:r>
              <a:rPr lang="en-US" altLang="ko-KR" sz="1400" dirty="0">
                <a:latin typeface="Trebuchet MS" panose="020B0603020202020204" pitchFamily="34" charset="0"/>
              </a:rPr>
              <a:t>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ch</a:t>
            </a:r>
            <a:r>
              <a:rPr lang="en-US" altLang="ko-KR" sz="1400" dirty="0">
                <a:latin typeface="Trebuchet MS" panose="020B0603020202020204" pitchFamily="34" charset="0"/>
              </a:rPr>
              <a:t> = </a:t>
            </a:r>
            <a:r>
              <a:rPr lang="en-US" altLang="ko-KR" sz="1400" dirty="0" err="1">
                <a:latin typeface="Trebuchet MS" panose="020B0603020202020204" pitchFamily="34" charset="0"/>
              </a:rPr>
              <a:t>exp</a:t>
            </a:r>
            <a:r>
              <a:rPr lang="en-US" altLang="ko-KR" sz="1400" dirty="0">
                <a:latin typeface="Trebuchet MS" panose="020B0603020202020204" pitchFamily="34" charset="0"/>
              </a:rPr>
              <a:t>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ch</a:t>
            </a:r>
            <a:r>
              <a:rPr lang="en-US" altLang="ko-KR" sz="1400" dirty="0">
                <a:latin typeface="Trebuchet MS" panose="020B0603020202020204" pitchFamily="34" charset="0"/>
              </a:rPr>
              <a:t> != '+' &amp;&amp; </a:t>
            </a:r>
            <a:r>
              <a:rPr lang="en-US" altLang="ko-KR" sz="1400" dirty="0" err="1">
                <a:latin typeface="Trebuchet MS" panose="020B0603020202020204" pitchFamily="34" charset="0"/>
              </a:rPr>
              <a:t>ch</a:t>
            </a:r>
            <a:r>
              <a:rPr lang="en-US" altLang="ko-KR" sz="1400" dirty="0">
                <a:latin typeface="Trebuchet MS" panose="020B0603020202020204" pitchFamily="34" charset="0"/>
              </a:rPr>
              <a:t> != '-' &amp;&amp; </a:t>
            </a:r>
            <a:r>
              <a:rPr lang="en-US" altLang="ko-KR" sz="1400" dirty="0" err="1">
                <a:latin typeface="Trebuchet MS" panose="020B0603020202020204" pitchFamily="34" charset="0"/>
              </a:rPr>
              <a:t>ch</a:t>
            </a:r>
            <a:r>
              <a:rPr lang="en-US" altLang="ko-KR" sz="1400" dirty="0">
                <a:latin typeface="Trebuchet MS" panose="020B0603020202020204" pitchFamily="34" charset="0"/>
              </a:rPr>
              <a:t> != '*' &amp;&amp; </a:t>
            </a:r>
            <a:r>
              <a:rPr lang="en-US" altLang="ko-KR" sz="1400" dirty="0" err="1">
                <a:latin typeface="Trebuchet MS" panose="020B0603020202020204" pitchFamily="34" charset="0"/>
              </a:rPr>
              <a:t>ch</a:t>
            </a:r>
            <a:r>
              <a:rPr lang="en-US" altLang="ko-KR" sz="1400" dirty="0">
                <a:latin typeface="Trebuchet MS" panose="020B0603020202020204" pitchFamily="34" charset="0"/>
              </a:rPr>
              <a:t> != '/')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value = </a:t>
            </a:r>
            <a:r>
              <a:rPr lang="en-US" altLang="ko-KR" sz="1400" dirty="0" err="1">
                <a:latin typeface="Trebuchet MS" panose="020B0603020202020204" pitchFamily="34" charset="0"/>
              </a:rPr>
              <a:t>ch</a:t>
            </a:r>
            <a:r>
              <a:rPr lang="en-US" altLang="ko-KR" sz="1400" dirty="0">
                <a:latin typeface="Trebuchet MS" panose="020B0603020202020204" pitchFamily="34" charset="0"/>
              </a:rPr>
              <a:t> - '0';	// </a:t>
            </a:r>
            <a:r>
              <a:rPr lang="ko-KR" altLang="en-US" sz="1400" dirty="0">
                <a:latin typeface="Trebuchet MS" panose="020B0603020202020204" pitchFamily="34" charset="0"/>
              </a:rPr>
              <a:t>입력이 피연산자이면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>
                <a:solidFill>
                  <a:srgbClr val="3366FF"/>
                </a:solidFill>
                <a:latin typeface="Trebuchet MS" panose="020B0603020202020204" pitchFamily="34" charset="0"/>
              </a:rPr>
              <a:t>push(&amp;s, value);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else {	//</a:t>
            </a:r>
            <a:r>
              <a:rPr lang="ko-KR" altLang="en-US" sz="1400" dirty="0">
                <a:latin typeface="Trebuchet MS" panose="020B0603020202020204" pitchFamily="34" charset="0"/>
              </a:rPr>
              <a:t>연산자이면 </a:t>
            </a:r>
            <a:r>
              <a:rPr lang="ko-KR" altLang="en-US" sz="1400" dirty="0" err="1">
                <a:latin typeface="Trebuchet MS" panose="020B0603020202020204" pitchFamily="34" charset="0"/>
              </a:rPr>
              <a:t>피연산자를</a:t>
            </a:r>
            <a:r>
              <a:rPr lang="ko-KR" altLang="en-US" sz="1400" dirty="0">
                <a:latin typeface="Trebuchet MS" panose="020B0603020202020204" pitchFamily="34" charset="0"/>
              </a:rPr>
              <a:t> 스택에서 제거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>
                <a:latin typeface="Trebuchet MS" panose="020B0603020202020204" pitchFamily="34" charset="0"/>
              </a:rPr>
              <a:t>op2 = </a:t>
            </a:r>
            <a:r>
              <a:rPr lang="en-US" altLang="ko-KR" sz="1400" dirty="0">
                <a:solidFill>
                  <a:srgbClr val="3366FF"/>
                </a:solidFill>
                <a:latin typeface="Trebuchet MS" panose="020B0603020202020204" pitchFamily="34" charset="0"/>
              </a:rPr>
              <a:t>pop(&amp;s)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op1 = </a:t>
            </a:r>
            <a:r>
              <a:rPr lang="en-US" altLang="ko-KR" sz="1400" dirty="0">
                <a:solidFill>
                  <a:srgbClr val="3366FF"/>
                </a:solidFill>
                <a:latin typeface="Trebuchet MS" panose="020B0603020202020204" pitchFamily="34" charset="0"/>
              </a:rPr>
              <a:t>pop(&amp;s)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switch (</a:t>
            </a:r>
            <a:r>
              <a:rPr lang="en-US" altLang="ko-KR" sz="1400" dirty="0" err="1">
                <a:latin typeface="Trebuchet MS" panose="020B0603020202020204" pitchFamily="34" charset="0"/>
              </a:rPr>
              <a:t>ch</a:t>
            </a:r>
            <a:r>
              <a:rPr lang="en-US" altLang="ko-KR" sz="1400" dirty="0">
                <a:latin typeface="Trebuchet MS" panose="020B0603020202020204" pitchFamily="34" charset="0"/>
              </a:rPr>
              <a:t>) { //</a:t>
            </a:r>
            <a:r>
              <a:rPr lang="ko-KR" altLang="en-US" sz="1400" dirty="0">
                <a:latin typeface="Trebuchet MS" panose="020B0603020202020204" pitchFamily="34" charset="0"/>
              </a:rPr>
              <a:t>연산을 수행하고 스택에 저장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>
                <a:latin typeface="Trebuchet MS" panose="020B0603020202020204" pitchFamily="34" charset="0"/>
              </a:rPr>
              <a:t>case '+': </a:t>
            </a:r>
            <a:r>
              <a:rPr lang="en-US" altLang="ko-KR" sz="1400" dirty="0">
                <a:solidFill>
                  <a:srgbClr val="3366FF"/>
                </a:solidFill>
                <a:latin typeface="Trebuchet MS" panose="020B0603020202020204" pitchFamily="34" charset="0"/>
              </a:rPr>
              <a:t>push(&amp;s, op1 + op2)</a:t>
            </a:r>
            <a:r>
              <a:rPr lang="en-US" altLang="ko-KR" sz="1400" dirty="0">
                <a:latin typeface="Trebuchet MS" panose="020B0603020202020204" pitchFamily="34" charset="0"/>
              </a:rPr>
              <a:t>; break;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case '-': </a:t>
            </a:r>
            <a:r>
              <a:rPr lang="en-US" altLang="ko-KR" sz="1400" dirty="0">
                <a:solidFill>
                  <a:srgbClr val="3366FF"/>
                </a:solidFill>
                <a:latin typeface="Trebuchet MS" panose="020B0603020202020204" pitchFamily="34" charset="0"/>
              </a:rPr>
              <a:t>push(&amp;s, op1 - op2)</a:t>
            </a:r>
            <a:r>
              <a:rPr lang="en-US" altLang="ko-KR" sz="1400" dirty="0">
                <a:latin typeface="Trebuchet MS" panose="020B0603020202020204" pitchFamily="34" charset="0"/>
              </a:rPr>
              <a:t>; break;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case '*': </a:t>
            </a:r>
            <a:r>
              <a:rPr lang="en-US" altLang="ko-KR" sz="1400" dirty="0">
                <a:solidFill>
                  <a:srgbClr val="3366FF"/>
                </a:solidFill>
                <a:latin typeface="Trebuchet MS" panose="020B0603020202020204" pitchFamily="34" charset="0"/>
              </a:rPr>
              <a:t>push(&amp;s, op1 * op2)</a:t>
            </a:r>
            <a:r>
              <a:rPr lang="en-US" altLang="ko-KR" sz="1400" dirty="0">
                <a:latin typeface="Trebuchet MS" panose="020B0603020202020204" pitchFamily="34" charset="0"/>
              </a:rPr>
              <a:t>; break;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case '/': </a:t>
            </a:r>
            <a:r>
              <a:rPr lang="en-US" altLang="ko-KR" sz="1400" dirty="0">
                <a:solidFill>
                  <a:srgbClr val="3366FF"/>
                </a:solidFill>
                <a:latin typeface="Trebuchet MS" panose="020B0603020202020204" pitchFamily="34" charset="0"/>
              </a:rPr>
              <a:t>push(&amp;s, op1 / op2)</a:t>
            </a:r>
            <a:r>
              <a:rPr lang="en-US" altLang="ko-KR" sz="1400" dirty="0">
                <a:latin typeface="Trebuchet MS" panose="020B0603020202020204" pitchFamily="34" charset="0"/>
              </a:rPr>
              <a:t>; break;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</a:t>
            </a:r>
            <a:r>
              <a:rPr lang="en-US" altLang="ko-KR" sz="1400" dirty="0">
                <a:solidFill>
                  <a:srgbClr val="3366FF"/>
                </a:solidFill>
                <a:latin typeface="Trebuchet MS" panose="020B0603020202020204" pitchFamily="34" charset="0"/>
              </a:rPr>
              <a:t>pop(&amp;s)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후위 표기식 계산</a:t>
            </a:r>
          </a:p>
        </p:txBody>
      </p:sp>
    </p:spTree>
    <p:extLst>
      <p:ext uri="{BB962C8B-B14F-4D97-AF65-F5344CB8AC3E}">
        <p14:creationId xmlns:p14="http://schemas.microsoft.com/office/powerpoint/2010/main" val="32434294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791580" y="1583795"/>
            <a:ext cx="7043737" cy="237603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main(void)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result;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</a:t>
            </a:r>
            <a:r>
              <a:rPr lang="ko-KR" altLang="en-US" sz="1400" dirty="0">
                <a:latin typeface="Trebuchet MS" panose="020B0603020202020204" pitchFamily="34" charset="0"/>
              </a:rPr>
              <a:t>후위표기식은 </a:t>
            </a:r>
            <a:r>
              <a:rPr lang="en-US" altLang="ko-KR" sz="1400" dirty="0">
                <a:latin typeface="Trebuchet MS" panose="020B0603020202020204" pitchFamily="34" charset="0"/>
              </a:rPr>
              <a:t>82/3-32*+\n");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result = </a:t>
            </a:r>
            <a:r>
              <a:rPr lang="en-US" altLang="ko-KR" sz="1400" dirty="0" err="1">
                <a:latin typeface="Trebuchet MS" panose="020B0603020202020204" pitchFamily="34" charset="0"/>
              </a:rPr>
              <a:t>eval</a:t>
            </a:r>
            <a:r>
              <a:rPr lang="en-US" altLang="ko-KR" sz="1400" dirty="0">
                <a:latin typeface="Trebuchet MS" panose="020B0603020202020204" pitchFamily="34" charset="0"/>
              </a:rPr>
              <a:t>("82/3-32*+");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</a:t>
            </a:r>
            <a:r>
              <a:rPr lang="ko-KR" altLang="en-US" sz="1400" dirty="0">
                <a:latin typeface="Trebuchet MS" panose="020B0603020202020204" pitchFamily="34" charset="0"/>
              </a:rPr>
              <a:t>결과값은 </a:t>
            </a:r>
            <a:r>
              <a:rPr lang="en-US" altLang="ko-KR" sz="1400" dirty="0">
                <a:latin typeface="Trebuchet MS" panose="020B0603020202020204" pitchFamily="34" charset="0"/>
              </a:rPr>
              <a:t>%d\n", result);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91580" y="4284095"/>
            <a:ext cx="7043738" cy="523220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후위표기식은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82/3-32*+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결과값은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2437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스택의 구조</a:t>
            </a:r>
          </a:p>
        </p:txBody>
      </p:sp>
      <p:grpSp>
        <p:nvGrpSpPr>
          <p:cNvPr id="6147" name="Group 4"/>
          <p:cNvGrpSpPr>
            <a:grpSpLocks/>
          </p:cNvGrpSpPr>
          <p:nvPr/>
        </p:nvGrpSpPr>
        <p:grpSpPr bwMode="auto">
          <a:xfrm>
            <a:off x="2862263" y="1763713"/>
            <a:ext cx="1152525" cy="3743325"/>
            <a:chOff x="930" y="2115"/>
            <a:chExt cx="453" cy="1315"/>
          </a:xfrm>
        </p:grpSpPr>
        <p:sp>
          <p:nvSpPr>
            <p:cNvPr id="6195" name="Line 5"/>
            <p:cNvSpPr>
              <a:spLocks noChangeShapeType="1"/>
            </p:cNvSpPr>
            <p:nvPr/>
          </p:nvSpPr>
          <p:spPr bwMode="auto">
            <a:xfrm>
              <a:off x="930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6196" name="Line 6"/>
            <p:cNvSpPr>
              <a:spLocks noChangeShapeType="1"/>
            </p:cNvSpPr>
            <p:nvPr/>
          </p:nvSpPr>
          <p:spPr bwMode="auto">
            <a:xfrm>
              <a:off x="930" y="3430"/>
              <a:ext cx="45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6197" name="Line 7"/>
            <p:cNvSpPr>
              <a:spLocks noChangeShapeType="1"/>
            </p:cNvSpPr>
            <p:nvPr/>
          </p:nvSpPr>
          <p:spPr bwMode="auto">
            <a:xfrm flipV="1">
              <a:off x="1383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6148" name="Group 15"/>
          <p:cNvGrpSpPr>
            <a:grpSpLocks/>
          </p:cNvGrpSpPr>
          <p:nvPr/>
        </p:nvGrpSpPr>
        <p:grpSpPr bwMode="auto">
          <a:xfrm>
            <a:off x="2933700" y="4572000"/>
            <a:ext cx="935038" cy="792163"/>
            <a:chOff x="2336" y="2568"/>
            <a:chExt cx="567" cy="552"/>
          </a:xfrm>
        </p:grpSpPr>
        <p:grpSp>
          <p:nvGrpSpPr>
            <p:cNvPr id="6183" name="Group 16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6185" name="Freeform 17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86" name="Freeform 18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87" name="Freeform 19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88" name="Freeform 20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89" name="Freeform 21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90" name="Freeform 22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91" name="Freeform 23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92" name="Freeform 24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93" name="Freeform 25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94" name="Freeform 26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184" name="Text Box 27"/>
            <p:cNvSpPr txBox="1">
              <a:spLocks noChangeArrowheads="1"/>
            </p:cNvSpPr>
            <p:nvPr/>
          </p:nvSpPr>
          <p:spPr bwMode="auto">
            <a:xfrm>
              <a:off x="2504" y="2752"/>
              <a:ext cx="11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>
                <a:latin typeface="Lucida Console" pitchFamily="49" charset="0"/>
                <a:ea typeface="HY엽서L" pitchFamily="18" charset="-127"/>
              </a:endParaRPr>
            </a:p>
          </p:txBody>
        </p:sp>
      </p:grpSp>
      <p:grpSp>
        <p:nvGrpSpPr>
          <p:cNvPr id="6149" name="Group 28"/>
          <p:cNvGrpSpPr>
            <a:grpSpLocks/>
          </p:cNvGrpSpPr>
          <p:nvPr/>
        </p:nvGrpSpPr>
        <p:grpSpPr bwMode="auto">
          <a:xfrm>
            <a:off x="2906713" y="3878263"/>
            <a:ext cx="935037" cy="792162"/>
            <a:chOff x="2336" y="2568"/>
            <a:chExt cx="567" cy="552"/>
          </a:xfrm>
        </p:grpSpPr>
        <p:grpSp>
          <p:nvGrpSpPr>
            <p:cNvPr id="6171" name="Group 29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6173" name="Freeform 30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74" name="Freeform 31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75" name="Freeform 32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76" name="Freeform 33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77" name="Freeform 34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78" name="Freeform 35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79" name="Freeform 36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80" name="Freeform 37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81" name="Freeform 38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82" name="Freeform 39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172" name="Text Box 40"/>
            <p:cNvSpPr txBox="1">
              <a:spLocks noChangeArrowheads="1"/>
            </p:cNvSpPr>
            <p:nvPr/>
          </p:nvSpPr>
          <p:spPr bwMode="auto">
            <a:xfrm>
              <a:off x="2504" y="2752"/>
              <a:ext cx="11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>
                <a:latin typeface="Lucida Console" pitchFamily="49" charset="0"/>
                <a:ea typeface="HY엽서L" pitchFamily="18" charset="-127"/>
              </a:endParaRPr>
            </a:p>
          </p:txBody>
        </p:sp>
      </p:grpSp>
      <p:grpSp>
        <p:nvGrpSpPr>
          <p:cNvPr id="6150" name="Group 41"/>
          <p:cNvGrpSpPr>
            <a:grpSpLocks/>
          </p:cNvGrpSpPr>
          <p:nvPr/>
        </p:nvGrpSpPr>
        <p:grpSpPr bwMode="auto">
          <a:xfrm>
            <a:off x="2951163" y="3203575"/>
            <a:ext cx="935037" cy="792163"/>
            <a:chOff x="2336" y="2568"/>
            <a:chExt cx="567" cy="552"/>
          </a:xfrm>
        </p:grpSpPr>
        <p:grpSp>
          <p:nvGrpSpPr>
            <p:cNvPr id="6159" name="Group 42"/>
            <p:cNvGrpSpPr>
              <a:grpSpLocks/>
            </p:cNvGrpSpPr>
            <p:nvPr/>
          </p:nvGrpSpPr>
          <p:grpSpPr bwMode="auto">
            <a:xfrm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6161" name="Freeform 43"/>
              <p:cNvSpPr>
                <a:spLocks/>
              </p:cNvSpPr>
              <p:nvPr/>
            </p:nvSpPr>
            <p:spPr bwMode="auto"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62" name="Freeform 44"/>
              <p:cNvSpPr>
                <a:spLocks/>
              </p:cNvSpPr>
              <p:nvPr/>
            </p:nvSpPr>
            <p:spPr bwMode="auto"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63" name="Freeform 45"/>
              <p:cNvSpPr>
                <a:spLocks/>
              </p:cNvSpPr>
              <p:nvPr/>
            </p:nvSpPr>
            <p:spPr bwMode="auto"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64" name="Freeform 46"/>
              <p:cNvSpPr>
                <a:spLocks/>
              </p:cNvSpPr>
              <p:nvPr/>
            </p:nvSpPr>
            <p:spPr bwMode="auto"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65" name="Freeform 47"/>
              <p:cNvSpPr>
                <a:spLocks/>
              </p:cNvSpPr>
              <p:nvPr/>
            </p:nvSpPr>
            <p:spPr bwMode="auto"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66" name="Freeform 48"/>
              <p:cNvSpPr>
                <a:spLocks/>
              </p:cNvSpPr>
              <p:nvPr/>
            </p:nvSpPr>
            <p:spPr bwMode="auto"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67" name="Freeform 49"/>
              <p:cNvSpPr>
                <a:spLocks/>
              </p:cNvSpPr>
              <p:nvPr/>
            </p:nvSpPr>
            <p:spPr bwMode="auto"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68" name="Freeform 50"/>
              <p:cNvSpPr>
                <a:spLocks/>
              </p:cNvSpPr>
              <p:nvPr/>
            </p:nvSpPr>
            <p:spPr bwMode="auto"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69" name="Freeform 51"/>
              <p:cNvSpPr>
                <a:spLocks/>
              </p:cNvSpPr>
              <p:nvPr/>
            </p:nvSpPr>
            <p:spPr bwMode="auto"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70" name="Freeform 52"/>
              <p:cNvSpPr>
                <a:spLocks/>
              </p:cNvSpPr>
              <p:nvPr/>
            </p:nvSpPr>
            <p:spPr bwMode="auto"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160" name="Text Box 53"/>
            <p:cNvSpPr txBox="1">
              <a:spLocks noChangeArrowheads="1"/>
            </p:cNvSpPr>
            <p:nvPr/>
          </p:nvSpPr>
          <p:spPr bwMode="auto">
            <a:xfrm>
              <a:off x="2504" y="2752"/>
              <a:ext cx="11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ko-KR">
                <a:latin typeface="Lucida Console" pitchFamily="49" charset="0"/>
                <a:ea typeface="HY엽서L" pitchFamily="18" charset="-127"/>
              </a:endParaRPr>
            </a:p>
          </p:txBody>
        </p:sp>
      </p:grpSp>
      <p:sp>
        <p:nvSpPr>
          <p:cNvPr id="6151" name="Text Box 80"/>
          <p:cNvSpPr txBox="1">
            <a:spLocks noChangeArrowheads="1"/>
          </p:cNvSpPr>
          <p:nvPr/>
        </p:nvSpPr>
        <p:spPr bwMode="auto">
          <a:xfrm>
            <a:off x="4167188" y="3384550"/>
            <a:ext cx="17091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dirty="0" err="1">
                <a:latin typeface="+mn-lt"/>
              </a:rPr>
              <a:t>스택</a:t>
            </a:r>
            <a:r>
              <a:rPr lang="ko-KR" altLang="en-US" dirty="0">
                <a:latin typeface="+mn-lt"/>
              </a:rPr>
              <a:t> 상단</a:t>
            </a:r>
            <a:r>
              <a:rPr lang="en-US" altLang="ko-KR" dirty="0">
                <a:latin typeface="+mn-lt"/>
              </a:rPr>
              <a:t>(top)</a:t>
            </a:r>
          </a:p>
        </p:txBody>
      </p:sp>
      <p:sp>
        <p:nvSpPr>
          <p:cNvPr id="6152" name="Text Box 81"/>
          <p:cNvSpPr txBox="1">
            <a:spLocks noChangeArrowheads="1"/>
          </p:cNvSpPr>
          <p:nvPr/>
        </p:nvSpPr>
        <p:spPr bwMode="auto">
          <a:xfrm>
            <a:off x="4167188" y="4824413"/>
            <a:ext cx="21194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+mn-lt"/>
              </a:rPr>
              <a:t>스택 하단</a:t>
            </a:r>
            <a:r>
              <a:rPr lang="en-US" altLang="ko-KR">
                <a:latin typeface="+mn-lt"/>
              </a:rPr>
              <a:t>(bottom)</a:t>
            </a:r>
          </a:p>
        </p:txBody>
      </p:sp>
      <p:sp>
        <p:nvSpPr>
          <p:cNvPr id="6153" name="Text Box 294"/>
          <p:cNvSpPr txBox="1">
            <a:spLocks noChangeArrowheads="1"/>
          </p:cNvSpPr>
          <p:nvPr/>
        </p:nvSpPr>
        <p:spPr bwMode="auto">
          <a:xfrm>
            <a:off x="3222625" y="4840288"/>
            <a:ext cx="322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Lucida Console" pitchFamily="49" charset="0"/>
              </a:rPr>
              <a:t>A</a:t>
            </a:r>
          </a:p>
        </p:txBody>
      </p:sp>
      <p:sp>
        <p:nvSpPr>
          <p:cNvPr id="6154" name="Text Box 295"/>
          <p:cNvSpPr txBox="1">
            <a:spLocks noChangeArrowheads="1"/>
          </p:cNvSpPr>
          <p:nvPr/>
        </p:nvSpPr>
        <p:spPr bwMode="auto">
          <a:xfrm>
            <a:off x="3176588" y="4194175"/>
            <a:ext cx="322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Lucida Console" pitchFamily="49" charset="0"/>
              </a:rPr>
              <a:t>B</a:t>
            </a:r>
          </a:p>
        </p:txBody>
      </p:sp>
      <p:sp>
        <p:nvSpPr>
          <p:cNvPr id="6155" name="Text Box 296"/>
          <p:cNvSpPr txBox="1">
            <a:spLocks noChangeArrowheads="1"/>
          </p:cNvSpPr>
          <p:nvPr/>
        </p:nvSpPr>
        <p:spPr bwMode="auto">
          <a:xfrm>
            <a:off x="3222625" y="3519488"/>
            <a:ext cx="322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Lucida Console" pitchFamily="49" charset="0"/>
              </a:rPr>
              <a:t>C</a:t>
            </a:r>
          </a:p>
        </p:txBody>
      </p:sp>
      <p:sp>
        <p:nvSpPr>
          <p:cNvPr id="6156" name="Freeform 297"/>
          <p:cNvSpPr>
            <a:spLocks/>
          </p:cNvSpPr>
          <p:nvPr/>
        </p:nvSpPr>
        <p:spPr bwMode="auto">
          <a:xfrm>
            <a:off x="3492500" y="1223963"/>
            <a:ext cx="773113" cy="1979612"/>
          </a:xfrm>
          <a:custGeom>
            <a:avLst/>
            <a:gdLst>
              <a:gd name="T0" fmla="*/ 2147483647 w 431"/>
              <a:gd name="T1" fmla="*/ 2147483647 h 1633"/>
              <a:gd name="T2" fmla="*/ 2147483647 w 431"/>
              <a:gd name="T3" fmla="*/ 2147483647 h 1633"/>
              <a:gd name="T4" fmla="*/ 2147483647 w 431"/>
              <a:gd name="T5" fmla="*/ 0 h 1633"/>
              <a:gd name="T6" fmla="*/ 0 60000 65536"/>
              <a:gd name="T7" fmla="*/ 0 60000 65536"/>
              <a:gd name="T8" fmla="*/ 0 60000 65536"/>
              <a:gd name="T9" fmla="*/ 0 w 431"/>
              <a:gd name="T10" fmla="*/ 0 h 1633"/>
              <a:gd name="T11" fmla="*/ 431 w 431"/>
              <a:gd name="T12" fmla="*/ 1633 h 16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" h="1633">
                <a:moveTo>
                  <a:pt x="23" y="1633"/>
                </a:moveTo>
                <a:cubicBezTo>
                  <a:pt x="11" y="1202"/>
                  <a:pt x="0" y="771"/>
                  <a:pt x="68" y="499"/>
                </a:cubicBezTo>
                <a:cubicBezTo>
                  <a:pt x="136" y="227"/>
                  <a:pt x="283" y="113"/>
                  <a:pt x="431" y="0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57" name="Freeform 298"/>
          <p:cNvSpPr>
            <a:spLocks/>
          </p:cNvSpPr>
          <p:nvPr/>
        </p:nvSpPr>
        <p:spPr bwMode="auto">
          <a:xfrm flipH="1">
            <a:off x="2681288" y="1358900"/>
            <a:ext cx="585787" cy="1873250"/>
          </a:xfrm>
          <a:custGeom>
            <a:avLst/>
            <a:gdLst>
              <a:gd name="T0" fmla="*/ 2147483647 w 454"/>
              <a:gd name="T1" fmla="*/ 0 h 1180"/>
              <a:gd name="T2" fmla="*/ 2147483647 w 454"/>
              <a:gd name="T3" fmla="*/ 2147483647 h 1180"/>
              <a:gd name="T4" fmla="*/ 0 w 454"/>
              <a:gd name="T5" fmla="*/ 2147483647 h 1180"/>
              <a:gd name="T6" fmla="*/ 0 60000 65536"/>
              <a:gd name="T7" fmla="*/ 0 60000 65536"/>
              <a:gd name="T8" fmla="*/ 0 60000 65536"/>
              <a:gd name="T9" fmla="*/ 0 w 454"/>
              <a:gd name="T10" fmla="*/ 0 h 1180"/>
              <a:gd name="T11" fmla="*/ 454 w 454"/>
              <a:gd name="T12" fmla="*/ 1180 h 11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4" h="1180">
                <a:moveTo>
                  <a:pt x="454" y="0"/>
                </a:moveTo>
                <a:cubicBezTo>
                  <a:pt x="310" y="128"/>
                  <a:pt x="167" y="257"/>
                  <a:pt x="91" y="454"/>
                </a:cubicBezTo>
                <a:cubicBezTo>
                  <a:pt x="15" y="651"/>
                  <a:pt x="7" y="915"/>
                  <a:pt x="0" y="1180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58" name="AutoShape 299"/>
          <p:cNvSpPr>
            <a:spLocks/>
          </p:cNvSpPr>
          <p:nvPr/>
        </p:nvSpPr>
        <p:spPr bwMode="auto">
          <a:xfrm>
            <a:off x="6178550" y="1604963"/>
            <a:ext cx="2308225" cy="338137"/>
          </a:xfrm>
          <a:prstGeom prst="borderCallout2">
            <a:avLst>
              <a:gd name="adj1" fmla="val 33801"/>
              <a:gd name="adj2" fmla="val -3301"/>
              <a:gd name="adj3" fmla="val 33801"/>
              <a:gd name="adj4" fmla="val -56880"/>
              <a:gd name="adj5" fmla="val 566199"/>
              <a:gd name="adj6" fmla="val -112519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>
                <a:latin typeface="+mn-lt"/>
              </a:rPr>
              <a:t>요소</a:t>
            </a:r>
            <a:r>
              <a:rPr lang="en-US" altLang="ko-KR">
                <a:latin typeface="+mn-lt"/>
              </a:rPr>
              <a:t>(element)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시스템 스택을 이용한 함수 호출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70" y="1673805"/>
            <a:ext cx="2731060" cy="26148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19" y="4307587"/>
            <a:ext cx="65246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0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스택 데이터타입</a:t>
            </a:r>
            <a:endParaRPr lang="en-US" altLang="ko-KR" dirty="0"/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476545" y="1448780"/>
            <a:ext cx="8145463" cy="492442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600" dirty="0">
                <a:latin typeface="Trebuchet MS" panose="020B0603020202020204" pitchFamily="34" charset="0"/>
              </a:rPr>
              <a:t>∙객체</a:t>
            </a:r>
            <a:r>
              <a:rPr lang="en-US" altLang="ko-KR" sz="1600" dirty="0">
                <a:latin typeface="Trebuchet MS" panose="020B0603020202020204" pitchFamily="34" charset="0"/>
              </a:rPr>
              <a:t>: 0</a:t>
            </a:r>
            <a:r>
              <a:rPr lang="ko-KR" altLang="en-US" sz="1600" dirty="0">
                <a:latin typeface="Trebuchet MS" panose="020B0603020202020204" pitchFamily="34" charset="0"/>
              </a:rPr>
              <a:t>개 이상의 원소를 가지는 유한 선형 리스트</a:t>
            </a:r>
          </a:p>
          <a:p>
            <a:r>
              <a:rPr lang="ko-KR" altLang="en-US" sz="1600" dirty="0">
                <a:latin typeface="Trebuchet MS" panose="020B0603020202020204" pitchFamily="34" charset="0"/>
              </a:rPr>
              <a:t>∙연산</a:t>
            </a:r>
            <a:r>
              <a:rPr lang="en-US" altLang="ko-KR" sz="1600" dirty="0">
                <a:latin typeface="Trebuchet MS" panose="020B0603020202020204" pitchFamily="34" charset="0"/>
              </a:rPr>
              <a:t>:  </a:t>
            </a:r>
          </a:p>
          <a:p>
            <a:r>
              <a:rPr lang="en-US" altLang="ko-KR" sz="1600" dirty="0">
                <a:latin typeface="Trebuchet MS" panose="020B0603020202020204" pitchFamily="34" charset="0"/>
              </a:rPr>
              <a:t> ▪ create(size) ::= </a:t>
            </a:r>
            <a:r>
              <a:rPr lang="ko-KR" altLang="en-US" sz="1600" dirty="0">
                <a:latin typeface="Trebuchet MS" panose="020B0603020202020204" pitchFamily="34" charset="0"/>
              </a:rPr>
              <a:t>최대 크기가 </a:t>
            </a:r>
            <a:r>
              <a:rPr lang="en-US" altLang="ko-KR" sz="1600" dirty="0">
                <a:latin typeface="Trebuchet MS" panose="020B0603020202020204" pitchFamily="34" charset="0"/>
              </a:rPr>
              <a:t>size</a:t>
            </a:r>
            <a:r>
              <a:rPr lang="ko-KR" altLang="en-US" sz="1600" dirty="0">
                <a:latin typeface="Trebuchet MS" panose="020B0603020202020204" pitchFamily="34" charset="0"/>
              </a:rPr>
              <a:t>인 공백 스택을 생성한다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</a:p>
          <a:p>
            <a:r>
              <a:rPr lang="en-US" altLang="ko-KR" sz="1600" dirty="0">
                <a:latin typeface="Trebuchet MS" panose="020B0603020202020204" pitchFamily="34" charset="0"/>
              </a:rPr>
              <a:t> ▪ </a:t>
            </a:r>
            <a:r>
              <a:rPr lang="en-US" altLang="ko-KR" sz="16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600" dirty="0">
                <a:latin typeface="Trebuchet MS" panose="020B0603020202020204" pitchFamily="34" charset="0"/>
              </a:rPr>
              <a:t>(s) ::= </a:t>
            </a:r>
          </a:p>
          <a:p>
            <a:r>
              <a:rPr lang="en-US" altLang="ko-KR" sz="1600" dirty="0">
                <a:latin typeface="Trebuchet MS" panose="020B0603020202020204" pitchFamily="34" charset="0"/>
              </a:rPr>
              <a:t>		if(</a:t>
            </a:r>
            <a:r>
              <a:rPr lang="ko-KR" altLang="en-US" sz="1600" dirty="0">
                <a:latin typeface="Trebuchet MS" panose="020B0603020202020204" pitchFamily="34" charset="0"/>
              </a:rPr>
              <a:t>스택의 </a:t>
            </a:r>
            <a:r>
              <a:rPr lang="ko-KR" altLang="en-US" sz="1600" dirty="0" err="1">
                <a:latin typeface="Trebuchet MS" panose="020B0603020202020204" pitchFamily="34" charset="0"/>
              </a:rPr>
              <a:t>원소수</a:t>
            </a:r>
            <a:r>
              <a:rPr lang="ko-KR" altLang="en-US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latin typeface="Trebuchet MS" panose="020B0603020202020204" pitchFamily="34" charset="0"/>
              </a:rPr>
              <a:t>== size) return TRUE;</a:t>
            </a:r>
          </a:p>
          <a:p>
            <a:r>
              <a:rPr lang="en-US" altLang="ko-KR" sz="1600" dirty="0">
                <a:latin typeface="Trebuchet MS" panose="020B0603020202020204" pitchFamily="34" charset="0"/>
              </a:rPr>
              <a:t>		else return FALSE;</a:t>
            </a:r>
          </a:p>
          <a:p>
            <a:r>
              <a:rPr lang="en-US" altLang="ko-KR" sz="1600" dirty="0">
                <a:latin typeface="Trebuchet MS" panose="020B0603020202020204" pitchFamily="34" charset="0"/>
              </a:rPr>
              <a:t> ▪ </a:t>
            </a:r>
            <a:r>
              <a:rPr lang="en-US" altLang="ko-KR" sz="16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600" dirty="0">
                <a:latin typeface="Trebuchet MS" panose="020B0603020202020204" pitchFamily="34" charset="0"/>
              </a:rPr>
              <a:t>(s) ::= </a:t>
            </a:r>
          </a:p>
          <a:p>
            <a:r>
              <a:rPr lang="en-US" altLang="ko-KR" sz="1600" dirty="0">
                <a:latin typeface="Trebuchet MS" panose="020B0603020202020204" pitchFamily="34" charset="0"/>
              </a:rPr>
              <a:t>		if(</a:t>
            </a:r>
            <a:r>
              <a:rPr lang="ko-KR" altLang="en-US" sz="1600" dirty="0">
                <a:latin typeface="Trebuchet MS" panose="020B0603020202020204" pitchFamily="34" charset="0"/>
              </a:rPr>
              <a:t>스택의 </a:t>
            </a:r>
            <a:r>
              <a:rPr lang="ko-KR" altLang="en-US" sz="1600" dirty="0" err="1">
                <a:latin typeface="Trebuchet MS" panose="020B0603020202020204" pitchFamily="34" charset="0"/>
              </a:rPr>
              <a:t>원소수</a:t>
            </a:r>
            <a:r>
              <a:rPr lang="ko-KR" altLang="en-US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latin typeface="Trebuchet MS" panose="020B0603020202020204" pitchFamily="34" charset="0"/>
              </a:rPr>
              <a:t>== 0) return TRUE;</a:t>
            </a:r>
          </a:p>
          <a:p>
            <a:r>
              <a:rPr lang="en-US" altLang="ko-KR" sz="1600" dirty="0">
                <a:latin typeface="Trebuchet MS" panose="020B0603020202020204" pitchFamily="34" charset="0"/>
              </a:rPr>
              <a:t>		else return FALSE;</a:t>
            </a:r>
          </a:p>
          <a:p>
            <a:endParaRPr lang="en-US" altLang="ko-KR" sz="1600" dirty="0">
              <a:latin typeface="Trebuchet MS" panose="020B0603020202020204" pitchFamily="34" charset="0"/>
            </a:endParaRPr>
          </a:p>
          <a:p>
            <a:r>
              <a:rPr lang="en-US" altLang="ko-KR" sz="1600" dirty="0">
                <a:latin typeface="Trebuchet MS" panose="020B0603020202020204" pitchFamily="34" charset="0"/>
              </a:rPr>
              <a:t> ▪ push(s, item) ::= </a:t>
            </a:r>
          </a:p>
          <a:p>
            <a:r>
              <a:rPr lang="en-US" altLang="ko-KR" sz="1600" dirty="0">
                <a:latin typeface="Trebuchet MS" panose="020B0603020202020204" pitchFamily="34" charset="0"/>
              </a:rPr>
              <a:t>		if( </a:t>
            </a:r>
            <a:r>
              <a:rPr lang="en-US" altLang="ko-KR" sz="16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600" dirty="0">
                <a:latin typeface="Trebuchet MS" panose="020B0603020202020204" pitchFamily="34" charset="0"/>
              </a:rPr>
              <a:t>(s) ) return ERROR_STACKFULL;</a:t>
            </a:r>
          </a:p>
          <a:p>
            <a:r>
              <a:rPr lang="en-US" altLang="ko-KR" sz="1600" dirty="0">
                <a:latin typeface="Trebuchet MS" panose="020B0603020202020204" pitchFamily="34" charset="0"/>
              </a:rPr>
              <a:t>		else </a:t>
            </a:r>
            <a:r>
              <a:rPr lang="ko-KR" altLang="en-US" sz="1600" dirty="0">
                <a:latin typeface="Trebuchet MS" panose="020B0603020202020204" pitchFamily="34" charset="0"/>
              </a:rPr>
              <a:t>스택의 맨 위에 </a:t>
            </a:r>
            <a:r>
              <a:rPr lang="en-US" altLang="ko-KR" sz="1600" dirty="0">
                <a:latin typeface="Trebuchet MS" panose="020B0603020202020204" pitchFamily="34" charset="0"/>
              </a:rPr>
              <a:t>item</a:t>
            </a:r>
            <a:r>
              <a:rPr lang="ko-KR" altLang="en-US" sz="1600" dirty="0">
                <a:latin typeface="Trebuchet MS" panose="020B0603020202020204" pitchFamily="34" charset="0"/>
              </a:rPr>
              <a:t>을 추가한다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</a:p>
          <a:p>
            <a:r>
              <a:rPr lang="en-US" altLang="ko-KR" sz="1600" dirty="0">
                <a:latin typeface="Trebuchet MS" panose="020B0603020202020204" pitchFamily="34" charset="0"/>
              </a:rPr>
              <a:t> ▪ pop(s) ::= </a:t>
            </a:r>
          </a:p>
          <a:p>
            <a:r>
              <a:rPr lang="en-US" altLang="ko-KR" sz="1600" dirty="0">
                <a:latin typeface="Trebuchet MS" panose="020B0603020202020204" pitchFamily="34" charset="0"/>
              </a:rPr>
              <a:t>		if( </a:t>
            </a:r>
            <a:r>
              <a:rPr lang="en-US" altLang="ko-KR" sz="16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600" dirty="0">
                <a:latin typeface="Trebuchet MS" panose="020B0603020202020204" pitchFamily="34" charset="0"/>
              </a:rPr>
              <a:t>(s) ) return ERROR_STACKEMPTY;</a:t>
            </a:r>
          </a:p>
          <a:p>
            <a:r>
              <a:rPr lang="en-US" altLang="ko-KR" sz="1600" dirty="0">
                <a:latin typeface="Trebuchet MS" panose="020B0603020202020204" pitchFamily="34" charset="0"/>
              </a:rPr>
              <a:t>		else </a:t>
            </a:r>
            <a:r>
              <a:rPr lang="ko-KR" altLang="en-US" sz="1600" dirty="0">
                <a:latin typeface="Trebuchet MS" panose="020B0603020202020204" pitchFamily="34" charset="0"/>
              </a:rPr>
              <a:t>스택의 맨 위의 원소를 제거해서 반환한다</a:t>
            </a:r>
            <a:r>
              <a:rPr lang="en-US" altLang="ko-KR" sz="1600" dirty="0">
                <a:latin typeface="Trebuchet MS" panose="020B0603020202020204" pitchFamily="34" charset="0"/>
              </a:rPr>
              <a:t>. </a:t>
            </a:r>
          </a:p>
          <a:p>
            <a:r>
              <a:rPr lang="en-US" altLang="ko-KR" sz="1600" dirty="0">
                <a:latin typeface="Trebuchet MS" panose="020B0603020202020204" pitchFamily="34" charset="0"/>
              </a:rPr>
              <a:t> ▪ peek(s) ::= </a:t>
            </a:r>
          </a:p>
          <a:p>
            <a:r>
              <a:rPr lang="en-US" altLang="ko-KR" sz="1600" dirty="0">
                <a:latin typeface="Trebuchet MS" panose="020B0603020202020204" pitchFamily="34" charset="0"/>
              </a:rPr>
              <a:t>		if( </a:t>
            </a:r>
            <a:r>
              <a:rPr lang="en-US" altLang="ko-KR" sz="16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600" dirty="0">
                <a:latin typeface="Trebuchet MS" panose="020B0603020202020204" pitchFamily="34" charset="0"/>
              </a:rPr>
              <a:t>(s) ) return ERROR_STACKEMPTY;</a:t>
            </a:r>
          </a:p>
          <a:p>
            <a:r>
              <a:rPr lang="en-US" altLang="ko-KR" sz="1600" dirty="0">
                <a:latin typeface="Trebuchet MS" panose="020B0603020202020204" pitchFamily="34" charset="0"/>
              </a:rPr>
              <a:t>		else </a:t>
            </a:r>
            <a:r>
              <a:rPr lang="ko-KR" altLang="en-US" sz="1600" dirty="0">
                <a:latin typeface="Trebuchet MS" panose="020B0603020202020204" pitchFamily="34" charset="0"/>
              </a:rPr>
              <a:t>스택의 맨 위의 원소를 제거하지 않고 반환한다</a:t>
            </a:r>
            <a:r>
              <a:rPr lang="en-US" altLang="ko-KR" sz="1600" dirty="0">
                <a:latin typeface="Trebuchet MS" panose="020B0603020202020204" pitchFamily="34" charset="0"/>
              </a:rPr>
              <a:t>. 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스택의 연산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push(): </a:t>
            </a:r>
            <a:r>
              <a:rPr lang="ko-KR" altLang="en-US" dirty="0"/>
              <a:t>스택에</a:t>
            </a:r>
            <a:r>
              <a:rPr lang="en-US" altLang="ko-KR" dirty="0"/>
              <a:t> </a:t>
            </a:r>
            <a:r>
              <a:rPr lang="ko-KR" altLang="en-US" dirty="0"/>
              <a:t>데이터를 추가</a:t>
            </a:r>
            <a:endParaRPr lang="en-US" altLang="ko-KR" dirty="0"/>
          </a:p>
          <a:p>
            <a:pPr eaLnBrk="1" hangingPunct="1"/>
            <a:r>
              <a:rPr lang="en-US" altLang="ko-KR" dirty="0"/>
              <a:t>pop(): </a:t>
            </a:r>
            <a:r>
              <a:rPr lang="ko-KR" altLang="en-US" dirty="0"/>
              <a:t>스택에서 데이터를 삭제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2723339"/>
            <a:ext cx="7810500" cy="2295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D07781-B310-EC1E-9E72-676582001402}"/>
              </a:ext>
            </a:extLst>
          </p:cNvPr>
          <p:cNvSpPr txBox="1"/>
          <p:nvPr/>
        </p:nvSpPr>
        <p:spPr>
          <a:xfrm>
            <a:off x="1016605" y="5222077"/>
            <a:ext cx="670465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Trebuchet MS" panose="020B0603020202020204" pitchFamily="34" charset="0"/>
              </a:rPr>
              <a:t>push(s, item) ::=  if( </a:t>
            </a:r>
            <a:r>
              <a:rPr lang="en-US" altLang="ko-KR" sz="18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800" dirty="0">
                <a:latin typeface="Trebuchet MS" panose="020B0603020202020204" pitchFamily="34" charset="0"/>
              </a:rPr>
              <a:t>(s) ) </a:t>
            </a:r>
          </a:p>
          <a:p>
            <a:r>
              <a:rPr lang="en-US" altLang="ko-KR" dirty="0">
                <a:latin typeface="Trebuchet MS" panose="020B0603020202020204" pitchFamily="34" charset="0"/>
              </a:rPr>
              <a:t>                                   </a:t>
            </a:r>
            <a:r>
              <a:rPr lang="en-US" altLang="ko-KR" sz="1800" dirty="0">
                <a:latin typeface="Trebuchet MS" panose="020B0603020202020204" pitchFamily="34" charset="0"/>
              </a:rPr>
              <a:t>return ERROR_STACKFULL;</a:t>
            </a:r>
          </a:p>
          <a:p>
            <a:r>
              <a:rPr lang="en-US" altLang="ko-KR" sz="1800" dirty="0">
                <a:latin typeface="Trebuchet MS" panose="020B0603020202020204" pitchFamily="34" charset="0"/>
              </a:rPr>
              <a:t>		else </a:t>
            </a:r>
          </a:p>
          <a:p>
            <a:r>
              <a:rPr lang="en-US" altLang="ko-KR" dirty="0">
                <a:latin typeface="Trebuchet MS" panose="020B0603020202020204" pitchFamily="34" charset="0"/>
              </a:rPr>
              <a:t>                                   </a:t>
            </a:r>
            <a:r>
              <a:rPr lang="ko-KR" altLang="en-US" sz="1800" dirty="0">
                <a:latin typeface="Trebuchet MS" panose="020B0603020202020204" pitchFamily="34" charset="0"/>
              </a:rPr>
              <a:t>스택의 맨 위에 </a:t>
            </a:r>
            <a:r>
              <a:rPr lang="en-US" altLang="ko-KR" sz="1800" dirty="0">
                <a:latin typeface="Trebuchet MS" panose="020B0603020202020204" pitchFamily="34" charset="0"/>
              </a:rPr>
              <a:t>item</a:t>
            </a:r>
            <a:r>
              <a:rPr lang="ko-KR" altLang="en-US" sz="1800" dirty="0">
                <a:latin typeface="Trebuchet MS" panose="020B0603020202020204" pitchFamily="34" charset="0"/>
              </a:rPr>
              <a:t>을 추가한다</a:t>
            </a:r>
            <a:r>
              <a:rPr lang="en-US" altLang="ko-KR" sz="1800" dirty="0">
                <a:latin typeface="Trebuchet MS" panose="020B0603020202020204" pitchFamily="34" charset="0"/>
              </a:rPr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스택의 연산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push(): </a:t>
            </a:r>
            <a:r>
              <a:rPr lang="ko-KR" altLang="en-US" dirty="0"/>
              <a:t>스택에</a:t>
            </a:r>
            <a:r>
              <a:rPr lang="en-US" altLang="ko-KR" dirty="0"/>
              <a:t> </a:t>
            </a:r>
            <a:r>
              <a:rPr lang="ko-KR" altLang="en-US" dirty="0"/>
              <a:t>데이터를 추가</a:t>
            </a:r>
            <a:endParaRPr lang="en-US" altLang="ko-KR" dirty="0"/>
          </a:p>
          <a:p>
            <a:pPr eaLnBrk="1" hangingPunct="1"/>
            <a:r>
              <a:rPr lang="en-US" altLang="ko-KR" dirty="0"/>
              <a:t>pop(): </a:t>
            </a:r>
            <a:r>
              <a:rPr lang="ko-KR" altLang="en-US" dirty="0"/>
              <a:t>스택에서 데이터를 삭제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723339"/>
            <a:ext cx="7810500" cy="2295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D07781-B310-EC1E-9E72-676582001402}"/>
              </a:ext>
            </a:extLst>
          </p:cNvPr>
          <p:cNvSpPr txBox="1"/>
          <p:nvPr/>
        </p:nvSpPr>
        <p:spPr>
          <a:xfrm>
            <a:off x="1165569" y="5184195"/>
            <a:ext cx="670465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Trebuchet MS" panose="020B0603020202020204" pitchFamily="34" charset="0"/>
              </a:rPr>
              <a:t>pop(s) ::= if( </a:t>
            </a:r>
            <a:r>
              <a:rPr lang="en-US" altLang="ko-KR" sz="18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800" dirty="0">
                <a:latin typeface="Trebuchet MS" panose="020B0603020202020204" pitchFamily="34" charset="0"/>
              </a:rPr>
              <a:t>(s) ) </a:t>
            </a:r>
          </a:p>
          <a:p>
            <a:r>
              <a:rPr lang="en-US" altLang="ko-KR" dirty="0">
                <a:latin typeface="Trebuchet MS" panose="020B0603020202020204" pitchFamily="34" charset="0"/>
              </a:rPr>
              <a:t>                       </a:t>
            </a:r>
            <a:r>
              <a:rPr lang="en-US" altLang="ko-KR" sz="1800" dirty="0">
                <a:latin typeface="Trebuchet MS" panose="020B0603020202020204" pitchFamily="34" charset="0"/>
              </a:rPr>
              <a:t>return ERROR_STACKEMPTY;</a:t>
            </a:r>
          </a:p>
          <a:p>
            <a:r>
              <a:rPr lang="en-US" altLang="ko-KR" sz="1800" dirty="0">
                <a:latin typeface="Trebuchet MS" panose="020B0603020202020204" pitchFamily="34" charset="0"/>
              </a:rPr>
              <a:t>   	  else </a:t>
            </a:r>
          </a:p>
          <a:p>
            <a:r>
              <a:rPr lang="en-US" altLang="ko-KR" dirty="0">
                <a:latin typeface="Trebuchet MS" panose="020B0603020202020204" pitchFamily="34" charset="0"/>
              </a:rPr>
              <a:t>                       </a:t>
            </a:r>
            <a:r>
              <a:rPr lang="ko-KR" altLang="en-US" sz="1800" dirty="0">
                <a:latin typeface="Trebuchet MS" panose="020B0603020202020204" pitchFamily="34" charset="0"/>
              </a:rPr>
              <a:t>스택의 맨 위의 원소를 제거해서 반환한다</a:t>
            </a:r>
            <a:r>
              <a:rPr lang="en-US" altLang="ko-KR" sz="1800" dirty="0">
                <a:latin typeface="Trebuchet MS" panose="020B0603020202020204" pitchFamily="34" charset="0"/>
              </a:rPr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039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스택의 연산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is_empty</a:t>
            </a:r>
            <a:r>
              <a:rPr lang="en-US" altLang="ko-KR" dirty="0"/>
              <a:t>(s): </a:t>
            </a:r>
            <a:r>
              <a:rPr lang="ko-KR" altLang="en-US" dirty="0"/>
              <a:t>스택이 공백상태인지 검사</a:t>
            </a:r>
          </a:p>
          <a:p>
            <a:pPr eaLnBrk="1" hangingPunct="1"/>
            <a:r>
              <a:rPr lang="en-US" altLang="ko-KR" dirty="0" err="1"/>
              <a:t>is_full</a:t>
            </a:r>
            <a:r>
              <a:rPr lang="en-US" altLang="ko-KR" dirty="0"/>
              <a:t>(s): </a:t>
            </a:r>
            <a:r>
              <a:rPr lang="ko-KR" altLang="en-US" dirty="0"/>
              <a:t>스택이 포화상태인지 검사</a:t>
            </a:r>
          </a:p>
          <a:p>
            <a:pPr eaLnBrk="1" hangingPunct="1"/>
            <a:r>
              <a:rPr lang="en-US" altLang="ko-KR" dirty="0"/>
              <a:t>create(): </a:t>
            </a:r>
            <a:r>
              <a:rPr lang="ko-KR" altLang="en-US" dirty="0"/>
              <a:t>스택을 생성 </a:t>
            </a:r>
          </a:p>
          <a:p>
            <a:pPr eaLnBrk="1" hangingPunct="1"/>
            <a:r>
              <a:rPr lang="en-US" altLang="ko-KR" dirty="0"/>
              <a:t>peek(s): </a:t>
            </a:r>
            <a:r>
              <a:rPr lang="ko-KR" altLang="en-US" dirty="0"/>
              <a:t>요소를 스택에서 삭제하지 않고 보기만 하는 </a:t>
            </a:r>
            <a:endParaRPr lang="en-US" altLang="ko-KR" dirty="0"/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/>
              <a:t>		       </a:t>
            </a:r>
            <a:r>
              <a:rPr lang="ko-KR" altLang="en-US" dirty="0"/>
              <a:t>연산</a:t>
            </a:r>
          </a:p>
          <a:p>
            <a:pPr lvl="1" eaLnBrk="1" hangingPunct="1"/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)pop </a:t>
            </a:r>
            <a:r>
              <a:rPr lang="ko-KR" altLang="en-US" dirty="0"/>
              <a:t>연산은 요소를 스택에서 완전히 삭제하면서 가져온다</a:t>
            </a:r>
            <a:r>
              <a:rPr lang="en-US" altLang="ko-KR" dirty="0"/>
              <a:t>.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15724</TotalTime>
  <Words>2572</Words>
  <Application>Microsoft Office PowerPoint</Application>
  <PresentationFormat>화면 슬라이드 쇼(4:3)</PresentationFormat>
  <Paragraphs>513</Paragraphs>
  <Slides>33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3" baseType="lpstr">
      <vt:lpstr>굴림</vt:lpstr>
      <vt:lpstr>맑은 고딕</vt:lpstr>
      <vt:lpstr>Arial</vt:lpstr>
      <vt:lpstr>Lucida Console</vt:lpstr>
      <vt:lpstr>Symbol</vt:lpstr>
      <vt:lpstr>Trebuchet MS</vt:lpstr>
      <vt:lpstr>Tw Cen MT</vt:lpstr>
      <vt:lpstr>Wingdings</vt:lpstr>
      <vt:lpstr>Wingdings 2</vt:lpstr>
      <vt:lpstr>가을</vt:lpstr>
      <vt:lpstr>4장  스택</vt:lpstr>
      <vt:lpstr>스택이란?</vt:lpstr>
      <vt:lpstr>스택의 특징</vt:lpstr>
      <vt:lpstr>스택의 구조</vt:lpstr>
      <vt:lpstr>예제: 시스템 스택을 이용한 함수 호출</vt:lpstr>
      <vt:lpstr>스택 데이터타입</vt:lpstr>
      <vt:lpstr>스택의 연산</vt:lpstr>
      <vt:lpstr>스택의 연산</vt:lpstr>
      <vt:lpstr>스택의 연산</vt:lpstr>
      <vt:lpstr>배열을 이용한 스택의 구현</vt:lpstr>
      <vt:lpstr>is_empty, is_full 연산의 구현</vt:lpstr>
      <vt:lpstr>push 연산</vt:lpstr>
      <vt:lpstr>pop 연산</vt:lpstr>
      <vt:lpstr>전역 변수로 구현하는 방법</vt:lpstr>
      <vt:lpstr>전역 변수로 구현하는 방법</vt:lpstr>
      <vt:lpstr>전역 변수로 구현하는 방법</vt:lpstr>
      <vt:lpstr>전역 변수로 구현하는 방법</vt:lpstr>
      <vt:lpstr>구조체 배열 사용하기</vt:lpstr>
      <vt:lpstr>구조체 배열 사용하기</vt:lpstr>
      <vt:lpstr>구조체 배열 사용하기</vt:lpstr>
      <vt:lpstr>스택의 응용: 괄호검사</vt:lpstr>
      <vt:lpstr>스택을 이용한 괄호 검사</vt:lpstr>
      <vt:lpstr>알고리즘</vt:lpstr>
      <vt:lpstr>괄호 검사 알고리즘</vt:lpstr>
      <vt:lpstr>괄호 검사 프로그램</vt:lpstr>
      <vt:lpstr>PowerPoint 프레젠테이션</vt:lpstr>
      <vt:lpstr>수식의 계산</vt:lpstr>
      <vt:lpstr>후위 표기식의 계산</vt:lpstr>
      <vt:lpstr>PowerPoint 프레젠테이션</vt:lpstr>
      <vt:lpstr>후위 표기식 계산 알고리즘</vt:lpstr>
      <vt:lpstr>후위 표기식 계산</vt:lpstr>
      <vt:lpstr>후위 표기식 계산</vt:lpstr>
      <vt:lpstr>PowerPoint 프레젠테이션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문 성준</cp:lastModifiedBy>
  <cp:revision>237</cp:revision>
  <dcterms:created xsi:type="dcterms:W3CDTF">2004-02-19T02:52:38Z</dcterms:created>
  <dcterms:modified xsi:type="dcterms:W3CDTF">2023-03-23T08:46:03Z</dcterms:modified>
</cp:coreProperties>
</file>