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VdXGBeLWNuaf+l5iTj0Q1WRkn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51"/>
    <a:srgbClr val="486489"/>
    <a:srgbClr val="F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785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34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96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57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5cd50148d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45cd50148d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82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cd50148d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45cd50148d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795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5cd50148d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45cd50148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343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5cd50148d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45cd50148d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5cd50148d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45cd50148d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857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5cd50148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45cd50148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33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5cd50148d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45cd50148d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41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5cd50148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45cd50148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5cd50148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45cd50148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28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5cd50148d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5cd50148d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99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5cd50148d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45cd50148d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98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5cd50148d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45cd50148d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258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5cd50148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45cd50148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960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6309466f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46309466f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d50148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245cd50148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90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89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5cd50148d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45cd50148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7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7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72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16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3FDFB60-5F61-ABEA-8AFB-D3FBCB874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aa-E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aa-ET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30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2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6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aa-ET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29B0CED-A3BD-C960-73B0-A120D68BBC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2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626272" y="115776"/>
            <a:ext cx="3552496" cy="77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663F51"/>
                </a:solidFill>
                <a:sym typeface="Arial"/>
              </a:rPr>
              <a:t>Московский государственный технический университет</a:t>
            </a:r>
            <a:endParaRPr dirty="0">
              <a:solidFill>
                <a:srgbClr val="663F5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663F51"/>
                </a:solidFill>
                <a:latin typeface="Arial"/>
                <a:ea typeface="Arial"/>
                <a:cs typeface="Arial"/>
                <a:sym typeface="Arial"/>
              </a:rPr>
              <a:t>имени Н.Э. Баумана </a:t>
            </a:r>
            <a:endParaRPr sz="1600" b="1" i="0" u="none" strike="noStrike" cap="none" dirty="0">
              <a:solidFill>
                <a:srgbClr val="663F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242215" y="2627640"/>
            <a:ext cx="9237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8800" dirty="0" err="1" smtClean="0"/>
              <a:t>Госуслуги</a:t>
            </a:r>
            <a:endParaRPr sz="8800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104753" y="1510109"/>
            <a:ext cx="5838497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</a:rPr>
              <a:t>Сетевые технологии в АСОИУ</a:t>
            </a:r>
            <a:endParaRPr dirty="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6248" y="679573"/>
            <a:ext cx="830536" cy="83053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752324" y="731237"/>
            <a:ext cx="3552496" cy="77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FCE8DF"/>
                </a:solidFill>
                <a:sym typeface="Arial"/>
              </a:rPr>
              <a:t>Кафедра ИУ5</a:t>
            </a:r>
            <a:endParaRPr dirty="0">
              <a:solidFill>
                <a:srgbClr val="FCE8D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FCE8DF"/>
                </a:solidFill>
                <a:sym typeface="Arial"/>
              </a:rPr>
              <a:t>«Системы обработки информации </a:t>
            </a:r>
            <a:endParaRPr dirty="0">
              <a:solidFill>
                <a:srgbClr val="FCE8D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FCE8DF"/>
                </a:solidFill>
                <a:sym typeface="Arial"/>
              </a:rPr>
              <a:t>и управления»</a:t>
            </a:r>
            <a:endParaRPr dirty="0">
              <a:solidFill>
                <a:srgbClr val="FCE8D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061516" y="4792678"/>
            <a:ext cx="4041447" cy="272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r">
              <a:lnSpc>
                <a:spcPct val="115000"/>
              </a:lnSpc>
              <a:buClr>
                <a:srgbClr val="7F7F7F"/>
              </a:buClr>
              <a:buSzPts val="1600"/>
            </a:pPr>
            <a:r>
              <a:rPr lang="ru-RU" sz="2400" dirty="0">
                <a:solidFill>
                  <a:srgbClr val="663F51"/>
                </a:solidFill>
              </a:rPr>
              <a:t>Исполнители:       </a:t>
            </a:r>
            <a:endParaRPr lang="ru-RU" sz="2400" dirty="0" smtClean="0">
              <a:solidFill>
                <a:srgbClr val="663F51"/>
              </a:solidFill>
            </a:endParaRPr>
          </a:p>
          <a:p>
            <a:pPr algn="r">
              <a:lnSpc>
                <a:spcPct val="115000"/>
              </a:lnSpc>
              <a:buClr>
                <a:srgbClr val="7F7F7F"/>
              </a:buClr>
              <a:buSzPts val="1600"/>
            </a:pPr>
            <a:r>
              <a:rPr lang="ru-RU" sz="2400" dirty="0" err="1" smtClean="0">
                <a:solidFill>
                  <a:srgbClr val="663F51"/>
                </a:solidFill>
              </a:rPr>
              <a:t>Поддубный</a:t>
            </a:r>
            <a:r>
              <a:rPr lang="ru-RU" sz="2400" dirty="0" smtClean="0">
                <a:solidFill>
                  <a:srgbClr val="663F51"/>
                </a:solidFill>
              </a:rPr>
              <a:t> М.Н ИУ5-62Б</a:t>
            </a:r>
            <a:endParaRPr lang="ru-RU" sz="2400" b="1" dirty="0">
              <a:solidFill>
                <a:srgbClr val="663F51"/>
              </a:solidFill>
            </a:endParaRPr>
          </a:p>
          <a:p>
            <a:pPr lvl="0" algn="r">
              <a:lnSpc>
                <a:spcPct val="115000"/>
              </a:lnSpc>
              <a:buClr>
                <a:srgbClr val="7F7F7F"/>
              </a:buClr>
              <a:buSzPts val="1600"/>
            </a:pPr>
            <a:r>
              <a:rPr lang="ru-RU" sz="2400" dirty="0">
                <a:solidFill>
                  <a:srgbClr val="663F51"/>
                </a:solidFill>
              </a:rPr>
              <a:t>Ким А.М. </a:t>
            </a:r>
            <a:r>
              <a:rPr lang="ru-RU" sz="2400" dirty="0" smtClean="0">
                <a:solidFill>
                  <a:srgbClr val="663F51"/>
                </a:solidFill>
              </a:rPr>
              <a:t>ИУ5-62Б</a:t>
            </a:r>
            <a:endParaRPr lang="ru-RU" sz="2400" dirty="0">
              <a:solidFill>
                <a:srgbClr val="663F51"/>
              </a:solidFill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ru-RU" sz="2400" dirty="0" smtClean="0">
                <a:solidFill>
                  <a:srgbClr val="663F51"/>
                </a:solidFill>
              </a:rPr>
              <a:t>Бибиков П.А. ИУ5-62Б</a:t>
            </a:r>
            <a:endParaRPr sz="2000" dirty="0">
              <a:solidFill>
                <a:srgbClr val="663F5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0881" y="-294002"/>
            <a:ext cx="1406242" cy="159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/>
        </p:nvSpPr>
        <p:spPr>
          <a:xfrm>
            <a:off x="794479" y="674559"/>
            <a:ext cx="7362932" cy="74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диаграмма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0" y="2553625"/>
            <a:ext cx="41094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Сервисы развернуты в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Docker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558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Взаимодействие модулей: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558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gRPC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558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фронтенд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- REST API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558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фронтенд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events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558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Данные для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хранятся в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My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SQL 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Приложение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09" y="1893567"/>
            <a:ext cx="8172091" cy="49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1970"/>
          <a:stretch/>
        </p:blipFill>
        <p:spPr>
          <a:xfrm>
            <a:off x="4537494" y="1127006"/>
            <a:ext cx="7654506" cy="5730993"/>
          </a:xfrm>
          <a:prstGeom prst="rect">
            <a:avLst/>
          </a:prstGeom>
        </p:spPr>
      </p:pic>
      <p:sp>
        <p:nvSpPr>
          <p:cNvPr id="184" name="Google Shape;184;p7"/>
          <p:cNvSpPr txBox="1"/>
          <p:nvPr/>
        </p:nvSpPr>
        <p:spPr>
          <a:xfrm>
            <a:off x="535735" y="303988"/>
            <a:ext cx="38496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ru-RU" sz="4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-диаграмма </a:t>
            </a:r>
            <a:r>
              <a:rPr lang="ru-RU" sz="4200" b="1" dirty="0">
                <a:solidFill>
                  <a:schemeClr val="dk1"/>
                </a:solidFill>
              </a:rPr>
              <a:t>для сервиса </a:t>
            </a:r>
            <a:r>
              <a:rPr lang="ru-RU" sz="4200" b="1" dirty="0" err="1">
                <a:solidFill>
                  <a:schemeClr val="dk1"/>
                </a:solidFill>
              </a:rPr>
              <a:t>бэкенда</a:t>
            </a:r>
            <a:endParaRPr sz="1200" dirty="0"/>
          </a:p>
        </p:txBody>
      </p:sp>
      <p:sp>
        <p:nvSpPr>
          <p:cNvPr id="185" name="Google Shape;185;p7"/>
          <p:cNvSpPr txBox="1"/>
          <p:nvPr/>
        </p:nvSpPr>
        <p:spPr>
          <a:xfrm>
            <a:off x="151285" y="2428547"/>
            <a:ext cx="4618500" cy="4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Взаимодействие клиента и сервера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Регистрация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− Авторизация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Получение списка услуг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Удаление услуг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− Получение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личных данных</a:t>
            </a:r>
          </a:p>
          <a:p>
            <a:pPr lvl="0">
              <a:lnSpc>
                <a:spcPct val="90000"/>
              </a:lnSpc>
              <a:buClr>
                <a:srgbClr val="7F7F7F"/>
              </a:buClr>
              <a:buSzPts val="2000"/>
            </a:pP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− Изменение личных данных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Добавление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заявки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Изменение заявки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Удаление заявки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Взаимодействие </a:t>
            </a:r>
            <a:r>
              <a:rPr lang="ru-RU" sz="1900" dirty="0">
                <a:solidFill>
                  <a:schemeClr val="accent4">
                    <a:lumMod val="50000"/>
                  </a:schemeClr>
                </a:solidFill>
              </a:rPr>
              <a:t>клиента и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сервер    	</a:t>
            </a:r>
            <a:r>
              <a:rPr lang="ru-RU" sz="2000" dirty="0" err="1" smtClean="0">
                <a:solidFill>
                  <a:schemeClr val="accent4">
                    <a:lumMod val="50000"/>
                  </a:schemeClr>
                </a:solidFill>
              </a:rPr>
              <a:t>gRPC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	− Передача статусов</a:t>
            </a:r>
            <a:endParaRPr sz="19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endParaRPr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6" y="1500996"/>
            <a:ext cx="11406724" cy="5357004"/>
          </a:xfrm>
          <a:prstGeom prst="rect">
            <a:avLst/>
          </a:prstGeom>
        </p:spPr>
      </p:pic>
      <p:sp>
        <p:nvSpPr>
          <p:cNvPr id="191" name="Google Shape;191;g245cd50148d_1_59"/>
          <p:cNvSpPr txBox="1"/>
          <p:nvPr/>
        </p:nvSpPr>
        <p:spPr>
          <a:xfrm>
            <a:off x="668765" y="170795"/>
            <a:ext cx="38496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800" b="1" i="0" u="none" strike="noStrike" cap="none" dirty="0" err="1">
                <a:solidFill>
                  <a:schemeClr val="dk1"/>
                </a:solidFill>
                <a:sym typeface="Arial"/>
              </a:rPr>
              <a:t>Sequence</a:t>
            </a:r>
            <a:r>
              <a:rPr lang="ru-RU" sz="2800" b="1" i="0" u="none" strike="noStrike" cap="none" dirty="0">
                <a:solidFill>
                  <a:schemeClr val="dk1"/>
                </a:solidFill>
                <a:sym typeface="Arial"/>
              </a:rPr>
              <a:t>-диаграмма </a:t>
            </a:r>
            <a:r>
              <a:rPr lang="ru-RU" sz="2800" b="1" dirty="0">
                <a:solidFill>
                  <a:schemeClr val="dk1"/>
                </a:solidFill>
              </a:rPr>
              <a:t>для </a:t>
            </a:r>
            <a:r>
              <a:rPr lang="ru-RU" sz="2800" b="1" dirty="0" err="1">
                <a:solidFill>
                  <a:schemeClr val="dk1"/>
                </a:solidFill>
              </a:rPr>
              <a:t>WebSocket</a:t>
            </a:r>
            <a:endParaRPr sz="1000" dirty="0"/>
          </a:p>
        </p:txBody>
      </p:sp>
      <p:sp>
        <p:nvSpPr>
          <p:cNvPr id="193" name="Google Shape;193;g245cd50148d_1_59"/>
          <p:cNvSpPr txBox="1"/>
          <p:nvPr/>
        </p:nvSpPr>
        <p:spPr>
          <a:xfrm>
            <a:off x="3705414" y="0"/>
            <a:ext cx="8486586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Взаимодействие клиента и сервера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Установка соединения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Передача уведомления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Закрытие соединения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Взаимодействие и сервера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и сервера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− Передача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нового статуса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5cd50148d_1_80"/>
          <p:cNvSpPr txBox="1"/>
          <p:nvPr/>
        </p:nvSpPr>
        <p:spPr>
          <a:xfrm>
            <a:off x="794479" y="3061808"/>
            <a:ext cx="105981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>
                <a:solidFill>
                  <a:schemeClr val="dk1"/>
                </a:solidFill>
              </a:rPr>
              <a:t>Wireshark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cd50148d_1_85"/>
          <p:cNvSpPr txBox="1"/>
          <p:nvPr/>
        </p:nvSpPr>
        <p:spPr>
          <a:xfrm>
            <a:off x="794471" y="674550"/>
            <a:ext cx="78342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>
                <a:solidFill>
                  <a:schemeClr val="dk1"/>
                </a:solidFill>
              </a:rPr>
              <a:t>Подключение WebSocket</a:t>
            </a:r>
            <a:endParaRPr/>
          </a:p>
        </p:txBody>
      </p:sp>
      <p:sp>
        <p:nvSpPr>
          <p:cNvPr id="205" name="Google Shape;205;g245cd50148d_1_85"/>
          <p:cNvSpPr txBox="1"/>
          <p:nvPr/>
        </p:nvSpPr>
        <p:spPr>
          <a:xfrm>
            <a:off x="383575" y="3766525"/>
            <a:ext cx="10876800" cy="28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1575 - порт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9000 - порт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TCP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: Установка TCP соединения ([SYN] -&gt; [SYN, ACK] -&gt; [ACK])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− HTTP запрос на повышение соединения (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Upgrade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HTTP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ответ о повышении соединения (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Upgrade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), Открытие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соединения (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Switching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Protocols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− TCP: Ответ ([ACK])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5" y="1892022"/>
            <a:ext cx="10292699" cy="119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5cd50148d_1_102"/>
          <p:cNvSpPr txBox="1"/>
          <p:nvPr/>
        </p:nvSpPr>
        <p:spPr>
          <a:xfrm>
            <a:off x="457047" y="273425"/>
            <a:ext cx="1905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Клиент</a:t>
            </a:r>
            <a:endParaRPr sz="22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64" y="749300"/>
            <a:ext cx="8393479" cy="537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5cd50148d_1_109"/>
          <p:cNvSpPr txBox="1"/>
          <p:nvPr/>
        </p:nvSpPr>
        <p:spPr>
          <a:xfrm>
            <a:off x="457047" y="273425"/>
            <a:ext cx="1905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Сервер</a:t>
            </a:r>
            <a:endParaRPr sz="22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73" y="775532"/>
            <a:ext cx="8663663" cy="554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5cd50148d_1_116"/>
          <p:cNvSpPr txBox="1"/>
          <p:nvPr/>
        </p:nvSpPr>
        <p:spPr>
          <a:xfrm>
            <a:off x="457059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Передача данных WebSocket</a:t>
            </a:r>
            <a:endParaRPr sz="2200"/>
          </a:p>
        </p:txBody>
      </p:sp>
      <p:sp>
        <p:nvSpPr>
          <p:cNvPr id="224" name="Google Shape;224;g245cd50148d_1_116"/>
          <p:cNvSpPr txBox="1"/>
          <p:nvPr/>
        </p:nvSpPr>
        <p:spPr>
          <a:xfrm>
            <a:off x="383575" y="5097025"/>
            <a:ext cx="10876800" cy="1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20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WebSocket</a:t>
            </a: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Передача данных (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− TCP: Подтверждение получения ([ACK])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61" y="821441"/>
            <a:ext cx="6374739" cy="4089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5cd50148d_1_124"/>
          <p:cNvSpPr txBox="1"/>
          <p:nvPr/>
        </p:nvSpPr>
        <p:spPr>
          <a:xfrm>
            <a:off x="580784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Поддержание WebSocket соединения - сервер</a:t>
            </a:r>
            <a:endParaRPr sz="2200"/>
          </a:p>
        </p:txBody>
      </p:sp>
      <p:sp>
        <p:nvSpPr>
          <p:cNvPr id="231" name="Google Shape;231;g245cd50148d_1_124"/>
          <p:cNvSpPr txBox="1"/>
          <p:nvPr/>
        </p:nvSpPr>
        <p:spPr>
          <a:xfrm>
            <a:off x="580775" y="5607825"/>
            <a:ext cx="108768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18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WebSocket</a:t>
            </a:r>
            <a:r>
              <a:rPr lang="ru-RU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Ping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Ping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) - отправляет сервер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TCP: Подтверждение получения ([ACK])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Pong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Pong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) - отправляет клиент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TCP: Подтверждение получения ([ACK])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03" y="855541"/>
            <a:ext cx="7106743" cy="4532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5cd50148d_1_132"/>
          <p:cNvSpPr txBox="1"/>
          <p:nvPr/>
        </p:nvSpPr>
        <p:spPr>
          <a:xfrm>
            <a:off x="580784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Поддержание WebSocket соединения - клиент</a:t>
            </a:r>
            <a:endParaRPr sz="22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95" y="796840"/>
            <a:ext cx="8829225" cy="559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cd50148d_1_4"/>
          <p:cNvSpPr txBox="1"/>
          <p:nvPr/>
        </p:nvSpPr>
        <p:spPr>
          <a:xfrm>
            <a:off x="794479" y="674558"/>
            <a:ext cx="105981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dirty="0">
                <a:solidFill>
                  <a:schemeClr val="dk1"/>
                </a:solidFill>
              </a:rPr>
              <a:t>Введение</a:t>
            </a:r>
            <a:endParaRPr dirty="0"/>
          </a:p>
        </p:txBody>
      </p:sp>
      <p:sp>
        <p:nvSpPr>
          <p:cNvPr id="99" name="Google Shape;99;g245cd50148d_1_4"/>
          <p:cNvSpPr txBox="1"/>
          <p:nvPr/>
        </p:nvSpPr>
        <p:spPr>
          <a:xfrm>
            <a:off x="794475" y="3219150"/>
            <a:ext cx="104193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 smtClean="0"/>
              <a:t>Создание распределенной </a:t>
            </a:r>
            <a:r>
              <a:rPr lang="ru-RU" sz="2000" dirty="0"/>
              <a:t>системы на примере государственных услуг, которая будет обеспечивать работу веб-приложения для просмотра и записи на предоставленные </a:t>
            </a:r>
            <a:r>
              <a:rPr lang="ru-RU" sz="2000" dirty="0" smtClean="0"/>
              <a:t>услуги.</a:t>
            </a:r>
            <a:endParaRPr lang="ru-RU" sz="2000" dirty="0"/>
          </a:p>
        </p:txBody>
      </p:sp>
      <p:sp>
        <p:nvSpPr>
          <p:cNvPr id="100" name="Google Shape;100;g245cd50148d_1_4"/>
          <p:cNvSpPr txBox="1"/>
          <p:nvPr/>
        </p:nvSpPr>
        <p:spPr>
          <a:xfrm>
            <a:off x="794475" y="2509086"/>
            <a:ext cx="2692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</a:rPr>
              <a:t>Цель </a:t>
            </a: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5cd50148d_1_144"/>
          <p:cNvSpPr txBox="1"/>
          <p:nvPr/>
        </p:nvSpPr>
        <p:spPr>
          <a:xfrm>
            <a:off x="580784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Закрытие WebSocket соединения - клиент</a:t>
            </a:r>
            <a:endParaRPr sz="2200"/>
          </a:p>
        </p:txBody>
      </p:sp>
      <p:sp>
        <p:nvSpPr>
          <p:cNvPr id="244" name="Google Shape;244;g245cd50148d_1_144"/>
          <p:cNvSpPr txBox="1"/>
          <p:nvPr/>
        </p:nvSpPr>
        <p:spPr>
          <a:xfrm>
            <a:off x="304350" y="5752500"/>
            <a:ext cx="115833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TCP: Запрос на закрытие соединения ([FIN, ACK]) - сначала от клиента, затем от сервера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TCP: Подтверждение получения ([ACK])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TCP: Закрытие соединение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− TCP: Подтверждение получения ([ACK])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85" y="834816"/>
            <a:ext cx="7319315" cy="4679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5cd50148d_1_139"/>
          <p:cNvSpPr txBox="1"/>
          <p:nvPr/>
        </p:nvSpPr>
        <p:spPr>
          <a:xfrm>
            <a:off x="580784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Закрытие WebSocket соединения - Сервер</a:t>
            </a:r>
            <a:endParaRPr sz="22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11" y="959991"/>
            <a:ext cx="7728889" cy="49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5cd50148d_1_152"/>
          <p:cNvSpPr txBox="1"/>
          <p:nvPr/>
        </p:nvSpPr>
        <p:spPr>
          <a:xfrm>
            <a:off x="580784" y="273425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gRPC</a:t>
            </a:r>
            <a:endParaRPr sz="2200"/>
          </a:p>
        </p:txBody>
      </p:sp>
      <p:sp>
        <p:nvSpPr>
          <p:cNvPr id="257" name="Google Shape;257;g245cd50148d_1_152"/>
          <p:cNvSpPr txBox="1"/>
          <p:nvPr/>
        </p:nvSpPr>
        <p:spPr>
          <a:xfrm>
            <a:off x="331275" y="1223775"/>
            <a:ext cx="180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8888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47531"/>
            <a:ext cx="29318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по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gRPC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происходит 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взаимодействие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(порт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64335</a:t>
            </a:r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и сервиса WS (порт </a:t>
            </a:r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</a:rPr>
              <a:t>70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данные </a:t>
            </a:r>
            <a:r>
              <a:rPr lang="ru-RU" sz="1800" dirty="0" err="1">
                <a:solidFill>
                  <a:schemeClr val="accent4">
                    <a:lumMod val="50000"/>
                  </a:schemeClr>
                </a:solidFill>
              </a:rPr>
              <a:t>сериализуются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</a:rPr>
              <a:t> в бинарном виде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14" y="926703"/>
            <a:ext cx="7601886" cy="486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5cd50148d_1_158"/>
          <p:cNvSpPr txBox="1"/>
          <p:nvPr/>
        </p:nvSpPr>
        <p:spPr>
          <a:xfrm>
            <a:off x="74309" y="103750"/>
            <a:ext cx="7340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200" b="1">
                <a:solidFill>
                  <a:schemeClr val="dk1"/>
                </a:solidFill>
              </a:rPr>
              <a:t>REST API</a:t>
            </a:r>
            <a:endParaRPr sz="2200"/>
          </a:p>
        </p:txBody>
      </p:sp>
      <p:sp>
        <p:nvSpPr>
          <p:cNvPr id="265" name="Google Shape;265;g245cd50148d_1_158"/>
          <p:cNvSpPr txBox="1"/>
          <p:nvPr/>
        </p:nvSpPr>
        <p:spPr>
          <a:xfrm>
            <a:off x="74275" y="5125000"/>
            <a:ext cx="11995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взаимодействие клиента (порт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64691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и сервиса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бэкенда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(порт 8000) происходит по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Rest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API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данные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сериализуются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в формат JSON 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на рисунке показан запрос на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эндпоинт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/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company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и ответ на него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5" y="812545"/>
            <a:ext cx="11081812" cy="3847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6309466fe_1_9"/>
          <p:cNvSpPr txBox="1"/>
          <p:nvPr/>
        </p:nvSpPr>
        <p:spPr>
          <a:xfrm>
            <a:off x="794479" y="674558"/>
            <a:ext cx="105981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>
                <a:solidFill>
                  <a:schemeClr val="dk1"/>
                </a:solidFill>
              </a:rPr>
              <a:t>Заключение</a:t>
            </a:r>
            <a:endParaRPr/>
          </a:p>
        </p:txBody>
      </p:sp>
      <p:sp>
        <p:nvSpPr>
          <p:cNvPr id="271" name="Google Shape;271;g246309466fe_1_9"/>
          <p:cNvSpPr txBox="1"/>
          <p:nvPr/>
        </p:nvSpPr>
        <p:spPr>
          <a:xfrm>
            <a:off x="794475" y="2886524"/>
            <a:ext cx="10240800" cy="206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 результате выполнения курсовой работы была создана распределённая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система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«</a:t>
            </a:r>
            <a:r>
              <a:rPr lang="ru-RU" sz="2000" dirty="0" err="1" smtClean="0">
                <a:solidFill>
                  <a:schemeClr val="accent4">
                    <a:lumMod val="50000"/>
                  </a:schemeClr>
                </a:solidFill>
              </a:rPr>
              <a:t>Госуслуги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", </a:t>
            </a:r>
            <a:r>
              <a:rPr lang="ru-RU" sz="2000" dirty="0" smtClean="0"/>
              <a:t>которая обеспечивает </a:t>
            </a:r>
            <a:r>
              <a:rPr lang="ru-RU" sz="2000" dirty="0"/>
              <a:t>работу веб-приложения для просмотра и записи на предоставленные услуги</a:t>
            </a:r>
            <a:r>
              <a:rPr lang="ru-RU" sz="2000" dirty="0" smtClean="0"/>
              <a:t>.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Для поддержания постоянного соединения и передачи данных от сервера на клиент была применена технология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cd50148d_1_26"/>
          <p:cNvSpPr txBox="1"/>
          <p:nvPr/>
        </p:nvSpPr>
        <p:spPr>
          <a:xfrm>
            <a:off x="794475" y="1101850"/>
            <a:ext cx="102408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ru-RU" sz="1800" dirty="0" err="1">
                <a:solidFill>
                  <a:schemeClr val="dk1"/>
                </a:solidFill>
              </a:rPr>
              <a:t>Фронтенд</a:t>
            </a:r>
            <a:r>
              <a:rPr lang="ru-RU" sz="1800" dirty="0">
                <a:solidFill>
                  <a:schemeClr val="dk1"/>
                </a:solidFill>
              </a:rPr>
              <a:t> - </a:t>
            </a:r>
            <a:r>
              <a:rPr lang="ru-RU" sz="1800" dirty="0"/>
              <a:t>реализовать приложение на </a:t>
            </a:r>
            <a:r>
              <a:rPr lang="ru-RU" sz="1800" dirty="0" err="1"/>
              <a:t>React</a:t>
            </a:r>
            <a:r>
              <a:rPr lang="ru-RU" sz="1800" dirty="0"/>
              <a:t> + </a:t>
            </a:r>
            <a:r>
              <a:rPr lang="ru-RU" sz="1800" dirty="0" err="1"/>
              <a:t>Redux</a:t>
            </a:r>
            <a:r>
              <a:rPr lang="ru-RU" sz="1800" dirty="0"/>
              <a:t> </a:t>
            </a:r>
            <a:r>
              <a:rPr lang="ru-RU" sz="1800" dirty="0" err="1"/>
              <a:t>Toolkit</a:t>
            </a:r>
            <a:r>
              <a:rPr lang="ru-RU" sz="1800" dirty="0"/>
              <a:t> + </a:t>
            </a:r>
            <a:r>
              <a:rPr lang="ru-RU" sz="1800" dirty="0" err="1"/>
              <a:t>Axios</a:t>
            </a:r>
            <a:r>
              <a:rPr lang="ru-RU" sz="1800" dirty="0"/>
              <a:t> + </a:t>
            </a:r>
            <a:r>
              <a:rPr lang="en-US" sz="1800" dirty="0" err="1"/>
              <a:t>Redis</a:t>
            </a:r>
            <a:r>
              <a:rPr lang="ru-RU" sz="1800" dirty="0"/>
              <a:t>. Необходимо реализовать окно регистрации и </a:t>
            </a:r>
            <a:r>
              <a:rPr lang="ru-RU" sz="1800" dirty="0" smtClean="0"/>
              <a:t>авторизации, реализацию уведомлений, а так же интерфейс просмотра услуг, возможность записи, редактирования и удаления заявок. </a:t>
            </a:r>
            <a:endParaRPr lang="ru-RU" sz="1800" dirty="0"/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ru-RU" sz="1800" dirty="0" err="1" smtClean="0">
                <a:solidFill>
                  <a:schemeClr val="dk1"/>
                </a:solidFill>
              </a:rPr>
              <a:t>Бэкенд</a:t>
            </a:r>
            <a:r>
              <a:rPr lang="ru-RU" sz="1800" dirty="0" smtClean="0">
                <a:solidFill>
                  <a:schemeClr val="dk1"/>
                </a:solidFill>
              </a:rPr>
              <a:t> - </a:t>
            </a:r>
            <a:r>
              <a:rPr lang="ru-RU" sz="1800" dirty="0"/>
              <a:t>реализовать веб-сервис, который будет предоставлять методы для </a:t>
            </a:r>
            <a:r>
              <a:rPr lang="ru-RU" sz="1800" dirty="0" err="1"/>
              <a:t>фронтенда</a:t>
            </a:r>
            <a:r>
              <a:rPr lang="ru-RU" sz="1800" dirty="0"/>
              <a:t>. Веб-сервис взаимодействует с базой данных. Необходимо ограничить доступ к методам сервиса через авторизацию</a:t>
            </a:r>
            <a:r>
              <a:rPr lang="ru-RU" sz="1800" dirty="0" smtClean="0"/>
              <a:t>.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ru-RU" sz="1800" dirty="0" smtClean="0">
                <a:solidFill>
                  <a:schemeClr val="dk1"/>
                </a:solidFill>
              </a:rPr>
              <a:t>Интеграционная </a:t>
            </a:r>
            <a:r>
              <a:rPr lang="ru-RU" sz="1800" dirty="0">
                <a:solidFill>
                  <a:schemeClr val="dk1"/>
                </a:solidFill>
              </a:rPr>
              <a:t>задача - </a:t>
            </a:r>
            <a:r>
              <a:rPr lang="ru-RU" sz="1800" dirty="0"/>
              <a:t>реализовать протокол прикладного уровня для передачи по </a:t>
            </a:r>
            <a:r>
              <a:rPr lang="ru-RU" sz="1800" dirty="0" err="1"/>
              <a:t>WebSocket</a:t>
            </a:r>
            <a:r>
              <a:rPr lang="ru-RU" sz="1800" dirty="0"/>
              <a:t> статусов заявок. Сервис </a:t>
            </a:r>
            <a:r>
              <a:rPr lang="ru-RU" sz="1800" dirty="0" err="1"/>
              <a:t>ws</a:t>
            </a:r>
            <a:r>
              <a:rPr lang="ru-RU" sz="1800" dirty="0"/>
              <a:t> взаимодействует с </a:t>
            </a:r>
            <a:r>
              <a:rPr lang="ru-RU" sz="1800" dirty="0" err="1"/>
              <a:t>бэкендом</a:t>
            </a:r>
            <a:r>
              <a:rPr lang="ru-RU" sz="1800" dirty="0"/>
              <a:t> по </a:t>
            </a:r>
            <a:r>
              <a:rPr lang="ru-RU" sz="1800" dirty="0" err="1"/>
              <a:t>gRPC</a:t>
            </a:r>
            <a:r>
              <a:rPr lang="ru-RU" sz="1800" dirty="0"/>
              <a:t> для получения/изменения </a:t>
            </a:r>
            <a:r>
              <a:rPr lang="ru-RU" sz="1800" dirty="0" smtClean="0"/>
              <a:t>данных.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6" name="Google Shape;106;g245cd50148d_1_26"/>
          <p:cNvSpPr txBox="1"/>
          <p:nvPr/>
        </p:nvSpPr>
        <p:spPr>
          <a:xfrm>
            <a:off x="794475" y="576425"/>
            <a:ext cx="2692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100" b="1">
                <a:solidFill>
                  <a:schemeClr val="dk1"/>
                </a:solidFill>
              </a:rPr>
              <a:t>Задачи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107" name="Google Shape;107;g245cd50148d_1_26"/>
          <p:cNvSpPr txBox="1"/>
          <p:nvPr/>
        </p:nvSpPr>
        <p:spPr>
          <a:xfrm>
            <a:off x="1139533" y="5246750"/>
            <a:ext cx="105981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1900" dirty="0" err="1">
                <a:solidFill>
                  <a:schemeClr val="dk1"/>
                </a:solidFill>
              </a:rPr>
              <a:t>Фронтенд</a:t>
            </a:r>
            <a:r>
              <a:rPr lang="ru-RU" sz="1900" dirty="0">
                <a:solidFill>
                  <a:schemeClr val="dk1"/>
                </a:solidFill>
              </a:rPr>
              <a:t> </a:t>
            </a:r>
            <a:r>
              <a:rPr lang="ru-RU" sz="1900" dirty="0" smtClean="0">
                <a:solidFill>
                  <a:schemeClr val="dk1"/>
                </a:solidFill>
              </a:rPr>
              <a:t>– Ким А.М.</a:t>
            </a:r>
            <a:r>
              <a:rPr lang="ru-RU" sz="1900" dirty="0">
                <a:solidFill>
                  <a:schemeClr val="dk1"/>
                </a:solidFill>
              </a:rPr>
              <a:t>		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1900" dirty="0" err="1">
                <a:solidFill>
                  <a:schemeClr val="dk1"/>
                </a:solidFill>
              </a:rPr>
              <a:t>Бэкенд</a:t>
            </a:r>
            <a:r>
              <a:rPr lang="ru-RU" sz="1900" dirty="0">
                <a:solidFill>
                  <a:schemeClr val="dk1"/>
                </a:solidFill>
              </a:rPr>
              <a:t> </a:t>
            </a:r>
            <a:r>
              <a:rPr lang="ru-RU" sz="1900" dirty="0" smtClean="0">
                <a:solidFill>
                  <a:schemeClr val="dk1"/>
                </a:solidFill>
              </a:rPr>
              <a:t>– </a:t>
            </a:r>
            <a:r>
              <a:rPr lang="ru-RU" sz="1900" dirty="0" err="1" smtClean="0">
                <a:solidFill>
                  <a:schemeClr val="dk1"/>
                </a:solidFill>
              </a:rPr>
              <a:t>Поддубный</a:t>
            </a:r>
            <a:r>
              <a:rPr lang="ru-RU" sz="1900" dirty="0" smtClean="0">
                <a:solidFill>
                  <a:schemeClr val="dk1"/>
                </a:solidFill>
              </a:rPr>
              <a:t> М.Н.</a:t>
            </a:r>
            <a:r>
              <a:rPr lang="ru-RU" sz="1900" dirty="0">
                <a:solidFill>
                  <a:schemeClr val="dk1"/>
                </a:solidFill>
              </a:rPr>
              <a:t>	 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1900" dirty="0">
                <a:solidFill>
                  <a:schemeClr val="dk1"/>
                </a:solidFill>
              </a:rPr>
              <a:t>Интеграционная задача </a:t>
            </a:r>
            <a:r>
              <a:rPr lang="ru-RU" sz="1900" dirty="0" smtClean="0">
                <a:solidFill>
                  <a:schemeClr val="dk1"/>
                </a:solidFill>
              </a:rPr>
              <a:t>– Бибиков П.А.</a:t>
            </a: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08" name="Google Shape;108;g245cd50148d_1_26"/>
          <p:cNvSpPr txBox="1"/>
          <p:nvPr/>
        </p:nvSpPr>
        <p:spPr>
          <a:xfrm>
            <a:off x="889365" y="4753850"/>
            <a:ext cx="2692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</a:rPr>
              <a:t>Исполнители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794479" y="674558"/>
            <a:ext cx="10598046" cy="73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Стек технологий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94476" y="1947900"/>
            <a:ext cx="3170188" cy="38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3415038" y="1947900"/>
            <a:ext cx="2968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3415038" y="2330157"/>
            <a:ext cx="2102400" cy="4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6608926" y="1947900"/>
            <a:ext cx="2374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>
                <a:solidFill>
                  <a:schemeClr val="dk1"/>
                </a:solidFill>
              </a:rPr>
              <a:t>Integration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0478" y="2319600"/>
            <a:ext cx="2102400" cy="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476" y="2330158"/>
            <a:ext cx="2102400" cy="4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94475" y="2646375"/>
            <a:ext cx="2267700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ru-RU" sz="20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toolkit</a:t>
            </a: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css-modules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sass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MUI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docker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415038" y="2646380"/>
            <a:ext cx="3270600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5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ru-RU" sz="195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5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5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django_rest_framework</a:t>
            </a:r>
            <a:r>
              <a:rPr lang="ru-RU" sz="195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95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rest_framework_simplejwt</a:t>
            </a:r>
            <a:r>
              <a:rPr lang="ru-RU" sz="195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950" b="0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195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1950" dirty="0">
                <a:solidFill>
                  <a:schemeClr val="accent4">
                    <a:lumMod val="50000"/>
                  </a:schemeClr>
                </a:solidFill>
              </a:rPr>
              <a:t>psycopg2</a:t>
            </a:r>
            <a:endParaRPr sz="195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docker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sz="19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640465" y="2646378"/>
            <a:ext cx="2616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websockets</a:t>
            </a:r>
            <a:r>
              <a:rPr lang="ru-RU" sz="2000" b="0" i="0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grpcio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grpcio-tools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docker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9209101" y="1947900"/>
            <a:ext cx="2374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9240640" y="2646378"/>
            <a:ext cx="2616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ru-RU" sz="2000" b="0" i="0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strike="noStrike" cap="none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docker-compose</a:t>
            </a:r>
            <a:endParaRPr sz="2000" b="0" i="0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9209103" y="2342462"/>
            <a:ext cx="21024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652106" y="390667"/>
            <a:ext cx="6378422" cy="73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dirty="0">
                <a:solidFill>
                  <a:schemeClr val="dk1"/>
                </a:solidFill>
              </a:rPr>
              <a:t>Функции</a:t>
            </a:r>
            <a:r>
              <a:rPr lang="ru-RU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приложения</a:t>
            </a:r>
            <a:endParaRPr dirty="0"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708" y="1452243"/>
            <a:ext cx="456595" cy="45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2079" y="1449467"/>
            <a:ext cx="457481" cy="45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708" y="2980089"/>
            <a:ext cx="454910" cy="4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/>
        </p:nvSpPr>
        <p:spPr>
          <a:xfrm>
            <a:off x="8424206" y="1255414"/>
            <a:ext cx="3660279" cy="88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 smtClean="0"/>
              <a:t>Предоставление </a:t>
            </a:r>
            <a:r>
              <a:rPr lang="ru-RU" sz="2000" dirty="0"/>
              <a:t>информации об услугах для всех посетителей сайта</a:t>
            </a:r>
            <a:endParaRPr dirty="0"/>
          </a:p>
        </p:txBody>
      </p:sp>
      <p:sp>
        <p:nvSpPr>
          <p:cNvPr id="135" name="Google Shape;135;p2"/>
          <p:cNvSpPr txBox="1"/>
          <p:nvPr/>
        </p:nvSpPr>
        <p:spPr>
          <a:xfrm>
            <a:off x="1085513" y="1255414"/>
            <a:ext cx="6611920" cy="2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ru-RU" sz="2000" dirty="0"/>
              <a:t>Авторизация на сайте. Посетитель может авторизоваться в роли простого пользователя или менеджера. В зависимости от роли, авторизованному будет доступен разный функционал.</a:t>
            </a:r>
            <a:endParaRPr dirty="0"/>
          </a:p>
        </p:txBody>
      </p:sp>
      <p:sp>
        <p:nvSpPr>
          <p:cNvPr id="136" name="Google Shape;136;p2"/>
          <p:cNvSpPr txBox="1"/>
          <p:nvPr/>
        </p:nvSpPr>
        <p:spPr>
          <a:xfrm>
            <a:off x="1083827" y="2792800"/>
            <a:ext cx="10104633" cy="120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000" dirty="0"/>
              <a:t>Возможность записи на услугу, просмотр истории прошлых услуг и списка имеющихся услуг для авторизованных пользователей сайта, а также личный кабинет с информацией о пользователе.</a:t>
            </a:r>
          </a:p>
        </p:txBody>
      </p:sp>
      <p:grpSp>
        <p:nvGrpSpPr>
          <p:cNvPr id="137" name="Google Shape;137;p2"/>
          <p:cNvGrpSpPr/>
          <p:nvPr/>
        </p:nvGrpSpPr>
        <p:grpSpPr>
          <a:xfrm>
            <a:off x="483708" y="4372772"/>
            <a:ext cx="457381" cy="455100"/>
            <a:chOff x="2776338" y="3940125"/>
            <a:chExt cx="2572449" cy="2559620"/>
          </a:xfrm>
        </p:grpSpPr>
        <p:sp>
          <p:nvSpPr>
            <p:cNvPr id="138" name="Google Shape;138;p2"/>
            <p:cNvSpPr/>
            <p:nvPr/>
          </p:nvSpPr>
          <p:spPr>
            <a:xfrm>
              <a:off x="2789175" y="3944495"/>
              <a:ext cx="2558400" cy="2555100"/>
            </a:xfrm>
            <a:prstGeom prst="rect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2"/>
            <p:cNvCxnSpPr>
              <a:stCxn id="138" idx="1"/>
            </p:cNvCxnSpPr>
            <p:nvPr/>
          </p:nvCxnSpPr>
          <p:spPr>
            <a:xfrm rot="10800000" flipH="1">
              <a:off x="2789175" y="3951845"/>
              <a:ext cx="1271700" cy="12702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"/>
            <p:cNvCxnSpPr>
              <a:endCxn id="138" idx="3"/>
            </p:cNvCxnSpPr>
            <p:nvPr/>
          </p:nvCxnSpPr>
          <p:spPr>
            <a:xfrm rot="10800000" flipH="1">
              <a:off x="4060875" y="5222045"/>
              <a:ext cx="1286700" cy="12777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"/>
            <p:cNvCxnSpPr/>
            <p:nvPr/>
          </p:nvCxnSpPr>
          <p:spPr>
            <a:xfrm rot="10800000" flipH="1">
              <a:off x="2789171" y="3940125"/>
              <a:ext cx="2559600" cy="25596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"/>
            <p:cNvCxnSpPr/>
            <p:nvPr/>
          </p:nvCxnSpPr>
          <p:spPr>
            <a:xfrm rot="10800000" flipH="1">
              <a:off x="2789163" y="3941625"/>
              <a:ext cx="1899000" cy="18990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"/>
            <p:cNvCxnSpPr/>
            <p:nvPr/>
          </p:nvCxnSpPr>
          <p:spPr>
            <a:xfrm rot="10800000" flipH="1">
              <a:off x="3431486" y="4574843"/>
              <a:ext cx="1917300" cy="19173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"/>
            <p:cNvCxnSpPr/>
            <p:nvPr/>
          </p:nvCxnSpPr>
          <p:spPr>
            <a:xfrm rot="10800000" flipH="1">
              <a:off x="2776338" y="3944550"/>
              <a:ext cx="630300" cy="6303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"/>
            <p:cNvCxnSpPr/>
            <p:nvPr/>
          </p:nvCxnSpPr>
          <p:spPr>
            <a:xfrm rot="10800000" flipH="1">
              <a:off x="4718463" y="5869425"/>
              <a:ext cx="630300" cy="6303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6" name="Google Shape;146;p2"/>
          <p:cNvSpPr txBox="1"/>
          <p:nvPr/>
        </p:nvSpPr>
        <p:spPr>
          <a:xfrm>
            <a:off x="1083826" y="4263386"/>
            <a:ext cx="9932105" cy="94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ru-RU" sz="2000" dirty="0"/>
              <a:t>Возможность управления данными и статусами услуг для менеджера. </a:t>
            </a:r>
            <a:endParaRPr lang="ru-RU" sz="20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ru-RU" sz="2000" dirty="0" smtClean="0"/>
              <a:t>Подлежат </a:t>
            </a:r>
            <a:r>
              <a:rPr lang="ru-RU" sz="2000" dirty="0"/>
              <a:t>изменению следующая информация: название услуги и её описание. Также для менеджера открыт интерфейс создания новых услуг и удаления существующих.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cd50148d_1_74"/>
          <p:cNvSpPr txBox="1"/>
          <p:nvPr/>
        </p:nvSpPr>
        <p:spPr>
          <a:xfrm>
            <a:off x="794479" y="3061808"/>
            <a:ext cx="105981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>
                <a:solidFill>
                  <a:schemeClr val="dk1"/>
                </a:solidFill>
              </a:rPr>
              <a:t>Диаграммы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иложение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5"/>
          <a:stretch/>
        </p:blipFill>
        <p:spPr bwMode="auto">
          <a:xfrm>
            <a:off x="4222747" y="0"/>
            <a:ext cx="7969253" cy="68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Google Shape;156;p3"/>
          <p:cNvSpPr txBox="1"/>
          <p:nvPr/>
        </p:nvSpPr>
        <p:spPr>
          <a:xfrm>
            <a:off x="492550" y="542275"/>
            <a:ext cx="3974790" cy="288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Диаграмма прецедентов</a:t>
            </a:r>
            <a:endParaRPr dirty="0"/>
          </a:p>
        </p:txBody>
      </p:sp>
      <p:sp>
        <p:nvSpPr>
          <p:cNvPr id="157" name="Google Shape;157;p3"/>
          <p:cNvSpPr txBox="1"/>
          <p:nvPr/>
        </p:nvSpPr>
        <p:spPr>
          <a:xfrm>
            <a:off x="164647" y="3157474"/>
            <a:ext cx="40581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ru-RU" sz="20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sym typeface="Arial"/>
              </a:rPr>
              <a:t>типа пользователей: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sym typeface="Arial"/>
              </a:rPr>
              <a:t>− гость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авторизованный пользователь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менеджер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794479" y="469109"/>
            <a:ext cx="73629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>
                <a:solidFill>
                  <a:schemeClr val="dk1"/>
                </a:solidFill>
              </a:rPr>
              <a:t>Диаграмма деятельности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794479" y="2251700"/>
            <a:ext cx="7065034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Основные возможности</a:t>
            </a:r>
            <a:r>
              <a:rPr lang="ru-RU" sz="2400" b="0" i="0" u="none" strike="noStrike" cap="none" dirty="0">
                <a:solidFill>
                  <a:schemeClr val="accent4">
                    <a:lumMod val="50000"/>
                  </a:schemeClr>
                </a:solidFill>
                <a:sym typeface="Arial"/>
              </a:rPr>
              <a:t>: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endParaRPr sz="2400" dirty="0">
              <a:solidFill>
                <a:schemeClr val="accent4">
                  <a:lumMod val="50000"/>
                </a:schemeClr>
              </a:solidFill>
              <a:highlight>
                <a:srgbClr val="7F7F94"/>
              </a:highlight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Гость: просмотр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списка услуг, авторизация, регистрация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Пользователь: просмотр списка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услуг, добавление записи на услугу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Менеджер: просмотр списка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услуг, 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редактирование информации об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услугах и заявках пользователя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35" y="0"/>
            <a:ext cx="339556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/>
        </p:nvSpPr>
        <p:spPr>
          <a:xfrm>
            <a:off x="1000613" y="329420"/>
            <a:ext cx="56331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ru-RU" sz="4400" b="1" dirty="0">
                <a:solidFill>
                  <a:schemeClr val="dk1"/>
                </a:solidFill>
              </a:rPr>
              <a:t> </a:t>
            </a:r>
            <a:r>
              <a:rPr lang="ru-RU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диаграмма</a:t>
            </a:r>
            <a:endParaRPr dirty="0"/>
          </a:p>
        </p:txBody>
      </p:sp>
      <p:sp>
        <p:nvSpPr>
          <p:cNvPr id="172" name="Google Shape;172;p6"/>
          <p:cNvSpPr txBox="1"/>
          <p:nvPr/>
        </p:nvSpPr>
        <p:spPr>
          <a:xfrm>
            <a:off x="1197334" y="1249520"/>
            <a:ext cx="11658900" cy="110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Сущности</a:t>
            </a:r>
            <a:r>
              <a:rPr lang="ru-RU" sz="2400" b="0" i="0" u="none" strike="noStrike" cap="none" dirty="0">
                <a:solidFill>
                  <a:schemeClr val="accent4">
                    <a:lumMod val="50000"/>
                  </a:schemeClr>
                </a:solidFill>
                <a:sym typeface="Arial"/>
              </a:rPr>
              <a:t>: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4445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Заявки пользователей</a:t>
            </a:r>
          </a:p>
          <a:p>
            <a:pPr marL="444500" lvl="4" indent="-342900">
              <a:lnSpc>
                <a:spcPct val="90000"/>
              </a:lnSpc>
              <a:buClr>
                <a:srgbClr val="7F7F7F"/>
              </a:buClr>
              <a:buSzPts val="2000"/>
              <a:buFont typeface="Arial" panose="020B0604020202020204" pitchFamily="34" charset="0"/>
              <a:buChar char="•"/>
            </a:pPr>
            <a:endParaRPr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7" y="3405471"/>
            <a:ext cx="9642122" cy="3452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9709" y="2302846"/>
            <a:ext cx="206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Услуги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90179" y="2727023"/>
            <a:ext cx="270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Пользователи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1089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powerpointbase.com-1089</Template>
  <TotalTime>164</TotalTime>
  <Words>726</Words>
  <Application>Microsoft Office PowerPoint</Application>
  <PresentationFormat>Широкоэкранный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powerpointbase.com-1089</vt:lpstr>
      <vt:lpstr>Госуслуги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Госуслуги</dc:title>
  <dc:creator>Елизавета Бредня</dc:creator>
  <cp:lastModifiedBy>Desswell</cp:lastModifiedBy>
  <cp:revision>11</cp:revision>
  <dcterms:created xsi:type="dcterms:W3CDTF">2022-05-23T16:07:52Z</dcterms:created>
  <dcterms:modified xsi:type="dcterms:W3CDTF">2023-05-24T02:21:22Z</dcterms:modified>
</cp:coreProperties>
</file>