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2" r:id="rId8"/>
    <p:sldId id="263" r:id="rId9"/>
    <p:sldId id="265" r:id="rId10"/>
    <p:sldId id="266" r:id="rId11"/>
    <p:sldId id="268" r:id="rId12"/>
    <p:sldId id="267" r:id="rId13"/>
    <p:sldId id="269" r:id="rId14"/>
    <p:sldId id="272" r:id="rId15"/>
    <p:sldId id="273" r:id="rId16"/>
    <p:sldId id="274" r:id="rId17"/>
    <p:sldId id="27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5B08569-8ECB-42C6-ACAF-C71590B1F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A50CAC58-895D-4343-8C8F-768C110DB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8F33EC3-87CA-4AC8-8F1C-791EE4D15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3176-403D-4118-B59B-B7ADAEB68916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1407E95-B8AF-4915-9343-C77E4B76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C92F14C-D275-4236-B543-833B3BE0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8505-9146-4D0B-A87D-C8BA30A6B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26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8D37A24-35E2-4175-8C5C-5E3F728C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05612252-AE30-4671-869C-A0581AEE2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F0B0909-F9C4-458E-A1F0-EF26FA6C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3176-403D-4118-B59B-B7ADAEB68916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CA65E59-AF11-409F-9C4C-F0E73B201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85B51BE-6F34-4E16-8823-28212A79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8505-9146-4D0B-A87D-C8BA30A6B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69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08074A63-F9EE-4B5E-A821-268BA7927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CA0153C7-F6A6-46E4-A613-B91AA427F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C9358B7-17FE-4B3F-A8B4-3209BF9A1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3176-403D-4118-B59B-B7ADAEB68916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6D3B99E-701F-4CA2-B161-FBF39849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0D9470D-2AEB-430D-8A37-F3DA5769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8505-9146-4D0B-A87D-C8BA30A6B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47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31E49FC-E50D-4A7B-AAF5-DF38417F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1825E4D-D7D9-4D07-B641-AD754C91B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C27CC7F-C525-4E0F-876D-CC15A525F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3176-403D-4118-B59B-B7ADAEB68916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FC1F044-ECE7-42E4-B33E-97D41335E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9B2C1CB-0834-48C0-A334-E22F408A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8505-9146-4D0B-A87D-C8BA30A6B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70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4FC311A-E03B-49C1-AC52-8D88F0F1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AA1C1E1-F136-44DD-BEA0-A6105E6FD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CF09826-296B-4B4B-8CAD-4B18C6B6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3176-403D-4118-B59B-B7ADAEB68916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5B0797E-8E7E-4578-BA5C-DFC28C13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B190120-C3F0-4848-A5A2-EC380B24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8505-9146-4D0B-A87D-C8BA30A6B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3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B6484BB-6020-4038-9823-7F475AC7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D31BEF7-E97D-4CCA-A712-F6A2CCB47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40743FF5-3A25-4B23-88AD-7D725A0E3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A2E14808-372C-4716-B7DB-9FE54F23C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3176-403D-4118-B59B-B7ADAEB68916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BA6DAAEA-A27E-4953-B3D0-DE0DDEB8B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15E0C645-5601-4821-887A-5A2C6360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8505-9146-4D0B-A87D-C8BA30A6B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26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D554C91-7AC1-4725-BB21-C0C48326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CAAF5778-C036-4D5A-BC30-ADF633BF0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62EA8717-D91B-49FD-82D4-49B039793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87005973-79E1-4ECB-8506-4788F554F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60AC390D-35F7-4639-ABEA-FAA7E9921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5CE83F1F-539C-4420-B73A-E857A2E32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3176-403D-4118-B59B-B7ADAEB68916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34B700C7-F5EC-4AC8-B5BB-EA1A3016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4E6BC469-4245-4C93-B274-7F9202E0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8505-9146-4D0B-A87D-C8BA30A6B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48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53AA8D8-D4AF-47F8-ADB5-F191C82A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2607588E-ADA7-4D6D-9C11-E53B72C2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3176-403D-4118-B59B-B7ADAEB68916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E011A704-8091-4BF5-9A06-798B9F6B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25BFA1AA-1E55-4C68-9C02-8B7FEBFD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8505-9146-4D0B-A87D-C8BA30A6B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19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0A982A41-4617-4D50-9043-FC3CEAC3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3176-403D-4118-B59B-B7ADAEB68916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4204332B-E7DE-474B-83DB-73FD3256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2CFDC79-920E-473D-B5F0-2D3BCFF0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8505-9146-4D0B-A87D-C8BA30A6B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84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DEA5147-0E4A-43B6-8EAA-E47E746A5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17F65E9-0EDD-4D1E-81A4-AB4DA041D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E43CEDC-69F0-4670-959C-ABCCBD4E2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5E0CFF7-7394-46F4-BC92-147B5553B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3176-403D-4118-B59B-B7ADAEB68916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594C3BFB-76E3-46B7-817C-AA994F020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0F73256-B262-4952-8E01-F45CC3EA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8505-9146-4D0B-A87D-C8BA30A6B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9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41D3832-F608-4826-9AD6-90F6AFE1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E511B8B8-3338-4F42-9B9E-37701A82B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A264038D-2571-4EFD-B43C-72E963685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A996835-153E-4684-A8BC-68751A2E6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3176-403D-4118-B59B-B7ADAEB68916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D916B67-72F3-4BE2-8306-98A643E79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C54A6524-7893-495E-8038-379EC5D6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8505-9146-4D0B-A87D-C8BA30A6B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7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6AFA4A1-2775-4877-916F-BA89D8FFF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27D49F42-D1E3-4262-AFFC-488D1F18D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C9D4697-BAAD-4941-A90A-30D45947D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63176-403D-4118-B59B-B7ADAEB68916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CCE3C9B-B56D-43C1-B2DF-3AAA8FA91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C6E8D84-7261-45BE-9ADE-51AEE7831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98505-9146-4D0B-A87D-C8BA30A6B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88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t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t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t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t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.tif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tif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tif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t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t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t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F21520A4-1B49-458C-BFCF-B9285162CF6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7F831DF-3C79-4999-AD54-28D4519F8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8156" y="1122362"/>
            <a:ext cx="8919844" cy="3449637"/>
          </a:xfrm>
        </p:spPr>
        <p:txBody>
          <a:bodyPr>
            <a:normAutofit/>
          </a:bodyPr>
          <a:lstStyle/>
          <a:p>
            <a:pPr algn="l"/>
            <a:r>
              <a:rPr lang="ru-RU" b="1" dirty="0">
                <a:solidFill>
                  <a:srgbClr val="5256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Система прогнозирования нагрузки СХД с интеллектуальной подсистемой настройки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1882DB07-AD4C-4408-82E2-1C9E307E4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380038"/>
            <a:ext cx="9144000" cy="1477962"/>
          </a:xfrm>
        </p:spPr>
        <p:txBody>
          <a:bodyPr/>
          <a:lstStyle/>
          <a:p>
            <a:pPr algn="r"/>
            <a:r>
              <a:rPr lang="ru-RU" dirty="0">
                <a:solidFill>
                  <a:srgbClr val="5256FA"/>
                </a:solidFill>
              </a:rPr>
              <a:t>Выполнил: Ким А. М. ИУ5-82Б</a:t>
            </a:r>
          </a:p>
          <a:p>
            <a:pPr algn="r"/>
            <a:r>
              <a:rPr lang="ru-RU" dirty="0">
                <a:solidFill>
                  <a:srgbClr val="5256FA"/>
                </a:solidFill>
              </a:rPr>
              <a:t>Научный руководитель: Максаков А.А.</a:t>
            </a:r>
          </a:p>
          <a:p>
            <a:pPr algn="r"/>
            <a:r>
              <a:rPr lang="ru-RU" dirty="0">
                <a:solidFill>
                  <a:srgbClr val="5256FA"/>
                </a:solidFill>
              </a:rPr>
              <a:t>Консультант: Чёрненький М.В.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07319A58-6F3C-4C13-A62F-76B5F224B1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2" y="2073717"/>
            <a:ext cx="1584963" cy="15353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C9B8A4B7-D451-40D9-A66A-50D226DCCC1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5256F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717675" cy="171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6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F21520A4-1B49-458C-BFCF-B9285162CF6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07319A58-6F3C-4C13-A62F-76B5F224B1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2" y="2073717"/>
            <a:ext cx="1584963" cy="15353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C9B8A4B7-D451-40D9-A66A-50D226DCCC1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5256F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717675" cy="1717675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xmlns="" id="{B30030E3-9BF5-46A4-B4A7-AAD8BDCBC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1" y="398463"/>
            <a:ext cx="6372225" cy="950912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rgbClr val="5256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Архитектура системы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6AF784EC-4449-4A22-A322-B7C556535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5377" y="1570038"/>
            <a:ext cx="6620550" cy="437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93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F21520A4-1B49-458C-BFCF-B9285162CF6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07319A58-6F3C-4C13-A62F-76B5F224B1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2" y="2073717"/>
            <a:ext cx="1584963" cy="15353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C9B8A4B7-D451-40D9-A66A-50D226DCCC1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5256F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717675" cy="1717675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xmlns="" id="{B30030E3-9BF5-46A4-B4A7-AAD8BDCBC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1" y="398463"/>
            <a:ext cx="7365783" cy="950912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rgbClr val="5256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Функциональная модель 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387F1FCC-10D0-47D7-963B-11BC3A952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397" y="1336276"/>
            <a:ext cx="7803556" cy="55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58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F21520A4-1B49-458C-BFCF-B9285162CF6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07319A58-6F3C-4C13-A62F-76B5F224B1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2" y="2073717"/>
            <a:ext cx="1584963" cy="15353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C9B8A4B7-D451-40D9-A66A-50D226DCCC1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5256F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717675" cy="171767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7965351D-C18E-4460-AA3B-2B14B072AC87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560329" y="1741252"/>
            <a:ext cx="7482514" cy="5055522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xmlns="" id="{B30030E3-9BF5-46A4-B4A7-AAD8BDCBC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1" y="282102"/>
            <a:ext cx="7482515" cy="2354094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rgbClr val="5256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Декомпозиция функциональной </a:t>
            </a:r>
            <a:br>
              <a:rPr lang="ru-RU" b="1" dirty="0">
                <a:solidFill>
                  <a:srgbClr val="5256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b="1" dirty="0">
                <a:solidFill>
                  <a:srgbClr val="5256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модели </a:t>
            </a:r>
          </a:p>
        </p:txBody>
      </p:sp>
    </p:spTree>
    <p:extLst>
      <p:ext uri="{BB962C8B-B14F-4D97-AF65-F5344CB8AC3E}">
        <p14:creationId xmlns:p14="http://schemas.microsoft.com/office/powerpoint/2010/main" val="3856073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F21520A4-1B49-458C-BFCF-B9285162CF6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07319A58-6F3C-4C13-A62F-76B5F224B1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2" y="2073717"/>
            <a:ext cx="1584963" cy="15353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C9B8A4B7-D451-40D9-A66A-50D226DCCC1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5256F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717675" cy="1717675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xmlns="" id="{B30030E3-9BF5-46A4-B4A7-AAD8BDCBC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1" y="398463"/>
            <a:ext cx="7570064" cy="950912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rgbClr val="5256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Примеры экранных форм 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xmlns="" id="{C2F39173-A92F-4BCB-88CC-D442684F33A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56" y="1610573"/>
            <a:ext cx="4191959" cy="2750706"/>
          </a:xfrm>
          <a:prstGeom prst="rect">
            <a:avLst/>
          </a:prstGeom>
          <a:ln>
            <a:solidFill>
              <a:srgbClr val="5256FA"/>
            </a:solidFill>
          </a:ln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xmlns="" id="{72B714BD-1608-4F68-9215-266AEAE15EEB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55" y="3429000"/>
            <a:ext cx="4222441" cy="2750706"/>
          </a:xfrm>
          <a:prstGeom prst="rect">
            <a:avLst/>
          </a:prstGeom>
          <a:ln>
            <a:solidFill>
              <a:srgbClr val="5256FA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49E532B-16F5-4769-9C34-F79BE4F32E1E}"/>
              </a:ext>
            </a:extLst>
          </p:cNvPr>
          <p:cNvSpPr txBox="1"/>
          <p:nvPr/>
        </p:nvSpPr>
        <p:spPr>
          <a:xfrm>
            <a:off x="2603535" y="4622477"/>
            <a:ext cx="24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5256FA"/>
                </a:solidFill>
              </a:rPr>
              <a:t>с параметром </a:t>
            </a:r>
            <a:r>
              <a:rPr lang="en-US" dirty="0" smtClean="0">
                <a:solidFill>
                  <a:srgbClr val="5256FA"/>
                </a:solidFill>
              </a:rPr>
              <a:t>Array</a:t>
            </a:r>
            <a:r>
              <a:rPr lang="ru-RU" dirty="0" smtClean="0">
                <a:solidFill>
                  <a:srgbClr val="5256FA"/>
                </a:solidFill>
              </a:rPr>
              <a:t> и автоматическим режимом окна</a:t>
            </a:r>
            <a:endParaRPr lang="ru-RU" dirty="0">
              <a:solidFill>
                <a:srgbClr val="5256FA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DF5A564-18AF-4B0A-AEB6-703A8858EFCC}"/>
              </a:ext>
            </a:extLst>
          </p:cNvPr>
          <p:cNvSpPr txBox="1"/>
          <p:nvPr/>
        </p:nvSpPr>
        <p:spPr>
          <a:xfrm>
            <a:off x="7296762" y="2518224"/>
            <a:ext cx="3183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5256FA"/>
                </a:solidFill>
              </a:rPr>
              <a:t>с параметрами </a:t>
            </a:r>
            <a:r>
              <a:rPr lang="en-US" dirty="0">
                <a:solidFill>
                  <a:srgbClr val="5256FA"/>
                </a:solidFill>
              </a:rPr>
              <a:t>Array, StoragePool1 </a:t>
            </a:r>
            <a:r>
              <a:rPr lang="ru-RU" dirty="0">
                <a:solidFill>
                  <a:srgbClr val="5256FA"/>
                </a:solidFill>
              </a:rPr>
              <a:t>и </a:t>
            </a:r>
            <a:r>
              <a:rPr lang="en-US" dirty="0">
                <a:solidFill>
                  <a:srgbClr val="5256FA"/>
                </a:solidFill>
              </a:rPr>
              <a:t>StoragePool2</a:t>
            </a:r>
            <a:endParaRPr lang="ru-RU" dirty="0">
              <a:solidFill>
                <a:srgbClr val="5256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59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F21520A4-1B49-458C-BFCF-B9285162CF6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xmlns="" id="{FEB3B25D-7B06-45E8-BA23-7DD1B6FE158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703" y="1584601"/>
            <a:ext cx="4222441" cy="2776678"/>
          </a:xfrm>
          <a:prstGeom prst="rect">
            <a:avLst/>
          </a:prstGeom>
          <a:ln>
            <a:solidFill>
              <a:srgbClr val="5256FA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07319A58-6F3C-4C13-A62F-76B5F224B1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2" y="2073717"/>
            <a:ext cx="1584963" cy="15353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C9B8A4B7-D451-40D9-A66A-50D226DCCC1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5256F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717675" cy="1717675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xmlns="" id="{B30030E3-9BF5-46A4-B4A7-AAD8BDCBC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1" y="398463"/>
            <a:ext cx="7570064" cy="950912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rgbClr val="5256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Примеры экранных форм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49E532B-16F5-4769-9C34-F79BE4F32E1E}"/>
              </a:ext>
            </a:extLst>
          </p:cNvPr>
          <p:cNvSpPr txBox="1"/>
          <p:nvPr/>
        </p:nvSpPr>
        <p:spPr>
          <a:xfrm>
            <a:off x="2090690" y="4804353"/>
            <a:ext cx="3492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5256FA"/>
                </a:solidFill>
              </a:rPr>
              <a:t>со включённым режимом «Показывать SQL запрос для БД»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DF5A564-18AF-4B0A-AEB6-703A8858EFCC}"/>
              </a:ext>
            </a:extLst>
          </p:cNvPr>
          <p:cNvSpPr txBox="1"/>
          <p:nvPr/>
        </p:nvSpPr>
        <p:spPr>
          <a:xfrm>
            <a:off x="6466067" y="2518224"/>
            <a:ext cx="4438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5256FA"/>
                </a:solidFill>
              </a:rPr>
              <a:t>со включённым режимом </a:t>
            </a:r>
          </a:p>
          <a:p>
            <a:pPr algn="ctr"/>
            <a:r>
              <a:rPr lang="ru-RU" dirty="0">
                <a:solidFill>
                  <a:srgbClr val="5256FA"/>
                </a:solidFill>
              </a:rPr>
              <a:t>«Использовать для прогноза </a:t>
            </a:r>
            <a:r>
              <a:rPr lang="ru-RU" dirty="0" err="1">
                <a:solidFill>
                  <a:srgbClr val="5256FA"/>
                </a:solidFill>
              </a:rPr>
              <a:t>StoragePool</a:t>
            </a:r>
            <a:r>
              <a:rPr lang="ru-RU" dirty="0">
                <a:solidFill>
                  <a:srgbClr val="5256FA"/>
                </a:solidFill>
              </a:rPr>
              <a:t>»</a:t>
            </a:r>
          </a:p>
        </p:txBody>
      </p:sp>
      <p:pic>
        <p:nvPicPr>
          <p:cNvPr id="16" name="Picture 14">
            <a:extLst>
              <a:ext uri="{FF2B5EF4-FFF2-40B4-BE49-F238E27FC236}">
                <a16:creationId xmlns:a16="http://schemas.microsoft.com/office/drawing/2014/main" xmlns="" id="{4220D94F-0A80-40E7-99BB-8B6886B76A8E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357" y="3429000"/>
            <a:ext cx="4222441" cy="2791241"/>
          </a:xfrm>
          <a:prstGeom prst="rect">
            <a:avLst/>
          </a:prstGeom>
          <a:ln>
            <a:solidFill>
              <a:srgbClr val="5256FA"/>
            </a:solidFill>
          </a:ln>
        </p:spPr>
      </p:pic>
    </p:spTree>
    <p:extLst>
      <p:ext uri="{BB962C8B-B14F-4D97-AF65-F5344CB8AC3E}">
        <p14:creationId xmlns:p14="http://schemas.microsoft.com/office/powerpoint/2010/main" val="171341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F21520A4-1B49-458C-BFCF-B9285162CF6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14" name="Picture 16">
            <a:extLst>
              <a:ext uri="{FF2B5EF4-FFF2-40B4-BE49-F238E27FC236}">
                <a16:creationId xmlns:a16="http://schemas.microsoft.com/office/drawing/2014/main" xmlns="" id="{09D401E5-A8B6-49F7-A37D-6667925CB0F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563" y="3429000"/>
            <a:ext cx="4222441" cy="2754494"/>
          </a:xfrm>
          <a:prstGeom prst="rect">
            <a:avLst/>
          </a:prstGeom>
          <a:ln>
            <a:solidFill>
              <a:srgbClr val="5256FA"/>
            </a:solidFill>
          </a:ln>
        </p:spPr>
      </p:pic>
      <p:pic>
        <p:nvPicPr>
          <p:cNvPr id="13" name="Picture 15">
            <a:extLst>
              <a:ext uri="{FF2B5EF4-FFF2-40B4-BE49-F238E27FC236}">
                <a16:creationId xmlns:a16="http://schemas.microsoft.com/office/drawing/2014/main" xmlns="" id="{CB1FF733-83F7-406D-9A07-63A8EB64C3E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55" y="1610573"/>
            <a:ext cx="4191959" cy="2750706"/>
          </a:xfrm>
          <a:prstGeom prst="rect">
            <a:avLst/>
          </a:prstGeom>
          <a:ln>
            <a:solidFill>
              <a:srgbClr val="5256FA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07319A58-6F3C-4C13-A62F-76B5F224B1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2" y="2073717"/>
            <a:ext cx="1584963" cy="15353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C9B8A4B7-D451-40D9-A66A-50D226DCCC1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5256F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717675" cy="1717675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xmlns="" id="{B30030E3-9BF5-46A4-B4A7-AAD8BDCBC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1" y="398463"/>
            <a:ext cx="7570064" cy="950912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rgbClr val="5256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Примеры экранных форм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49E532B-16F5-4769-9C34-F79BE4F32E1E}"/>
              </a:ext>
            </a:extLst>
          </p:cNvPr>
          <p:cNvSpPr txBox="1"/>
          <p:nvPr/>
        </p:nvSpPr>
        <p:spPr>
          <a:xfrm>
            <a:off x="2603535" y="4622477"/>
            <a:ext cx="24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5256FA"/>
                </a:solidFill>
              </a:rPr>
              <a:t>со включённым режимом «</a:t>
            </a:r>
            <a:r>
              <a:rPr lang="ru-RU" dirty="0" err="1">
                <a:solidFill>
                  <a:srgbClr val="5256FA"/>
                </a:solidFill>
              </a:rPr>
              <a:t>find_global</a:t>
            </a:r>
            <a:r>
              <a:rPr lang="ru-RU" dirty="0">
                <a:solidFill>
                  <a:srgbClr val="5256FA"/>
                </a:solidFill>
              </a:rPr>
              <a:t>»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DF5A564-18AF-4B0A-AEB6-703A8858EFCC}"/>
              </a:ext>
            </a:extLst>
          </p:cNvPr>
          <p:cNvSpPr txBox="1"/>
          <p:nvPr/>
        </p:nvSpPr>
        <p:spPr>
          <a:xfrm>
            <a:off x="7296762" y="2518224"/>
            <a:ext cx="3183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5256FA"/>
                </a:solidFill>
              </a:rPr>
              <a:t>со включённым режимом «Облако точек»</a:t>
            </a:r>
          </a:p>
        </p:txBody>
      </p:sp>
    </p:spTree>
    <p:extLst>
      <p:ext uri="{BB962C8B-B14F-4D97-AF65-F5344CB8AC3E}">
        <p14:creationId xmlns:p14="http://schemas.microsoft.com/office/powerpoint/2010/main" val="187387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F21520A4-1B49-458C-BFCF-B9285162CF6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14" name="Picture 18">
            <a:extLst>
              <a:ext uri="{FF2B5EF4-FFF2-40B4-BE49-F238E27FC236}">
                <a16:creationId xmlns:a16="http://schemas.microsoft.com/office/drawing/2014/main" xmlns="" id="{BA2A447B-B4D5-433D-A8CC-6E7C84F790E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54" y="3428998"/>
            <a:ext cx="4222442" cy="2750707"/>
          </a:xfrm>
          <a:prstGeom prst="rect">
            <a:avLst/>
          </a:prstGeom>
          <a:ln>
            <a:solidFill>
              <a:srgbClr val="5256FA"/>
            </a:solidFill>
          </a:ln>
        </p:spPr>
      </p:pic>
      <p:pic>
        <p:nvPicPr>
          <p:cNvPr id="13" name="Picture 17">
            <a:extLst>
              <a:ext uri="{FF2B5EF4-FFF2-40B4-BE49-F238E27FC236}">
                <a16:creationId xmlns:a16="http://schemas.microsoft.com/office/drawing/2014/main" xmlns="" id="{F29EC367-3137-4C2B-910A-BFD18D8195E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278" y="1570037"/>
            <a:ext cx="4180837" cy="2791241"/>
          </a:xfrm>
          <a:prstGeom prst="rect">
            <a:avLst/>
          </a:prstGeom>
          <a:ln>
            <a:solidFill>
              <a:srgbClr val="5256FA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07319A58-6F3C-4C13-A62F-76B5F224B1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2" y="2073717"/>
            <a:ext cx="1584963" cy="15353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C9B8A4B7-D451-40D9-A66A-50D226DCCC1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5256F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717675" cy="1717675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xmlns="" id="{B30030E3-9BF5-46A4-B4A7-AAD8BDCBC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1" y="398463"/>
            <a:ext cx="7570064" cy="950912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rgbClr val="5256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Примеры экранных форм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49E532B-16F5-4769-9C34-F79BE4F32E1E}"/>
              </a:ext>
            </a:extLst>
          </p:cNvPr>
          <p:cNvSpPr txBox="1"/>
          <p:nvPr/>
        </p:nvSpPr>
        <p:spPr>
          <a:xfrm>
            <a:off x="2603535" y="4622477"/>
            <a:ext cx="24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5256FA"/>
                </a:solidFill>
              </a:rPr>
              <a:t>с ручным режим выбора окна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DF5A564-18AF-4B0A-AEB6-703A8858EFCC}"/>
              </a:ext>
            </a:extLst>
          </p:cNvPr>
          <p:cNvSpPr txBox="1"/>
          <p:nvPr/>
        </p:nvSpPr>
        <p:spPr>
          <a:xfrm>
            <a:off x="7296762" y="2518224"/>
            <a:ext cx="3183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5256FA"/>
                </a:solidFill>
              </a:rPr>
              <a:t>с увеличенным масштабом графика</a:t>
            </a:r>
          </a:p>
        </p:txBody>
      </p:sp>
    </p:spTree>
    <p:extLst>
      <p:ext uri="{BB962C8B-B14F-4D97-AF65-F5344CB8AC3E}">
        <p14:creationId xmlns:p14="http://schemas.microsoft.com/office/powerpoint/2010/main" val="158043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F21520A4-1B49-458C-BFCF-B9285162CF6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07319A58-6F3C-4C13-A62F-76B5F224B1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2" y="2073717"/>
            <a:ext cx="1584963" cy="15353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C9B8A4B7-D451-40D9-A66A-50D226DCCC1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5256F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717675" cy="1717675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xmlns="" id="{B30030E3-9BF5-46A4-B4A7-AAD8BDCBC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1" y="398463"/>
            <a:ext cx="6372225" cy="950912"/>
          </a:xfrm>
        </p:spPr>
        <p:txBody>
          <a:bodyPr/>
          <a:lstStyle/>
          <a:p>
            <a:pPr algn="l"/>
            <a:r>
              <a:rPr lang="ru-RU" b="1" dirty="0">
                <a:solidFill>
                  <a:srgbClr val="5256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Выводы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xmlns="" id="{ED05381E-5982-4DD9-80F7-89E883D50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8156" y="1895475"/>
            <a:ext cx="7579331" cy="2515580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solidFill>
                  <a:srgbClr val="5256FA"/>
                </a:solidFill>
              </a:rPr>
              <a:t>Полученное информационно-программное изделие обладает возможностями расширения за счет интеграции дополнительных платформ и алгоритмов. Это позволит системе адаптироваться к новым условиям и сохранять конкурентоспособность на рынке</a:t>
            </a:r>
          </a:p>
        </p:txBody>
      </p:sp>
    </p:spTree>
    <p:extLst>
      <p:ext uri="{BB962C8B-B14F-4D97-AF65-F5344CB8AC3E}">
        <p14:creationId xmlns:p14="http://schemas.microsoft.com/office/powerpoint/2010/main" val="193363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F21520A4-1B49-458C-BFCF-B9285162CF6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07319A58-6F3C-4C13-A62F-76B5F224B1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2" y="2073717"/>
            <a:ext cx="1584963" cy="15353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C9B8A4B7-D451-40D9-A66A-50D226DCCC1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5256F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717675" cy="1717675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xmlns="" id="{B30030E3-9BF5-46A4-B4A7-AAD8BDCBC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1" y="398463"/>
            <a:ext cx="6372225" cy="950912"/>
          </a:xfrm>
        </p:spPr>
        <p:txBody>
          <a:bodyPr/>
          <a:lstStyle/>
          <a:p>
            <a:pPr algn="l"/>
            <a:r>
              <a:rPr lang="ru-RU" b="1" dirty="0">
                <a:solidFill>
                  <a:srgbClr val="5256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xmlns="" id="{ED05381E-5982-4DD9-80F7-89E883D50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7675" y="2184720"/>
            <a:ext cx="7192161" cy="1655762"/>
          </a:xfrm>
        </p:spPr>
        <p:txBody>
          <a:bodyPr/>
          <a:lstStyle/>
          <a:p>
            <a:pPr algn="l"/>
            <a:r>
              <a:rPr lang="ru-RU" dirty="0">
                <a:solidFill>
                  <a:srgbClr val="5256FA"/>
                </a:solidFill>
              </a:rPr>
              <a:t>Разработать и спроектировать систему прогнозирования нагрузки СХД с интеллектуальной подсистемой настройки</a:t>
            </a:r>
          </a:p>
        </p:txBody>
      </p:sp>
    </p:spTree>
    <p:extLst>
      <p:ext uri="{BB962C8B-B14F-4D97-AF65-F5344CB8AC3E}">
        <p14:creationId xmlns:p14="http://schemas.microsoft.com/office/powerpoint/2010/main" val="2787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F21520A4-1B49-458C-BFCF-B9285162CF6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07319A58-6F3C-4C13-A62F-76B5F224B1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2" y="2073717"/>
            <a:ext cx="1584963" cy="15353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C9B8A4B7-D451-40D9-A66A-50D226DCCC1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5256F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717675" cy="1717675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xmlns="" id="{B30030E3-9BF5-46A4-B4A7-AAD8BDCBC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1" y="398463"/>
            <a:ext cx="6372225" cy="950912"/>
          </a:xfrm>
        </p:spPr>
        <p:txBody>
          <a:bodyPr/>
          <a:lstStyle/>
          <a:p>
            <a:pPr algn="l"/>
            <a:r>
              <a:rPr lang="ru-RU" b="1" dirty="0">
                <a:solidFill>
                  <a:srgbClr val="5256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Задачи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xmlns="" id="{ED05381E-5982-4DD9-80F7-89E883D50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2115" y="1570037"/>
            <a:ext cx="7579331" cy="1215107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rgbClr val="5256FA"/>
                </a:solidFill>
              </a:rPr>
              <a:t>Изучить предметную область, связанную с системами хранения данных и методами прогнозирования их нагрузки. Провести анализ существующих решений и технологий, включая использование алгоритмов машинного обучения для прогнозирования и оптимизации нагрузки</a:t>
            </a:r>
          </a:p>
        </p:txBody>
      </p:sp>
      <p:sp>
        <p:nvSpPr>
          <p:cNvPr id="11" name="Подзаголовок 8">
            <a:extLst>
              <a:ext uri="{FF2B5EF4-FFF2-40B4-BE49-F238E27FC236}">
                <a16:creationId xmlns:a16="http://schemas.microsoft.com/office/drawing/2014/main" xmlns="" id="{FC7036CB-A176-429B-8276-0321ED79B072}"/>
              </a:ext>
            </a:extLst>
          </p:cNvPr>
          <p:cNvSpPr txBox="1">
            <a:spLocks/>
          </p:cNvSpPr>
          <p:nvPr/>
        </p:nvSpPr>
        <p:spPr>
          <a:xfrm>
            <a:off x="1875060" y="2865557"/>
            <a:ext cx="8827770" cy="758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1800" dirty="0" smtClean="0">
                <a:solidFill>
                  <a:srgbClr val="5256FA"/>
                </a:solidFill>
              </a:rPr>
              <a:t>Сформулировать требования </a:t>
            </a:r>
            <a:r>
              <a:rPr lang="ru-RU" sz="1800" dirty="0">
                <a:solidFill>
                  <a:srgbClr val="5256FA"/>
                </a:solidFill>
              </a:rPr>
              <a:t>к разрабатываемой системе, включающие необходимость высокой точности прогнозирования, производительности, интеграции с существующими системами, отказоустойчивости и удобства использования</a:t>
            </a:r>
          </a:p>
        </p:txBody>
      </p:sp>
      <p:sp>
        <p:nvSpPr>
          <p:cNvPr id="12" name="Подзаголовок 8">
            <a:extLst>
              <a:ext uri="{FF2B5EF4-FFF2-40B4-BE49-F238E27FC236}">
                <a16:creationId xmlns:a16="http://schemas.microsoft.com/office/drawing/2014/main" xmlns="" id="{1BDCF2C0-421A-4830-AD3E-DEAF6F9BC9E9}"/>
              </a:ext>
            </a:extLst>
          </p:cNvPr>
          <p:cNvSpPr txBox="1">
            <a:spLocks/>
          </p:cNvSpPr>
          <p:nvPr/>
        </p:nvSpPr>
        <p:spPr>
          <a:xfrm>
            <a:off x="2420344" y="3992443"/>
            <a:ext cx="8827770" cy="1031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rgbClr val="5256FA"/>
                </a:solidFill>
              </a:rPr>
              <a:t>Спроектировать архитектуру системы. Определить ключевые компоненты системы, такие как модули сбора данных, модуль прогнозирования и интеллектуальная подсистема настройки.</a:t>
            </a:r>
            <a:endParaRPr lang="ru-RU" sz="1800" dirty="0">
              <a:solidFill>
                <a:srgbClr val="5256FA"/>
              </a:solidFill>
            </a:endParaRPr>
          </a:p>
        </p:txBody>
      </p:sp>
      <p:sp>
        <p:nvSpPr>
          <p:cNvPr id="13" name="Подзаголовок 8">
            <a:extLst>
              <a:ext uri="{FF2B5EF4-FFF2-40B4-BE49-F238E27FC236}">
                <a16:creationId xmlns:a16="http://schemas.microsoft.com/office/drawing/2014/main" xmlns="" id="{6AFA8EF2-39FC-44EC-AB4D-1B9958010FDF}"/>
              </a:ext>
            </a:extLst>
          </p:cNvPr>
          <p:cNvSpPr txBox="1">
            <a:spLocks/>
          </p:cNvSpPr>
          <p:nvPr/>
        </p:nvSpPr>
        <p:spPr>
          <a:xfrm>
            <a:off x="3069373" y="5232192"/>
            <a:ext cx="8827770" cy="10314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rgbClr val="5256FA"/>
                </a:solidFill>
              </a:rPr>
              <a:t>Разработать систему прогнозирования нагрузки СХД, включающую алгоритмы машинного обучения для анализа данных и прогнозирования, а также интерфейс для настройки параметров и визуализации результатов. Провести тестирования, которые смогут подтвердить высокую точность и надежность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128317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F21520A4-1B49-458C-BFCF-B9285162CF6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07319A58-6F3C-4C13-A62F-76B5F224B1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2" y="2073717"/>
            <a:ext cx="1584963" cy="15353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C9B8A4B7-D451-40D9-A66A-50D226DCCC1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5256F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717675" cy="1717675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xmlns="" id="{B30030E3-9BF5-46A4-B4A7-AAD8BDCBC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1" y="398463"/>
            <a:ext cx="6372225" cy="950912"/>
          </a:xfrm>
        </p:spPr>
        <p:txBody>
          <a:bodyPr/>
          <a:lstStyle/>
          <a:p>
            <a:pPr algn="l"/>
            <a:r>
              <a:rPr lang="ru-RU" b="1" dirty="0">
                <a:solidFill>
                  <a:srgbClr val="5256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Актуальность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xmlns="" id="{ED05381E-5982-4DD9-80F7-89E883D50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7675" y="2281998"/>
            <a:ext cx="8224007" cy="950913"/>
          </a:xfrm>
        </p:spPr>
        <p:txBody>
          <a:bodyPr>
            <a:normAutofit fontScale="92500"/>
          </a:bodyPr>
          <a:lstStyle/>
          <a:p>
            <a:pPr algn="just"/>
            <a:r>
              <a:rPr lang="ru-RU" sz="2800" dirty="0">
                <a:solidFill>
                  <a:srgbClr val="5256FA"/>
                </a:solidFill>
              </a:rPr>
              <a:t>С каждым годом количество генерируемой информации увеличивается, что связано с рядом факторов: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EEEB909E-4488-4E22-9AEA-1A3BCF910D8B}"/>
              </a:ext>
            </a:extLst>
          </p:cNvPr>
          <p:cNvSpPr/>
          <p:nvPr/>
        </p:nvSpPr>
        <p:spPr>
          <a:xfrm>
            <a:off x="1926668" y="3609064"/>
            <a:ext cx="9143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rgbClr val="5256FA"/>
                </a:solidFill>
              </a:rPr>
              <a:t>увеличение числа интернет-пользователей в мире способствует генерации большего объема данных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00EEE8C6-9ECB-4061-88E1-5539384B77B5}"/>
              </a:ext>
            </a:extLst>
          </p:cNvPr>
          <p:cNvSpPr/>
          <p:nvPr/>
        </p:nvSpPr>
        <p:spPr>
          <a:xfrm>
            <a:off x="2681676" y="4681964"/>
            <a:ext cx="9143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rgbClr val="5256FA"/>
                </a:solidFill>
              </a:rPr>
              <a:t>рост популярности контента высокого качества, требует больших мощностей для их хранения и обработки</a:t>
            </a:r>
          </a:p>
        </p:txBody>
      </p:sp>
    </p:spTree>
    <p:extLst>
      <p:ext uri="{BB962C8B-B14F-4D97-AF65-F5344CB8AC3E}">
        <p14:creationId xmlns:p14="http://schemas.microsoft.com/office/powerpoint/2010/main" val="26990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F21520A4-1B49-458C-BFCF-B9285162CF6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07319A58-6F3C-4C13-A62F-76B5F224B1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2" y="2073717"/>
            <a:ext cx="1584963" cy="15353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C9B8A4B7-D451-40D9-A66A-50D226DCCC1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5256F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717675" cy="1717675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xmlns="" id="{B30030E3-9BF5-46A4-B4A7-AAD8BDCBC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1" y="398463"/>
            <a:ext cx="6372225" cy="950912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rgbClr val="5256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Предметная область</a:t>
            </a:r>
          </a:p>
        </p:txBody>
      </p:sp>
      <p:pic>
        <p:nvPicPr>
          <p:cNvPr id="11" name="Рисунок 10" descr="C:\Users\Desswell\Downloads\Диаграмма без названия.drawio.png">
            <a:extLst>
              <a:ext uri="{FF2B5EF4-FFF2-40B4-BE49-F238E27FC236}">
                <a16:creationId xmlns:a16="http://schemas.microsoft.com/office/drawing/2014/main" xmlns="" id="{31CCA95E-E525-496B-9FD7-7D0EEA11BE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118" y="2737778"/>
            <a:ext cx="6751432" cy="2569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189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F21520A4-1B49-458C-BFCF-B9285162CF6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07319A58-6F3C-4C13-A62F-76B5F224B1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2" y="2073717"/>
            <a:ext cx="1584963" cy="15353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C9B8A4B7-D451-40D9-A66A-50D226DCCC1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5256F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717675" cy="1717675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xmlns="" id="{B30030E3-9BF5-46A4-B4A7-AAD8BDCBC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1" y="398462"/>
            <a:ext cx="7482515" cy="1420609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rgbClr val="5256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Проранжированные критерии качества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xmlns="" id="{9EE6CEC7-6914-48B0-AE41-1667F7E33358}"/>
              </a:ext>
            </a:extLst>
          </p:cNvPr>
          <p:cNvGraphicFramePr>
            <a:graphicFrameLocks noGrp="1"/>
          </p:cNvGraphicFramePr>
          <p:nvPr/>
        </p:nvGraphicFramePr>
        <p:xfrm>
          <a:off x="1748156" y="1819071"/>
          <a:ext cx="9605643" cy="44513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8390">
                  <a:extLst>
                    <a:ext uri="{9D8B030D-6E8A-4147-A177-3AD203B41FA5}">
                      <a16:colId xmlns:a16="http://schemas.microsoft.com/office/drawing/2014/main" xmlns="" val="1299092156"/>
                    </a:ext>
                  </a:extLst>
                </a:gridCol>
                <a:gridCol w="4616472">
                  <a:extLst>
                    <a:ext uri="{9D8B030D-6E8A-4147-A177-3AD203B41FA5}">
                      <a16:colId xmlns:a16="http://schemas.microsoft.com/office/drawing/2014/main" xmlns="" val="2035797206"/>
                    </a:ext>
                  </a:extLst>
                </a:gridCol>
                <a:gridCol w="3780781">
                  <a:extLst>
                    <a:ext uri="{9D8B030D-6E8A-4147-A177-3AD203B41FA5}">
                      <a16:colId xmlns:a16="http://schemas.microsoft.com/office/drawing/2014/main" xmlns="" val="3670100318"/>
                    </a:ext>
                  </a:extLst>
                </a:gridCol>
              </a:tblGrid>
              <a:tr h="4945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№ п/п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Название критерия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Весовой коэффициент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410701030"/>
                  </a:ext>
                </a:extLst>
              </a:tr>
              <a:tr h="4945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Точность прогнозирования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8 α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4097890399"/>
                  </a:ext>
                </a:extLst>
              </a:tr>
              <a:tr h="4945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Производительность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7 α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855784902"/>
                  </a:ext>
                </a:extLst>
              </a:tr>
              <a:tr h="4945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Интеграция и совместимость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6 α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803935703"/>
                  </a:ext>
                </a:extLst>
              </a:tr>
              <a:tr h="4945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Отказоустойчивость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5 α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980479558"/>
                  </a:ext>
                </a:extLst>
              </a:tr>
              <a:tr h="4945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Масштабируемость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3 α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715230637"/>
                  </a:ext>
                </a:extLst>
              </a:tr>
              <a:tr h="4945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Быстродействие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3 α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467815869"/>
                  </a:ext>
                </a:extLst>
              </a:tr>
              <a:tr h="4945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Отчётность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2 α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388153822"/>
                  </a:ext>
                </a:extLst>
              </a:tr>
              <a:tr h="4945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Удобство интерфейса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α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3863732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255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F21520A4-1B49-458C-BFCF-B9285162CF6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07319A58-6F3C-4C13-A62F-76B5F224B1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2" y="2073717"/>
            <a:ext cx="1584963" cy="15353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C9B8A4B7-D451-40D9-A66A-50D226DCCC1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5256F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717675" cy="1717675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xmlns="" id="{B30030E3-9BF5-46A4-B4A7-AAD8BDCBC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1" y="282102"/>
            <a:ext cx="7482515" cy="1536969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rgbClr val="5256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Значения локальных критериев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xmlns="" id="{FCA4D9E7-3A1E-4A40-96C7-F02A133591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073372"/>
                  </p:ext>
                </p:extLst>
              </p:nvPr>
            </p:nvGraphicFramePr>
            <p:xfrm>
              <a:off x="1748156" y="1876018"/>
              <a:ext cx="8992647" cy="468672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80907">
                      <a:extLst>
                        <a:ext uri="{9D8B030D-6E8A-4147-A177-3AD203B41FA5}">
                          <a16:colId xmlns:a16="http://schemas.microsoft.com/office/drawing/2014/main" xmlns="" val="3842375315"/>
                        </a:ext>
                      </a:extLst>
                    </a:gridCol>
                    <a:gridCol w="2643720">
                      <a:extLst>
                        <a:ext uri="{9D8B030D-6E8A-4147-A177-3AD203B41FA5}">
                          <a16:colId xmlns:a16="http://schemas.microsoft.com/office/drawing/2014/main" xmlns="" val="1251644244"/>
                        </a:ext>
                      </a:extLst>
                    </a:gridCol>
                    <a:gridCol w="1692613">
                      <a:extLst>
                        <a:ext uri="{9D8B030D-6E8A-4147-A177-3AD203B41FA5}">
                          <a16:colId xmlns:a16="http://schemas.microsoft.com/office/drawing/2014/main" xmlns="" val="2549886858"/>
                        </a:ext>
                      </a:extLst>
                    </a:gridCol>
                    <a:gridCol w="1742697">
                      <a:extLst>
                        <a:ext uri="{9D8B030D-6E8A-4147-A177-3AD203B41FA5}">
                          <a16:colId xmlns:a16="http://schemas.microsoft.com/office/drawing/2014/main" xmlns="" val="2591705167"/>
                        </a:ext>
                      </a:extLst>
                    </a:gridCol>
                    <a:gridCol w="1332710">
                      <a:extLst>
                        <a:ext uri="{9D8B030D-6E8A-4147-A177-3AD203B41FA5}">
                          <a16:colId xmlns:a16="http://schemas.microsoft.com/office/drawing/2014/main" xmlns="" val="3897933850"/>
                        </a:ext>
                      </a:extLst>
                    </a:gridCol>
                  </a:tblGrid>
                  <a:tr h="349552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Код критерия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Коэффициент важности локального критерия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)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Значения локальных критериев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395624525"/>
                      </a:ext>
                    </a:extLst>
                  </a:tr>
                  <a:tr h="349552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В1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В3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678604082"/>
                      </a:ext>
                    </a:extLst>
                  </a:tr>
                  <a:tr h="34955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K1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0,224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0,224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r>
                            <a:rPr lang="en-US" sz="1200">
                              <a:effectLst/>
                            </a:rPr>
                            <a:t>,</a:t>
                          </a:r>
                          <a:r>
                            <a:rPr lang="ru-RU" sz="1200">
                              <a:effectLst/>
                            </a:rPr>
                            <a:t>067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588136802"/>
                      </a:ext>
                    </a:extLst>
                  </a:tr>
                  <a:tr h="34955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K2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0,196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0,137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0,059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0,196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45674686"/>
                      </a:ext>
                    </a:extLst>
                  </a:tr>
                  <a:tr h="34955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K3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0,168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0,084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0,168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28362415"/>
                      </a:ext>
                    </a:extLst>
                  </a:tr>
                  <a:tr h="34955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K4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</a:t>
                          </a:r>
                          <a:r>
                            <a:rPr lang="en-US" sz="1200">
                              <a:effectLst/>
                            </a:rPr>
                            <a:t>14</a:t>
                          </a: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0,098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0,140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0,140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134007960"/>
                      </a:ext>
                    </a:extLst>
                  </a:tr>
                  <a:tr h="34955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K5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0,112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0,056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0,056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0,056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605466096"/>
                      </a:ext>
                    </a:extLst>
                  </a:tr>
                  <a:tr h="34955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K6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0,084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0,042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0,059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0,084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394351287"/>
                      </a:ext>
                    </a:extLst>
                  </a:tr>
                  <a:tr h="34955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K7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0,056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0,039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0,039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0,056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691962831"/>
                      </a:ext>
                    </a:extLst>
                  </a:tr>
                  <a:tr h="34955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K8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</a:t>
                          </a:r>
                          <a:r>
                            <a:rPr lang="en-US" sz="1200">
                              <a:effectLst/>
                            </a:rPr>
                            <a:t>0</a:t>
                          </a:r>
                          <a:r>
                            <a:rPr lang="ru-RU" sz="1200">
                              <a:effectLst/>
                            </a:rPr>
                            <a:t>28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0,028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0,020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0,020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409234629"/>
                      </a:ext>
                    </a:extLst>
                  </a:tr>
                  <a:tr h="855822"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ru-RU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ru-RU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ru-RU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ru-RU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ru-RU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ru-RU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0,400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721" marR="21721" marT="21721" marB="21721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0,681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721" marR="21721" marT="21721" marB="21721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0,787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721" marR="21721" marT="21721" marB="21721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7193596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FCA4D9E7-3A1E-4A40-96C7-F02A133591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073372"/>
                  </p:ext>
                </p:extLst>
              </p:nvPr>
            </p:nvGraphicFramePr>
            <p:xfrm>
              <a:off x="1748156" y="1876018"/>
              <a:ext cx="8992647" cy="439235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80907">
                      <a:extLst>
                        <a:ext uri="{9D8B030D-6E8A-4147-A177-3AD203B41FA5}">
                          <a16:colId xmlns:a16="http://schemas.microsoft.com/office/drawing/2014/main" val="3842375315"/>
                        </a:ext>
                      </a:extLst>
                    </a:gridCol>
                    <a:gridCol w="2643720">
                      <a:extLst>
                        <a:ext uri="{9D8B030D-6E8A-4147-A177-3AD203B41FA5}">
                          <a16:colId xmlns:a16="http://schemas.microsoft.com/office/drawing/2014/main" val="1251644244"/>
                        </a:ext>
                      </a:extLst>
                    </a:gridCol>
                    <a:gridCol w="1692613">
                      <a:extLst>
                        <a:ext uri="{9D8B030D-6E8A-4147-A177-3AD203B41FA5}">
                          <a16:colId xmlns:a16="http://schemas.microsoft.com/office/drawing/2014/main" val="2549886858"/>
                        </a:ext>
                      </a:extLst>
                    </a:gridCol>
                    <a:gridCol w="1742697">
                      <a:extLst>
                        <a:ext uri="{9D8B030D-6E8A-4147-A177-3AD203B41FA5}">
                          <a16:colId xmlns:a16="http://schemas.microsoft.com/office/drawing/2014/main" val="2591705167"/>
                        </a:ext>
                      </a:extLst>
                    </a:gridCol>
                    <a:gridCol w="1332710">
                      <a:extLst>
                        <a:ext uri="{9D8B030D-6E8A-4147-A177-3AD203B41FA5}">
                          <a16:colId xmlns:a16="http://schemas.microsoft.com/office/drawing/2014/main" val="3897933850"/>
                        </a:ext>
                      </a:extLst>
                    </a:gridCol>
                  </a:tblGrid>
                  <a:tr h="353653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Код критерия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4303" marR="54303" marT="54303" marB="54303" anchor="ctr">
                        <a:blipFill>
                          <a:blip r:embed="rId5"/>
                          <a:stretch>
                            <a:fillRect l="-59908" t="-862" r="-181106" b="-524138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Значения локальных критериев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5624525"/>
                      </a:ext>
                    </a:extLst>
                  </a:tr>
                  <a:tr h="353653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В1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В3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8604082"/>
                      </a:ext>
                    </a:extLst>
                  </a:tr>
                  <a:tr h="3536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K1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0,224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0,224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r>
                            <a:rPr lang="en-US" sz="1200">
                              <a:effectLst/>
                            </a:rPr>
                            <a:t>,</a:t>
                          </a:r>
                          <a:r>
                            <a:rPr lang="ru-RU" sz="1200">
                              <a:effectLst/>
                            </a:rPr>
                            <a:t>067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8136802"/>
                      </a:ext>
                    </a:extLst>
                  </a:tr>
                  <a:tr h="3536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K2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0,196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0,137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0,059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0,196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674686"/>
                      </a:ext>
                    </a:extLst>
                  </a:tr>
                  <a:tr h="3536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K3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0,168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0,084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0,168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8362415"/>
                      </a:ext>
                    </a:extLst>
                  </a:tr>
                  <a:tr h="3536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K4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</a:t>
                          </a:r>
                          <a:r>
                            <a:rPr lang="en-US" sz="1200">
                              <a:effectLst/>
                            </a:rPr>
                            <a:t>14</a:t>
                          </a: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0,098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0,140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0,140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007960"/>
                      </a:ext>
                    </a:extLst>
                  </a:tr>
                  <a:tr h="3536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K5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0,112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0,056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0,056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0,056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5466096"/>
                      </a:ext>
                    </a:extLst>
                  </a:tr>
                  <a:tr h="3536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K6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0,084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0,042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0,059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0,084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4351287"/>
                      </a:ext>
                    </a:extLst>
                  </a:tr>
                  <a:tr h="3536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K7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0,056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0,039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0,039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0,056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62831"/>
                      </a:ext>
                    </a:extLst>
                  </a:tr>
                  <a:tr h="3536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K8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</a:t>
                          </a:r>
                          <a:r>
                            <a:rPr lang="en-US" sz="1200">
                              <a:effectLst/>
                            </a:rPr>
                            <a:t>0</a:t>
                          </a:r>
                          <a:r>
                            <a:rPr lang="ru-RU" sz="1200">
                              <a:effectLst/>
                            </a:rPr>
                            <a:t>28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0,028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0,020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0,020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9234629"/>
                      </a:ext>
                    </a:extLst>
                  </a:tr>
                  <a:tr h="855822"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4303" marR="54303" marT="54303" marB="54303" anchor="ctr">
                        <a:blipFill>
                          <a:blip r:embed="rId5"/>
                          <a:stretch>
                            <a:fillRect l="-144" t="-412766" r="-113420" b="-141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0,400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721" marR="21721" marT="21721" marB="21721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0,681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721" marR="21721" marT="21721" marB="21721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0,787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721" marR="21721" marT="21721" marB="21721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93596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731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F21520A4-1B49-458C-BFCF-B9285162CF6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07319A58-6F3C-4C13-A62F-76B5F224B1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2" y="2073717"/>
            <a:ext cx="1584963" cy="15353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C9B8A4B7-D451-40D9-A66A-50D226DCCC1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5256F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717675" cy="17176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040A001C-E5F5-4D41-9B61-58B16796BCE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82101" y="3730563"/>
            <a:ext cx="5052263" cy="289218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D37ABE8D-F46E-43F3-A29D-30741992D758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496875" y="1093874"/>
            <a:ext cx="5130084" cy="2892190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xmlns="" id="{B30030E3-9BF5-46A4-B4A7-AAD8BDCBC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1" y="398463"/>
            <a:ext cx="6372225" cy="950912"/>
          </a:xfrm>
        </p:spPr>
        <p:txBody>
          <a:bodyPr>
            <a:normAutofit/>
          </a:bodyPr>
          <a:lstStyle/>
          <a:p>
            <a:pPr algn="l"/>
            <a:r>
              <a:rPr lang="ru-RU" b="1" dirty="0">
                <a:solidFill>
                  <a:srgbClr val="5256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Исследование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4A704215-7465-4291-9E77-91AD1151A3D5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7584539" y="3986064"/>
            <a:ext cx="4607461" cy="26648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1DA9884-EA31-4683-89E5-37AC5D69ED4E}"/>
              </a:ext>
            </a:extLst>
          </p:cNvPr>
          <p:cNvSpPr txBox="1"/>
          <p:nvPr/>
        </p:nvSpPr>
        <p:spPr>
          <a:xfrm>
            <a:off x="1567632" y="3424398"/>
            <a:ext cx="24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5256FA"/>
                </a:solidFill>
              </a:rPr>
              <a:t>модель </a:t>
            </a:r>
            <a:r>
              <a:rPr lang="en-US" dirty="0">
                <a:solidFill>
                  <a:srgbClr val="5256FA"/>
                </a:solidFill>
              </a:rPr>
              <a:t>Random Forest</a:t>
            </a:r>
            <a:endParaRPr lang="ru-RU" dirty="0">
              <a:solidFill>
                <a:srgbClr val="5256FA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F1D48D4-23CA-48F1-87AF-BA50B9989A89}"/>
              </a:ext>
            </a:extLst>
          </p:cNvPr>
          <p:cNvSpPr txBox="1"/>
          <p:nvPr/>
        </p:nvSpPr>
        <p:spPr>
          <a:xfrm>
            <a:off x="6056740" y="4109176"/>
            <a:ext cx="142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5256FA"/>
                </a:solidFill>
              </a:rPr>
              <a:t>модель </a:t>
            </a:r>
            <a:r>
              <a:rPr lang="en-US" dirty="0">
                <a:solidFill>
                  <a:srgbClr val="5256FA"/>
                </a:solidFill>
              </a:rPr>
              <a:t>SVM</a:t>
            </a:r>
            <a:endParaRPr lang="ru-RU" dirty="0">
              <a:solidFill>
                <a:srgbClr val="5256FA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F82FAD-797F-422A-9379-D56E419F88A2}"/>
              </a:ext>
            </a:extLst>
          </p:cNvPr>
          <p:cNvSpPr txBox="1"/>
          <p:nvPr/>
        </p:nvSpPr>
        <p:spPr>
          <a:xfrm>
            <a:off x="9499941" y="3720257"/>
            <a:ext cx="224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5256FA"/>
                </a:solidFill>
              </a:rPr>
              <a:t>линейная регрессия</a:t>
            </a:r>
          </a:p>
        </p:txBody>
      </p:sp>
    </p:spTree>
    <p:extLst>
      <p:ext uri="{BB962C8B-B14F-4D97-AF65-F5344CB8AC3E}">
        <p14:creationId xmlns:p14="http://schemas.microsoft.com/office/powerpoint/2010/main" val="385052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F21520A4-1B49-458C-BFCF-B9285162CF6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07319A58-6F3C-4C13-A62F-76B5F224B1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2" y="2073717"/>
            <a:ext cx="1584963" cy="15353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C9B8A4B7-D451-40D9-A66A-50D226DCCC1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5256F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717675" cy="1717675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xmlns="" id="{B30030E3-9BF5-46A4-B4A7-AAD8BDCBC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1" y="282102"/>
            <a:ext cx="7482515" cy="1536969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rgbClr val="5256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Сравнение результатов эксперимента 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xmlns="" id="{2A5B5DA6-1274-48E5-BDFB-05D64C2BF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660471"/>
              </p:ext>
            </p:extLst>
          </p:nvPr>
        </p:nvGraphicFramePr>
        <p:xfrm>
          <a:off x="2324910" y="2101174"/>
          <a:ext cx="7986410" cy="3832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1199">
                  <a:extLst>
                    <a:ext uri="{9D8B030D-6E8A-4147-A177-3AD203B41FA5}">
                      <a16:colId xmlns:a16="http://schemas.microsoft.com/office/drawing/2014/main" xmlns="" val="1791592174"/>
                    </a:ext>
                  </a:extLst>
                </a:gridCol>
                <a:gridCol w="1881598">
                  <a:extLst>
                    <a:ext uri="{9D8B030D-6E8A-4147-A177-3AD203B41FA5}">
                      <a16:colId xmlns:a16="http://schemas.microsoft.com/office/drawing/2014/main" xmlns="" val="322585989"/>
                    </a:ext>
                  </a:extLst>
                </a:gridCol>
                <a:gridCol w="1998200">
                  <a:extLst>
                    <a:ext uri="{9D8B030D-6E8A-4147-A177-3AD203B41FA5}">
                      <a16:colId xmlns:a16="http://schemas.microsoft.com/office/drawing/2014/main" xmlns="" val="702331828"/>
                    </a:ext>
                  </a:extLst>
                </a:gridCol>
                <a:gridCol w="1755413">
                  <a:extLst>
                    <a:ext uri="{9D8B030D-6E8A-4147-A177-3AD203B41FA5}">
                      <a16:colId xmlns:a16="http://schemas.microsoft.com/office/drawing/2014/main" xmlns="" val="3307361061"/>
                    </a:ext>
                  </a:extLst>
                </a:gridCol>
              </a:tblGrid>
              <a:tr h="76654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Вариант</a:t>
                      </a:r>
                      <a:r>
                        <a:rPr lang="ru-RU" sz="1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модели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Метрика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6064590"/>
                  </a:ext>
                </a:extLst>
              </a:tr>
              <a:tr h="7665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MAE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MSE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R</a:t>
                      </a:r>
                      <a:r>
                        <a:rPr lang="en-US" sz="1400" baseline="30000" dirty="0" smtClean="0">
                          <a:effectLst/>
                        </a:rPr>
                        <a:t>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3648553948"/>
                  </a:ext>
                </a:extLst>
              </a:tr>
              <a:tr h="7665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Random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Forest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4.3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23.2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-4.3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96336215"/>
                  </a:ext>
                </a:extLst>
              </a:tr>
              <a:tr h="7665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SVM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3.4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23.5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-4.3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3629207685"/>
                  </a:ext>
                </a:extLst>
              </a:tr>
              <a:tr h="7665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Линейная</a:t>
                      </a:r>
                      <a:r>
                        <a:rPr lang="ru-RU" sz="1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регрессия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3.2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11.8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-1.7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3416443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8264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440</Words>
  <Application>Microsoft Office PowerPoint</Application>
  <PresentationFormat>Широкоэкранный</PresentationFormat>
  <Paragraphs>135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Wingdings</vt:lpstr>
      <vt:lpstr>Тема Office</vt:lpstr>
      <vt:lpstr>Система прогнозирования нагрузки СХД с интеллектуальной подсистемой настройки</vt:lpstr>
      <vt:lpstr>Цель</vt:lpstr>
      <vt:lpstr>Задачи</vt:lpstr>
      <vt:lpstr>Актуальность</vt:lpstr>
      <vt:lpstr>Предметная область</vt:lpstr>
      <vt:lpstr>Проранжированные критерии качества</vt:lpstr>
      <vt:lpstr>Значения локальных критериев </vt:lpstr>
      <vt:lpstr>Исследование</vt:lpstr>
      <vt:lpstr>Сравнение результатов эксперимента </vt:lpstr>
      <vt:lpstr>Архитектура системы </vt:lpstr>
      <vt:lpstr>Функциональная модель </vt:lpstr>
      <vt:lpstr>Декомпозиция функциональной  модели </vt:lpstr>
      <vt:lpstr>Примеры экранных форм </vt:lpstr>
      <vt:lpstr>Примеры экранных форм </vt:lpstr>
      <vt:lpstr>Примеры экранных форм </vt:lpstr>
      <vt:lpstr>Примеры экранных форм </vt:lpstr>
      <vt:lpstr>Выводы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прогнозирования нагрузки СХД с интеллектуальной подсистемой настройки</dc:title>
  <dc:creator>Светлана Лосева</dc:creator>
  <cp:lastModifiedBy>Desswell</cp:lastModifiedBy>
  <cp:revision>11</cp:revision>
  <dcterms:created xsi:type="dcterms:W3CDTF">2024-06-04T13:24:40Z</dcterms:created>
  <dcterms:modified xsi:type="dcterms:W3CDTF">2024-06-04T17:46:04Z</dcterms:modified>
</cp:coreProperties>
</file>