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 id="262" r:id="rId15"/>
    <p:sldId id="263" r:id="rId16"/>
    <p:sldId id="264" r:id="rId17"/>
    <p:sldId id="29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79" r:id="rId32"/>
    <p:sldId id="286" r:id="rId33"/>
    <p:sldId id="287" r:id="rId34"/>
    <p:sldId id="288" r:id="rId35"/>
    <p:sldId id="289" r:id="rId36"/>
    <p:sldId id="290" r:id="rId37"/>
  </p:sldIdLst>
  <p:sldSz cx="9144000" cy="5143500" type="screen16x9"/>
  <p:notesSz cx="6858000" cy="9144000"/>
  <p:embeddedFontLst>
    <p:embeddedFont>
      <p:font typeface="Comfortaa" panose="020B0604020202020204" charset="0"/>
      <p:regular r:id="rId39"/>
      <p:bold r:id="rId40"/>
    </p:embeddedFont>
    <p:embeddedFont>
      <p:font typeface="Comfortaa Medium" panose="020B0604020202020204" charset="0"/>
      <p:regular r:id="rId41"/>
      <p:bold r:id="rId42"/>
    </p:embeddedFont>
    <p:embeddedFont>
      <p:font typeface="Comfortaa SemiBold" panose="020B0604020202020204" charset="0"/>
      <p:regular r:id="rId43"/>
      <p:bold r:id="rId44"/>
    </p:embeddedFont>
    <p:embeddedFont>
      <p:font typeface="Georgia" panose="02040502050405020303" pitchFamily="18" charset="0"/>
      <p:regular r:id="rId45"/>
      <p:bold r:id="rId46"/>
      <p:italic r:id="rId47"/>
      <p:boldItalic r:id="rId48"/>
    </p:embeddedFont>
    <p:embeddedFont>
      <p:font typeface="Oswald" panose="00000500000000000000" pitchFamily="2" charset="0"/>
      <p:regular r:id="rId49"/>
      <p:bold r:id="rId50"/>
    </p:embeddedFont>
    <p:embeddedFont>
      <p:font typeface="Oswald Medium" panose="00000600000000000000" pitchFamily="2" charset="0"/>
      <p:regular r:id="rId51"/>
      <p:bold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7FC69E-9CD7-4811-B848-A575FB4B8B19}">
  <a:tblStyle styleId="{A47FC69E-9CD7-4811-B848-A575FB4B8B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A1E889-F9B7-4C18-9AB1-F96CC503E6D7}"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108" d="100"/>
          <a:sy n="108" d="100"/>
        </p:scale>
        <p:origin x="72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6aeadedf9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26aeadedf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6aeadedf9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6aeadedf9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26aeadedf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26aeadedf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6aeadedf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26aeadedf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6aeadedf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26aeadedf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6aeadedf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6aeadedf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26aeadedf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26aeadedf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6aeadedf9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26aeadedf9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6aeadedf9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26aeadedf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6aeadedf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6aeadedf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26a75f970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26a75f970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6aeadedf9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6aeadedf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6aeadedf9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26aeadedf9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6aeadedf9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26aeadedf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6aeadedf9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6aeadedf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6aeadedf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6aeadedf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26aeadedf9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26aeadedf9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26aeadedf9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26aeadedf9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6aeadedf9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6aeadedf9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26a75f970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26a75f970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6aeadedf9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6aeadedf9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6aeaded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6aeaded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6aeadedf9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26aeadedf9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26a75f970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26a75f970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26a75f970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26a75f970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26aeadedf9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26aeadedf9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26aeadedf9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26aeadedf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6aeadedf9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26aeadedf9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6a75f970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6a75f97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6a75f970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6a75f970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6a75f970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6a75f970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6aeadedf9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6aeadedf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6aeadedf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6aeadedf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6aeadedf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6aeadedf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kaggle.com/francoisxa/ds2ostraffictraces"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hyperlink" Target="https://journalofbigdata.springeropen.com/articles/10.1186/s40537-019-0268-2" TargetMode="External"/><Relationship Id="rId4" Type="http://schemas.openxmlformats.org/officeDocument/2006/relationships/hyperlink" Target="https://ieeexplore.ieee.org/document/9004362"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francoisxa/ds2ostraffictrace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80425" y="432700"/>
            <a:ext cx="6124575" cy="1343025"/>
          </a:xfrm>
          <a:prstGeom prst="rect">
            <a:avLst/>
          </a:prstGeom>
          <a:noFill/>
          <a:ln>
            <a:noFill/>
          </a:ln>
        </p:spPr>
      </p:pic>
      <p:pic>
        <p:nvPicPr>
          <p:cNvPr id="55" name="Google Shape;55;p13"/>
          <p:cNvPicPr preferRelativeResize="0"/>
          <p:nvPr/>
        </p:nvPicPr>
        <p:blipFill>
          <a:blip r:embed="rId4">
            <a:alphaModFix/>
          </a:blip>
          <a:stretch>
            <a:fillRect/>
          </a:stretch>
        </p:blipFill>
        <p:spPr>
          <a:xfrm>
            <a:off x="6949675" y="332675"/>
            <a:ext cx="1676400" cy="1543050"/>
          </a:xfrm>
          <a:prstGeom prst="rect">
            <a:avLst/>
          </a:prstGeom>
          <a:noFill/>
          <a:ln>
            <a:noFill/>
          </a:ln>
        </p:spPr>
      </p:pic>
      <p:sp>
        <p:nvSpPr>
          <p:cNvPr id="56" name="Google Shape;56;p13"/>
          <p:cNvSpPr txBox="1"/>
          <p:nvPr/>
        </p:nvSpPr>
        <p:spPr>
          <a:xfrm>
            <a:off x="995050" y="2256425"/>
            <a:ext cx="5426100" cy="233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900" b="1" u="sng">
                <a:solidFill>
                  <a:schemeClr val="dk1"/>
                </a:solidFill>
                <a:latin typeface="Georgia"/>
                <a:ea typeface="Georgia"/>
                <a:cs typeface="Georgia"/>
                <a:sym typeface="Georgia"/>
              </a:rPr>
              <a:t>EXPLORATORY PROJECT REPORT</a:t>
            </a:r>
            <a:r>
              <a:rPr lang="en" sz="1900">
                <a:solidFill>
                  <a:schemeClr val="dk1"/>
                </a:solidFill>
                <a:latin typeface="Georgia"/>
                <a:ea typeface="Georgia"/>
                <a:cs typeface="Georgia"/>
                <a:sym typeface="Georgia"/>
              </a:rPr>
              <a:t>​</a:t>
            </a:r>
            <a:endParaRPr sz="1900">
              <a:solidFill>
                <a:schemeClr val="dk1"/>
              </a:solidFill>
              <a:latin typeface="Georgia"/>
              <a:ea typeface="Georgia"/>
              <a:cs typeface="Georgia"/>
              <a:sym typeface="Georgia"/>
            </a:endParaRPr>
          </a:p>
          <a:p>
            <a:pPr marL="0" lvl="0" indent="0" algn="ctr" rtl="0">
              <a:lnSpc>
                <a:spcPct val="115000"/>
              </a:lnSpc>
              <a:spcBef>
                <a:spcPts val="0"/>
              </a:spcBef>
              <a:spcAft>
                <a:spcPts val="0"/>
              </a:spcAft>
              <a:buNone/>
            </a:pPr>
            <a:endParaRPr sz="1900">
              <a:solidFill>
                <a:schemeClr val="dk1"/>
              </a:solidFill>
              <a:latin typeface="Georgia"/>
              <a:ea typeface="Georgia"/>
              <a:cs typeface="Georgia"/>
              <a:sym typeface="Georgia"/>
            </a:endParaRPr>
          </a:p>
          <a:p>
            <a:pPr marL="0" lvl="0" indent="0" algn="ctr" rtl="0">
              <a:lnSpc>
                <a:spcPct val="115000"/>
              </a:lnSpc>
              <a:spcBef>
                <a:spcPts val="0"/>
              </a:spcBef>
              <a:spcAft>
                <a:spcPts val="0"/>
              </a:spcAft>
              <a:buNone/>
            </a:pPr>
            <a:r>
              <a:rPr lang="en" sz="1900" b="1">
                <a:solidFill>
                  <a:schemeClr val="dk1"/>
                </a:solidFill>
                <a:latin typeface="Georgia"/>
                <a:ea typeface="Georgia"/>
                <a:cs typeface="Georgia"/>
                <a:sym typeface="Georgia"/>
              </a:rPr>
              <a:t>Anomaly Detection in IoT sensors using Machine Learning and Deep Learning.</a:t>
            </a:r>
            <a:endParaRPr sz="1900" b="1">
              <a:solidFill>
                <a:schemeClr val="dk1"/>
              </a:solidFill>
              <a:latin typeface="Georgia"/>
              <a:ea typeface="Georgia"/>
              <a:cs typeface="Georgia"/>
              <a:sym typeface="Georgia"/>
            </a:endParaRPr>
          </a:p>
          <a:p>
            <a:pPr marL="0" lvl="0" indent="0" algn="ctr" rtl="0">
              <a:lnSpc>
                <a:spcPct val="115000"/>
              </a:lnSpc>
              <a:spcBef>
                <a:spcPts val="1200"/>
              </a:spcBef>
              <a:spcAft>
                <a:spcPts val="0"/>
              </a:spcAft>
              <a:buClr>
                <a:schemeClr val="dk1"/>
              </a:buClr>
              <a:buSzPts val="1100"/>
              <a:buFont typeface="Arial"/>
              <a:buNone/>
            </a:pPr>
            <a:r>
              <a:rPr lang="en" sz="1600">
                <a:solidFill>
                  <a:srgbClr val="24292F"/>
                </a:solidFill>
                <a:latin typeface="Georgia"/>
                <a:ea typeface="Georgia"/>
                <a:cs typeface="Georgia"/>
                <a:sym typeface="Georgia"/>
              </a:rPr>
              <a:t>Under the guidance of Professor</a:t>
            </a:r>
            <a:endParaRPr sz="1600">
              <a:solidFill>
                <a:srgbClr val="24292F"/>
              </a:solidFill>
              <a:latin typeface="Georgia"/>
              <a:ea typeface="Georgia"/>
              <a:cs typeface="Georgia"/>
              <a:sym typeface="Georgia"/>
            </a:endParaRPr>
          </a:p>
          <a:p>
            <a:pPr marL="0" lvl="0" indent="0" algn="ctr" rtl="0">
              <a:lnSpc>
                <a:spcPct val="115000"/>
              </a:lnSpc>
              <a:spcBef>
                <a:spcPts val="1200"/>
              </a:spcBef>
              <a:spcAft>
                <a:spcPts val="1200"/>
              </a:spcAft>
              <a:buNone/>
            </a:pPr>
            <a:r>
              <a:rPr lang="en" b="1">
                <a:solidFill>
                  <a:srgbClr val="24292F"/>
                </a:solidFill>
                <a:latin typeface="Georgia"/>
                <a:ea typeface="Georgia"/>
                <a:cs typeface="Georgia"/>
                <a:sym typeface="Georgia"/>
              </a:rPr>
              <a:t>‘</a:t>
            </a:r>
            <a:r>
              <a:rPr lang="en" b="1">
                <a:solidFill>
                  <a:schemeClr val="dk1"/>
                </a:solidFill>
                <a:latin typeface="Georgia"/>
                <a:ea typeface="Georgia"/>
                <a:cs typeface="Georgia"/>
                <a:sym typeface="Georgia"/>
              </a:rPr>
              <a:t>Dr. Kishor Sarawadekar’</a:t>
            </a:r>
            <a:endParaRPr sz="1900">
              <a:solidFill>
                <a:schemeClr val="dk1"/>
              </a:solidFill>
              <a:highlight>
                <a:srgbClr val="EDEBE9"/>
              </a:highlight>
              <a:latin typeface="Georgia"/>
              <a:ea typeface="Georgia"/>
              <a:cs typeface="Georgia"/>
              <a:sym typeface="Georgia"/>
            </a:endParaRPr>
          </a:p>
        </p:txBody>
      </p:sp>
      <p:graphicFrame>
        <p:nvGraphicFramePr>
          <p:cNvPr id="57" name="Google Shape;57;p13"/>
          <p:cNvGraphicFramePr/>
          <p:nvPr/>
        </p:nvGraphicFramePr>
        <p:xfrm>
          <a:off x="6607750" y="2256425"/>
          <a:ext cx="2360250" cy="2224920"/>
        </p:xfrm>
        <a:graphic>
          <a:graphicData uri="http://schemas.openxmlformats.org/drawingml/2006/table">
            <a:tbl>
              <a:tblPr>
                <a:noFill/>
                <a:tableStyleId>{A47FC69E-9CD7-4811-B848-A575FB4B8B19}</a:tableStyleId>
              </a:tblPr>
              <a:tblGrid>
                <a:gridCol w="2360250">
                  <a:extLst>
                    <a:ext uri="{9D8B030D-6E8A-4147-A177-3AD203B41FA5}">
                      <a16:colId xmlns:a16="http://schemas.microsoft.com/office/drawing/2014/main" val="20000"/>
                    </a:ext>
                  </a:extLst>
                </a:gridCol>
              </a:tblGrid>
              <a:tr h="396200">
                <a:tc>
                  <a:txBody>
                    <a:bodyPr/>
                    <a:lstStyle/>
                    <a:p>
                      <a:pPr marL="0" lvl="0" indent="0" algn="ctr" rtl="0">
                        <a:spcBef>
                          <a:spcPts val="0"/>
                        </a:spcBef>
                        <a:spcAft>
                          <a:spcPts val="0"/>
                        </a:spcAft>
                        <a:buNone/>
                      </a:pPr>
                      <a:r>
                        <a:rPr lang="en" b="1">
                          <a:latin typeface="Georgia"/>
                          <a:ea typeface="Georgia"/>
                          <a:cs typeface="Georgia"/>
                          <a:sym typeface="Georgia"/>
                        </a:rPr>
                        <a:t>Group Members</a:t>
                      </a:r>
                      <a:endParaRPr b="1">
                        <a:latin typeface="Georgia"/>
                        <a:ea typeface="Georgia"/>
                        <a:cs typeface="Georgia"/>
                        <a:sym typeface="Georgia"/>
                      </a:endParaRPr>
                    </a:p>
                  </a:txBody>
                  <a:tcPr marL="91425" marR="91425" marT="91425" marB="91425"/>
                </a:tc>
                <a:extLst>
                  <a:ext uri="{0D108BD9-81ED-4DB2-BD59-A6C34878D82A}">
                    <a16:rowId xmlns:a16="http://schemas.microsoft.com/office/drawing/2014/main" val="10000"/>
                  </a:ext>
                </a:extLst>
              </a:tr>
              <a:tr h="441375">
                <a:tc>
                  <a:txBody>
                    <a:bodyPr/>
                    <a:lstStyle/>
                    <a:p>
                      <a:pPr marL="0" lvl="0" indent="0" algn="ctr" rtl="0">
                        <a:spcBef>
                          <a:spcPts val="0"/>
                        </a:spcBef>
                        <a:spcAft>
                          <a:spcPts val="0"/>
                        </a:spcAft>
                        <a:buNone/>
                      </a:pPr>
                      <a:r>
                        <a:rPr lang="en" b="1">
                          <a:latin typeface="Georgia"/>
                          <a:ea typeface="Georgia"/>
                          <a:cs typeface="Georgia"/>
                          <a:sym typeface="Georgia"/>
                        </a:rPr>
                        <a:t>Debasish Chakraborty</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20095131</a:t>
                      </a:r>
                      <a:endParaRPr b="1">
                        <a:latin typeface="Georgia"/>
                        <a:ea typeface="Georgia"/>
                        <a:cs typeface="Georgia"/>
                        <a:sym typeface="Georgia"/>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b="1">
                          <a:latin typeface="Georgia"/>
                          <a:ea typeface="Georgia"/>
                          <a:cs typeface="Georgia"/>
                          <a:sym typeface="Georgia"/>
                        </a:rPr>
                        <a:t>Sakshi Gulati</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20095097</a:t>
                      </a:r>
                      <a:endParaRPr b="1">
                        <a:latin typeface="Georgia"/>
                        <a:ea typeface="Georgia"/>
                        <a:cs typeface="Georgia"/>
                        <a:sym typeface="Georgia"/>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b="1">
                          <a:latin typeface="Georgia"/>
                          <a:ea typeface="Georgia"/>
                          <a:cs typeface="Georgia"/>
                          <a:sym typeface="Georgia"/>
                        </a:rPr>
                        <a:t>Suryansh Singh</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20095148</a:t>
                      </a:r>
                      <a:endParaRPr b="1">
                        <a:latin typeface="Georgia"/>
                        <a:ea typeface="Georgia"/>
                        <a:cs typeface="Georgia"/>
                        <a:sym typeface="Georgia"/>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172475" y="504025"/>
            <a:ext cx="8519625" cy="4328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p:nvPr/>
        </p:nvSpPr>
        <p:spPr>
          <a:xfrm>
            <a:off x="170800" y="140625"/>
            <a:ext cx="85992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chemeClr val="dk1"/>
                </a:solidFill>
                <a:latin typeface="Comfortaa"/>
                <a:ea typeface="Comfortaa"/>
                <a:cs typeface="Comfortaa"/>
                <a:sym typeface="Comfortaa"/>
              </a:rPr>
              <a:t>iii) </a:t>
            </a:r>
            <a:r>
              <a:rPr lang="en" sz="1800" b="1" u="sng">
                <a:solidFill>
                  <a:schemeClr val="dk1"/>
                </a:solidFill>
                <a:latin typeface="Comfortaa"/>
                <a:ea typeface="Comfortaa"/>
                <a:cs typeface="Comfortaa"/>
                <a:sym typeface="Comfortaa"/>
              </a:rPr>
              <a:t>Artificial Neural Network :</a:t>
            </a:r>
            <a:endParaRPr sz="1800" b="1" u="sng">
              <a:latin typeface="Comfortaa"/>
              <a:ea typeface="Comfortaa"/>
              <a:cs typeface="Comfortaa"/>
              <a:sym typeface="Comfortaa"/>
            </a:endParaRPr>
          </a:p>
        </p:txBody>
      </p:sp>
      <p:sp>
        <p:nvSpPr>
          <p:cNvPr id="144" name="Google Shape;144;p26"/>
          <p:cNvSpPr txBox="1"/>
          <p:nvPr/>
        </p:nvSpPr>
        <p:spPr>
          <a:xfrm>
            <a:off x="241025" y="713225"/>
            <a:ext cx="8358300" cy="43779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n" sz="1300" u="sng">
                <a:solidFill>
                  <a:schemeClr val="dk1"/>
                </a:solidFill>
                <a:latin typeface="Georgia"/>
                <a:ea typeface="Georgia"/>
                <a:cs typeface="Georgia"/>
                <a:sym typeface="Georgia"/>
              </a:rPr>
              <a:t>Input Layers</a:t>
            </a:r>
            <a:endParaRPr sz="1300" u="sng">
              <a:solidFill>
                <a:schemeClr val="dk1"/>
              </a:solidFill>
              <a:latin typeface="Georgia"/>
              <a:ea typeface="Georgia"/>
              <a:cs typeface="Georgia"/>
              <a:sym typeface="Georgia"/>
            </a:endParaRPr>
          </a:p>
          <a:p>
            <a:pPr marL="0" lvl="0" indent="0" algn="l" rtl="0">
              <a:lnSpc>
                <a:spcPct val="115000"/>
              </a:lnSpc>
              <a:spcBef>
                <a:spcPts val="1100"/>
              </a:spcBef>
              <a:spcAft>
                <a:spcPts val="0"/>
              </a:spcAft>
              <a:buClr>
                <a:schemeClr val="dk1"/>
              </a:buClr>
              <a:buSzPts val="1100"/>
              <a:buFont typeface="Arial"/>
              <a:buNone/>
            </a:pPr>
            <a:r>
              <a:rPr lang="en" sz="1300">
                <a:solidFill>
                  <a:schemeClr val="dk1"/>
                </a:solidFill>
                <a:latin typeface="Georgia"/>
                <a:ea typeface="Georgia"/>
                <a:cs typeface="Georgia"/>
                <a:sym typeface="Georgia"/>
              </a:rPr>
              <a:t>The</a:t>
            </a:r>
            <a:r>
              <a:rPr lang="en" sz="1300" i="1">
                <a:solidFill>
                  <a:schemeClr val="dk1"/>
                </a:solidFill>
                <a:latin typeface="Georgia"/>
                <a:ea typeface="Georgia"/>
                <a:cs typeface="Georgia"/>
                <a:sym typeface="Georgia"/>
              </a:rPr>
              <a:t> input layer</a:t>
            </a:r>
            <a:r>
              <a:rPr lang="en" sz="1300">
                <a:solidFill>
                  <a:schemeClr val="dk1"/>
                </a:solidFill>
                <a:latin typeface="Georgia"/>
                <a:ea typeface="Georgia"/>
                <a:cs typeface="Georgia"/>
                <a:sym typeface="Georgia"/>
              </a:rPr>
              <a:t> is the first layer of an ANN that receives the input information in the form of various texts, numbers, audio files, image pixels, etc.</a:t>
            </a:r>
            <a:endParaRPr sz="1300">
              <a:solidFill>
                <a:schemeClr val="dk1"/>
              </a:solidFill>
              <a:latin typeface="Georgia"/>
              <a:ea typeface="Georgia"/>
              <a:cs typeface="Georgia"/>
              <a:sym typeface="Georgia"/>
            </a:endParaRPr>
          </a:p>
          <a:p>
            <a:pPr marL="0" lvl="0" indent="0" algn="l" rtl="0">
              <a:lnSpc>
                <a:spcPct val="130000"/>
              </a:lnSpc>
              <a:spcBef>
                <a:spcPts val="1400"/>
              </a:spcBef>
              <a:spcAft>
                <a:spcPts val="0"/>
              </a:spcAft>
              <a:buClr>
                <a:schemeClr val="dk1"/>
              </a:buClr>
              <a:buSzPts val="1100"/>
              <a:buFont typeface="Arial"/>
              <a:buNone/>
            </a:pPr>
            <a:r>
              <a:rPr lang="en" sz="1300" u="sng">
                <a:solidFill>
                  <a:schemeClr val="dk1"/>
                </a:solidFill>
                <a:latin typeface="Georgia"/>
                <a:ea typeface="Georgia"/>
                <a:cs typeface="Georgia"/>
                <a:sym typeface="Georgia"/>
              </a:rPr>
              <a:t>Hidden Layers</a:t>
            </a:r>
            <a:endParaRPr sz="1300" u="sng">
              <a:solidFill>
                <a:schemeClr val="dk1"/>
              </a:solidFill>
              <a:latin typeface="Georgia"/>
              <a:ea typeface="Georgia"/>
              <a:cs typeface="Georgia"/>
              <a:sym typeface="Georgia"/>
            </a:endParaRPr>
          </a:p>
          <a:p>
            <a:pPr marL="0" lvl="0" indent="0" algn="l" rtl="0">
              <a:lnSpc>
                <a:spcPct val="115000"/>
              </a:lnSpc>
              <a:spcBef>
                <a:spcPts val="1100"/>
              </a:spcBef>
              <a:spcAft>
                <a:spcPts val="0"/>
              </a:spcAft>
              <a:buClr>
                <a:schemeClr val="dk1"/>
              </a:buClr>
              <a:buSzPts val="1100"/>
              <a:buFont typeface="Arial"/>
              <a:buNone/>
            </a:pPr>
            <a:r>
              <a:rPr lang="en" sz="1300">
                <a:solidFill>
                  <a:schemeClr val="dk1"/>
                </a:solidFill>
                <a:latin typeface="Georgia"/>
                <a:ea typeface="Georgia"/>
                <a:cs typeface="Georgia"/>
                <a:sym typeface="Georgia"/>
              </a:rPr>
              <a:t>In the middle of the ANN model are the</a:t>
            </a:r>
            <a:r>
              <a:rPr lang="en" sz="1300" i="1">
                <a:solidFill>
                  <a:schemeClr val="dk1"/>
                </a:solidFill>
                <a:latin typeface="Georgia"/>
                <a:ea typeface="Georgia"/>
                <a:cs typeface="Georgia"/>
                <a:sym typeface="Georgia"/>
              </a:rPr>
              <a:t> hidden layers</a:t>
            </a:r>
            <a:r>
              <a:rPr lang="en" sz="1300">
                <a:solidFill>
                  <a:schemeClr val="dk1"/>
                </a:solidFill>
                <a:latin typeface="Georgia"/>
                <a:ea typeface="Georgia"/>
                <a:cs typeface="Georgia"/>
                <a:sym typeface="Georgia"/>
              </a:rPr>
              <a:t>. There can be a single hidden layer, as in the case of a perceptron or multiple hidden layers. These hidden layers perform various types of mathematical computation on the input data and recognize the patterns that are part of.</a:t>
            </a:r>
            <a:endParaRPr sz="1300">
              <a:solidFill>
                <a:schemeClr val="dk1"/>
              </a:solidFill>
              <a:latin typeface="Georgia"/>
              <a:ea typeface="Georgia"/>
              <a:cs typeface="Georgia"/>
              <a:sym typeface="Georgia"/>
            </a:endParaRPr>
          </a:p>
          <a:p>
            <a:pPr marL="0" lvl="0" indent="0" algn="l" rtl="0">
              <a:lnSpc>
                <a:spcPct val="130000"/>
              </a:lnSpc>
              <a:spcBef>
                <a:spcPts val="1400"/>
              </a:spcBef>
              <a:spcAft>
                <a:spcPts val="0"/>
              </a:spcAft>
              <a:buClr>
                <a:schemeClr val="dk1"/>
              </a:buClr>
              <a:buSzPts val="1100"/>
              <a:buFont typeface="Arial"/>
              <a:buNone/>
            </a:pPr>
            <a:r>
              <a:rPr lang="en" sz="1300" u="sng">
                <a:solidFill>
                  <a:schemeClr val="dk1"/>
                </a:solidFill>
                <a:latin typeface="Georgia"/>
                <a:ea typeface="Georgia"/>
                <a:cs typeface="Georgia"/>
                <a:sym typeface="Georgia"/>
              </a:rPr>
              <a:t>Output Layer</a:t>
            </a:r>
            <a:endParaRPr sz="1300" u="sng">
              <a:solidFill>
                <a:schemeClr val="dk1"/>
              </a:solidFill>
              <a:latin typeface="Georgia"/>
              <a:ea typeface="Georgia"/>
              <a:cs typeface="Georgia"/>
              <a:sym typeface="Georgia"/>
            </a:endParaRPr>
          </a:p>
          <a:p>
            <a:pPr marL="0" lvl="0" indent="0" algn="l" rtl="0">
              <a:lnSpc>
                <a:spcPct val="115000"/>
              </a:lnSpc>
              <a:spcBef>
                <a:spcPts val="1100"/>
              </a:spcBef>
              <a:spcAft>
                <a:spcPts val="0"/>
              </a:spcAft>
              <a:buClr>
                <a:schemeClr val="dk1"/>
              </a:buClr>
              <a:buSzPts val="1100"/>
              <a:buFont typeface="Arial"/>
              <a:buNone/>
            </a:pPr>
            <a:r>
              <a:rPr lang="en" sz="1300">
                <a:solidFill>
                  <a:schemeClr val="dk1"/>
                </a:solidFill>
                <a:latin typeface="Georgia"/>
                <a:ea typeface="Georgia"/>
                <a:cs typeface="Georgia"/>
                <a:sym typeface="Georgia"/>
              </a:rPr>
              <a:t>In the </a:t>
            </a:r>
            <a:r>
              <a:rPr lang="en" sz="1300" i="1">
                <a:solidFill>
                  <a:schemeClr val="dk1"/>
                </a:solidFill>
                <a:latin typeface="Georgia"/>
                <a:ea typeface="Georgia"/>
                <a:cs typeface="Georgia"/>
                <a:sym typeface="Georgia"/>
              </a:rPr>
              <a:t>output layer</a:t>
            </a:r>
            <a:r>
              <a:rPr lang="en" sz="1300">
                <a:solidFill>
                  <a:schemeClr val="dk1"/>
                </a:solidFill>
                <a:latin typeface="Georgia"/>
                <a:ea typeface="Georgia"/>
                <a:cs typeface="Georgia"/>
                <a:sym typeface="Georgia"/>
              </a:rPr>
              <a:t>, we obtain the result that we obtain through rigorous computations performed by the middle layer. </a:t>
            </a:r>
            <a:endParaRPr sz="1300">
              <a:solidFill>
                <a:schemeClr val="dk1"/>
              </a:solidFill>
              <a:latin typeface="Georgia"/>
              <a:ea typeface="Georgia"/>
              <a:cs typeface="Georgia"/>
              <a:sym typeface="Georgia"/>
            </a:endParaRPr>
          </a:p>
          <a:p>
            <a:pPr marL="0" lvl="0" indent="0" algn="l" rtl="0">
              <a:lnSpc>
                <a:spcPct val="115000"/>
              </a:lnSpc>
              <a:spcBef>
                <a:spcPts val="1400"/>
              </a:spcBef>
              <a:spcAft>
                <a:spcPts val="0"/>
              </a:spcAft>
              <a:buClr>
                <a:schemeClr val="dk1"/>
              </a:buClr>
              <a:buSzPts val="1100"/>
              <a:buFont typeface="Arial"/>
              <a:buNone/>
            </a:pPr>
            <a:r>
              <a:rPr lang="en" sz="1300">
                <a:solidFill>
                  <a:schemeClr val="dk1"/>
                </a:solidFill>
                <a:latin typeface="Georgia"/>
                <a:ea typeface="Georgia"/>
                <a:cs typeface="Georgia"/>
                <a:sym typeface="Georgia"/>
              </a:rPr>
              <a:t>The output of ANNs is mostly dependent on weights, biases, learning rate, batch size etc. </a:t>
            </a:r>
            <a:endParaRPr sz="1300">
              <a:solidFill>
                <a:schemeClr val="dk1"/>
              </a:solidFill>
              <a:latin typeface="Georgia"/>
              <a:ea typeface="Georgia"/>
              <a:cs typeface="Georgia"/>
              <a:sym typeface="Georgia"/>
            </a:endParaRPr>
          </a:p>
          <a:p>
            <a:pPr marL="0" lvl="0" indent="0" algn="l" rtl="0">
              <a:lnSpc>
                <a:spcPct val="115000"/>
              </a:lnSpc>
              <a:spcBef>
                <a:spcPts val="1400"/>
              </a:spcBef>
              <a:spcAft>
                <a:spcPts val="1400"/>
              </a:spcAft>
              <a:buNone/>
            </a:pPr>
            <a:r>
              <a:rPr lang="en" sz="1300">
                <a:solidFill>
                  <a:schemeClr val="dk1"/>
                </a:solidFill>
                <a:latin typeface="Georgia"/>
                <a:ea typeface="Georgia"/>
                <a:cs typeface="Georgia"/>
                <a:sym typeface="Georgia"/>
              </a:rPr>
              <a:t>Each node in the network has some weights assigned to it. A transfer function is used for calculating the weighted sum of the inputs and the bias.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7"/>
          <p:cNvPicPr preferRelativeResize="0"/>
          <p:nvPr/>
        </p:nvPicPr>
        <p:blipFill>
          <a:blip r:embed="rId3">
            <a:alphaModFix/>
          </a:blip>
          <a:stretch>
            <a:fillRect/>
          </a:stretch>
        </p:blipFill>
        <p:spPr>
          <a:xfrm>
            <a:off x="2290475" y="202625"/>
            <a:ext cx="4018350" cy="2670500"/>
          </a:xfrm>
          <a:prstGeom prst="rect">
            <a:avLst/>
          </a:prstGeom>
          <a:noFill/>
          <a:ln>
            <a:noFill/>
          </a:ln>
        </p:spPr>
      </p:pic>
      <p:sp>
        <p:nvSpPr>
          <p:cNvPr id="150" name="Google Shape;150;p27"/>
          <p:cNvSpPr txBox="1"/>
          <p:nvPr/>
        </p:nvSpPr>
        <p:spPr>
          <a:xfrm>
            <a:off x="347700" y="3526075"/>
            <a:ext cx="8448600" cy="1212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highlight>
                  <a:srgbClr val="FFFFFF"/>
                </a:highlight>
                <a:latin typeface="Georgia"/>
                <a:ea typeface="Georgia"/>
                <a:cs typeface="Georgia"/>
                <a:sym typeface="Georgia"/>
              </a:rPr>
              <a:t>After the transfer function has calculated the sum, the activation function obtains the result. Based on the output received, the activation functions fire the appropriate result from the node.Some of the popular activation functions used in Artificial Neural Networks are Sigmoid, RELU, Softmax, tanh etc.</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8"/>
          <p:cNvPicPr preferRelativeResize="0"/>
          <p:nvPr/>
        </p:nvPicPr>
        <p:blipFill>
          <a:blip r:embed="rId3">
            <a:alphaModFix/>
          </a:blip>
          <a:stretch>
            <a:fillRect/>
          </a:stretch>
        </p:blipFill>
        <p:spPr>
          <a:xfrm>
            <a:off x="1157000" y="383450"/>
            <a:ext cx="6612559" cy="2359075"/>
          </a:xfrm>
          <a:prstGeom prst="rect">
            <a:avLst/>
          </a:prstGeom>
          <a:noFill/>
          <a:ln>
            <a:noFill/>
          </a:ln>
        </p:spPr>
      </p:pic>
      <p:sp>
        <p:nvSpPr>
          <p:cNvPr id="156" name="Google Shape;156;p28"/>
          <p:cNvSpPr txBox="1"/>
          <p:nvPr/>
        </p:nvSpPr>
        <p:spPr>
          <a:xfrm>
            <a:off x="582675" y="3425675"/>
            <a:ext cx="8217600" cy="9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highlight>
                  <a:srgbClr val="FFFFFF"/>
                </a:highlight>
                <a:latin typeface="Georgia"/>
                <a:ea typeface="Georgia"/>
                <a:cs typeface="Georgia"/>
                <a:sym typeface="Georgia"/>
              </a:rPr>
              <a:t>Based on the value that the node has fired, we obtain the final output. Then, using the error functions, we calculate the discrepancies between the predicted output and resulting output and adjust the weights of the neural network through a process known as</a:t>
            </a:r>
            <a:r>
              <a:rPr lang="en" sz="1500" i="1">
                <a:solidFill>
                  <a:schemeClr val="dk1"/>
                </a:solidFill>
                <a:highlight>
                  <a:srgbClr val="FFFFFF"/>
                </a:highlight>
                <a:latin typeface="Georgia"/>
                <a:ea typeface="Georgia"/>
                <a:cs typeface="Georgia"/>
                <a:sym typeface="Georgia"/>
              </a:rPr>
              <a:t> backpropagation</a:t>
            </a:r>
            <a:r>
              <a:rPr lang="en" sz="1500">
                <a:solidFill>
                  <a:schemeClr val="dk1"/>
                </a:solidFill>
                <a:highlight>
                  <a:srgbClr val="FFFFFF"/>
                </a:highlight>
                <a:latin typeface="Georgia"/>
                <a:ea typeface="Georgia"/>
                <a:cs typeface="Georgia"/>
                <a:sym typeface="Georgia"/>
              </a:rPr>
              <a:t>.</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261475" y="0"/>
            <a:ext cx="8378100" cy="473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27123"/>
              <a:buFont typeface="Arial"/>
              <a:buNone/>
            </a:pPr>
            <a:r>
              <a:rPr lang="en" sz="4055">
                <a:highlight>
                  <a:schemeClr val="lt2"/>
                </a:highlight>
                <a:latin typeface="Oswald"/>
                <a:ea typeface="Oswald"/>
                <a:cs typeface="Oswald"/>
                <a:sym typeface="Oswald"/>
              </a:rPr>
              <a:t>Code</a:t>
            </a:r>
            <a:endParaRPr sz="4055">
              <a:highlight>
                <a:schemeClr val="lt2"/>
              </a:highlight>
              <a:latin typeface="Oswald Medium"/>
              <a:ea typeface="Oswald Medium"/>
              <a:cs typeface="Oswald Medium"/>
              <a:sym typeface="Oswald Medium"/>
            </a:endParaRPr>
          </a:p>
          <a:p>
            <a:pPr marL="0" lvl="0" indent="0" algn="l" rtl="0">
              <a:spcBef>
                <a:spcPts val="0"/>
              </a:spcBef>
              <a:spcAft>
                <a:spcPts val="0"/>
              </a:spcAft>
              <a:buNone/>
            </a:pPr>
            <a:endParaRPr/>
          </a:p>
        </p:txBody>
      </p:sp>
      <p:sp>
        <p:nvSpPr>
          <p:cNvPr id="95" name="Google Shape;95;p19"/>
          <p:cNvSpPr txBox="1"/>
          <p:nvPr/>
        </p:nvSpPr>
        <p:spPr>
          <a:xfrm>
            <a:off x="262350" y="1721550"/>
            <a:ext cx="8619300" cy="138817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150" b="1" dirty="0">
                <a:solidFill>
                  <a:srgbClr val="AF00DB"/>
                </a:solidFill>
                <a:highlight>
                  <a:srgbClr val="FFFFFE"/>
                </a:highlight>
                <a:latin typeface="Courier New"/>
                <a:ea typeface="Courier New"/>
                <a:cs typeface="Courier New"/>
                <a:sym typeface="Courier New"/>
              </a:rPr>
              <a:t>import</a:t>
            </a:r>
            <a:r>
              <a:rPr lang="en" sz="1150" b="1" dirty="0">
                <a:solidFill>
                  <a:schemeClr val="dk1"/>
                </a:solidFill>
                <a:highlight>
                  <a:srgbClr val="FFFFFE"/>
                </a:highlight>
                <a:latin typeface="Courier New"/>
                <a:ea typeface="Courier New"/>
                <a:cs typeface="Courier New"/>
                <a:sym typeface="Courier New"/>
              </a:rPr>
              <a:t> pandas </a:t>
            </a:r>
            <a:r>
              <a:rPr lang="en" sz="1150" b="1" dirty="0">
                <a:solidFill>
                  <a:srgbClr val="AF00DB"/>
                </a:solidFill>
                <a:highlight>
                  <a:srgbClr val="FFFFFE"/>
                </a:highlight>
                <a:latin typeface="Courier New"/>
                <a:ea typeface="Courier New"/>
                <a:cs typeface="Courier New"/>
                <a:sym typeface="Courier New"/>
              </a:rPr>
              <a:t>as</a:t>
            </a:r>
            <a:r>
              <a:rPr lang="en" sz="1150" b="1" dirty="0">
                <a:solidFill>
                  <a:schemeClr val="dk1"/>
                </a:solidFill>
                <a:highlight>
                  <a:srgbClr val="FFFFFE"/>
                </a:highlight>
                <a:latin typeface="Courier New"/>
                <a:ea typeface="Courier New"/>
                <a:cs typeface="Courier New"/>
                <a:sym typeface="Courier New"/>
              </a:rPr>
              <a:t> pd</a:t>
            </a:r>
            <a:endParaRPr sz="11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150" b="1" dirty="0">
                <a:solidFill>
                  <a:srgbClr val="AF00DB"/>
                </a:solidFill>
                <a:highlight>
                  <a:srgbClr val="FFFFFE"/>
                </a:highlight>
                <a:latin typeface="Courier New"/>
                <a:ea typeface="Courier New"/>
                <a:cs typeface="Courier New"/>
                <a:sym typeface="Courier New"/>
              </a:rPr>
              <a:t>import</a:t>
            </a:r>
            <a:r>
              <a:rPr lang="en" sz="1150" b="1" dirty="0">
                <a:solidFill>
                  <a:schemeClr val="dk1"/>
                </a:solidFill>
                <a:highlight>
                  <a:srgbClr val="FFFFFE"/>
                </a:highlight>
                <a:latin typeface="Courier New"/>
                <a:ea typeface="Courier New"/>
                <a:cs typeface="Courier New"/>
                <a:sym typeface="Courier New"/>
              </a:rPr>
              <a:t> numpy </a:t>
            </a:r>
            <a:r>
              <a:rPr lang="en" sz="1150" b="1" dirty="0">
                <a:solidFill>
                  <a:srgbClr val="AF00DB"/>
                </a:solidFill>
                <a:highlight>
                  <a:srgbClr val="FFFFFE"/>
                </a:highlight>
                <a:latin typeface="Courier New"/>
                <a:ea typeface="Courier New"/>
                <a:cs typeface="Courier New"/>
                <a:sym typeface="Courier New"/>
              </a:rPr>
              <a:t>as</a:t>
            </a:r>
            <a:r>
              <a:rPr lang="en" sz="1150" b="1" dirty="0">
                <a:solidFill>
                  <a:schemeClr val="dk1"/>
                </a:solidFill>
                <a:highlight>
                  <a:srgbClr val="FFFFFE"/>
                </a:highlight>
                <a:latin typeface="Courier New"/>
                <a:ea typeface="Courier New"/>
                <a:cs typeface="Courier New"/>
                <a:sym typeface="Courier New"/>
              </a:rPr>
              <a:t> np</a:t>
            </a:r>
            <a:endParaRPr sz="11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150" b="1" dirty="0">
                <a:solidFill>
                  <a:srgbClr val="AF00DB"/>
                </a:solidFill>
                <a:highlight>
                  <a:srgbClr val="FFFFFE"/>
                </a:highlight>
                <a:latin typeface="Courier New"/>
                <a:ea typeface="Courier New"/>
                <a:cs typeface="Courier New"/>
                <a:sym typeface="Courier New"/>
              </a:rPr>
              <a:t>from</a:t>
            </a:r>
            <a:r>
              <a:rPr lang="en" sz="1150" b="1" dirty="0">
                <a:solidFill>
                  <a:schemeClr val="dk1"/>
                </a:solidFill>
                <a:highlight>
                  <a:srgbClr val="FFFFFE"/>
                </a:highlight>
                <a:latin typeface="Courier New"/>
                <a:ea typeface="Courier New"/>
                <a:cs typeface="Courier New"/>
                <a:sym typeface="Courier New"/>
              </a:rPr>
              <a:t> google.colab </a:t>
            </a:r>
            <a:r>
              <a:rPr lang="en" sz="1150" b="1" dirty="0">
                <a:solidFill>
                  <a:srgbClr val="AF00DB"/>
                </a:solidFill>
                <a:highlight>
                  <a:srgbClr val="FFFFFE"/>
                </a:highlight>
                <a:latin typeface="Courier New"/>
                <a:ea typeface="Courier New"/>
                <a:cs typeface="Courier New"/>
                <a:sym typeface="Courier New"/>
              </a:rPr>
              <a:t>import</a:t>
            </a:r>
            <a:r>
              <a:rPr lang="en" sz="1150" b="1" dirty="0">
                <a:solidFill>
                  <a:schemeClr val="dk1"/>
                </a:solidFill>
                <a:highlight>
                  <a:srgbClr val="FFFFFE"/>
                </a:highlight>
                <a:latin typeface="Courier New"/>
                <a:ea typeface="Courier New"/>
                <a:cs typeface="Courier New"/>
                <a:sym typeface="Courier New"/>
              </a:rPr>
              <a:t> drive</a:t>
            </a:r>
            <a:endParaRPr sz="11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150" b="1" dirty="0">
                <a:solidFill>
                  <a:schemeClr val="dk1"/>
                </a:solidFill>
                <a:highlight>
                  <a:srgbClr val="FFFFFE"/>
                </a:highlight>
                <a:latin typeface="Courier New"/>
                <a:ea typeface="Courier New"/>
                <a:cs typeface="Courier New"/>
                <a:sym typeface="Courier New"/>
              </a:rPr>
              <a:t>drive.mount(</a:t>
            </a:r>
            <a:r>
              <a:rPr lang="en" sz="1150" b="1" dirty="0">
                <a:solidFill>
                  <a:srgbClr val="A31515"/>
                </a:solidFill>
                <a:highlight>
                  <a:srgbClr val="FFFFFE"/>
                </a:highlight>
                <a:latin typeface="Courier New"/>
                <a:ea typeface="Courier New"/>
                <a:cs typeface="Courier New"/>
                <a:sym typeface="Courier New"/>
              </a:rPr>
              <a:t>'/content/drive'</a:t>
            </a:r>
            <a:r>
              <a:rPr lang="en" sz="1150" b="1" dirty="0">
                <a:solidFill>
                  <a:schemeClr val="dk1"/>
                </a:solidFill>
                <a:highlight>
                  <a:srgbClr val="FFFFFE"/>
                </a:highlight>
                <a:latin typeface="Courier New"/>
                <a:ea typeface="Courier New"/>
                <a:cs typeface="Courier New"/>
                <a:sym typeface="Courier New"/>
              </a:rPr>
              <a:t>)</a:t>
            </a:r>
            <a:endParaRPr sz="11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150" b="1" dirty="0">
                <a:solidFill>
                  <a:srgbClr val="AF00DB"/>
                </a:solidFill>
                <a:highlight>
                  <a:srgbClr val="FFFFFE"/>
                </a:highlight>
                <a:latin typeface="Courier New"/>
                <a:ea typeface="Courier New"/>
                <a:cs typeface="Courier New"/>
                <a:sym typeface="Courier New"/>
              </a:rPr>
              <a:t>from</a:t>
            </a:r>
            <a:r>
              <a:rPr lang="en" sz="1150" b="1" dirty="0">
                <a:solidFill>
                  <a:schemeClr val="dk1"/>
                </a:solidFill>
                <a:highlight>
                  <a:srgbClr val="FFFFFE"/>
                </a:highlight>
                <a:latin typeface="Courier New"/>
                <a:ea typeface="Courier New"/>
                <a:cs typeface="Courier New"/>
                <a:sym typeface="Courier New"/>
              </a:rPr>
              <a:t> sklearn.preprocessing </a:t>
            </a:r>
            <a:r>
              <a:rPr lang="en" sz="1150" b="1" dirty="0">
                <a:solidFill>
                  <a:srgbClr val="AF00DB"/>
                </a:solidFill>
                <a:highlight>
                  <a:srgbClr val="FFFFFE"/>
                </a:highlight>
                <a:latin typeface="Courier New"/>
                <a:ea typeface="Courier New"/>
                <a:cs typeface="Courier New"/>
                <a:sym typeface="Courier New"/>
              </a:rPr>
              <a:t>import</a:t>
            </a:r>
            <a:r>
              <a:rPr lang="en" sz="1150" b="1" dirty="0">
                <a:solidFill>
                  <a:schemeClr val="dk1"/>
                </a:solidFill>
                <a:highlight>
                  <a:srgbClr val="FFFFFE"/>
                </a:highlight>
                <a:latin typeface="Courier New"/>
                <a:ea typeface="Courier New"/>
                <a:cs typeface="Courier New"/>
                <a:sym typeface="Courier New"/>
              </a:rPr>
              <a:t> LabelEncoder</a:t>
            </a:r>
            <a:endParaRPr sz="1150" b="1" dirty="0">
              <a:solidFill>
                <a:schemeClr val="dk1"/>
              </a:solidFill>
              <a:highlight>
                <a:srgbClr val="FFFFFE"/>
              </a:highlight>
              <a:latin typeface="Courier New"/>
              <a:ea typeface="Courier New"/>
              <a:cs typeface="Courier New"/>
              <a:sym typeface="Courier New"/>
            </a:endParaRPr>
          </a:p>
        </p:txBody>
      </p:sp>
      <p:sp>
        <p:nvSpPr>
          <p:cNvPr id="96" name="Google Shape;96;p19"/>
          <p:cNvSpPr txBox="1"/>
          <p:nvPr/>
        </p:nvSpPr>
        <p:spPr>
          <a:xfrm>
            <a:off x="442050" y="692688"/>
            <a:ext cx="8439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Oswald"/>
                <a:ea typeface="Oswald"/>
                <a:cs typeface="Oswald"/>
                <a:sym typeface="Oswald"/>
              </a:rPr>
              <a:t>                                                Data Preprocessing </a:t>
            </a:r>
            <a:endParaRPr sz="2200">
              <a:latin typeface="Oswald"/>
              <a:ea typeface="Oswald"/>
              <a:cs typeface="Oswald"/>
              <a:sym typeface="Oswald"/>
            </a:endParaRPr>
          </a:p>
        </p:txBody>
      </p:sp>
      <p:sp>
        <p:nvSpPr>
          <p:cNvPr id="97" name="Google Shape;97;p19"/>
          <p:cNvSpPr txBox="1"/>
          <p:nvPr/>
        </p:nvSpPr>
        <p:spPr>
          <a:xfrm>
            <a:off x="311425" y="44302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8" name="Google Shape;98;p19"/>
          <p:cNvSpPr txBox="1"/>
          <p:nvPr/>
        </p:nvSpPr>
        <p:spPr>
          <a:xfrm>
            <a:off x="230725" y="4016144"/>
            <a:ext cx="8439600" cy="361800"/>
          </a:xfrm>
          <a:prstGeom prst="rect">
            <a:avLst/>
          </a:prstGeom>
          <a:solidFill>
            <a:srgbClr val="FFFFFE"/>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150" b="1" dirty="0">
                <a:solidFill>
                  <a:schemeClr val="dk1"/>
                </a:solidFill>
                <a:highlight>
                  <a:srgbClr val="FFFFFE"/>
                </a:highlight>
                <a:latin typeface="Courier New"/>
                <a:ea typeface="Courier New"/>
                <a:cs typeface="Courier New"/>
                <a:sym typeface="Courier New"/>
              </a:rPr>
              <a:t>df_data_1 = pd.read_csv(</a:t>
            </a:r>
            <a:r>
              <a:rPr lang="en" sz="1150" b="1" dirty="0">
                <a:solidFill>
                  <a:srgbClr val="A31515"/>
                </a:solidFill>
                <a:highlight>
                  <a:srgbClr val="FFFFFE"/>
                </a:highlight>
                <a:latin typeface="Courier New"/>
                <a:ea typeface="Courier New"/>
                <a:cs typeface="Courier New"/>
                <a:sym typeface="Courier New"/>
              </a:rPr>
              <a:t>"/content/drive/MyDrive/Explo_Dataset/main_data.csv"</a:t>
            </a:r>
            <a:r>
              <a:rPr lang="en" sz="1150" b="1" dirty="0">
                <a:solidFill>
                  <a:schemeClr val="dk1"/>
                </a:solidFill>
                <a:highlight>
                  <a:srgbClr val="FFFFFE"/>
                </a:highlight>
                <a:latin typeface="Courier New"/>
                <a:ea typeface="Courier New"/>
                <a:cs typeface="Courier New"/>
                <a:sym typeface="Courier New"/>
              </a:rPr>
              <a:t>)</a:t>
            </a:r>
            <a:endParaRPr sz="1500" b="1" dirty="0"/>
          </a:p>
        </p:txBody>
      </p:sp>
      <p:sp>
        <p:nvSpPr>
          <p:cNvPr id="99" name="Google Shape;99;p19"/>
          <p:cNvSpPr txBox="1"/>
          <p:nvPr/>
        </p:nvSpPr>
        <p:spPr>
          <a:xfrm>
            <a:off x="261475" y="1260975"/>
            <a:ext cx="3000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u="sng">
                <a:solidFill>
                  <a:schemeClr val="dk1"/>
                </a:solidFill>
                <a:latin typeface="Comfortaa"/>
                <a:ea typeface="Comfortaa"/>
                <a:cs typeface="Comfortaa"/>
                <a:sym typeface="Comfortaa"/>
              </a:rPr>
              <a:t>Required Libraries :</a:t>
            </a:r>
            <a:endParaRPr sz="1500" b="1" u="sng">
              <a:solidFill>
                <a:schemeClr val="dk1"/>
              </a:solidFill>
              <a:latin typeface="Comfortaa"/>
              <a:ea typeface="Comfortaa"/>
              <a:cs typeface="Comfortaa"/>
              <a:sym typeface="Comfortaa"/>
            </a:endParaRPr>
          </a:p>
        </p:txBody>
      </p:sp>
      <p:sp>
        <p:nvSpPr>
          <p:cNvPr id="100" name="Google Shape;100;p19"/>
          <p:cNvSpPr txBox="1"/>
          <p:nvPr/>
        </p:nvSpPr>
        <p:spPr>
          <a:xfrm>
            <a:off x="261475" y="3520688"/>
            <a:ext cx="3000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u="sng" dirty="0">
                <a:solidFill>
                  <a:schemeClr val="dk1"/>
                </a:solidFill>
                <a:latin typeface="Comfortaa"/>
                <a:ea typeface="Comfortaa"/>
                <a:cs typeface="Comfortaa"/>
                <a:sym typeface="Comfortaa"/>
              </a:rPr>
              <a:t>Loading Dataset :</a:t>
            </a:r>
            <a:endParaRPr sz="1500" b="1" u="sng" dirty="0">
              <a:solidFill>
                <a:schemeClr val="dk1"/>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221000" y="532425"/>
            <a:ext cx="615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Comfortaa"/>
                <a:ea typeface="Comfortaa"/>
                <a:cs typeface="Comfortaa"/>
                <a:sym typeface="Comfortaa"/>
              </a:rPr>
              <a:t>Missing Values :</a:t>
            </a:r>
            <a:endParaRPr sz="1300" b="1" u="sng">
              <a:latin typeface="Comfortaa"/>
              <a:ea typeface="Comfortaa"/>
              <a:cs typeface="Comfortaa"/>
              <a:sym typeface="Comfortaa"/>
            </a:endParaRPr>
          </a:p>
        </p:txBody>
      </p:sp>
      <p:sp>
        <p:nvSpPr>
          <p:cNvPr id="106" name="Google Shape;106;p20"/>
          <p:cNvSpPr txBox="1"/>
          <p:nvPr/>
        </p:nvSpPr>
        <p:spPr>
          <a:xfrm>
            <a:off x="221000" y="1095000"/>
            <a:ext cx="8930700" cy="5655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050" b="1">
                <a:solidFill>
                  <a:schemeClr val="dk1"/>
                </a:solidFill>
                <a:highlight>
                  <a:srgbClr val="FFFFFE"/>
                </a:highlight>
                <a:latin typeface="Courier New"/>
                <a:ea typeface="Courier New"/>
                <a:cs typeface="Courier New"/>
                <a:sym typeface="Courier New"/>
              </a:rPr>
              <a:t>df_data_1.head()</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df_data_1[</a:t>
            </a:r>
            <a:r>
              <a:rPr lang="en" sz="1050" b="1">
                <a:solidFill>
                  <a:srgbClr val="A31515"/>
                </a:solidFill>
                <a:highlight>
                  <a:srgbClr val="FFFFFE"/>
                </a:highlight>
                <a:latin typeface="Courier New"/>
                <a:ea typeface="Courier New"/>
                <a:cs typeface="Courier New"/>
                <a:sym typeface="Courier New"/>
              </a:rPr>
              <a:t>'accessedNodeType'</a:t>
            </a:r>
            <a:r>
              <a:rPr lang="en" sz="1050" b="1">
                <a:solidFill>
                  <a:schemeClr val="dk1"/>
                </a:solidFill>
                <a:highlight>
                  <a:srgbClr val="FFFFFE"/>
                </a:highlight>
                <a:latin typeface="Courier New"/>
                <a:ea typeface="Courier New"/>
                <a:cs typeface="Courier New"/>
                <a:sym typeface="Courier New"/>
              </a:rPr>
              <a:t>] = df_data_1[</a:t>
            </a:r>
            <a:r>
              <a:rPr lang="en" sz="1050" b="1">
                <a:solidFill>
                  <a:srgbClr val="A31515"/>
                </a:solidFill>
                <a:highlight>
                  <a:srgbClr val="FFFFFE"/>
                </a:highlight>
                <a:latin typeface="Courier New"/>
                <a:ea typeface="Courier New"/>
                <a:cs typeface="Courier New"/>
                <a:sym typeface="Courier New"/>
              </a:rPr>
              <a:t>'accessedNodeType'</a:t>
            </a:r>
            <a:r>
              <a:rPr lang="en" sz="1050" b="1">
                <a:solidFill>
                  <a:schemeClr val="dk1"/>
                </a:solidFill>
                <a:highlight>
                  <a:srgbClr val="FFFFFE"/>
                </a:highlight>
                <a:latin typeface="Courier New"/>
                <a:ea typeface="Courier New"/>
                <a:cs typeface="Courier New"/>
                <a:sym typeface="Courier New"/>
              </a:rPr>
              <a:t>].fillna(value=</a:t>
            </a:r>
            <a:r>
              <a:rPr lang="en" sz="1050" b="1">
                <a:solidFill>
                  <a:srgbClr val="A31515"/>
                </a:solidFill>
                <a:highlight>
                  <a:srgbClr val="FFFFFE"/>
                </a:highlight>
                <a:latin typeface="Courier New"/>
                <a:ea typeface="Courier New"/>
                <a:cs typeface="Courier New"/>
                <a:sym typeface="Courier New"/>
              </a:rPr>
              <a:t>'/Malicious'</a:t>
            </a:r>
            <a:r>
              <a:rPr lang="en" sz="1050" b="1">
                <a:solidFill>
                  <a:schemeClr val="dk1"/>
                </a:solidFill>
                <a:highlight>
                  <a:srgbClr val="FFFFFE"/>
                </a:highlight>
                <a:latin typeface="Courier New"/>
                <a:ea typeface="Courier New"/>
                <a:cs typeface="Courier New"/>
                <a:sym typeface="Courier New"/>
              </a:rPr>
              <a:t>)</a:t>
            </a:r>
            <a:endParaRPr sz="1050" b="1">
              <a:solidFill>
                <a:schemeClr val="dk1"/>
              </a:solidFill>
              <a:highlight>
                <a:srgbClr val="FFFFFE"/>
              </a:highlight>
              <a:latin typeface="Courier New"/>
              <a:ea typeface="Courier New"/>
              <a:cs typeface="Courier New"/>
              <a:sym typeface="Courier New"/>
            </a:endParaRPr>
          </a:p>
        </p:txBody>
      </p:sp>
      <p:sp>
        <p:nvSpPr>
          <p:cNvPr id="107" name="Google Shape;107;p20"/>
          <p:cNvSpPr txBox="1"/>
          <p:nvPr/>
        </p:nvSpPr>
        <p:spPr>
          <a:xfrm>
            <a:off x="221000" y="1986350"/>
            <a:ext cx="4400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Comfortaa"/>
                <a:ea typeface="Comfortaa"/>
                <a:cs typeface="Comfortaa"/>
                <a:sym typeface="Comfortaa"/>
              </a:rPr>
              <a:t>Unexpected Values :</a:t>
            </a:r>
            <a:endParaRPr b="1" u="sng">
              <a:latin typeface="Comfortaa"/>
              <a:ea typeface="Comfortaa"/>
              <a:cs typeface="Comfortaa"/>
              <a:sym typeface="Comfortaa"/>
            </a:endParaRPr>
          </a:p>
        </p:txBody>
      </p:sp>
      <p:sp>
        <p:nvSpPr>
          <p:cNvPr id="108" name="Google Shape;108;p20"/>
          <p:cNvSpPr txBox="1"/>
          <p:nvPr/>
        </p:nvSpPr>
        <p:spPr>
          <a:xfrm>
            <a:off x="281300" y="2712400"/>
            <a:ext cx="8418600" cy="18816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df_data_1.loc[df_data_1.value==</a:t>
            </a:r>
            <a:r>
              <a:rPr lang="en" sz="1050" b="1" dirty="0">
                <a:solidFill>
                  <a:srgbClr val="A31515"/>
                </a:solidFill>
                <a:highlight>
                  <a:srgbClr val="FFFFFE"/>
                </a:highlight>
                <a:latin typeface="Courier New"/>
                <a:ea typeface="Courier New"/>
                <a:cs typeface="Courier New"/>
                <a:sym typeface="Courier New"/>
              </a:rPr>
              <a:t>'twenty'</a:t>
            </a:r>
            <a:r>
              <a:rPr lang="en" sz="1050" b="1" dirty="0">
                <a:solidFill>
                  <a:schemeClr val="dk1"/>
                </a:solidFill>
                <a:highlight>
                  <a:srgbClr val="FFFFFE"/>
                </a:highlight>
                <a:latin typeface="Courier New"/>
                <a:ea typeface="Courier New"/>
                <a:cs typeface="Courier New"/>
                <a:sym typeface="Courier New"/>
              </a:rPr>
              <a:t>,</a:t>
            </a:r>
            <a:r>
              <a:rPr lang="en" sz="1050" b="1" dirty="0">
                <a:solidFill>
                  <a:srgbClr val="A31515"/>
                </a:solidFill>
                <a:highlight>
                  <a:srgbClr val="FFFFFE"/>
                </a:highlight>
                <a:latin typeface="Courier New"/>
                <a:ea typeface="Courier New"/>
                <a:cs typeface="Courier New"/>
                <a:sym typeface="Courier New"/>
              </a:rPr>
              <a:t>"value"</a:t>
            </a:r>
            <a:r>
              <a:rPr lang="en" sz="1050" b="1" dirty="0">
                <a:solidFill>
                  <a:schemeClr val="dk1"/>
                </a:solidFill>
                <a:highlight>
                  <a:srgbClr val="FFFFFE"/>
                </a:highlight>
                <a:latin typeface="Courier New"/>
                <a:ea typeface="Courier New"/>
                <a:cs typeface="Courier New"/>
                <a:sym typeface="Courier New"/>
              </a:rPr>
              <a:t>] = </a:t>
            </a:r>
            <a:r>
              <a:rPr lang="en" sz="1050" b="1" dirty="0">
                <a:solidFill>
                  <a:srgbClr val="A31515"/>
                </a:solidFill>
                <a:highlight>
                  <a:srgbClr val="FFFFFE"/>
                </a:highlight>
                <a:latin typeface="Courier New"/>
                <a:ea typeface="Courier New"/>
                <a:cs typeface="Courier New"/>
                <a:sym typeface="Courier New"/>
              </a:rPr>
              <a:t>'20.0'</a:t>
            </a:r>
            <a:endParaRPr sz="1050" b="1" dirty="0">
              <a:solidFill>
                <a:srgbClr val="A31515"/>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df_data_1.loc[df_data_1.value==</a:t>
            </a:r>
            <a:r>
              <a:rPr lang="en" sz="1050" b="1" dirty="0">
                <a:solidFill>
                  <a:srgbClr val="A31515"/>
                </a:solidFill>
                <a:highlight>
                  <a:srgbClr val="FFFFFE"/>
                </a:highlight>
                <a:latin typeface="Courier New"/>
                <a:ea typeface="Courier New"/>
                <a:cs typeface="Courier New"/>
                <a:sym typeface="Courier New"/>
              </a:rPr>
              <a:t>'false'</a:t>
            </a:r>
            <a:r>
              <a:rPr lang="en" sz="1050" b="1" dirty="0">
                <a:solidFill>
                  <a:schemeClr val="dk1"/>
                </a:solidFill>
                <a:highlight>
                  <a:srgbClr val="FFFFFE"/>
                </a:highlight>
                <a:latin typeface="Courier New"/>
                <a:ea typeface="Courier New"/>
                <a:cs typeface="Courier New"/>
                <a:sym typeface="Courier New"/>
              </a:rPr>
              <a:t>,</a:t>
            </a:r>
            <a:r>
              <a:rPr lang="en" sz="1050" b="1" dirty="0">
                <a:solidFill>
                  <a:srgbClr val="A31515"/>
                </a:solidFill>
                <a:highlight>
                  <a:srgbClr val="FFFFFE"/>
                </a:highlight>
                <a:latin typeface="Courier New"/>
                <a:ea typeface="Courier New"/>
                <a:cs typeface="Courier New"/>
                <a:sym typeface="Courier New"/>
              </a:rPr>
              <a:t>"value"</a:t>
            </a:r>
            <a:r>
              <a:rPr lang="en" sz="1050" b="1" dirty="0">
                <a:solidFill>
                  <a:schemeClr val="dk1"/>
                </a:solidFill>
                <a:highlight>
                  <a:srgbClr val="FFFFFE"/>
                </a:highlight>
                <a:latin typeface="Courier New"/>
                <a:ea typeface="Courier New"/>
                <a:cs typeface="Courier New"/>
                <a:sym typeface="Courier New"/>
              </a:rPr>
              <a:t>] = </a:t>
            </a:r>
            <a:r>
              <a:rPr lang="en" sz="1050" b="1" dirty="0">
                <a:solidFill>
                  <a:srgbClr val="A31515"/>
                </a:solidFill>
                <a:highlight>
                  <a:srgbClr val="FFFFFE"/>
                </a:highlight>
                <a:latin typeface="Courier New"/>
                <a:ea typeface="Courier New"/>
                <a:cs typeface="Courier New"/>
                <a:sym typeface="Courier New"/>
              </a:rPr>
              <a:t>'0'</a:t>
            </a:r>
            <a:endParaRPr sz="1050" b="1" dirty="0">
              <a:solidFill>
                <a:srgbClr val="A31515"/>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df_data_1.loc[df_data_1.value==</a:t>
            </a:r>
            <a:r>
              <a:rPr lang="en" sz="1050" b="1" dirty="0">
                <a:solidFill>
                  <a:srgbClr val="A31515"/>
                </a:solidFill>
                <a:highlight>
                  <a:srgbClr val="FFFFFE"/>
                </a:highlight>
                <a:latin typeface="Courier New"/>
                <a:ea typeface="Courier New"/>
                <a:cs typeface="Courier New"/>
                <a:sym typeface="Courier New"/>
              </a:rPr>
              <a:t>'true'</a:t>
            </a:r>
            <a:r>
              <a:rPr lang="en" sz="1050" b="1" dirty="0">
                <a:solidFill>
                  <a:schemeClr val="dk1"/>
                </a:solidFill>
                <a:highlight>
                  <a:srgbClr val="FFFFFE"/>
                </a:highlight>
                <a:latin typeface="Courier New"/>
                <a:ea typeface="Courier New"/>
                <a:cs typeface="Courier New"/>
                <a:sym typeface="Courier New"/>
              </a:rPr>
              <a:t>,</a:t>
            </a:r>
            <a:r>
              <a:rPr lang="en" sz="1050" b="1" dirty="0">
                <a:solidFill>
                  <a:srgbClr val="A31515"/>
                </a:solidFill>
                <a:highlight>
                  <a:srgbClr val="FFFFFE"/>
                </a:highlight>
                <a:latin typeface="Courier New"/>
                <a:ea typeface="Courier New"/>
                <a:cs typeface="Courier New"/>
                <a:sym typeface="Courier New"/>
              </a:rPr>
              <a:t>"value"</a:t>
            </a:r>
            <a:r>
              <a:rPr lang="en" sz="1050" b="1" dirty="0">
                <a:solidFill>
                  <a:schemeClr val="dk1"/>
                </a:solidFill>
                <a:highlight>
                  <a:srgbClr val="FFFFFE"/>
                </a:highlight>
                <a:latin typeface="Courier New"/>
                <a:ea typeface="Courier New"/>
                <a:cs typeface="Courier New"/>
                <a:sym typeface="Courier New"/>
              </a:rPr>
              <a:t>] = </a:t>
            </a:r>
            <a:r>
              <a:rPr lang="en" sz="1050" b="1" dirty="0">
                <a:solidFill>
                  <a:srgbClr val="A31515"/>
                </a:solidFill>
                <a:highlight>
                  <a:srgbClr val="FFFFFE"/>
                </a:highlight>
                <a:latin typeface="Courier New"/>
                <a:ea typeface="Courier New"/>
                <a:cs typeface="Courier New"/>
                <a:sym typeface="Courier New"/>
              </a:rPr>
              <a:t>'1'</a:t>
            </a:r>
            <a:endParaRPr sz="1050" b="1" dirty="0">
              <a:solidFill>
                <a:srgbClr val="A31515"/>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df_data_1.loc[df_data_1.value==</a:t>
            </a:r>
            <a:r>
              <a:rPr lang="en" sz="1050" b="1" dirty="0">
                <a:solidFill>
                  <a:srgbClr val="A31515"/>
                </a:solidFill>
                <a:highlight>
                  <a:srgbClr val="FFFFFE"/>
                </a:highlight>
                <a:latin typeface="Courier New"/>
                <a:ea typeface="Courier New"/>
                <a:cs typeface="Courier New"/>
                <a:sym typeface="Courier New"/>
              </a:rPr>
              <a:t>'none'</a:t>
            </a:r>
            <a:r>
              <a:rPr lang="en" sz="1050" b="1" dirty="0">
                <a:solidFill>
                  <a:schemeClr val="dk1"/>
                </a:solidFill>
                <a:highlight>
                  <a:srgbClr val="FFFFFE"/>
                </a:highlight>
                <a:latin typeface="Courier New"/>
                <a:ea typeface="Courier New"/>
                <a:cs typeface="Courier New"/>
                <a:sym typeface="Courier New"/>
              </a:rPr>
              <a:t>,</a:t>
            </a:r>
            <a:r>
              <a:rPr lang="en" sz="1050" b="1" dirty="0">
                <a:solidFill>
                  <a:srgbClr val="A31515"/>
                </a:solidFill>
                <a:highlight>
                  <a:srgbClr val="FFFFFE"/>
                </a:highlight>
                <a:latin typeface="Courier New"/>
                <a:ea typeface="Courier New"/>
                <a:cs typeface="Courier New"/>
                <a:sym typeface="Courier New"/>
              </a:rPr>
              <a:t>"value"</a:t>
            </a:r>
            <a:r>
              <a:rPr lang="en" sz="1050" b="1" dirty="0">
                <a:solidFill>
                  <a:schemeClr val="dk1"/>
                </a:solidFill>
                <a:highlight>
                  <a:srgbClr val="FFFFFE"/>
                </a:highlight>
                <a:latin typeface="Courier New"/>
                <a:ea typeface="Courier New"/>
                <a:cs typeface="Courier New"/>
                <a:sym typeface="Courier New"/>
              </a:rPr>
              <a:t>] = </a:t>
            </a:r>
            <a:r>
              <a:rPr lang="en" sz="1050" b="1" dirty="0">
                <a:solidFill>
                  <a:srgbClr val="A31515"/>
                </a:solidFill>
                <a:highlight>
                  <a:srgbClr val="FFFFFE"/>
                </a:highlight>
                <a:latin typeface="Courier New"/>
                <a:ea typeface="Courier New"/>
                <a:cs typeface="Courier New"/>
                <a:sym typeface="Courier New"/>
              </a:rPr>
              <a:t>'0'</a:t>
            </a:r>
            <a:endParaRPr sz="1050" b="1" dirty="0">
              <a:solidFill>
                <a:srgbClr val="A31515"/>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df_data_1.loc[df_data_1.value==</a:t>
            </a:r>
            <a:r>
              <a:rPr lang="en" sz="1050" b="1" dirty="0">
                <a:solidFill>
                  <a:srgbClr val="A31515"/>
                </a:solidFill>
                <a:highlight>
                  <a:srgbClr val="FFFFFE"/>
                </a:highlight>
                <a:latin typeface="Courier New"/>
                <a:ea typeface="Courier New"/>
                <a:cs typeface="Courier New"/>
                <a:sym typeface="Courier New"/>
              </a:rPr>
              <a:t>'0'</a:t>
            </a:r>
            <a:r>
              <a:rPr lang="en" sz="1050" b="1" dirty="0">
                <a:solidFill>
                  <a:schemeClr val="dk1"/>
                </a:solidFill>
                <a:highlight>
                  <a:srgbClr val="FFFFFE"/>
                </a:highlight>
                <a:latin typeface="Courier New"/>
                <a:ea typeface="Courier New"/>
                <a:cs typeface="Courier New"/>
                <a:sym typeface="Courier New"/>
              </a:rPr>
              <a:t>,</a:t>
            </a:r>
            <a:r>
              <a:rPr lang="en" sz="1050" b="1" dirty="0">
                <a:solidFill>
                  <a:srgbClr val="A31515"/>
                </a:solidFill>
                <a:highlight>
                  <a:srgbClr val="FFFFFE"/>
                </a:highlight>
                <a:latin typeface="Courier New"/>
                <a:ea typeface="Courier New"/>
                <a:cs typeface="Courier New"/>
                <a:sym typeface="Courier New"/>
              </a:rPr>
              <a:t>"value"</a:t>
            </a:r>
            <a:r>
              <a:rPr lang="en" sz="1050" b="1" dirty="0">
                <a:solidFill>
                  <a:schemeClr val="dk1"/>
                </a:solidFill>
                <a:highlight>
                  <a:srgbClr val="FFFFFE"/>
                </a:highlight>
                <a:latin typeface="Courier New"/>
                <a:ea typeface="Courier New"/>
                <a:cs typeface="Courier New"/>
                <a:sym typeface="Courier New"/>
              </a:rPr>
              <a:t>] = </a:t>
            </a:r>
            <a:r>
              <a:rPr lang="en" sz="1050" b="1" dirty="0">
                <a:solidFill>
                  <a:srgbClr val="A31515"/>
                </a:solidFill>
                <a:highlight>
                  <a:srgbClr val="FFFFFE"/>
                </a:highlight>
                <a:latin typeface="Courier New"/>
                <a:ea typeface="Courier New"/>
                <a:cs typeface="Courier New"/>
                <a:sym typeface="Courier New"/>
              </a:rPr>
              <a:t>'0.0'</a:t>
            </a:r>
            <a:endParaRPr sz="1050" b="1" dirty="0">
              <a:solidFill>
                <a:srgbClr val="A31515"/>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df_data_1[</a:t>
            </a:r>
            <a:r>
              <a:rPr lang="en" sz="1050" b="1" dirty="0">
                <a:solidFill>
                  <a:srgbClr val="A31515"/>
                </a:solidFill>
                <a:highlight>
                  <a:srgbClr val="FFFFFE"/>
                </a:highlight>
                <a:latin typeface="Courier New"/>
                <a:ea typeface="Courier New"/>
                <a:cs typeface="Courier New"/>
                <a:sym typeface="Courier New"/>
              </a:rPr>
              <a:t>'value'</a:t>
            </a:r>
            <a:r>
              <a:rPr lang="en" sz="1050" b="1" dirty="0">
                <a:solidFill>
                  <a:schemeClr val="dk1"/>
                </a:solidFill>
                <a:highlight>
                  <a:srgbClr val="FFFFFE"/>
                </a:highlight>
                <a:latin typeface="Courier New"/>
                <a:ea typeface="Courier New"/>
                <a:cs typeface="Courier New"/>
                <a:sym typeface="Courier New"/>
              </a:rPr>
              <a:t>] = df_data_1[</a:t>
            </a:r>
            <a:r>
              <a:rPr lang="en" sz="1050" b="1" dirty="0">
                <a:solidFill>
                  <a:srgbClr val="A31515"/>
                </a:solidFill>
                <a:highlight>
                  <a:srgbClr val="FFFFFE"/>
                </a:highlight>
                <a:latin typeface="Courier New"/>
                <a:ea typeface="Courier New"/>
                <a:cs typeface="Courier New"/>
                <a:sym typeface="Courier New"/>
              </a:rPr>
              <a:t>'value'</a:t>
            </a:r>
            <a:r>
              <a:rPr lang="en" sz="1050" b="1" dirty="0">
                <a:solidFill>
                  <a:schemeClr val="dk1"/>
                </a:solidFill>
                <a:highlight>
                  <a:srgbClr val="FFFFFE"/>
                </a:highlight>
                <a:latin typeface="Courier New"/>
                <a:ea typeface="Courier New"/>
                <a:cs typeface="Courier New"/>
                <a:sym typeface="Courier New"/>
              </a:rPr>
              <a:t>].fillna(value=</a:t>
            </a:r>
            <a:r>
              <a:rPr lang="en" sz="1050" b="1" dirty="0">
                <a:solidFill>
                  <a:srgbClr val="A31515"/>
                </a:solidFill>
                <a:highlight>
                  <a:srgbClr val="FFFFFE"/>
                </a:highlight>
                <a:latin typeface="Courier New"/>
                <a:ea typeface="Courier New"/>
                <a:cs typeface="Courier New"/>
                <a:sym typeface="Courier New"/>
              </a:rPr>
              <a:t>'60.0'</a:t>
            </a:r>
            <a:r>
              <a:rPr lang="en" sz="1050" b="1" dirty="0">
                <a:solidFill>
                  <a:schemeClr val="dk1"/>
                </a:solidFill>
                <a:highlight>
                  <a:srgbClr val="FFFFFE"/>
                </a:highlight>
                <a:latin typeface="Courier New"/>
                <a:ea typeface="Courier New"/>
                <a:cs typeface="Courier New"/>
                <a:sym typeface="Courier New"/>
              </a:rPr>
              <a:t>)</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df_data_1 = df_data_1.drop(df_data_1.index[df_data_1.value.</a:t>
            </a:r>
            <a:r>
              <a:rPr lang="en" sz="1050" b="1" dirty="0">
                <a:solidFill>
                  <a:srgbClr val="267F99"/>
                </a:solidFill>
                <a:highlight>
                  <a:srgbClr val="FFFFFE"/>
                </a:highlight>
                <a:latin typeface="Courier New"/>
                <a:ea typeface="Courier New"/>
                <a:cs typeface="Courier New"/>
                <a:sym typeface="Courier New"/>
              </a:rPr>
              <a:t>str</a:t>
            </a:r>
            <a:r>
              <a:rPr lang="en" sz="1050" b="1" dirty="0">
                <a:solidFill>
                  <a:schemeClr val="dk1"/>
                </a:solidFill>
                <a:highlight>
                  <a:srgbClr val="FFFFFE"/>
                </a:highlight>
                <a:latin typeface="Courier New"/>
                <a:ea typeface="Courier New"/>
                <a:cs typeface="Courier New"/>
                <a:sym typeface="Courier New"/>
              </a:rPr>
              <a:t>.contains(</a:t>
            </a:r>
            <a:r>
              <a:rPr lang="en" sz="1050" b="1" dirty="0">
                <a:solidFill>
                  <a:srgbClr val="A31515"/>
                </a:solidFill>
                <a:highlight>
                  <a:srgbClr val="FFFFFE"/>
                </a:highlight>
                <a:latin typeface="Courier New"/>
                <a:ea typeface="Courier New"/>
                <a:cs typeface="Courier New"/>
                <a:sym typeface="Courier New"/>
              </a:rPr>
              <a:t>"org.*"</a:t>
            </a:r>
            <a:r>
              <a:rPr lang="en" sz="1050" b="1" dirty="0">
                <a:solidFill>
                  <a:schemeClr val="dk1"/>
                </a:solidFill>
                <a:highlight>
                  <a:srgbClr val="FFFFFE"/>
                </a:highlight>
                <a:latin typeface="Courier New"/>
                <a:ea typeface="Courier New"/>
                <a:cs typeface="Courier New"/>
                <a:sym typeface="Courier New"/>
              </a:rPr>
              <a:t>)])</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dirty="0">
                <a:solidFill>
                  <a:schemeClr val="dk1"/>
                </a:solidFill>
                <a:highlight>
                  <a:srgbClr val="FFFFFE"/>
                </a:highlight>
                <a:latin typeface="Courier New"/>
                <a:ea typeface="Courier New"/>
                <a:cs typeface="Courier New"/>
                <a:sym typeface="Courier New"/>
              </a:rPr>
              <a:t>df_data_1.value = df_data_1.value.astype(</a:t>
            </a:r>
            <a:r>
              <a:rPr lang="en" sz="1050" b="1" dirty="0">
                <a:solidFill>
                  <a:srgbClr val="267F99"/>
                </a:solidFill>
                <a:highlight>
                  <a:srgbClr val="FFFFFE"/>
                </a:highlight>
                <a:latin typeface="Courier New"/>
                <a:ea typeface="Courier New"/>
                <a:cs typeface="Courier New"/>
                <a:sym typeface="Courier New"/>
              </a:rPr>
              <a:t>float</a:t>
            </a:r>
            <a:r>
              <a:rPr lang="en" sz="1050" b="1" dirty="0">
                <a:solidFill>
                  <a:schemeClr val="dk1"/>
                </a:solidFill>
                <a:highlight>
                  <a:srgbClr val="FFFFFE"/>
                </a:highlight>
                <a:latin typeface="Courier New"/>
                <a:ea typeface="Courier New"/>
                <a:cs typeface="Courier New"/>
                <a:sym typeface="Courier New"/>
              </a:rPr>
              <a:t>)</a:t>
            </a:r>
            <a:endParaRPr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170775" y="502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Comfortaa"/>
                <a:ea typeface="Comfortaa"/>
                <a:cs typeface="Comfortaa"/>
                <a:sym typeface="Comfortaa"/>
              </a:rPr>
              <a:t>Making Features using Label Encoding :</a:t>
            </a:r>
            <a:endParaRPr b="1" u="sng">
              <a:latin typeface="Comfortaa"/>
              <a:ea typeface="Comfortaa"/>
              <a:cs typeface="Comfortaa"/>
              <a:sym typeface="Comfortaa"/>
            </a:endParaRPr>
          </a:p>
        </p:txBody>
      </p:sp>
      <p:sp>
        <p:nvSpPr>
          <p:cNvPr id="114" name="Google Shape;114;p21"/>
          <p:cNvSpPr txBox="1"/>
          <p:nvPr/>
        </p:nvSpPr>
        <p:spPr>
          <a:xfrm>
            <a:off x="170775" y="450450"/>
            <a:ext cx="5927100" cy="47331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df_1 = df_data_1.drop(</a:t>
            </a:r>
            <a:r>
              <a:rPr lang="en" sz="1050" b="1" dirty="0">
                <a:solidFill>
                  <a:srgbClr val="A31515"/>
                </a:solidFill>
                <a:highlight>
                  <a:srgbClr val="FFFFFE"/>
                </a:highlight>
                <a:latin typeface="Courier New"/>
                <a:ea typeface="Courier New"/>
                <a:cs typeface="Courier New"/>
                <a:sym typeface="Courier New"/>
              </a:rPr>
              <a:t>'timestamp'</a:t>
            </a:r>
            <a:r>
              <a:rPr lang="en" sz="1050" b="1" dirty="0">
                <a:solidFill>
                  <a:schemeClr val="dk1"/>
                </a:solidFill>
                <a:highlight>
                  <a:srgbClr val="FFFFFE"/>
                </a:highlight>
                <a:latin typeface="Courier New"/>
                <a:ea typeface="Courier New"/>
                <a:cs typeface="Courier New"/>
                <a:sym typeface="Courier New"/>
              </a:rPr>
              <a:t>,axis=</a:t>
            </a:r>
            <a:r>
              <a:rPr lang="en" sz="1050" b="1" dirty="0">
                <a:solidFill>
                  <a:srgbClr val="09885A"/>
                </a:solidFill>
                <a:highlight>
                  <a:srgbClr val="FFFFFE"/>
                </a:highlight>
                <a:latin typeface="Courier New"/>
                <a:ea typeface="Courier New"/>
                <a:cs typeface="Courier New"/>
                <a:sym typeface="Courier New"/>
              </a:rPr>
              <a:t>1</a:t>
            </a:r>
            <a:r>
              <a:rPr lang="en" sz="1050" b="1" dirty="0">
                <a:solidFill>
                  <a:schemeClr val="dk1"/>
                </a:solidFill>
                <a:highlight>
                  <a:srgbClr val="FFFFFE"/>
                </a:highlight>
                <a:latin typeface="Courier New"/>
                <a:ea typeface="Courier New"/>
                <a:cs typeface="Courier New"/>
                <a:sym typeface="Courier New"/>
              </a:rPr>
              <a:t>)</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labelencoder0 = LabelEncoder()</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labelencoder1 = LabelEncoder()</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labelencoder4 = LabelEncoder()</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labelencoder7 = LabelEncoder()</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labelencodery = LabelEncoder()</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X_0 = df_1.iloc[:,</a:t>
            </a:r>
            <a:r>
              <a:rPr lang="en" sz="1050" b="1" dirty="0">
                <a:solidFill>
                  <a:srgbClr val="09885A"/>
                </a:solidFill>
                <a:highlight>
                  <a:srgbClr val="FFFFFE"/>
                </a:highlight>
                <a:latin typeface="Courier New"/>
                <a:ea typeface="Courier New"/>
                <a:cs typeface="Courier New"/>
                <a:sym typeface="Courier New"/>
              </a:rPr>
              <a:t>0</a:t>
            </a:r>
            <a:r>
              <a:rPr lang="en" sz="1050" b="1" dirty="0">
                <a:solidFill>
                  <a:schemeClr val="dk1"/>
                </a:solidFill>
                <a:highlight>
                  <a:srgbClr val="FFFFFE"/>
                </a:highlight>
                <a:latin typeface="Courier New"/>
                <a:ea typeface="Courier New"/>
                <a:cs typeface="Courier New"/>
                <a:sym typeface="Courier New"/>
              </a:rPr>
              <a:t>].values</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X_1 = df_1.iloc[:,</a:t>
            </a:r>
            <a:r>
              <a:rPr lang="en" sz="1050" b="1" dirty="0">
                <a:solidFill>
                  <a:srgbClr val="09885A"/>
                </a:solidFill>
                <a:highlight>
                  <a:srgbClr val="FFFFFE"/>
                </a:highlight>
                <a:latin typeface="Courier New"/>
                <a:ea typeface="Courier New"/>
                <a:cs typeface="Courier New"/>
                <a:sym typeface="Courier New"/>
              </a:rPr>
              <a:t>1</a:t>
            </a:r>
            <a:r>
              <a:rPr lang="en" sz="1050" b="1" dirty="0">
                <a:solidFill>
                  <a:schemeClr val="dk1"/>
                </a:solidFill>
                <a:highlight>
                  <a:srgbClr val="FFFFFE"/>
                </a:highlight>
                <a:latin typeface="Courier New"/>
                <a:ea typeface="Courier New"/>
                <a:cs typeface="Courier New"/>
                <a:sym typeface="Courier New"/>
              </a:rPr>
              <a:t>].values</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X_4 = df_1.iloc[:,</a:t>
            </a:r>
            <a:r>
              <a:rPr lang="en" sz="1050" b="1" dirty="0">
                <a:solidFill>
                  <a:srgbClr val="09885A"/>
                </a:solidFill>
                <a:highlight>
                  <a:srgbClr val="FFFFFE"/>
                </a:highlight>
                <a:latin typeface="Courier New"/>
                <a:ea typeface="Courier New"/>
                <a:cs typeface="Courier New"/>
                <a:sym typeface="Courier New"/>
              </a:rPr>
              <a:t>4</a:t>
            </a:r>
            <a:r>
              <a:rPr lang="en" sz="1050" b="1" dirty="0">
                <a:solidFill>
                  <a:schemeClr val="dk1"/>
                </a:solidFill>
                <a:highlight>
                  <a:srgbClr val="FFFFFE"/>
                </a:highlight>
                <a:latin typeface="Courier New"/>
                <a:ea typeface="Courier New"/>
                <a:cs typeface="Courier New"/>
                <a:sym typeface="Courier New"/>
              </a:rPr>
              <a:t>].values</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X_7 = df_1.iloc[:,</a:t>
            </a:r>
            <a:r>
              <a:rPr lang="en" sz="1050" b="1" dirty="0">
                <a:solidFill>
                  <a:srgbClr val="09885A"/>
                </a:solidFill>
                <a:highlight>
                  <a:srgbClr val="FFFFFE"/>
                </a:highlight>
                <a:latin typeface="Courier New"/>
                <a:ea typeface="Courier New"/>
                <a:cs typeface="Courier New"/>
                <a:sym typeface="Courier New"/>
              </a:rPr>
              <a:t>7</a:t>
            </a:r>
            <a:r>
              <a:rPr lang="en" sz="1050" b="1" dirty="0">
                <a:solidFill>
                  <a:schemeClr val="dk1"/>
                </a:solidFill>
                <a:highlight>
                  <a:srgbClr val="FFFFFE"/>
                </a:highlight>
                <a:latin typeface="Courier New"/>
                <a:ea typeface="Courier New"/>
                <a:cs typeface="Courier New"/>
                <a:sym typeface="Courier New"/>
              </a:rPr>
              <a:t>].values</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y = df_1.iloc[:,</a:t>
            </a:r>
            <a:r>
              <a:rPr lang="en" sz="1050" b="1" dirty="0">
                <a:solidFill>
                  <a:srgbClr val="09885A"/>
                </a:solidFill>
                <a:highlight>
                  <a:srgbClr val="FFFFFE"/>
                </a:highlight>
                <a:latin typeface="Courier New"/>
                <a:ea typeface="Courier New"/>
                <a:cs typeface="Courier New"/>
                <a:sym typeface="Courier New"/>
              </a:rPr>
              <a:t>11</a:t>
            </a:r>
            <a:r>
              <a:rPr lang="en" sz="1050" b="1" dirty="0">
                <a:solidFill>
                  <a:schemeClr val="dk1"/>
                </a:solidFill>
                <a:highlight>
                  <a:srgbClr val="FFFFFE"/>
                </a:highlight>
                <a:latin typeface="Courier New"/>
                <a:ea typeface="Courier New"/>
                <a:cs typeface="Courier New"/>
                <a:sym typeface="Courier New"/>
              </a:rPr>
              <a:t>].values</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X_0 = labelencoder0.fit_transform(X_0)</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X_0 = X_0.reshape(</a:t>
            </a:r>
            <a:r>
              <a:rPr lang="en" sz="1050" b="1" dirty="0">
                <a:solidFill>
                  <a:srgbClr val="795E26"/>
                </a:solidFill>
                <a:highlight>
                  <a:srgbClr val="FFFFFE"/>
                </a:highlight>
                <a:latin typeface="Courier New"/>
                <a:ea typeface="Courier New"/>
                <a:cs typeface="Courier New"/>
                <a:sym typeface="Courier New"/>
              </a:rPr>
              <a:t>len</a:t>
            </a:r>
            <a:r>
              <a:rPr lang="en" sz="1050" b="1" dirty="0">
                <a:solidFill>
                  <a:schemeClr val="dk1"/>
                </a:solidFill>
                <a:highlight>
                  <a:srgbClr val="FFFFFE"/>
                </a:highlight>
                <a:latin typeface="Courier New"/>
                <a:ea typeface="Courier New"/>
                <a:cs typeface="Courier New"/>
                <a:sym typeface="Courier New"/>
              </a:rPr>
              <a:t>(X_0),</a:t>
            </a:r>
            <a:r>
              <a:rPr lang="en" sz="1050" b="1" dirty="0">
                <a:solidFill>
                  <a:srgbClr val="09885A"/>
                </a:solidFill>
                <a:highlight>
                  <a:srgbClr val="FFFFFE"/>
                </a:highlight>
                <a:latin typeface="Courier New"/>
                <a:ea typeface="Courier New"/>
                <a:cs typeface="Courier New"/>
                <a:sym typeface="Courier New"/>
              </a:rPr>
              <a:t>1</a:t>
            </a:r>
            <a:r>
              <a:rPr lang="en" sz="1050" b="1" dirty="0">
                <a:solidFill>
                  <a:schemeClr val="dk1"/>
                </a:solidFill>
                <a:highlight>
                  <a:srgbClr val="FFFFFE"/>
                </a:highlight>
                <a:latin typeface="Courier New"/>
                <a:ea typeface="Courier New"/>
                <a:cs typeface="Courier New"/>
                <a:sym typeface="Courier New"/>
              </a:rPr>
              <a:t>)</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X_1 = labelencoder1.fit_transform(X_1)</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X_1 = X_1.reshape(</a:t>
            </a:r>
            <a:r>
              <a:rPr lang="en" sz="1050" b="1" dirty="0">
                <a:solidFill>
                  <a:srgbClr val="795E26"/>
                </a:solidFill>
                <a:highlight>
                  <a:srgbClr val="FFFFFE"/>
                </a:highlight>
                <a:latin typeface="Courier New"/>
                <a:ea typeface="Courier New"/>
                <a:cs typeface="Courier New"/>
                <a:sym typeface="Courier New"/>
              </a:rPr>
              <a:t>len</a:t>
            </a:r>
            <a:r>
              <a:rPr lang="en" sz="1050" b="1" dirty="0">
                <a:solidFill>
                  <a:schemeClr val="dk1"/>
                </a:solidFill>
                <a:highlight>
                  <a:srgbClr val="FFFFFE"/>
                </a:highlight>
                <a:latin typeface="Courier New"/>
                <a:ea typeface="Courier New"/>
                <a:cs typeface="Courier New"/>
                <a:sym typeface="Courier New"/>
              </a:rPr>
              <a:t>(X_1),</a:t>
            </a:r>
            <a:r>
              <a:rPr lang="en" sz="1050" b="1" dirty="0">
                <a:solidFill>
                  <a:srgbClr val="09885A"/>
                </a:solidFill>
                <a:highlight>
                  <a:srgbClr val="FFFFFE"/>
                </a:highlight>
                <a:latin typeface="Courier New"/>
                <a:ea typeface="Courier New"/>
                <a:cs typeface="Courier New"/>
                <a:sym typeface="Courier New"/>
              </a:rPr>
              <a:t>1</a:t>
            </a:r>
            <a:r>
              <a:rPr lang="en" sz="1050" b="1" dirty="0">
                <a:solidFill>
                  <a:schemeClr val="dk1"/>
                </a:solidFill>
                <a:highlight>
                  <a:srgbClr val="FFFFFE"/>
                </a:highlight>
                <a:latin typeface="Courier New"/>
                <a:ea typeface="Courier New"/>
                <a:cs typeface="Courier New"/>
                <a:sym typeface="Courier New"/>
              </a:rPr>
              <a:t>)</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X_4 = labelencoder4.fit_transform(X_4)</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X_4 = X_4.reshape(</a:t>
            </a:r>
            <a:r>
              <a:rPr lang="en" sz="1050" b="1" dirty="0">
                <a:solidFill>
                  <a:srgbClr val="795E26"/>
                </a:solidFill>
                <a:highlight>
                  <a:srgbClr val="FFFFFE"/>
                </a:highlight>
                <a:latin typeface="Courier New"/>
                <a:ea typeface="Courier New"/>
                <a:cs typeface="Courier New"/>
                <a:sym typeface="Courier New"/>
              </a:rPr>
              <a:t>len</a:t>
            </a:r>
            <a:r>
              <a:rPr lang="en" sz="1050" b="1" dirty="0">
                <a:solidFill>
                  <a:schemeClr val="dk1"/>
                </a:solidFill>
                <a:highlight>
                  <a:srgbClr val="FFFFFE"/>
                </a:highlight>
                <a:latin typeface="Courier New"/>
                <a:ea typeface="Courier New"/>
                <a:cs typeface="Courier New"/>
                <a:sym typeface="Courier New"/>
              </a:rPr>
              <a:t>(X_4),</a:t>
            </a:r>
            <a:r>
              <a:rPr lang="en" sz="1050" b="1" dirty="0">
                <a:solidFill>
                  <a:srgbClr val="09885A"/>
                </a:solidFill>
                <a:highlight>
                  <a:srgbClr val="FFFFFE"/>
                </a:highlight>
                <a:latin typeface="Courier New"/>
                <a:ea typeface="Courier New"/>
                <a:cs typeface="Courier New"/>
                <a:sym typeface="Courier New"/>
              </a:rPr>
              <a:t>1</a:t>
            </a:r>
            <a:r>
              <a:rPr lang="en" sz="1050" b="1" dirty="0">
                <a:solidFill>
                  <a:schemeClr val="dk1"/>
                </a:solidFill>
                <a:highlight>
                  <a:srgbClr val="FFFFFE"/>
                </a:highlight>
                <a:latin typeface="Courier New"/>
                <a:ea typeface="Courier New"/>
                <a:cs typeface="Courier New"/>
                <a:sym typeface="Courier New"/>
              </a:rPr>
              <a:t>)</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X_7 = labelencoder7.fit_transform(X_7)</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X_7 = X_7.reshape(</a:t>
            </a:r>
            <a:r>
              <a:rPr lang="en" sz="1050" b="1" dirty="0">
                <a:solidFill>
                  <a:srgbClr val="795E26"/>
                </a:solidFill>
                <a:highlight>
                  <a:srgbClr val="FFFFFE"/>
                </a:highlight>
                <a:latin typeface="Courier New"/>
                <a:ea typeface="Courier New"/>
                <a:cs typeface="Courier New"/>
                <a:sym typeface="Courier New"/>
              </a:rPr>
              <a:t>len</a:t>
            </a:r>
            <a:r>
              <a:rPr lang="en" sz="1050" b="1" dirty="0">
                <a:solidFill>
                  <a:schemeClr val="dk1"/>
                </a:solidFill>
                <a:highlight>
                  <a:srgbClr val="FFFFFE"/>
                </a:highlight>
                <a:latin typeface="Courier New"/>
                <a:ea typeface="Courier New"/>
                <a:cs typeface="Courier New"/>
                <a:sym typeface="Courier New"/>
              </a:rPr>
              <a:t>(X_7),</a:t>
            </a:r>
            <a:r>
              <a:rPr lang="en" sz="1050" b="1" dirty="0">
                <a:solidFill>
                  <a:srgbClr val="09885A"/>
                </a:solidFill>
                <a:highlight>
                  <a:srgbClr val="FFFFFE"/>
                </a:highlight>
                <a:latin typeface="Courier New"/>
                <a:ea typeface="Courier New"/>
                <a:cs typeface="Courier New"/>
                <a:sym typeface="Courier New"/>
              </a:rPr>
              <a:t>1</a:t>
            </a:r>
            <a:r>
              <a:rPr lang="en" sz="1050" b="1" dirty="0">
                <a:solidFill>
                  <a:schemeClr val="dk1"/>
                </a:solidFill>
                <a:highlight>
                  <a:srgbClr val="FFFFFE"/>
                </a:highlight>
                <a:latin typeface="Courier New"/>
                <a:ea typeface="Courier New"/>
                <a:cs typeface="Courier New"/>
                <a:sym typeface="Courier New"/>
              </a:rPr>
              <a:t>)</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dirty="0">
                <a:solidFill>
                  <a:schemeClr val="dk1"/>
                </a:solidFill>
                <a:highlight>
                  <a:srgbClr val="FFFFFE"/>
                </a:highlight>
                <a:latin typeface="Courier New"/>
                <a:ea typeface="Courier New"/>
                <a:cs typeface="Courier New"/>
                <a:sym typeface="Courier New"/>
              </a:rPr>
              <a:t>y = labelencodery.fit_transform(y)</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dirty="0">
                <a:solidFill>
                  <a:schemeClr val="dk1"/>
                </a:solidFill>
                <a:highlight>
                  <a:srgbClr val="FFFFFE"/>
                </a:highlight>
                <a:latin typeface="Courier New"/>
                <a:ea typeface="Courier New"/>
                <a:cs typeface="Courier New"/>
                <a:sym typeface="Courier New"/>
              </a:rPr>
              <a:t>y_resized = y.reshape(</a:t>
            </a:r>
            <a:r>
              <a:rPr lang="en" sz="1050" b="1" dirty="0">
                <a:solidFill>
                  <a:srgbClr val="795E26"/>
                </a:solidFill>
                <a:highlight>
                  <a:srgbClr val="FFFFFE"/>
                </a:highlight>
                <a:latin typeface="Courier New"/>
                <a:ea typeface="Courier New"/>
                <a:cs typeface="Courier New"/>
                <a:sym typeface="Courier New"/>
              </a:rPr>
              <a:t>len</a:t>
            </a:r>
            <a:r>
              <a:rPr lang="en" sz="1050" b="1" dirty="0">
                <a:solidFill>
                  <a:schemeClr val="dk1"/>
                </a:solidFill>
                <a:highlight>
                  <a:srgbClr val="FFFFFE"/>
                </a:highlight>
                <a:latin typeface="Courier New"/>
                <a:ea typeface="Courier New"/>
                <a:cs typeface="Courier New"/>
                <a:sym typeface="Courier New"/>
              </a:rPr>
              <a:t>(y),</a:t>
            </a:r>
            <a:r>
              <a:rPr lang="en" sz="1050" b="1" dirty="0">
                <a:solidFill>
                  <a:srgbClr val="09885A"/>
                </a:solidFill>
                <a:highlight>
                  <a:srgbClr val="FFFFFE"/>
                </a:highlight>
                <a:latin typeface="Courier New"/>
                <a:ea typeface="Courier New"/>
                <a:cs typeface="Courier New"/>
                <a:sym typeface="Courier New"/>
              </a:rPr>
              <a:t>1</a:t>
            </a:r>
            <a:r>
              <a:rPr lang="en" sz="1050" b="1" dirty="0">
                <a:solidFill>
                  <a:schemeClr val="dk1"/>
                </a:solidFill>
                <a:highlight>
                  <a:srgbClr val="FFFFFE"/>
                </a:highlight>
                <a:latin typeface="Courier New"/>
                <a:ea typeface="Courier New"/>
                <a:cs typeface="Courier New"/>
                <a:sym typeface="Courier New"/>
              </a:rPr>
              <a:t>)</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04087C-B42E-E910-506D-44E2D4116E77}"/>
              </a:ext>
            </a:extLst>
          </p:cNvPr>
          <p:cNvSpPr txBox="1"/>
          <p:nvPr/>
        </p:nvSpPr>
        <p:spPr>
          <a:xfrm>
            <a:off x="141767" y="97908"/>
            <a:ext cx="8420986" cy="5101397"/>
          </a:xfrm>
          <a:prstGeom prst="rect">
            <a:avLst/>
          </a:prstGeom>
          <a:noFill/>
        </p:spPr>
        <p:txBody>
          <a:bodyPr wrap="square" rtlCol="0">
            <a:spAutoFit/>
          </a:bodyPr>
          <a:lstStyle/>
          <a:p>
            <a:r>
              <a:rPr lang="fr-FR" sz="1050" b="1" dirty="0">
                <a:solidFill>
                  <a:srgbClr val="000000"/>
                </a:solidFill>
                <a:effectLst/>
                <a:latin typeface="Courier New" panose="02070309020205020404" pitchFamily="49" charset="0"/>
              </a:rPr>
              <a:t>le_2 = LabelEncoder()</a:t>
            </a:r>
          </a:p>
          <a:p>
            <a:r>
              <a:rPr lang="fr-FR" sz="1050" b="1" dirty="0">
                <a:solidFill>
                  <a:srgbClr val="000000"/>
                </a:solidFill>
                <a:effectLst/>
                <a:latin typeface="Courier New" panose="02070309020205020404" pitchFamily="49" charset="0"/>
              </a:rPr>
              <a:t>le_3 = LabelEncoder()</a:t>
            </a:r>
          </a:p>
          <a:p>
            <a:r>
              <a:rPr lang="fr-FR" sz="1050" b="1" dirty="0">
                <a:solidFill>
                  <a:srgbClr val="000000"/>
                </a:solidFill>
                <a:effectLst/>
                <a:latin typeface="Courier New" panose="02070309020205020404" pitchFamily="49" charset="0"/>
              </a:rPr>
              <a:t>le_5 = LabelEncoder()</a:t>
            </a:r>
          </a:p>
          <a:p>
            <a:r>
              <a:rPr lang="fr-FR" sz="1050" b="1" dirty="0">
                <a:solidFill>
                  <a:srgbClr val="000000"/>
                </a:solidFill>
                <a:effectLst/>
                <a:latin typeface="Courier New" panose="02070309020205020404" pitchFamily="49" charset="0"/>
              </a:rPr>
              <a:t>le_6 = LabelEncoder()</a:t>
            </a:r>
          </a:p>
          <a:p>
            <a:r>
              <a:rPr lang="fr-FR" sz="1050" b="1" dirty="0">
                <a:solidFill>
                  <a:srgbClr val="000000"/>
                </a:solidFill>
                <a:effectLst/>
                <a:latin typeface="Courier New" panose="02070309020205020404" pitchFamily="49" charset="0"/>
              </a:rPr>
              <a:t>le_8 = LabelEncoder()</a:t>
            </a:r>
          </a:p>
          <a:p>
            <a:r>
              <a:rPr lang="fr-FR" sz="1050" b="1" dirty="0">
                <a:solidFill>
                  <a:srgbClr val="000000"/>
                </a:solidFill>
                <a:effectLst/>
                <a:latin typeface="Courier New" panose="02070309020205020404" pitchFamily="49" charset="0"/>
              </a:rPr>
              <a:t>le_9 = LabelEncoder()</a:t>
            </a:r>
          </a:p>
          <a:p>
            <a:r>
              <a:rPr lang="en-IN" sz="1050" b="1" dirty="0">
                <a:solidFill>
                  <a:srgbClr val="000000"/>
                </a:solidFill>
                <a:effectLst/>
                <a:latin typeface="Courier New" panose="02070309020205020404" pitchFamily="49" charset="0"/>
              </a:rPr>
              <a:t>X_2 = df_1.iloc[:,</a:t>
            </a:r>
            <a:r>
              <a:rPr lang="en-IN" sz="1050" b="1" dirty="0">
                <a:solidFill>
                  <a:srgbClr val="09885A"/>
                </a:solidFill>
                <a:effectLst/>
                <a:latin typeface="Courier New" panose="02070309020205020404" pitchFamily="49" charset="0"/>
              </a:rPr>
              <a:t>2</a:t>
            </a:r>
            <a:r>
              <a:rPr lang="en-IN" sz="1050" b="1" dirty="0">
                <a:solidFill>
                  <a:srgbClr val="000000"/>
                </a:solidFill>
                <a:effectLst/>
                <a:latin typeface="Courier New" panose="02070309020205020404" pitchFamily="49" charset="0"/>
              </a:rPr>
              <a:t>].values</a:t>
            </a:r>
          </a:p>
          <a:p>
            <a:r>
              <a:rPr lang="en-IN" sz="1050" b="1" dirty="0">
                <a:solidFill>
                  <a:srgbClr val="000000"/>
                </a:solidFill>
                <a:effectLst/>
                <a:latin typeface="Courier New" panose="02070309020205020404" pitchFamily="49" charset="0"/>
              </a:rPr>
              <a:t>X_3 = df_1.iloc[:,</a:t>
            </a:r>
            <a:r>
              <a:rPr lang="en-IN" sz="1050" b="1" dirty="0">
                <a:solidFill>
                  <a:srgbClr val="09885A"/>
                </a:solidFill>
                <a:effectLst/>
                <a:latin typeface="Courier New" panose="02070309020205020404" pitchFamily="49" charset="0"/>
              </a:rPr>
              <a:t>3</a:t>
            </a:r>
            <a:r>
              <a:rPr lang="en-IN" sz="1050" b="1" dirty="0">
                <a:solidFill>
                  <a:srgbClr val="000000"/>
                </a:solidFill>
                <a:effectLst/>
                <a:latin typeface="Courier New" panose="02070309020205020404" pitchFamily="49" charset="0"/>
              </a:rPr>
              <a:t>].values</a:t>
            </a:r>
          </a:p>
          <a:p>
            <a:r>
              <a:rPr lang="en-IN" sz="1050" b="1" dirty="0">
                <a:solidFill>
                  <a:srgbClr val="000000"/>
                </a:solidFill>
                <a:effectLst/>
                <a:latin typeface="Courier New" panose="02070309020205020404" pitchFamily="49" charset="0"/>
              </a:rPr>
              <a:t>X_5 = df_1.iloc[:,</a:t>
            </a:r>
            <a:r>
              <a:rPr lang="en-IN" sz="1050" b="1" dirty="0">
                <a:solidFill>
                  <a:srgbClr val="09885A"/>
                </a:solidFill>
                <a:effectLst/>
                <a:latin typeface="Courier New" panose="02070309020205020404" pitchFamily="49" charset="0"/>
              </a:rPr>
              <a:t>5</a:t>
            </a:r>
            <a:r>
              <a:rPr lang="en-IN" sz="1050" b="1" dirty="0">
                <a:solidFill>
                  <a:srgbClr val="000000"/>
                </a:solidFill>
                <a:effectLst/>
                <a:latin typeface="Courier New" panose="02070309020205020404" pitchFamily="49" charset="0"/>
              </a:rPr>
              <a:t>].values</a:t>
            </a:r>
          </a:p>
          <a:p>
            <a:r>
              <a:rPr lang="en-IN" sz="1050" b="1" dirty="0">
                <a:solidFill>
                  <a:srgbClr val="000000"/>
                </a:solidFill>
                <a:effectLst/>
                <a:latin typeface="Courier New" panose="02070309020205020404" pitchFamily="49" charset="0"/>
              </a:rPr>
              <a:t>X_6 = df_1.iloc[:,</a:t>
            </a:r>
            <a:r>
              <a:rPr lang="en-IN" sz="1050" b="1" dirty="0">
                <a:solidFill>
                  <a:srgbClr val="09885A"/>
                </a:solidFill>
                <a:effectLst/>
                <a:latin typeface="Courier New" panose="02070309020205020404" pitchFamily="49" charset="0"/>
              </a:rPr>
              <a:t>6</a:t>
            </a:r>
            <a:r>
              <a:rPr lang="en-IN" sz="1050" b="1" dirty="0">
                <a:solidFill>
                  <a:srgbClr val="000000"/>
                </a:solidFill>
                <a:effectLst/>
                <a:latin typeface="Courier New" panose="02070309020205020404" pitchFamily="49" charset="0"/>
              </a:rPr>
              <a:t>].values</a:t>
            </a:r>
          </a:p>
          <a:p>
            <a:r>
              <a:rPr lang="en-IN" sz="1050" b="1" dirty="0">
                <a:solidFill>
                  <a:srgbClr val="000000"/>
                </a:solidFill>
                <a:effectLst/>
                <a:latin typeface="Courier New" panose="02070309020205020404" pitchFamily="49" charset="0"/>
              </a:rPr>
              <a:t>X_8 = df_1.iloc[:,</a:t>
            </a:r>
            <a:r>
              <a:rPr lang="en-IN" sz="1050" b="1" dirty="0">
                <a:solidFill>
                  <a:srgbClr val="09885A"/>
                </a:solidFill>
                <a:effectLst/>
                <a:latin typeface="Courier New" panose="02070309020205020404" pitchFamily="49" charset="0"/>
              </a:rPr>
              <a:t>8</a:t>
            </a:r>
            <a:r>
              <a:rPr lang="en-IN" sz="1050" b="1" dirty="0">
                <a:solidFill>
                  <a:srgbClr val="000000"/>
                </a:solidFill>
                <a:effectLst/>
                <a:latin typeface="Courier New" panose="02070309020205020404" pitchFamily="49" charset="0"/>
              </a:rPr>
              <a:t>].values</a:t>
            </a:r>
          </a:p>
          <a:p>
            <a:r>
              <a:rPr lang="en-IN" sz="1050" b="1" dirty="0">
                <a:solidFill>
                  <a:srgbClr val="000000"/>
                </a:solidFill>
                <a:effectLst/>
                <a:latin typeface="Courier New" panose="02070309020205020404" pitchFamily="49" charset="0"/>
              </a:rPr>
              <a:t>X_9 = df_1.iloc[:,</a:t>
            </a:r>
            <a:r>
              <a:rPr lang="en-IN" sz="1050" b="1" dirty="0">
                <a:solidFill>
                  <a:srgbClr val="09885A"/>
                </a:solidFill>
                <a:effectLst/>
                <a:latin typeface="Courier New" panose="02070309020205020404" pitchFamily="49" charset="0"/>
              </a:rPr>
              <a:t>9</a:t>
            </a:r>
            <a:r>
              <a:rPr lang="en-IN" sz="1050" b="1" dirty="0">
                <a:solidFill>
                  <a:srgbClr val="000000"/>
                </a:solidFill>
                <a:effectLst/>
                <a:latin typeface="Courier New" panose="02070309020205020404" pitchFamily="49" charset="0"/>
              </a:rPr>
              <a:t>].values</a:t>
            </a:r>
          </a:p>
          <a:p>
            <a:r>
              <a:rPr lang="en-IN" sz="1050" b="1" dirty="0">
                <a:solidFill>
                  <a:srgbClr val="000000"/>
                </a:solidFill>
                <a:effectLst/>
                <a:latin typeface="Courier New" panose="02070309020205020404" pitchFamily="49" charset="0"/>
              </a:rPr>
              <a:t>X_10 = df_1.iloc[:,</a:t>
            </a:r>
            <a:r>
              <a:rPr lang="en-IN" sz="1050" b="1" dirty="0">
                <a:solidFill>
                  <a:srgbClr val="09885A"/>
                </a:solidFill>
                <a:effectLst/>
                <a:latin typeface="Courier New" panose="02070309020205020404" pitchFamily="49" charset="0"/>
              </a:rPr>
              <a:t>10</a:t>
            </a:r>
            <a:r>
              <a:rPr lang="en-IN" sz="1050" b="1" dirty="0">
                <a:solidFill>
                  <a:srgbClr val="000000"/>
                </a:solidFill>
                <a:effectLst/>
                <a:latin typeface="Courier New" panose="02070309020205020404" pitchFamily="49" charset="0"/>
              </a:rPr>
              <a:t>].values</a:t>
            </a:r>
          </a:p>
          <a:p>
            <a:r>
              <a:rPr lang="en-IN" sz="1050" b="1" dirty="0">
                <a:solidFill>
                  <a:srgbClr val="000000"/>
                </a:solidFill>
                <a:effectLst/>
                <a:latin typeface="Courier New" panose="02070309020205020404" pitchFamily="49" charset="0"/>
              </a:rPr>
              <a:t>X_2 = le_2.fit_transform(X_2)</a:t>
            </a:r>
          </a:p>
          <a:p>
            <a:r>
              <a:rPr lang="en-IN" sz="1050" b="1" dirty="0">
                <a:solidFill>
                  <a:srgbClr val="000000"/>
                </a:solidFill>
                <a:effectLst/>
                <a:latin typeface="Courier New" panose="02070309020205020404" pitchFamily="49" charset="0"/>
              </a:rPr>
              <a:t>X_2 = X_2.reshape(</a:t>
            </a:r>
            <a:r>
              <a:rPr lang="en-IN" sz="1050" b="1" dirty="0">
                <a:solidFill>
                  <a:srgbClr val="795E26"/>
                </a:solidFill>
                <a:effectLst/>
                <a:latin typeface="Courier New" panose="02070309020205020404" pitchFamily="49" charset="0"/>
              </a:rPr>
              <a:t>len</a:t>
            </a:r>
            <a:r>
              <a:rPr lang="en-IN" sz="1050" b="1" dirty="0">
                <a:solidFill>
                  <a:srgbClr val="000000"/>
                </a:solidFill>
                <a:effectLst/>
                <a:latin typeface="Courier New" panose="02070309020205020404" pitchFamily="49" charset="0"/>
              </a:rPr>
              <a:t>(X_2),</a:t>
            </a:r>
            <a:r>
              <a:rPr lang="en-IN" sz="1050" b="1" dirty="0">
                <a:solidFill>
                  <a:srgbClr val="09885A"/>
                </a:solidFill>
                <a:effectLst/>
                <a:latin typeface="Courier New" panose="02070309020205020404" pitchFamily="49" charset="0"/>
              </a:rPr>
              <a:t>1</a:t>
            </a:r>
            <a:r>
              <a:rPr lang="en-IN" sz="1050" b="1" dirty="0">
                <a:solidFill>
                  <a:srgbClr val="000000"/>
                </a:solidFill>
                <a:effectLst/>
                <a:latin typeface="Courier New" panose="02070309020205020404" pitchFamily="49" charset="0"/>
              </a:rPr>
              <a:t>)</a:t>
            </a:r>
          </a:p>
          <a:p>
            <a:r>
              <a:rPr lang="en-IN" sz="1050" b="1" dirty="0">
                <a:solidFill>
                  <a:srgbClr val="000000"/>
                </a:solidFill>
                <a:effectLst/>
                <a:latin typeface="Courier New" panose="02070309020205020404" pitchFamily="49" charset="0"/>
              </a:rPr>
              <a:t>X_3 = le_3.fit_transform(X_3)</a:t>
            </a:r>
          </a:p>
          <a:p>
            <a:r>
              <a:rPr lang="en-IN" sz="1050" b="1" dirty="0">
                <a:solidFill>
                  <a:srgbClr val="000000"/>
                </a:solidFill>
                <a:effectLst/>
                <a:latin typeface="Courier New" panose="02070309020205020404" pitchFamily="49" charset="0"/>
              </a:rPr>
              <a:t>X_3 = X_3.reshape(</a:t>
            </a:r>
            <a:r>
              <a:rPr lang="en-IN" sz="1050" b="1" dirty="0">
                <a:solidFill>
                  <a:srgbClr val="795E26"/>
                </a:solidFill>
                <a:effectLst/>
                <a:latin typeface="Courier New" panose="02070309020205020404" pitchFamily="49" charset="0"/>
              </a:rPr>
              <a:t>len</a:t>
            </a:r>
            <a:r>
              <a:rPr lang="en-IN" sz="1050" b="1" dirty="0">
                <a:solidFill>
                  <a:srgbClr val="000000"/>
                </a:solidFill>
                <a:effectLst/>
                <a:latin typeface="Courier New" panose="02070309020205020404" pitchFamily="49" charset="0"/>
              </a:rPr>
              <a:t>(X_3),</a:t>
            </a:r>
            <a:r>
              <a:rPr lang="en-IN" sz="1050" b="1" dirty="0">
                <a:solidFill>
                  <a:srgbClr val="09885A"/>
                </a:solidFill>
                <a:effectLst/>
                <a:latin typeface="Courier New" panose="02070309020205020404" pitchFamily="49" charset="0"/>
              </a:rPr>
              <a:t>1</a:t>
            </a:r>
            <a:r>
              <a:rPr lang="en-IN" sz="1050" b="1" dirty="0">
                <a:solidFill>
                  <a:srgbClr val="000000"/>
                </a:solidFill>
                <a:effectLst/>
                <a:latin typeface="Courier New" panose="02070309020205020404" pitchFamily="49" charset="0"/>
              </a:rPr>
              <a:t>)</a:t>
            </a:r>
          </a:p>
          <a:p>
            <a:r>
              <a:rPr lang="en-IN" sz="1050" b="1" dirty="0">
                <a:solidFill>
                  <a:srgbClr val="000000"/>
                </a:solidFill>
                <a:effectLst/>
                <a:latin typeface="Courier New" panose="02070309020205020404" pitchFamily="49" charset="0"/>
              </a:rPr>
              <a:t>X_5 = le_5.fit_transform(X_5)</a:t>
            </a:r>
          </a:p>
          <a:p>
            <a:r>
              <a:rPr lang="en-IN" sz="1050" b="1" dirty="0">
                <a:solidFill>
                  <a:srgbClr val="000000"/>
                </a:solidFill>
                <a:effectLst/>
                <a:latin typeface="Courier New" panose="02070309020205020404" pitchFamily="49" charset="0"/>
              </a:rPr>
              <a:t>X_5 = X_5.reshape(</a:t>
            </a:r>
            <a:r>
              <a:rPr lang="en-IN" sz="1050" b="1" dirty="0">
                <a:solidFill>
                  <a:srgbClr val="795E26"/>
                </a:solidFill>
                <a:effectLst/>
                <a:latin typeface="Courier New" panose="02070309020205020404" pitchFamily="49" charset="0"/>
              </a:rPr>
              <a:t>len</a:t>
            </a:r>
            <a:r>
              <a:rPr lang="en-IN" sz="1050" b="1" dirty="0">
                <a:solidFill>
                  <a:srgbClr val="000000"/>
                </a:solidFill>
                <a:effectLst/>
                <a:latin typeface="Courier New" panose="02070309020205020404" pitchFamily="49" charset="0"/>
              </a:rPr>
              <a:t>(X_5),</a:t>
            </a:r>
            <a:r>
              <a:rPr lang="en-IN" sz="1050" b="1" dirty="0">
                <a:solidFill>
                  <a:srgbClr val="09885A"/>
                </a:solidFill>
                <a:effectLst/>
                <a:latin typeface="Courier New" panose="02070309020205020404" pitchFamily="49" charset="0"/>
              </a:rPr>
              <a:t>1</a:t>
            </a:r>
            <a:r>
              <a:rPr lang="en-IN" sz="1050" b="1" dirty="0">
                <a:solidFill>
                  <a:srgbClr val="000000"/>
                </a:solidFill>
                <a:effectLst/>
                <a:latin typeface="Courier New" panose="02070309020205020404" pitchFamily="49" charset="0"/>
              </a:rPr>
              <a:t>)</a:t>
            </a:r>
          </a:p>
          <a:p>
            <a:r>
              <a:rPr lang="en-IN" sz="1050" b="1" dirty="0">
                <a:solidFill>
                  <a:srgbClr val="000000"/>
                </a:solidFill>
                <a:effectLst/>
                <a:latin typeface="Courier New" panose="02070309020205020404" pitchFamily="49" charset="0"/>
              </a:rPr>
              <a:t>X_6 = le_6.fit_transform(X_6)</a:t>
            </a:r>
          </a:p>
          <a:p>
            <a:r>
              <a:rPr lang="en-IN" sz="1050" b="1" dirty="0">
                <a:solidFill>
                  <a:srgbClr val="000000"/>
                </a:solidFill>
                <a:effectLst/>
                <a:latin typeface="Courier New" panose="02070309020205020404" pitchFamily="49" charset="0"/>
              </a:rPr>
              <a:t>X_6 = X_6.reshape(</a:t>
            </a:r>
            <a:r>
              <a:rPr lang="en-IN" sz="1050" b="1" dirty="0">
                <a:solidFill>
                  <a:srgbClr val="795E26"/>
                </a:solidFill>
                <a:effectLst/>
                <a:latin typeface="Courier New" panose="02070309020205020404" pitchFamily="49" charset="0"/>
              </a:rPr>
              <a:t>len</a:t>
            </a:r>
            <a:r>
              <a:rPr lang="en-IN" sz="1050" b="1" dirty="0">
                <a:solidFill>
                  <a:srgbClr val="000000"/>
                </a:solidFill>
                <a:effectLst/>
                <a:latin typeface="Courier New" panose="02070309020205020404" pitchFamily="49" charset="0"/>
              </a:rPr>
              <a:t>(X_6),</a:t>
            </a:r>
            <a:r>
              <a:rPr lang="en-IN" sz="1050" b="1" dirty="0">
                <a:solidFill>
                  <a:srgbClr val="09885A"/>
                </a:solidFill>
                <a:effectLst/>
                <a:latin typeface="Courier New" panose="02070309020205020404" pitchFamily="49" charset="0"/>
              </a:rPr>
              <a:t>1</a:t>
            </a:r>
            <a:r>
              <a:rPr lang="en-IN" sz="1050" b="1" dirty="0">
                <a:solidFill>
                  <a:srgbClr val="000000"/>
                </a:solidFill>
                <a:effectLst/>
                <a:latin typeface="Courier New" panose="02070309020205020404" pitchFamily="49" charset="0"/>
              </a:rPr>
              <a:t>)</a:t>
            </a:r>
          </a:p>
          <a:p>
            <a:r>
              <a:rPr lang="en-IN" sz="1050" b="1" dirty="0">
                <a:solidFill>
                  <a:srgbClr val="000000"/>
                </a:solidFill>
                <a:effectLst/>
                <a:latin typeface="Courier New" panose="02070309020205020404" pitchFamily="49" charset="0"/>
              </a:rPr>
              <a:t>X_8 = le_8.fit_transform(X_8)</a:t>
            </a:r>
          </a:p>
          <a:p>
            <a:r>
              <a:rPr lang="en-IN" sz="1050" b="1" dirty="0">
                <a:solidFill>
                  <a:srgbClr val="000000"/>
                </a:solidFill>
                <a:effectLst/>
                <a:latin typeface="Courier New" panose="02070309020205020404" pitchFamily="49" charset="0"/>
              </a:rPr>
              <a:t>X_8 = X_8.reshape(</a:t>
            </a:r>
            <a:r>
              <a:rPr lang="en-IN" sz="1050" b="1" dirty="0">
                <a:solidFill>
                  <a:srgbClr val="795E26"/>
                </a:solidFill>
                <a:effectLst/>
                <a:latin typeface="Courier New" panose="02070309020205020404" pitchFamily="49" charset="0"/>
              </a:rPr>
              <a:t>len</a:t>
            </a:r>
            <a:r>
              <a:rPr lang="en-IN" sz="1050" b="1" dirty="0">
                <a:solidFill>
                  <a:srgbClr val="000000"/>
                </a:solidFill>
                <a:effectLst/>
                <a:latin typeface="Courier New" panose="02070309020205020404" pitchFamily="49" charset="0"/>
              </a:rPr>
              <a:t>(X_8),</a:t>
            </a:r>
            <a:r>
              <a:rPr lang="en-IN" sz="1050" b="1" dirty="0">
                <a:solidFill>
                  <a:srgbClr val="09885A"/>
                </a:solidFill>
                <a:effectLst/>
                <a:latin typeface="Courier New" panose="02070309020205020404" pitchFamily="49" charset="0"/>
              </a:rPr>
              <a:t>1</a:t>
            </a:r>
            <a:r>
              <a:rPr lang="en-IN" sz="1050" b="1" dirty="0">
                <a:solidFill>
                  <a:srgbClr val="000000"/>
                </a:solidFill>
                <a:effectLst/>
                <a:latin typeface="Courier New" panose="02070309020205020404" pitchFamily="49" charset="0"/>
              </a:rPr>
              <a:t>)</a:t>
            </a:r>
          </a:p>
          <a:p>
            <a:r>
              <a:rPr lang="en-IN" sz="1050" b="1" dirty="0">
                <a:solidFill>
                  <a:srgbClr val="000000"/>
                </a:solidFill>
                <a:effectLst/>
                <a:latin typeface="Courier New" panose="02070309020205020404" pitchFamily="49" charset="0"/>
              </a:rPr>
              <a:t>X_9 = le_9.fit_transform(X_9)</a:t>
            </a:r>
          </a:p>
          <a:p>
            <a:r>
              <a:rPr lang="en-IN" sz="1050" b="1" dirty="0">
                <a:solidFill>
                  <a:srgbClr val="000000"/>
                </a:solidFill>
                <a:effectLst/>
                <a:latin typeface="Courier New" panose="02070309020205020404" pitchFamily="49" charset="0"/>
              </a:rPr>
              <a:t>X_9 = X_9.reshape(</a:t>
            </a:r>
            <a:r>
              <a:rPr lang="en-IN" sz="1050" b="1" dirty="0">
                <a:solidFill>
                  <a:srgbClr val="795E26"/>
                </a:solidFill>
                <a:effectLst/>
                <a:latin typeface="Courier New" panose="02070309020205020404" pitchFamily="49" charset="0"/>
              </a:rPr>
              <a:t>len</a:t>
            </a:r>
            <a:r>
              <a:rPr lang="en-IN" sz="1050" b="1" dirty="0">
                <a:solidFill>
                  <a:srgbClr val="000000"/>
                </a:solidFill>
                <a:effectLst/>
                <a:latin typeface="Courier New" panose="02070309020205020404" pitchFamily="49" charset="0"/>
              </a:rPr>
              <a:t>(X_9),</a:t>
            </a:r>
            <a:r>
              <a:rPr lang="en-IN" sz="1050" b="1" dirty="0">
                <a:solidFill>
                  <a:srgbClr val="09885A"/>
                </a:solidFill>
                <a:effectLst/>
                <a:latin typeface="Courier New" panose="02070309020205020404" pitchFamily="49" charset="0"/>
              </a:rPr>
              <a:t>1</a:t>
            </a:r>
            <a:r>
              <a:rPr lang="en-IN" sz="1050" b="1" dirty="0">
                <a:solidFill>
                  <a:srgbClr val="000000"/>
                </a:solidFill>
                <a:effectLst/>
                <a:latin typeface="Courier New" panose="02070309020205020404" pitchFamily="49" charset="0"/>
              </a:rPr>
              <a:t>)</a:t>
            </a:r>
          </a:p>
          <a:p>
            <a:r>
              <a:rPr lang="en-IN" sz="1050" b="1" dirty="0">
                <a:solidFill>
                  <a:srgbClr val="000000"/>
                </a:solidFill>
                <a:effectLst/>
                <a:latin typeface="Courier New" panose="02070309020205020404" pitchFamily="49" charset="0"/>
              </a:rPr>
              <a:t>X_10 = X_10.reshape(</a:t>
            </a:r>
            <a:r>
              <a:rPr lang="en-IN" sz="1050" b="1" dirty="0">
                <a:solidFill>
                  <a:srgbClr val="795E26"/>
                </a:solidFill>
                <a:effectLst/>
                <a:latin typeface="Courier New" panose="02070309020205020404" pitchFamily="49" charset="0"/>
              </a:rPr>
              <a:t>len</a:t>
            </a:r>
            <a:r>
              <a:rPr lang="en-IN" sz="1050" b="1" dirty="0">
                <a:solidFill>
                  <a:srgbClr val="000000"/>
                </a:solidFill>
                <a:effectLst/>
                <a:latin typeface="Courier New" panose="02070309020205020404" pitchFamily="49" charset="0"/>
              </a:rPr>
              <a:t>(X_10),</a:t>
            </a:r>
            <a:r>
              <a:rPr lang="en-IN" sz="1050" b="1" dirty="0">
                <a:solidFill>
                  <a:srgbClr val="09885A"/>
                </a:solidFill>
                <a:effectLst/>
                <a:latin typeface="Courier New" panose="02070309020205020404" pitchFamily="49" charset="0"/>
              </a:rPr>
              <a:t>1</a:t>
            </a:r>
            <a:r>
              <a:rPr lang="en-IN" sz="1050" b="1" dirty="0">
                <a:solidFill>
                  <a:srgbClr val="000000"/>
                </a:solidFill>
                <a:effectLst/>
                <a:latin typeface="Courier New" panose="02070309020205020404" pitchFamily="49" charset="0"/>
              </a:rPr>
              <a:t>)</a:t>
            </a:r>
          </a:p>
          <a:p>
            <a:r>
              <a:rPr lang="en-IN" sz="1050" b="1" dirty="0">
                <a:solidFill>
                  <a:srgbClr val="000000"/>
                </a:solidFill>
                <a:effectLst/>
                <a:latin typeface="Courier New" panose="02070309020205020404" pitchFamily="49" charset="0"/>
              </a:rPr>
              <a:t>X = np.concatenate((X_0,X_1,X_2,X_3,X_4,X_5,X_6,X_7,X_8,X_9,X_10),axis=</a:t>
            </a:r>
            <a:r>
              <a:rPr lang="en-IN" sz="1050" b="1" dirty="0">
                <a:solidFill>
                  <a:srgbClr val="09885A"/>
                </a:solidFill>
                <a:effectLst/>
                <a:latin typeface="Courier New" panose="02070309020205020404" pitchFamily="49" charset="0"/>
              </a:rPr>
              <a:t>1</a:t>
            </a:r>
            <a:r>
              <a:rPr lang="en-IN" sz="1050" b="1" dirty="0">
                <a:solidFill>
                  <a:srgbClr val="000000"/>
                </a:solidFill>
                <a:effectLst/>
                <a:latin typeface="Courier New" panose="02070309020205020404" pitchFamily="49" charset="0"/>
              </a:rPr>
              <a:t>)</a:t>
            </a:r>
          </a:p>
          <a:p>
            <a:r>
              <a:rPr lang="es-ES" sz="1050" b="1" dirty="0">
                <a:solidFill>
                  <a:srgbClr val="000000"/>
                </a:solidFill>
                <a:effectLst/>
                <a:latin typeface="Courier New" panose="02070309020205020404" pitchFamily="49" charset="0"/>
              </a:rPr>
              <a:t>y_resized = y.reshape(</a:t>
            </a:r>
            <a:r>
              <a:rPr lang="es-ES" sz="1050" b="1" dirty="0" err="1">
                <a:solidFill>
                  <a:srgbClr val="795E26"/>
                </a:solidFill>
                <a:effectLst/>
                <a:latin typeface="Courier New" panose="02070309020205020404" pitchFamily="49" charset="0"/>
              </a:rPr>
              <a:t>len</a:t>
            </a:r>
            <a:r>
              <a:rPr lang="es-ES" sz="1050" b="1" dirty="0">
                <a:solidFill>
                  <a:srgbClr val="000000"/>
                </a:solidFill>
                <a:effectLst/>
                <a:latin typeface="Courier New" panose="02070309020205020404" pitchFamily="49" charset="0"/>
              </a:rPr>
              <a:t>(y),</a:t>
            </a:r>
            <a:r>
              <a:rPr lang="es-ES" sz="1050" b="1" dirty="0">
                <a:solidFill>
                  <a:srgbClr val="09885A"/>
                </a:solidFill>
                <a:effectLst/>
                <a:latin typeface="Courier New" panose="02070309020205020404" pitchFamily="49" charset="0"/>
              </a:rPr>
              <a:t>1</a:t>
            </a:r>
            <a:r>
              <a:rPr lang="es-ES" sz="1050" b="1" dirty="0">
                <a:solidFill>
                  <a:srgbClr val="000000"/>
                </a:solidFill>
                <a:effectLst/>
                <a:latin typeface="Courier New" panose="02070309020205020404" pitchFamily="49" charset="0"/>
              </a:rPr>
              <a:t>)</a:t>
            </a:r>
          </a:p>
          <a:p>
            <a:r>
              <a:rPr lang="en-IN" sz="1050" b="1" dirty="0" err="1">
                <a:solidFill>
                  <a:srgbClr val="000000"/>
                </a:solidFill>
                <a:effectLst/>
                <a:latin typeface="Courier New" panose="02070309020205020404" pitchFamily="49" charset="0"/>
              </a:rPr>
              <a:t>df_explo</a:t>
            </a:r>
            <a:r>
              <a:rPr lang="en-IN" sz="1050" b="1" dirty="0">
                <a:solidFill>
                  <a:srgbClr val="000000"/>
                </a:solidFill>
                <a:effectLst/>
                <a:latin typeface="Courier New" panose="02070309020205020404" pitchFamily="49" charset="0"/>
              </a:rPr>
              <a:t> = </a:t>
            </a:r>
            <a:r>
              <a:rPr lang="en-IN" sz="1050" b="1" dirty="0" err="1">
                <a:solidFill>
                  <a:srgbClr val="000000"/>
                </a:solidFill>
                <a:effectLst/>
                <a:latin typeface="Courier New" panose="02070309020205020404" pitchFamily="49" charset="0"/>
              </a:rPr>
              <a:t>np.concatenate</a:t>
            </a:r>
            <a:r>
              <a:rPr lang="en-IN" sz="1050" b="1" dirty="0">
                <a:solidFill>
                  <a:srgbClr val="000000"/>
                </a:solidFill>
                <a:effectLst/>
                <a:latin typeface="Courier New" panose="02070309020205020404" pitchFamily="49" charset="0"/>
              </a:rPr>
              <a:t>((</a:t>
            </a:r>
            <a:r>
              <a:rPr lang="en-IN" sz="1050" b="1" dirty="0" err="1">
                <a:solidFill>
                  <a:srgbClr val="000000"/>
                </a:solidFill>
                <a:effectLst/>
                <a:latin typeface="Courier New" panose="02070309020205020404" pitchFamily="49" charset="0"/>
              </a:rPr>
              <a:t>y_resized,X</a:t>
            </a:r>
            <a:r>
              <a:rPr lang="en-IN" sz="1050" b="1" dirty="0">
                <a:solidFill>
                  <a:srgbClr val="000000"/>
                </a:solidFill>
                <a:effectLst/>
                <a:latin typeface="Courier New" panose="02070309020205020404" pitchFamily="49" charset="0"/>
              </a:rPr>
              <a:t>),axis=</a:t>
            </a:r>
            <a:r>
              <a:rPr lang="en-IN" sz="1050" b="1" dirty="0">
                <a:solidFill>
                  <a:srgbClr val="09885A"/>
                </a:solidFill>
                <a:effectLst/>
                <a:latin typeface="Courier New" panose="02070309020205020404" pitchFamily="49" charset="0"/>
              </a:rPr>
              <a:t>1</a:t>
            </a:r>
            <a:r>
              <a:rPr lang="en-IN" sz="1050" b="1" dirty="0">
                <a:solidFill>
                  <a:srgbClr val="000000"/>
                </a:solidFill>
                <a:effectLst/>
                <a:latin typeface="Courier New" panose="02070309020205020404" pitchFamily="49" charset="0"/>
              </a:rPr>
              <a:t>)</a:t>
            </a:r>
          </a:p>
          <a:p>
            <a:r>
              <a:rPr lang="en-IN" sz="1050" b="1" dirty="0" err="1">
                <a:solidFill>
                  <a:srgbClr val="000000"/>
                </a:solidFill>
                <a:effectLst/>
                <a:latin typeface="Courier New" panose="02070309020205020404" pitchFamily="49" charset="0"/>
              </a:rPr>
              <a:t>df_explo</a:t>
            </a:r>
            <a:r>
              <a:rPr lang="en-IN" sz="1050" b="1" dirty="0">
                <a:solidFill>
                  <a:srgbClr val="000000"/>
                </a:solidFill>
                <a:effectLst/>
                <a:latin typeface="Courier New" panose="02070309020205020404" pitchFamily="49" charset="0"/>
              </a:rPr>
              <a:t> = </a:t>
            </a:r>
            <a:r>
              <a:rPr lang="en-IN" sz="1050" b="1" dirty="0" err="1">
                <a:solidFill>
                  <a:srgbClr val="000000"/>
                </a:solidFill>
                <a:effectLst/>
                <a:latin typeface="Courier New" panose="02070309020205020404" pitchFamily="49" charset="0"/>
              </a:rPr>
              <a:t>pd.DataFrame</a:t>
            </a:r>
            <a:r>
              <a:rPr lang="en-IN" sz="1050" b="1" dirty="0">
                <a:solidFill>
                  <a:srgbClr val="000000"/>
                </a:solidFill>
                <a:effectLst/>
                <a:latin typeface="Courier New" panose="02070309020205020404" pitchFamily="49" charset="0"/>
              </a:rPr>
              <a:t>(</a:t>
            </a:r>
            <a:r>
              <a:rPr lang="en-IN" sz="1050" b="1" dirty="0" err="1">
                <a:solidFill>
                  <a:srgbClr val="000000"/>
                </a:solidFill>
                <a:effectLst/>
                <a:latin typeface="Courier New" panose="02070309020205020404" pitchFamily="49" charset="0"/>
              </a:rPr>
              <a:t>df_explo</a:t>
            </a:r>
            <a:r>
              <a:rPr lang="en-IN" sz="1050" b="1"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5528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p:nvPr/>
        </p:nvSpPr>
        <p:spPr>
          <a:xfrm>
            <a:off x="452075" y="231050"/>
            <a:ext cx="82677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a:highlight>
                  <a:schemeClr val="lt2"/>
                </a:highlight>
                <a:latin typeface="Oswald"/>
                <a:ea typeface="Oswald"/>
                <a:cs typeface="Oswald"/>
                <a:sym typeface="Oswald"/>
              </a:rPr>
              <a:t>K - FOLDS CROSS VALIDATION</a:t>
            </a:r>
            <a:endParaRPr sz="2100">
              <a:highlight>
                <a:schemeClr val="lt2"/>
              </a:highlight>
              <a:latin typeface="Oswald"/>
              <a:ea typeface="Oswald"/>
              <a:cs typeface="Oswald"/>
              <a:sym typeface="Oswald"/>
            </a:endParaRPr>
          </a:p>
        </p:txBody>
      </p:sp>
      <p:sp>
        <p:nvSpPr>
          <p:cNvPr id="162" name="Google Shape;162;p29"/>
          <p:cNvSpPr txBox="1"/>
          <p:nvPr/>
        </p:nvSpPr>
        <p:spPr>
          <a:xfrm>
            <a:off x="271225" y="796500"/>
            <a:ext cx="8609400" cy="369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250" dirty="0">
                <a:solidFill>
                  <a:schemeClr val="dk1"/>
                </a:solidFill>
                <a:latin typeface="Georgia"/>
                <a:ea typeface="Georgia"/>
                <a:cs typeface="Georgia"/>
                <a:sym typeface="Georgia"/>
              </a:rPr>
              <a:t>Cross-validation is a resampling procedure used to evaluate machine learning models on a limited data sample. It used to estimate the skill of a machine learning model on unseen data.</a:t>
            </a:r>
            <a:endParaRPr sz="1250" dirty="0">
              <a:solidFill>
                <a:schemeClr val="dk1"/>
              </a:solidFill>
              <a:latin typeface="Georgia"/>
              <a:ea typeface="Georgia"/>
              <a:cs typeface="Georgia"/>
              <a:sym typeface="Georgia"/>
            </a:endParaRPr>
          </a:p>
          <a:p>
            <a:pPr marL="0" lvl="0" indent="0" algn="l" rtl="0">
              <a:lnSpc>
                <a:spcPct val="150000"/>
              </a:lnSpc>
              <a:spcBef>
                <a:spcPts val="1400"/>
              </a:spcBef>
              <a:spcAft>
                <a:spcPts val="0"/>
              </a:spcAft>
              <a:buNone/>
            </a:pPr>
            <a:r>
              <a:rPr lang="en" sz="1250" dirty="0">
                <a:solidFill>
                  <a:schemeClr val="dk1"/>
                </a:solidFill>
                <a:latin typeface="Georgia"/>
                <a:ea typeface="Georgia"/>
                <a:cs typeface="Georgia"/>
                <a:sym typeface="Georgia"/>
              </a:rPr>
              <a:t>The procedure has a single parameter called k that refers to the number of groups that a given data sample is to be split into. As such, the procedure is often called k-fold cross-validation. When a specific value for k is chosen, it may be used in place of k in the reference to the model, such as k=10 becoming 10-fold cross-validation. It generally results in a less biased or less optimistic estimate of the model skill than other methods, such as a simple train/test split.                                                                                                                                                 </a:t>
            </a:r>
            <a:endParaRPr sz="1250" dirty="0">
              <a:solidFill>
                <a:schemeClr val="dk1"/>
              </a:solidFill>
              <a:latin typeface="Georgia"/>
              <a:ea typeface="Georgia"/>
              <a:cs typeface="Georgia"/>
              <a:sym typeface="Georgia"/>
            </a:endParaRPr>
          </a:p>
          <a:p>
            <a:pPr marL="0" lvl="0" indent="0" algn="l" rtl="0">
              <a:lnSpc>
                <a:spcPct val="150000"/>
              </a:lnSpc>
              <a:spcBef>
                <a:spcPts val="1400"/>
              </a:spcBef>
              <a:spcAft>
                <a:spcPts val="1400"/>
              </a:spcAft>
              <a:buNone/>
            </a:pPr>
            <a:r>
              <a:rPr lang="en" b="1" dirty="0">
                <a:solidFill>
                  <a:srgbClr val="24292F"/>
                </a:solidFill>
              </a:rPr>
              <a:t>Configuration of K                                                                                                                                                     </a:t>
            </a:r>
            <a:r>
              <a:rPr lang="en" sz="1300" dirty="0">
                <a:solidFill>
                  <a:schemeClr val="dk1"/>
                </a:solidFill>
                <a:latin typeface="Georgia"/>
                <a:ea typeface="Georgia"/>
                <a:cs typeface="Georgia"/>
                <a:sym typeface="Georgia"/>
              </a:rPr>
              <a:t>The k value must be chosen carefully for your data sample.                                                                                                         A poorly chosen value for k may result in a mis-representative idea of the skill of the model, such as a score with a high variance (that may change a lot based on the data used to fit the model), or a high bias, (such as an overestimate of the skill of the model).</a:t>
            </a:r>
            <a:endParaRPr sz="1300" dirty="0">
              <a:solidFill>
                <a:schemeClr val="dk1"/>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p:nvPr/>
        </p:nvSpPr>
        <p:spPr>
          <a:xfrm>
            <a:off x="321475" y="231050"/>
            <a:ext cx="8639400" cy="415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1400"/>
              </a:spcAft>
              <a:buNone/>
            </a:pPr>
            <a:endParaRPr sz="1500" i="1"/>
          </a:p>
        </p:txBody>
      </p:sp>
      <p:sp>
        <p:nvSpPr>
          <p:cNvPr id="168" name="Google Shape;168;p30"/>
          <p:cNvSpPr txBox="1"/>
          <p:nvPr/>
        </p:nvSpPr>
        <p:spPr>
          <a:xfrm>
            <a:off x="346525" y="200150"/>
            <a:ext cx="8589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u="sng">
                <a:latin typeface="Comfortaa"/>
                <a:ea typeface="Comfortaa"/>
                <a:cs typeface="Comfortaa"/>
                <a:sym typeface="Comfortaa"/>
              </a:rPr>
              <a:t>Why do we need K - Folds Cross Validation :</a:t>
            </a:r>
            <a:endParaRPr sz="2000" b="1" u="sng">
              <a:latin typeface="Comfortaa"/>
              <a:ea typeface="Comfortaa"/>
              <a:cs typeface="Comfortaa"/>
              <a:sym typeface="Comfortaa"/>
            </a:endParaRPr>
          </a:p>
        </p:txBody>
      </p:sp>
      <p:sp>
        <p:nvSpPr>
          <p:cNvPr id="169" name="Google Shape;169;p30"/>
          <p:cNvSpPr txBox="1"/>
          <p:nvPr/>
        </p:nvSpPr>
        <p:spPr>
          <a:xfrm>
            <a:off x="251150" y="1034725"/>
            <a:ext cx="8709600" cy="3432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Georgia"/>
                <a:ea typeface="Georgia"/>
                <a:cs typeface="Georgia"/>
                <a:sym typeface="Georgia"/>
              </a:rPr>
              <a:t>                          Once we are done with training our model, we just can’t assume that it is going to work well on data that it has not seen before. In other words, we can't be sure that the model will have the desired accuracy and variance in production environment. </a:t>
            </a:r>
            <a:r>
              <a:rPr lang="en" sz="1500">
                <a:solidFill>
                  <a:srgbClr val="292929"/>
                </a:solidFill>
                <a:highlight>
                  <a:srgbClr val="FFFFFF"/>
                </a:highlight>
                <a:latin typeface="Georgia"/>
                <a:ea typeface="Georgia"/>
                <a:cs typeface="Georgia"/>
                <a:sym typeface="Georgia"/>
              </a:rPr>
              <a:t>For this, we need to validate our model. </a:t>
            </a:r>
            <a:endParaRPr sz="15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5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500">
                <a:solidFill>
                  <a:srgbClr val="292929"/>
                </a:solidFill>
                <a:highlight>
                  <a:srgbClr val="FFFFFF"/>
                </a:highlight>
                <a:latin typeface="Georgia"/>
                <a:ea typeface="Georgia"/>
                <a:cs typeface="Georgia"/>
                <a:sym typeface="Georgia"/>
              </a:rPr>
              <a:t>                           To evaluate the performance of any machine learning model we need to test it on some unseen data. Based on the models performance on unseen data we can say weather our model is Under-fitting/Over-fitting/Well generalized. </a:t>
            </a:r>
            <a:r>
              <a:rPr lang="en" sz="1500">
                <a:solidFill>
                  <a:schemeClr val="dk1"/>
                </a:solidFill>
                <a:highlight>
                  <a:srgbClr val="FFFFFE"/>
                </a:highlight>
                <a:latin typeface="Georgia"/>
                <a:ea typeface="Georgia"/>
                <a:cs typeface="Georgia"/>
                <a:sym typeface="Georgia"/>
              </a:rPr>
              <a:t>Cross validation (CV) is one of the technique used to test the effectiveness of a machine learning models, it is also a re-sampling procedure used to evaluate a model if we have a limited data.</a:t>
            </a:r>
            <a:endParaRPr sz="1500">
              <a:solidFill>
                <a:schemeClr val="dk1"/>
              </a:solidFill>
              <a:highlight>
                <a:srgbClr val="FFFFFE"/>
              </a:highlight>
              <a:latin typeface="Georgia"/>
              <a:ea typeface="Georgia"/>
              <a:cs typeface="Georgia"/>
              <a:sym typeface="Georgia"/>
            </a:endParaRPr>
          </a:p>
          <a:p>
            <a:pPr marL="0" lvl="0" indent="0" algn="l" rtl="0">
              <a:spcBef>
                <a:spcPts val="0"/>
              </a:spcBef>
              <a:spcAft>
                <a:spcPts val="0"/>
              </a:spcAft>
              <a:buNone/>
            </a:pPr>
            <a:endParaRPr sz="1500">
              <a:solidFill>
                <a:schemeClr val="dk1"/>
              </a:solidFill>
              <a:highlight>
                <a:srgbClr val="FFFFFE"/>
              </a:highlight>
              <a:latin typeface="Georgia"/>
              <a:ea typeface="Georgia"/>
              <a:cs typeface="Georgia"/>
              <a:sym typeface="Georgia"/>
            </a:endParaRPr>
          </a:p>
          <a:p>
            <a:pPr marL="0" lvl="0" indent="0" algn="l" rtl="0">
              <a:spcBef>
                <a:spcPts val="0"/>
              </a:spcBef>
              <a:spcAft>
                <a:spcPts val="0"/>
              </a:spcAft>
              <a:buNone/>
            </a:pPr>
            <a:r>
              <a:rPr lang="en" sz="1500">
                <a:solidFill>
                  <a:schemeClr val="dk1"/>
                </a:solidFill>
                <a:highlight>
                  <a:srgbClr val="FFFFFE"/>
                </a:highlight>
                <a:latin typeface="Georgia"/>
                <a:ea typeface="Georgia"/>
                <a:cs typeface="Georgia"/>
                <a:sym typeface="Georgia"/>
              </a:rPr>
              <a:t>                             </a:t>
            </a:r>
            <a:r>
              <a:rPr lang="en" sz="1500">
                <a:solidFill>
                  <a:srgbClr val="292929"/>
                </a:solidFill>
                <a:highlight>
                  <a:srgbClr val="FFFFFF"/>
                </a:highlight>
                <a:latin typeface="Georgia"/>
                <a:ea typeface="Georgia"/>
                <a:cs typeface="Georgia"/>
                <a:sym typeface="Georgia"/>
              </a:rPr>
              <a:t>K-Folds technique is a popular and easy to understand, it generally results in a less biased model compare to other methods. Because it ensures that every observation from the original dataset has the chance of appearing in training and test set. This is one among the best approach if we have a limited input data.</a:t>
            </a:r>
            <a:r>
              <a:rPr lang="en" sz="1600">
                <a:solidFill>
                  <a:srgbClr val="292929"/>
                </a:solidFill>
                <a:highlight>
                  <a:srgbClr val="FFFFFF"/>
                </a:highlight>
                <a:latin typeface="Georgia"/>
                <a:ea typeface="Georgia"/>
                <a:cs typeface="Georgia"/>
                <a:sym typeface="Georgia"/>
              </a:rPr>
              <a:t> </a:t>
            </a:r>
            <a:endParaRPr sz="1600">
              <a:solidFill>
                <a:schemeClr val="dk1"/>
              </a:solidFill>
              <a:highlight>
                <a:srgbClr val="FFFFFE"/>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4" name="Google Shape;64;p14"/>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p:nvPr/>
        </p:nvSpPr>
        <p:spPr>
          <a:xfrm>
            <a:off x="321475" y="180825"/>
            <a:ext cx="72030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a:latin typeface="Oswald"/>
                <a:ea typeface="Oswald"/>
                <a:cs typeface="Oswald"/>
                <a:sym typeface="Oswald"/>
              </a:rPr>
              <a:t>Model Training and Testing</a:t>
            </a:r>
            <a:endParaRPr sz="2100">
              <a:latin typeface="Oswald"/>
              <a:ea typeface="Oswald"/>
              <a:cs typeface="Oswald"/>
              <a:sym typeface="Oswald"/>
            </a:endParaRPr>
          </a:p>
        </p:txBody>
      </p:sp>
      <p:sp>
        <p:nvSpPr>
          <p:cNvPr id="175" name="Google Shape;175;p31"/>
          <p:cNvSpPr txBox="1"/>
          <p:nvPr/>
        </p:nvSpPr>
        <p:spPr>
          <a:xfrm>
            <a:off x="249250" y="1001150"/>
            <a:ext cx="7665000" cy="2382032"/>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050" b="1" dirty="0">
                <a:solidFill>
                  <a:srgbClr val="AF00DB"/>
                </a:solidFill>
                <a:highlight>
                  <a:srgbClr val="FFFFFE"/>
                </a:highlight>
                <a:latin typeface="Courier New"/>
                <a:ea typeface="Courier New"/>
                <a:cs typeface="Courier New"/>
                <a:sym typeface="Courier New"/>
              </a:rPr>
              <a:t>import</a:t>
            </a:r>
            <a:r>
              <a:rPr lang="en" sz="1050" b="1" dirty="0">
                <a:solidFill>
                  <a:schemeClr val="dk1"/>
                </a:solidFill>
                <a:highlight>
                  <a:srgbClr val="FFFFFE"/>
                </a:highlight>
                <a:latin typeface="Courier New"/>
                <a:ea typeface="Courier New"/>
                <a:cs typeface="Courier New"/>
                <a:sym typeface="Courier New"/>
              </a:rPr>
              <a:t> pandas </a:t>
            </a:r>
            <a:r>
              <a:rPr lang="en" sz="1050" b="1" dirty="0">
                <a:solidFill>
                  <a:srgbClr val="AF00DB"/>
                </a:solidFill>
                <a:highlight>
                  <a:srgbClr val="FFFFFE"/>
                </a:highlight>
                <a:latin typeface="Courier New"/>
                <a:ea typeface="Courier New"/>
                <a:cs typeface="Courier New"/>
                <a:sym typeface="Courier New"/>
              </a:rPr>
              <a:t>as</a:t>
            </a:r>
            <a:r>
              <a:rPr lang="en" sz="1050" b="1" dirty="0">
                <a:solidFill>
                  <a:schemeClr val="dk1"/>
                </a:solidFill>
                <a:highlight>
                  <a:srgbClr val="FFFFFE"/>
                </a:highlight>
                <a:latin typeface="Courier New"/>
                <a:ea typeface="Courier New"/>
                <a:cs typeface="Courier New"/>
                <a:sym typeface="Courier New"/>
              </a:rPr>
              <a:t> pd</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rgbClr val="AF00DB"/>
                </a:solidFill>
                <a:highlight>
                  <a:srgbClr val="FFFFFE"/>
                </a:highlight>
                <a:latin typeface="Courier New"/>
                <a:ea typeface="Courier New"/>
                <a:cs typeface="Courier New"/>
                <a:sym typeface="Courier New"/>
              </a:rPr>
              <a:t>import</a:t>
            </a:r>
            <a:r>
              <a:rPr lang="en" sz="1050" b="1" dirty="0">
                <a:solidFill>
                  <a:schemeClr val="dk1"/>
                </a:solidFill>
                <a:highlight>
                  <a:srgbClr val="FFFFFE"/>
                </a:highlight>
                <a:latin typeface="Courier New"/>
                <a:ea typeface="Courier New"/>
                <a:cs typeface="Courier New"/>
                <a:sym typeface="Courier New"/>
              </a:rPr>
              <a:t> numpy </a:t>
            </a:r>
            <a:r>
              <a:rPr lang="en" sz="1050" b="1" dirty="0">
                <a:solidFill>
                  <a:srgbClr val="AF00DB"/>
                </a:solidFill>
                <a:highlight>
                  <a:srgbClr val="FFFFFE"/>
                </a:highlight>
                <a:latin typeface="Courier New"/>
                <a:ea typeface="Courier New"/>
                <a:cs typeface="Courier New"/>
                <a:sym typeface="Courier New"/>
              </a:rPr>
              <a:t>as</a:t>
            </a:r>
            <a:r>
              <a:rPr lang="en" sz="1050" b="1" dirty="0">
                <a:solidFill>
                  <a:schemeClr val="dk1"/>
                </a:solidFill>
                <a:highlight>
                  <a:srgbClr val="FFFFFE"/>
                </a:highlight>
                <a:latin typeface="Courier New"/>
                <a:ea typeface="Courier New"/>
                <a:cs typeface="Courier New"/>
                <a:sym typeface="Courier New"/>
              </a:rPr>
              <a:t> np</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rgbClr val="AF00DB"/>
                </a:solidFill>
                <a:highlight>
                  <a:srgbClr val="FFFFFE"/>
                </a:highlight>
                <a:latin typeface="Courier New"/>
                <a:ea typeface="Courier New"/>
                <a:cs typeface="Courier New"/>
                <a:sym typeface="Courier New"/>
              </a:rPr>
              <a:t>from</a:t>
            </a:r>
            <a:r>
              <a:rPr lang="en" sz="1050" b="1" dirty="0">
                <a:solidFill>
                  <a:schemeClr val="dk1"/>
                </a:solidFill>
                <a:highlight>
                  <a:srgbClr val="FFFFFE"/>
                </a:highlight>
                <a:latin typeface="Courier New"/>
                <a:ea typeface="Courier New"/>
                <a:cs typeface="Courier New"/>
                <a:sym typeface="Courier New"/>
              </a:rPr>
              <a:t> google.colab </a:t>
            </a:r>
            <a:r>
              <a:rPr lang="en" sz="1050" b="1" dirty="0">
                <a:solidFill>
                  <a:srgbClr val="AF00DB"/>
                </a:solidFill>
                <a:highlight>
                  <a:srgbClr val="FFFFFE"/>
                </a:highlight>
                <a:latin typeface="Courier New"/>
                <a:ea typeface="Courier New"/>
                <a:cs typeface="Courier New"/>
                <a:sym typeface="Courier New"/>
              </a:rPr>
              <a:t>import</a:t>
            </a:r>
            <a:r>
              <a:rPr lang="en" sz="1050" b="1" dirty="0">
                <a:solidFill>
                  <a:schemeClr val="dk1"/>
                </a:solidFill>
                <a:highlight>
                  <a:srgbClr val="FFFFFE"/>
                </a:highlight>
                <a:latin typeface="Courier New"/>
                <a:ea typeface="Courier New"/>
                <a:cs typeface="Courier New"/>
                <a:sym typeface="Courier New"/>
              </a:rPr>
              <a:t> drive</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dirty="0">
                <a:solidFill>
                  <a:schemeClr val="dk1"/>
                </a:solidFill>
                <a:highlight>
                  <a:srgbClr val="FFFFFE"/>
                </a:highlight>
                <a:latin typeface="Courier New"/>
                <a:ea typeface="Courier New"/>
                <a:cs typeface="Courier New"/>
                <a:sym typeface="Courier New"/>
              </a:rPr>
              <a:t>drive.mount(</a:t>
            </a:r>
            <a:r>
              <a:rPr lang="en" sz="1050" b="1" dirty="0">
                <a:solidFill>
                  <a:srgbClr val="A31515"/>
                </a:solidFill>
                <a:highlight>
                  <a:srgbClr val="FFFFFE"/>
                </a:highlight>
                <a:latin typeface="Courier New"/>
                <a:ea typeface="Courier New"/>
                <a:cs typeface="Courier New"/>
                <a:sym typeface="Courier New"/>
              </a:rPr>
              <a:t>'/content/drive'</a:t>
            </a:r>
            <a:r>
              <a:rPr lang="en" sz="1050" b="1" dirty="0">
                <a:solidFill>
                  <a:schemeClr val="dk1"/>
                </a:solidFill>
                <a:highlight>
                  <a:srgbClr val="FFFFFE"/>
                </a:highlight>
                <a:latin typeface="Courier New"/>
                <a:ea typeface="Courier New"/>
                <a:cs typeface="Courier New"/>
                <a:sym typeface="Courier New"/>
              </a:rPr>
              <a:t>)</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dirty="0">
                <a:solidFill>
                  <a:srgbClr val="AF00DB"/>
                </a:solidFill>
                <a:highlight>
                  <a:srgbClr val="FFFFFE"/>
                </a:highlight>
                <a:latin typeface="Courier New"/>
                <a:ea typeface="Courier New"/>
                <a:cs typeface="Courier New"/>
                <a:sym typeface="Courier New"/>
              </a:rPr>
              <a:t>from</a:t>
            </a:r>
            <a:r>
              <a:rPr lang="en" sz="1050" b="1" dirty="0">
                <a:solidFill>
                  <a:schemeClr val="dk1"/>
                </a:solidFill>
                <a:highlight>
                  <a:srgbClr val="FFFFFE"/>
                </a:highlight>
                <a:latin typeface="Courier New"/>
                <a:ea typeface="Courier New"/>
                <a:cs typeface="Courier New"/>
                <a:sym typeface="Courier New"/>
              </a:rPr>
              <a:t> sklearn.preprocessing </a:t>
            </a:r>
            <a:r>
              <a:rPr lang="en" sz="1050" b="1" dirty="0">
                <a:solidFill>
                  <a:srgbClr val="AF00DB"/>
                </a:solidFill>
                <a:highlight>
                  <a:srgbClr val="FFFFFE"/>
                </a:highlight>
                <a:latin typeface="Courier New"/>
                <a:ea typeface="Courier New"/>
                <a:cs typeface="Courier New"/>
                <a:sym typeface="Courier New"/>
              </a:rPr>
              <a:t>import</a:t>
            </a:r>
            <a:r>
              <a:rPr lang="en" sz="1050" b="1" dirty="0">
                <a:solidFill>
                  <a:schemeClr val="dk1"/>
                </a:solidFill>
                <a:highlight>
                  <a:srgbClr val="FFFFFE"/>
                </a:highlight>
                <a:latin typeface="Courier New"/>
                <a:ea typeface="Courier New"/>
                <a:cs typeface="Courier New"/>
                <a:sym typeface="Courier New"/>
              </a:rPr>
              <a:t> StandardScaler</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dirty="0">
                <a:solidFill>
                  <a:srgbClr val="AF00DB"/>
                </a:solidFill>
                <a:highlight>
                  <a:srgbClr val="FFFFFE"/>
                </a:highlight>
                <a:latin typeface="Courier New"/>
                <a:ea typeface="Courier New"/>
                <a:cs typeface="Courier New"/>
                <a:sym typeface="Courier New"/>
              </a:rPr>
              <a:t>from</a:t>
            </a:r>
            <a:r>
              <a:rPr lang="en" sz="1050" b="1" dirty="0">
                <a:solidFill>
                  <a:schemeClr val="dk1"/>
                </a:solidFill>
                <a:highlight>
                  <a:srgbClr val="FFFFFE"/>
                </a:highlight>
                <a:latin typeface="Courier New"/>
                <a:ea typeface="Courier New"/>
                <a:cs typeface="Courier New"/>
                <a:sym typeface="Courier New"/>
              </a:rPr>
              <a:t> sklearn.pipeline </a:t>
            </a:r>
            <a:r>
              <a:rPr lang="en" sz="1050" b="1" dirty="0">
                <a:solidFill>
                  <a:srgbClr val="AF00DB"/>
                </a:solidFill>
                <a:highlight>
                  <a:srgbClr val="FFFFFE"/>
                </a:highlight>
                <a:latin typeface="Courier New"/>
                <a:ea typeface="Courier New"/>
                <a:cs typeface="Courier New"/>
                <a:sym typeface="Courier New"/>
              </a:rPr>
              <a:t>import</a:t>
            </a:r>
            <a:r>
              <a:rPr lang="en" sz="1050" b="1" dirty="0">
                <a:solidFill>
                  <a:schemeClr val="dk1"/>
                </a:solidFill>
                <a:highlight>
                  <a:srgbClr val="FFFFFE"/>
                </a:highlight>
                <a:latin typeface="Courier New"/>
                <a:ea typeface="Courier New"/>
                <a:cs typeface="Courier New"/>
                <a:sym typeface="Courier New"/>
              </a:rPr>
              <a:t> Pipeline</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dirty="0">
                <a:solidFill>
                  <a:srgbClr val="AF00DB"/>
                </a:solidFill>
                <a:highlight>
                  <a:srgbClr val="FFFFFE"/>
                </a:highlight>
                <a:latin typeface="Courier New"/>
                <a:ea typeface="Courier New"/>
                <a:cs typeface="Courier New"/>
                <a:sym typeface="Courier New"/>
              </a:rPr>
              <a:t>from</a:t>
            </a:r>
            <a:r>
              <a:rPr lang="en" sz="1050" b="1" dirty="0">
                <a:solidFill>
                  <a:schemeClr val="dk1"/>
                </a:solidFill>
                <a:highlight>
                  <a:srgbClr val="FFFFFE"/>
                </a:highlight>
                <a:latin typeface="Courier New"/>
                <a:ea typeface="Courier New"/>
                <a:cs typeface="Courier New"/>
                <a:sym typeface="Courier New"/>
              </a:rPr>
              <a:t> sklearn.linear_model </a:t>
            </a:r>
            <a:r>
              <a:rPr lang="en" sz="1050" b="1" dirty="0">
                <a:solidFill>
                  <a:srgbClr val="AF00DB"/>
                </a:solidFill>
                <a:highlight>
                  <a:srgbClr val="FFFFFE"/>
                </a:highlight>
                <a:latin typeface="Courier New"/>
                <a:ea typeface="Courier New"/>
                <a:cs typeface="Courier New"/>
                <a:sym typeface="Courier New"/>
              </a:rPr>
              <a:t>import</a:t>
            </a:r>
            <a:r>
              <a:rPr lang="en" sz="1050" b="1" dirty="0">
                <a:solidFill>
                  <a:schemeClr val="dk1"/>
                </a:solidFill>
                <a:highlight>
                  <a:srgbClr val="FFFFFE"/>
                </a:highlight>
                <a:latin typeface="Courier New"/>
                <a:ea typeface="Courier New"/>
                <a:cs typeface="Courier New"/>
                <a:sym typeface="Courier New"/>
              </a:rPr>
              <a:t> LogisticRegression</a:t>
            </a:r>
            <a:endParaRPr lang="en-US"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b="1" dirty="0">
                <a:solidFill>
                  <a:srgbClr val="AF00DB"/>
                </a:solidFill>
                <a:highlight>
                  <a:srgbClr val="FFFFFE"/>
                </a:highlight>
                <a:latin typeface="Courier New"/>
                <a:ea typeface="Courier New"/>
                <a:cs typeface="Courier New"/>
                <a:sym typeface="Courier New"/>
              </a:rPr>
              <a:t>from</a:t>
            </a:r>
            <a:r>
              <a:rPr lang="en-US" sz="1050" b="1" dirty="0">
                <a:solidFill>
                  <a:schemeClr val="dk1"/>
                </a:solidFill>
                <a:highlight>
                  <a:srgbClr val="FFFFFE"/>
                </a:highlight>
                <a:latin typeface="Courier New"/>
                <a:ea typeface="Courier New"/>
                <a:cs typeface="Courier New"/>
                <a:sym typeface="Courier New"/>
              </a:rPr>
              <a:t> </a:t>
            </a:r>
            <a:r>
              <a:rPr lang="en-US" sz="1050" b="1" dirty="0" err="1">
                <a:solidFill>
                  <a:schemeClr val="dk1"/>
                </a:solidFill>
                <a:highlight>
                  <a:srgbClr val="FFFFFE"/>
                </a:highlight>
                <a:latin typeface="Courier New"/>
                <a:ea typeface="Courier New"/>
                <a:cs typeface="Courier New"/>
                <a:sym typeface="Courier New"/>
              </a:rPr>
              <a:t>sklearn.metrics</a:t>
            </a:r>
            <a:r>
              <a:rPr lang="en-US" sz="1050" b="1" dirty="0">
                <a:solidFill>
                  <a:schemeClr val="dk1"/>
                </a:solidFill>
                <a:highlight>
                  <a:srgbClr val="FFFFFE"/>
                </a:highlight>
                <a:latin typeface="Courier New"/>
                <a:ea typeface="Courier New"/>
                <a:cs typeface="Courier New"/>
                <a:sym typeface="Courier New"/>
              </a:rPr>
              <a:t> </a:t>
            </a:r>
            <a:r>
              <a:rPr lang="en-US" sz="1050" b="1" dirty="0">
                <a:solidFill>
                  <a:srgbClr val="AF00DB"/>
                </a:solidFill>
                <a:highlight>
                  <a:srgbClr val="FFFFFE"/>
                </a:highlight>
                <a:latin typeface="Courier New"/>
                <a:ea typeface="Courier New"/>
                <a:cs typeface="Courier New"/>
                <a:sym typeface="Courier New"/>
              </a:rPr>
              <a:t>import</a:t>
            </a:r>
            <a:r>
              <a:rPr lang="en-US" sz="1050" b="1" dirty="0">
                <a:solidFill>
                  <a:schemeClr val="dk1"/>
                </a:solidFill>
                <a:highlight>
                  <a:srgbClr val="FFFFFE"/>
                </a:highlight>
                <a:latin typeface="Courier New"/>
                <a:ea typeface="Courier New"/>
                <a:cs typeface="Courier New"/>
                <a:sym typeface="Courier New"/>
              </a:rPr>
              <a:t> </a:t>
            </a:r>
            <a:r>
              <a:rPr lang="en-US" sz="1050" b="1" dirty="0" err="1">
                <a:solidFill>
                  <a:schemeClr val="dk1"/>
                </a:solidFill>
                <a:highlight>
                  <a:srgbClr val="FFFFFE"/>
                </a:highlight>
                <a:latin typeface="Courier New"/>
                <a:ea typeface="Courier New"/>
                <a:cs typeface="Courier New"/>
                <a:sym typeface="Courier New"/>
              </a:rPr>
              <a:t>accuracy_score</a:t>
            </a:r>
            <a:endParaRPr lang="en-US"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b="1" dirty="0">
                <a:solidFill>
                  <a:srgbClr val="AF00DB"/>
                </a:solidFill>
                <a:highlight>
                  <a:srgbClr val="FFFFFE"/>
                </a:highlight>
                <a:latin typeface="Courier New"/>
                <a:ea typeface="Courier New"/>
                <a:cs typeface="Courier New"/>
                <a:sym typeface="Courier New"/>
              </a:rPr>
              <a:t>import</a:t>
            </a:r>
            <a:r>
              <a:rPr lang="en-US" sz="1050" b="1" dirty="0">
                <a:solidFill>
                  <a:schemeClr val="dk1"/>
                </a:solidFill>
                <a:highlight>
                  <a:srgbClr val="FFFFFE"/>
                </a:highlight>
                <a:latin typeface="Courier New"/>
                <a:ea typeface="Courier New"/>
                <a:cs typeface="Courier New"/>
                <a:sym typeface="Courier New"/>
              </a:rPr>
              <a:t> </a:t>
            </a:r>
            <a:r>
              <a:rPr lang="en-US" sz="1050" b="1" dirty="0" err="1">
                <a:solidFill>
                  <a:schemeClr val="dk1"/>
                </a:solidFill>
                <a:highlight>
                  <a:srgbClr val="FFFFFE"/>
                </a:highlight>
                <a:latin typeface="Courier New"/>
                <a:ea typeface="Courier New"/>
                <a:cs typeface="Courier New"/>
                <a:sym typeface="Courier New"/>
              </a:rPr>
              <a:t>matplotlib.pyplot</a:t>
            </a:r>
            <a:r>
              <a:rPr lang="en-US" sz="1050" b="1" dirty="0">
                <a:solidFill>
                  <a:schemeClr val="dk1"/>
                </a:solidFill>
                <a:highlight>
                  <a:srgbClr val="FFFFFE"/>
                </a:highlight>
                <a:latin typeface="Courier New"/>
                <a:ea typeface="Courier New"/>
                <a:cs typeface="Courier New"/>
                <a:sym typeface="Courier New"/>
              </a:rPr>
              <a:t> </a:t>
            </a:r>
            <a:r>
              <a:rPr lang="en-US" sz="1050" b="1" dirty="0">
                <a:solidFill>
                  <a:srgbClr val="AF00DB"/>
                </a:solidFill>
                <a:highlight>
                  <a:srgbClr val="FFFFFE"/>
                </a:highlight>
                <a:latin typeface="Courier New"/>
                <a:ea typeface="Courier New"/>
                <a:cs typeface="Courier New"/>
                <a:sym typeface="Courier New"/>
              </a:rPr>
              <a:t>as</a:t>
            </a:r>
            <a:r>
              <a:rPr lang="en-US" sz="1050" b="1" dirty="0">
                <a:solidFill>
                  <a:schemeClr val="dk1"/>
                </a:solidFill>
                <a:highlight>
                  <a:srgbClr val="FFFFFE"/>
                </a:highlight>
                <a:latin typeface="Courier New"/>
                <a:ea typeface="Courier New"/>
                <a:cs typeface="Courier New"/>
                <a:sym typeface="Courier New"/>
              </a:rPr>
              <a:t> </a:t>
            </a:r>
            <a:r>
              <a:rPr lang="en-US" sz="1050" b="1" dirty="0" err="1">
                <a:solidFill>
                  <a:schemeClr val="dk1"/>
                </a:solidFill>
                <a:highlight>
                  <a:srgbClr val="FFFFFE"/>
                </a:highlight>
                <a:latin typeface="Courier New"/>
                <a:ea typeface="Courier New"/>
                <a:cs typeface="Courier New"/>
                <a:sym typeface="Courier New"/>
              </a:rPr>
              <a:t>plt</a:t>
            </a:r>
            <a:endParaRPr lang="en-US"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dirty="0">
                <a:solidFill>
                  <a:srgbClr val="AF00DB"/>
                </a:solidFill>
                <a:highlight>
                  <a:srgbClr val="FFFFFE"/>
                </a:highlight>
                <a:latin typeface="Courier New"/>
                <a:ea typeface="Courier New"/>
                <a:cs typeface="Courier New"/>
                <a:sym typeface="Courier New"/>
              </a:rPr>
              <a:t>from</a:t>
            </a:r>
            <a:r>
              <a:rPr lang="en" sz="1050" b="1" dirty="0">
                <a:solidFill>
                  <a:schemeClr val="dk1"/>
                </a:solidFill>
                <a:highlight>
                  <a:srgbClr val="FFFFFE"/>
                </a:highlight>
                <a:latin typeface="Courier New"/>
                <a:ea typeface="Courier New"/>
                <a:cs typeface="Courier New"/>
                <a:sym typeface="Courier New"/>
              </a:rPr>
              <a:t> sklearn.model_selection </a:t>
            </a:r>
            <a:r>
              <a:rPr lang="en" sz="1050" b="1" dirty="0">
                <a:solidFill>
                  <a:srgbClr val="AF00DB"/>
                </a:solidFill>
                <a:highlight>
                  <a:srgbClr val="FFFFFE"/>
                </a:highlight>
                <a:latin typeface="Courier New"/>
                <a:ea typeface="Courier New"/>
                <a:cs typeface="Courier New"/>
                <a:sym typeface="Courier New"/>
              </a:rPr>
              <a:t>import</a:t>
            </a:r>
            <a:r>
              <a:rPr lang="en" sz="1050" b="1" dirty="0">
                <a:solidFill>
                  <a:schemeClr val="dk1"/>
                </a:solidFill>
                <a:highlight>
                  <a:srgbClr val="FFFFFE"/>
                </a:highlight>
                <a:latin typeface="Courier New"/>
                <a:ea typeface="Courier New"/>
                <a:cs typeface="Courier New"/>
                <a:sym typeface="Courier New"/>
              </a:rPr>
              <a:t> learning_curve</a:t>
            </a:r>
            <a:endParaRPr b="1" dirty="0"/>
          </a:p>
        </p:txBody>
      </p:sp>
      <p:sp>
        <p:nvSpPr>
          <p:cNvPr id="176" name="Google Shape;176;p31"/>
          <p:cNvSpPr txBox="1"/>
          <p:nvPr/>
        </p:nvSpPr>
        <p:spPr>
          <a:xfrm>
            <a:off x="241100" y="3495850"/>
            <a:ext cx="8518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u="sng" dirty="0">
                <a:latin typeface="Comfortaa"/>
                <a:ea typeface="Comfortaa"/>
                <a:cs typeface="Comfortaa"/>
                <a:sym typeface="Comfortaa"/>
              </a:rPr>
              <a:t>Splitting Dataset into </a:t>
            </a:r>
            <a:r>
              <a:rPr lang="en" sz="1500" b="1" u="sng" dirty="0">
                <a:solidFill>
                  <a:schemeClr val="accent2"/>
                </a:solidFill>
                <a:highlight>
                  <a:srgbClr val="FFFFFF"/>
                </a:highlight>
                <a:latin typeface="Comfortaa"/>
                <a:ea typeface="Comfortaa"/>
                <a:cs typeface="Comfortaa"/>
                <a:sym typeface="Comfortaa"/>
              </a:rPr>
              <a:t>80:20 ratio (Train dataset contains 80% features and Test Dataset contains 20% features) :</a:t>
            </a:r>
            <a:endParaRPr sz="1500" b="1" u="sng" dirty="0">
              <a:latin typeface="Comfortaa"/>
              <a:ea typeface="Comfortaa"/>
              <a:cs typeface="Comfortaa"/>
              <a:sym typeface="Comfortaa"/>
            </a:endParaRPr>
          </a:p>
        </p:txBody>
      </p:sp>
      <p:sp>
        <p:nvSpPr>
          <p:cNvPr id="177" name="Google Shape;177;p31"/>
          <p:cNvSpPr txBox="1"/>
          <p:nvPr/>
        </p:nvSpPr>
        <p:spPr>
          <a:xfrm>
            <a:off x="241100" y="4142350"/>
            <a:ext cx="8147100" cy="5655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050" b="1">
                <a:solidFill>
                  <a:srgbClr val="AF00DB"/>
                </a:solidFill>
                <a:highlight>
                  <a:srgbClr val="FFFFFE"/>
                </a:highlight>
                <a:latin typeface="Courier New"/>
                <a:ea typeface="Courier New"/>
                <a:cs typeface="Courier New"/>
                <a:sym typeface="Courier New"/>
              </a:rPr>
              <a:t>from</a:t>
            </a:r>
            <a:r>
              <a:rPr lang="en" sz="1050" b="1">
                <a:solidFill>
                  <a:schemeClr val="dk1"/>
                </a:solidFill>
                <a:highlight>
                  <a:srgbClr val="FFFFFE"/>
                </a:highlight>
                <a:latin typeface="Courier New"/>
                <a:ea typeface="Courier New"/>
                <a:cs typeface="Courier New"/>
                <a:sym typeface="Courier New"/>
              </a:rPr>
              <a:t> sklearn.model_selection </a:t>
            </a:r>
            <a:r>
              <a:rPr lang="en" sz="1050" b="1">
                <a:solidFill>
                  <a:srgbClr val="AF00DB"/>
                </a:solidFill>
                <a:highlight>
                  <a:srgbClr val="FFFFFE"/>
                </a:highlight>
                <a:latin typeface="Courier New"/>
                <a:ea typeface="Courier New"/>
                <a:cs typeface="Courier New"/>
                <a:sym typeface="Courier New"/>
              </a:rPr>
              <a:t>import</a:t>
            </a:r>
            <a:r>
              <a:rPr lang="en" sz="1050" b="1">
                <a:solidFill>
                  <a:schemeClr val="dk1"/>
                </a:solidFill>
                <a:highlight>
                  <a:srgbClr val="FFFFFE"/>
                </a:highlight>
                <a:latin typeface="Courier New"/>
                <a:ea typeface="Courier New"/>
                <a:cs typeface="Courier New"/>
                <a:sym typeface="Courier New"/>
              </a:rPr>
              <a:t> train_test_split</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solidFill>
                  <a:schemeClr val="dk1"/>
                </a:solidFill>
                <a:highlight>
                  <a:srgbClr val="FFFFFE"/>
                </a:highlight>
                <a:latin typeface="Courier New"/>
                <a:ea typeface="Courier New"/>
                <a:cs typeface="Courier New"/>
                <a:sym typeface="Courier New"/>
              </a:rPr>
              <a:t>X_train, X_test, y_train, y_test = train_test_split(X,y, test_size=</a:t>
            </a:r>
            <a:r>
              <a:rPr lang="en" sz="1050" b="1">
                <a:solidFill>
                  <a:srgbClr val="09885A"/>
                </a:solidFill>
                <a:highlight>
                  <a:srgbClr val="FFFFFE"/>
                </a:highlight>
                <a:latin typeface="Courier New"/>
                <a:ea typeface="Courier New"/>
                <a:cs typeface="Courier New"/>
                <a:sym typeface="Courier New"/>
              </a:rPr>
              <a:t>0.2</a:t>
            </a:r>
            <a:r>
              <a:rPr lang="en" sz="1050" b="1">
                <a:solidFill>
                  <a:schemeClr val="dk1"/>
                </a:solidFill>
                <a:highlight>
                  <a:srgbClr val="FFFFFE"/>
                </a:highlight>
                <a:latin typeface="Courier New"/>
                <a:ea typeface="Courier New"/>
                <a:cs typeface="Courier New"/>
                <a:sym typeface="Courier New"/>
              </a:rPr>
              <a:t>, random_state = </a:t>
            </a:r>
            <a:r>
              <a:rPr lang="en" sz="1050" b="1">
                <a:solidFill>
                  <a:srgbClr val="09885A"/>
                </a:solidFill>
                <a:highlight>
                  <a:srgbClr val="FFFFFE"/>
                </a:highlight>
                <a:latin typeface="Courier New"/>
                <a:ea typeface="Courier New"/>
                <a:cs typeface="Courier New"/>
                <a:sym typeface="Courier New"/>
              </a:rPr>
              <a:t>1</a:t>
            </a:r>
            <a:r>
              <a:rPr lang="en" sz="1050" b="1">
                <a:solidFill>
                  <a:schemeClr val="dk1"/>
                </a:solidFill>
                <a:highlight>
                  <a:srgbClr val="FFFFFE"/>
                </a:highlight>
                <a:latin typeface="Courier New"/>
                <a:ea typeface="Courier New"/>
                <a:cs typeface="Courier New"/>
                <a:sym typeface="Courier New"/>
              </a:rPr>
              <a:t>)</a:t>
            </a:r>
            <a:endParaRPr b="1"/>
          </a:p>
        </p:txBody>
      </p:sp>
      <p:sp>
        <p:nvSpPr>
          <p:cNvPr id="178" name="Google Shape;178;p31"/>
          <p:cNvSpPr txBox="1"/>
          <p:nvPr/>
        </p:nvSpPr>
        <p:spPr>
          <a:xfrm>
            <a:off x="249250" y="657100"/>
            <a:ext cx="652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u="sng">
                <a:latin typeface="Comfortaa"/>
                <a:ea typeface="Comfortaa"/>
                <a:cs typeface="Comfortaa"/>
                <a:sym typeface="Comfortaa"/>
              </a:rPr>
              <a:t>Required Libraries :</a:t>
            </a:r>
            <a:endParaRPr sz="1500" b="1" u="sng">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p:nvPr/>
        </p:nvSpPr>
        <p:spPr>
          <a:xfrm>
            <a:off x="221100" y="210975"/>
            <a:ext cx="8619300" cy="400200"/>
          </a:xfrm>
          <a:prstGeom prst="rect">
            <a:avLst/>
          </a:prstGeom>
          <a:noFill/>
          <a:ln>
            <a:noFill/>
          </a:ln>
        </p:spPr>
        <p:txBody>
          <a:bodyPr spcFirstLastPara="1" wrap="square" lIns="91425" tIns="91425" rIns="91425" bIns="91425" anchor="t" anchorCtr="0">
            <a:spAutoFit/>
          </a:bodyPr>
          <a:lstStyle/>
          <a:p>
            <a:pPr marL="0" marR="114300" lvl="0" indent="0" algn="l" rtl="0">
              <a:lnSpc>
                <a:spcPct val="135714"/>
              </a:lnSpc>
              <a:spcBef>
                <a:spcPts val="1300"/>
              </a:spcBef>
              <a:spcAft>
                <a:spcPts val="400"/>
              </a:spcAft>
              <a:buNone/>
            </a:pPr>
            <a:r>
              <a:rPr lang="en" b="1" u="sng">
                <a:solidFill>
                  <a:schemeClr val="accent2"/>
                </a:solidFill>
                <a:latin typeface="Comfortaa"/>
                <a:ea typeface="Comfortaa"/>
                <a:cs typeface="Comfortaa"/>
                <a:sym typeface="Comfortaa"/>
              </a:rPr>
              <a:t>5-Fold Cross validation Estimation for Logistic Regression :</a:t>
            </a:r>
            <a:endParaRPr b="1" u="sng">
              <a:latin typeface="Comfortaa"/>
              <a:ea typeface="Comfortaa"/>
              <a:cs typeface="Comfortaa"/>
              <a:sym typeface="Comfortaa"/>
            </a:endParaRPr>
          </a:p>
        </p:txBody>
      </p:sp>
      <p:sp>
        <p:nvSpPr>
          <p:cNvPr id="184" name="Google Shape;184;p32"/>
          <p:cNvSpPr txBox="1"/>
          <p:nvPr/>
        </p:nvSpPr>
        <p:spPr>
          <a:xfrm>
            <a:off x="226050" y="663025"/>
            <a:ext cx="8609400" cy="400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endParaRPr b="1"/>
          </a:p>
        </p:txBody>
      </p:sp>
      <p:pic>
        <p:nvPicPr>
          <p:cNvPr id="185" name="Google Shape;185;p32"/>
          <p:cNvPicPr preferRelativeResize="0"/>
          <p:nvPr/>
        </p:nvPicPr>
        <p:blipFill>
          <a:blip r:embed="rId3">
            <a:alphaModFix/>
          </a:blip>
          <a:stretch>
            <a:fillRect/>
          </a:stretch>
        </p:blipFill>
        <p:spPr>
          <a:xfrm>
            <a:off x="688150" y="753425"/>
            <a:ext cx="7458001" cy="40886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p:nvPr/>
        </p:nvSpPr>
        <p:spPr>
          <a:xfrm>
            <a:off x="170775" y="190875"/>
            <a:ext cx="8378400" cy="400200"/>
          </a:xfrm>
          <a:prstGeom prst="rect">
            <a:avLst/>
          </a:prstGeom>
          <a:noFill/>
          <a:ln>
            <a:noFill/>
          </a:ln>
        </p:spPr>
        <p:txBody>
          <a:bodyPr spcFirstLastPara="1" wrap="square" lIns="91425" tIns="91425" rIns="91425" bIns="91425" anchor="t" anchorCtr="0">
            <a:spAutoFit/>
          </a:bodyPr>
          <a:lstStyle/>
          <a:p>
            <a:pPr marL="0" marR="114300" lvl="0" indent="0" algn="l" rtl="0">
              <a:lnSpc>
                <a:spcPct val="135714"/>
              </a:lnSpc>
              <a:spcBef>
                <a:spcPts val="1300"/>
              </a:spcBef>
              <a:spcAft>
                <a:spcPts val="400"/>
              </a:spcAft>
              <a:buNone/>
            </a:pPr>
            <a:r>
              <a:rPr lang="en" b="1" u="sng">
                <a:solidFill>
                  <a:schemeClr val="accent2"/>
                </a:solidFill>
                <a:latin typeface="Comfortaa"/>
                <a:ea typeface="Comfortaa"/>
                <a:cs typeface="Comfortaa"/>
                <a:sym typeface="Comfortaa"/>
              </a:rPr>
              <a:t>5-Fold Cross validation Estimation for </a:t>
            </a:r>
            <a:r>
              <a:rPr lang="en" b="1" u="sng">
                <a:solidFill>
                  <a:schemeClr val="accent2"/>
                </a:solidFill>
                <a:highlight>
                  <a:srgbClr val="FFFFFF"/>
                </a:highlight>
                <a:latin typeface="Comfortaa"/>
                <a:ea typeface="Comfortaa"/>
                <a:cs typeface="Comfortaa"/>
                <a:sym typeface="Comfortaa"/>
              </a:rPr>
              <a:t>Random Forest </a:t>
            </a:r>
            <a:r>
              <a:rPr lang="en" b="1" u="sng">
                <a:solidFill>
                  <a:schemeClr val="accent2"/>
                </a:solidFill>
                <a:latin typeface="Comfortaa"/>
                <a:ea typeface="Comfortaa"/>
                <a:cs typeface="Comfortaa"/>
                <a:sym typeface="Comfortaa"/>
              </a:rPr>
              <a:t>:</a:t>
            </a:r>
            <a:endParaRPr/>
          </a:p>
        </p:txBody>
      </p:sp>
      <p:pic>
        <p:nvPicPr>
          <p:cNvPr id="191" name="Google Shape;191;p33"/>
          <p:cNvPicPr preferRelativeResize="0"/>
          <p:nvPr/>
        </p:nvPicPr>
        <p:blipFill>
          <a:blip r:embed="rId3">
            <a:alphaModFix/>
          </a:blip>
          <a:stretch>
            <a:fillRect/>
          </a:stretch>
        </p:blipFill>
        <p:spPr>
          <a:xfrm>
            <a:off x="152400" y="894175"/>
            <a:ext cx="8839199" cy="39867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p:nvPr/>
        </p:nvSpPr>
        <p:spPr>
          <a:xfrm>
            <a:off x="192000" y="160700"/>
            <a:ext cx="8699700" cy="400200"/>
          </a:xfrm>
          <a:prstGeom prst="rect">
            <a:avLst/>
          </a:prstGeom>
          <a:noFill/>
          <a:ln>
            <a:noFill/>
          </a:ln>
        </p:spPr>
        <p:txBody>
          <a:bodyPr spcFirstLastPara="1" wrap="square" lIns="91425" tIns="91425" rIns="91425" bIns="91425" anchor="t" anchorCtr="0">
            <a:spAutoFit/>
          </a:bodyPr>
          <a:lstStyle/>
          <a:p>
            <a:pPr marL="0" marR="114300" lvl="0" indent="0" algn="l" rtl="0">
              <a:lnSpc>
                <a:spcPct val="135714"/>
              </a:lnSpc>
              <a:spcBef>
                <a:spcPts val="1300"/>
              </a:spcBef>
              <a:spcAft>
                <a:spcPts val="400"/>
              </a:spcAft>
              <a:buClr>
                <a:schemeClr val="dk1"/>
              </a:buClr>
              <a:buSzPts val="1100"/>
              <a:buFont typeface="Arial"/>
              <a:buNone/>
            </a:pPr>
            <a:r>
              <a:rPr lang="en" b="1" u="sng">
                <a:solidFill>
                  <a:schemeClr val="accent2"/>
                </a:solidFill>
                <a:latin typeface="Comfortaa"/>
                <a:ea typeface="Comfortaa"/>
                <a:cs typeface="Comfortaa"/>
                <a:sym typeface="Comfortaa"/>
              </a:rPr>
              <a:t>5-Fold Cross validation Estimation for </a:t>
            </a:r>
            <a:r>
              <a:rPr lang="en" b="1" u="sng">
                <a:solidFill>
                  <a:schemeClr val="accent2"/>
                </a:solidFill>
                <a:highlight>
                  <a:srgbClr val="FFFFFF"/>
                </a:highlight>
                <a:latin typeface="Comfortaa"/>
                <a:ea typeface="Comfortaa"/>
                <a:cs typeface="Comfortaa"/>
                <a:sym typeface="Comfortaa"/>
              </a:rPr>
              <a:t>ANN </a:t>
            </a:r>
            <a:r>
              <a:rPr lang="en" b="1" u="sng">
                <a:solidFill>
                  <a:schemeClr val="accent2"/>
                </a:solidFill>
                <a:latin typeface="Comfortaa"/>
                <a:ea typeface="Comfortaa"/>
                <a:cs typeface="Comfortaa"/>
                <a:sym typeface="Comfortaa"/>
              </a:rPr>
              <a:t>:</a:t>
            </a:r>
            <a:endParaRPr/>
          </a:p>
        </p:txBody>
      </p:sp>
      <p:pic>
        <p:nvPicPr>
          <p:cNvPr id="197" name="Google Shape;197;p34"/>
          <p:cNvPicPr preferRelativeResize="0"/>
          <p:nvPr/>
        </p:nvPicPr>
        <p:blipFill>
          <a:blip r:embed="rId3">
            <a:alphaModFix/>
          </a:blip>
          <a:stretch>
            <a:fillRect/>
          </a:stretch>
        </p:blipFill>
        <p:spPr>
          <a:xfrm>
            <a:off x="152400" y="713300"/>
            <a:ext cx="8839198" cy="4088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p:nvPr/>
        </p:nvSpPr>
        <p:spPr>
          <a:xfrm>
            <a:off x="357750" y="231050"/>
            <a:ext cx="8428500" cy="744900"/>
          </a:xfrm>
          <a:prstGeom prst="rect">
            <a:avLst/>
          </a:prstGeom>
          <a:noFill/>
          <a:ln>
            <a:noFill/>
          </a:ln>
        </p:spPr>
        <p:txBody>
          <a:bodyPr spcFirstLastPara="1" wrap="square" lIns="91425" tIns="91425" rIns="91425" bIns="91425" anchor="t" anchorCtr="0">
            <a:spAutoFit/>
          </a:bodyPr>
          <a:lstStyle/>
          <a:p>
            <a:pPr marL="0" marR="38100" lvl="0" indent="0" algn="l" rtl="0">
              <a:lnSpc>
                <a:spcPct val="160000"/>
              </a:lnSpc>
              <a:spcBef>
                <a:spcPts val="1100"/>
              </a:spcBef>
              <a:spcAft>
                <a:spcPts val="1100"/>
              </a:spcAft>
              <a:buNone/>
            </a:pPr>
            <a:r>
              <a:rPr lang="en" b="1" u="sng">
                <a:solidFill>
                  <a:schemeClr val="accent2"/>
                </a:solidFill>
                <a:latin typeface="Comfortaa"/>
                <a:ea typeface="Comfortaa"/>
                <a:cs typeface="Comfortaa"/>
                <a:sym typeface="Comfortaa"/>
              </a:rPr>
              <a:t>Mean values of Training and Testing accuracies and Standard Deviation of Training and Testing accuracies :</a:t>
            </a:r>
            <a:endParaRPr b="1" u="sng">
              <a:latin typeface="Comfortaa"/>
              <a:ea typeface="Comfortaa"/>
              <a:cs typeface="Comfortaa"/>
              <a:sym typeface="Comfortaa"/>
            </a:endParaRPr>
          </a:p>
        </p:txBody>
      </p:sp>
      <p:sp>
        <p:nvSpPr>
          <p:cNvPr id="203" name="Google Shape;203;p35"/>
          <p:cNvSpPr txBox="1"/>
          <p:nvPr/>
        </p:nvSpPr>
        <p:spPr>
          <a:xfrm>
            <a:off x="357750" y="1165325"/>
            <a:ext cx="842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4" name="Google Shape;204;p35"/>
          <p:cNvSpPr txBox="1"/>
          <p:nvPr/>
        </p:nvSpPr>
        <p:spPr>
          <a:xfrm>
            <a:off x="381750" y="1406425"/>
            <a:ext cx="840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5" name="Google Shape;205;p35"/>
          <p:cNvSpPr txBox="1"/>
          <p:nvPr/>
        </p:nvSpPr>
        <p:spPr>
          <a:xfrm>
            <a:off x="522375" y="1376300"/>
            <a:ext cx="813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06" name="Google Shape;206;p35"/>
          <p:cNvPicPr preferRelativeResize="0"/>
          <p:nvPr/>
        </p:nvPicPr>
        <p:blipFill>
          <a:blip r:embed="rId3">
            <a:alphaModFix/>
          </a:blip>
          <a:stretch>
            <a:fillRect/>
          </a:stretch>
        </p:blipFill>
        <p:spPr>
          <a:xfrm>
            <a:off x="171375" y="1376300"/>
            <a:ext cx="8839198" cy="29590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p:nvPr/>
        </p:nvSpPr>
        <p:spPr>
          <a:xfrm>
            <a:off x="192000" y="112125"/>
            <a:ext cx="87600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a:highlight>
                  <a:schemeClr val="lt2"/>
                </a:highlight>
                <a:latin typeface="Oswald"/>
                <a:ea typeface="Oswald"/>
                <a:cs typeface="Oswald"/>
                <a:sym typeface="Oswald"/>
              </a:rPr>
              <a:t>Evaluation Metrics Calculations for Models</a:t>
            </a:r>
            <a:endParaRPr sz="2600">
              <a:highlight>
                <a:schemeClr val="lt2"/>
              </a:highlight>
              <a:latin typeface="Oswald"/>
              <a:ea typeface="Oswald"/>
              <a:cs typeface="Oswald"/>
              <a:sym typeface="Oswald"/>
            </a:endParaRPr>
          </a:p>
        </p:txBody>
      </p:sp>
      <p:sp>
        <p:nvSpPr>
          <p:cNvPr id="225" name="Google Shape;225;p37"/>
          <p:cNvSpPr txBox="1"/>
          <p:nvPr/>
        </p:nvSpPr>
        <p:spPr>
          <a:xfrm>
            <a:off x="341625" y="813725"/>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mfortaa Medium"/>
                <a:ea typeface="Comfortaa Medium"/>
                <a:cs typeface="Comfortaa Medium"/>
                <a:sym typeface="Comfortaa Medium"/>
              </a:rPr>
              <a:t>i)  </a:t>
            </a:r>
            <a:r>
              <a:rPr lang="en" u="sng">
                <a:latin typeface="Comfortaa Medium"/>
                <a:ea typeface="Comfortaa Medium"/>
                <a:cs typeface="Comfortaa Medium"/>
                <a:sym typeface="Comfortaa Medium"/>
              </a:rPr>
              <a:t>Logistic Regression :</a:t>
            </a:r>
            <a:endParaRPr u="sng">
              <a:latin typeface="Comfortaa Medium"/>
              <a:ea typeface="Comfortaa Medium"/>
              <a:cs typeface="Comfortaa Medium"/>
              <a:sym typeface="Comfortaa Medium"/>
            </a:endParaRPr>
          </a:p>
        </p:txBody>
      </p:sp>
      <p:sp>
        <p:nvSpPr>
          <p:cNvPr id="226" name="Google Shape;226;p37"/>
          <p:cNvSpPr txBox="1"/>
          <p:nvPr/>
        </p:nvSpPr>
        <p:spPr>
          <a:xfrm>
            <a:off x="351600" y="1547050"/>
            <a:ext cx="4380000" cy="1283334"/>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pipe_lr = pipe_lr.fit(X_train, y_train)</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y_pred_train = pipe_lr.predict(X_train)</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y_pred_test = pipe_lr.predict(X_test)</a:t>
            </a:r>
            <a:endParaRPr lang="en-IN"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dirty="0">
                <a:solidFill>
                  <a:schemeClr val="dk1"/>
                </a:solidFill>
                <a:highlight>
                  <a:srgbClr val="FFFFFE"/>
                </a:highlight>
                <a:latin typeface="Courier New"/>
                <a:ea typeface="Courier New"/>
                <a:cs typeface="Courier New"/>
                <a:sym typeface="Courier New"/>
              </a:rPr>
              <a:t>accuracy_score(y_train, y_pred_train)</a:t>
            </a:r>
            <a:endParaRPr sz="1050" b="1"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dirty="0">
                <a:solidFill>
                  <a:schemeClr val="dk1"/>
                </a:solidFill>
                <a:highlight>
                  <a:srgbClr val="FFFFFE"/>
                </a:highlight>
                <a:latin typeface="Courier New"/>
                <a:ea typeface="Courier New"/>
                <a:cs typeface="Courier New"/>
                <a:sym typeface="Courier New"/>
              </a:rPr>
              <a:t>accuracy_score(y_test, y_pred_test)</a:t>
            </a:r>
            <a:endParaRPr dirty="0"/>
          </a:p>
        </p:txBody>
      </p:sp>
      <p:sp>
        <p:nvSpPr>
          <p:cNvPr id="227" name="Google Shape;227;p37"/>
          <p:cNvSpPr txBox="1"/>
          <p:nvPr/>
        </p:nvSpPr>
        <p:spPr>
          <a:xfrm>
            <a:off x="4641200" y="1788175"/>
            <a:ext cx="41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8" name="Google Shape;228;p37"/>
          <p:cNvSpPr txBox="1"/>
          <p:nvPr/>
        </p:nvSpPr>
        <p:spPr>
          <a:xfrm>
            <a:off x="341625" y="3365375"/>
            <a:ext cx="4299600" cy="16623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AF00DB"/>
                </a:solidFill>
                <a:highlight>
                  <a:srgbClr val="FFFFFE"/>
                </a:highlight>
                <a:latin typeface="Courier New"/>
                <a:ea typeface="Courier New"/>
                <a:cs typeface="Courier New"/>
                <a:sym typeface="Courier New"/>
              </a:rPr>
              <a:t>f</a:t>
            </a:r>
            <a:r>
              <a:rPr lang="en" sz="1050" b="1">
                <a:solidFill>
                  <a:srgbClr val="AF00DB"/>
                </a:solidFill>
                <a:highlight>
                  <a:srgbClr val="FFFFFE"/>
                </a:highlight>
                <a:latin typeface="Courier New"/>
                <a:ea typeface="Courier New"/>
                <a:cs typeface="Courier New"/>
                <a:sym typeface="Courier New"/>
              </a:rPr>
              <a:t>rom</a:t>
            </a:r>
            <a:r>
              <a:rPr lang="en" sz="1050" b="1">
                <a:solidFill>
                  <a:schemeClr val="dk1"/>
                </a:solidFill>
                <a:highlight>
                  <a:srgbClr val="FFFFFE"/>
                </a:highlight>
                <a:latin typeface="Courier New"/>
                <a:ea typeface="Courier New"/>
                <a:cs typeface="Courier New"/>
                <a:sym typeface="Courier New"/>
              </a:rPr>
              <a:t> sklearn.metrics </a:t>
            </a:r>
            <a:r>
              <a:rPr lang="en" sz="1050" b="1">
                <a:solidFill>
                  <a:srgbClr val="AF00DB"/>
                </a:solidFill>
                <a:highlight>
                  <a:srgbClr val="FFFFFE"/>
                </a:highlight>
                <a:latin typeface="Courier New"/>
                <a:ea typeface="Courier New"/>
                <a:cs typeface="Courier New"/>
                <a:sym typeface="Courier New"/>
              </a:rPr>
              <a:t>import</a:t>
            </a:r>
            <a:r>
              <a:rPr lang="en" sz="1050" b="1">
                <a:solidFill>
                  <a:schemeClr val="dk1"/>
                </a:solidFill>
                <a:highlight>
                  <a:srgbClr val="FFFFFE"/>
                </a:highlight>
                <a:latin typeface="Courier New"/>
                <a:ea typeface="Courier New"/>
                <a:cs typeface="Courier New"/>
                <a:sym typeface="Courier New"/>
              </a:rPr>
              <a:t> confusion_matrix</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rgbClr val="AF00DB"/>
                </a:solidFill>
                <a:highlight>
                  <a:srgbClr val="FFFFFE"/>
                </a:highlight>
                <a:latin typeface="Courier New"/>
                <a:ea typeface="Courier New"/>
                <a:cs typeface="Courier New"/>
                <a:sym typeface="Courier New"/>
              </a:rPr>
              <a:t>import</a:t>
            </a:r>
            <a:r>
              <a:rPr lang="en" sz="1050" b="1">
                <a:solidFill>
                  <a:schemeClr val="dk1"/>
                </a:solidFill>
                <a:highlight>
                  <a:srgbClr val="FFFFFE"/>
                </a:highlight>
                <a:latin typeface="Courier New"/>
                <a:ea typeface="Courier New"/>
                <a:cs typeface="Courier New"/>
                <a:sym typeface="Courier New"/>
              </a:rPr>
              <a:t> itertools</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cnf_matrix = confusion_matrix(y_test, y_pred_test)</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rgbClr val="AF00DB"/>
                </a:solidFill>
                <a:highlight>
                  <a:srgbClr val="FFFFFE"/>
                </a:highlight>
                <a:latin typeface="Courier New"/>
                <a:ea typeface="Courier New"/>
                <a:cs typeface="Courier New"/>
                <a:sym typeface="Courier New"/>
              </a:rPr>
              <a:t>for</a:t>
            </a:r>
            <a:r>
              <a:rPr lang="en" sz="1050" b="1">
                <a:solidFill>
                  <a:schemeClr val="dk1"/>
                </a:solidFill>
                <a:highlight>
                  <a:srgbClr val="FFFFFE"/>
                </a:highlight>
                <a:latin typeface="Courier New"/>
                <a:ea typeface="Courier New"/>
                <a:cs typeface="Courier New"/>
                <a:sym typeface="Courier New"/>
              </a:rPr>
              <a:t> i </a:t>
            </a:r>
            <a:r>
              <a:rPr lang="en" sz="1050" b="1">
                <a:solidFill>
                  <a:srgbClr val="0000FF"/>
                </a:solidFill>
                <a:highlight>
                  <a:srgbClr val="FFFFFE"/>
                </a:highlight>
                <a:latin typeface="Courier New"/>
                <a:ea typeface="Courier New"/>
                <a:cs typeface="Courier New"/>
                <a:sym typeface="Courier New"/>
              </a:rPr>
              <a:t>in</a:t>
            </a:r>
            <a:r>
              <a:rPr lang="en" sz="1050" b="1">
                <a:solidFill>
                  <a:schemeClr val="dk1"/>
                </a:solidFill>
                <a:highlight>
                  <a:srgbClr val="FFFFFE"/>
                </a:highlight>
                <a:latin typeface="Courier New"/>
                <a:ea typeface="Courier New"/>
                <a:cs typeface="Courier New"/>
                <a:sym typeface="Courier New"/>
              </a:rPr>
              <a:t> cnf_matrix:</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    </a:t>
            </a:r>
            <a:r>
              <a:rPr lang="en" sz="1050" b="1">
                <a:solidFill>
                  <a:srgbClr val="AF00DB"/>
                </a:solidFill>
                <a:highlight>
                  <a:srgbClr val="FFFFFE"/>
                </a:highlight>
                <a:latin typeface="Courier New"/>
                <a:ea typeface="Courier New"/>
                <a:cs typeface="Courier New"/>
                <a:sym typeface="Courier New"/>
              </a:rPr>
              <a:t>for</a:t>
            </a:r>
            <a:r>
              <a:rPr lang="en" sz="1050" b="1">
                <a:solidFill>
                  <a:schemeClr val="dk1"/>
                </a:solidFill>
                <a:highlight>
                  <a:srgbClr val="FFFFFE"/>
                </a:highlight>
                <a:latin typeface="Courier New"/>
                <a:ea typeface="Courier New"/>
                <a:cs typeface="Courier New"/>
                <a:sym typeface="Courier New"/>
              </a:rPr>
              <a:t> j </a:t>
            </a:r>
            <a:r>
              <a:rPr lang="en" sz="1050" b="1">
                <a:solidFill>
                  <a:srgbClr val="0000FF"/>
                </a:solidFill>
                <a:highlight>
                  <a:srgbClr val="FFFFFE"/>
                </a:highlight>
                <a:latin typeface="Courier New"/>
                <a:ea typeface="Courier New"/>
                <a:cs typeface="Courier New"/>
                <a:sym typeface="Courier New"/>
              </a:rPr>
              <a:t>in</a:t>
            </a:r>
            <a:r>
              <a:rPr lang="en" sz="1050" b="1">
                <a:solidFill>
                  <a:schemeClr val="dk1"/>
                </a:solidFill>
                <a:highlight>
                  <a:srgbClr val="FFFFFE"/>
                </a:highlight>
                <a:latin typeface="Courier New"/>
                <a:ea typeface="Courier New"/>
                <a:cs typeface="Courier New"/>
                <a:sym typeface="Courier New"/>
              </a:rPr>
              <a:t> i:</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        </a:t>
            </a:r>
            <a:r>
              <a:rPr lang="en" sz="1050" b="1">
                <a:solidFill>
                  <a:srgbClr val="795E26"/>
                </a:solidFill>
                <a:highlight>
                  <a:srgbClr val="FFFFFE"/>
                </a:highlight>
                <a:latin typeface="Courier New"/>
                <a:ea typeface="Courier New"/>
                <a:cs typeface="Courier New"/>
                <a:sym typeface="Courier New"/>
              </a:rPr>
              <a:t>print</a:t>
            </a:r>
            <a:r>
              <a:rPr lang="en" sz="1050" b="1">
                <a:solidFill>
                  <a:schemeClr val="dk1"/>
                </a:solidFill>
                <a:highlight>
                  <a:srgbClr val="FFFFFE"/>
                </a:highlight>
                <a:latin typeface="Courier New"/>
                <a:ea typeface="Courier New"/>
                <a:cs typeface="Courier New"/>
                <a:sym typeface="Courier New"/>
              </a:rPr>
              <a:t>(j, end=</a:t>
            </a:r>
            <a:r>
              <a:rPr lang="en" sz="1050" b="1">
                <a:solidFill>
                  <a:srgbClr val="A31515"/>
                </a:solidFill>
                <a:highlight>
                  <a:srgbClr val="FFFFFE"/>
                </a:highlight>
                <a:latin typeface="Courier New"/>
                <a:ea typeface="Courier New"/>
                <a:cs typeface="Courier New"/>
                <a:sym typeface="Courier New"/>
              </a:rPr>
              <a:t>' '</a:t>
            </a:r>
            <a:r>
              <a:rPr lang="en" sz="1050" b="1">
                <a:solidFill>
                  <a:schemeClr val="dk1"/>
                </a:solidFill>
                <a:highlight>
                  <a:srgbClr val="FFFFFE"/>
                </a:highlight>
                <a:latin typeface="Courier New"/>
                <a:ea typeface="Courier New"/>
                <a:cs typeface="Courier New"/>
                <a:sym typeface="Courier New"/>
              </a:rPr>
              <a:t>)</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solidFill>
                  <a:schemeClr val="dk1"/>
                </a:solidFill>
                <a:highlight>
                  <a:srgbClr val="FFFFFE"/>
                </a:highlight>
                <a:latin typeface="Courier New"/>
                <a:ea typeface="Courier New"/>
                <a:cs typeface="Courier New"/>
                <a:sym typeface="Courier New"/>
              </a:rPr>
              <a:t>    </a:t>
            </a:r>
            <a:r>
              <a:rPr lang="en" sz="1050" b="1">
                <a:solidFill>
                  <a:srgbClr val="795E26"/>
                </a:solidFill>
                <a:highlight>
                  <a:srgbClr val="FFFFFE"/>
                </a:highlight>
                <a:latin typeface="Courier New"/>
                <a:ea typeface="Courier New"/>
                <a:cs typeface="Courier New"/>
                <a:sym typeface="Courier New"/>
              </a:rPr>
              <a:t>print</a:t>
            </a:r>
            <a:r>
              <a:rPr lang="en" sz="1050" b="1">
                <a:solidFill>
                  <a:schemeClr val="dk1"/>
                </a:solidFill>
                <a:highlight>
                  <a:srgbClr val="FFFFFE"/>
                </a:highlight>
                <a:latin typeface="Courier New"/>
                <a:ea typeface="Courier New"/>
                <a:cs typeface="Courier New"/>
                <a:sym typeface="Courier New"/>
              </a:rPr>
              <a:t>()</a:t>
            </a:r>
            <a:endParaRPr b="1"/>
          </a:p>
        </p:txBody>
      </p:sp>
      <p:sp>
        <p:nvSpPr>
          <p:cNvPr id="229" name="Google Shape;229;p37"/>
          <p:cNvSpPr txBox="1"/>
          <p:nvPr/>
        </p:nvSpPr>
        <p:spPr>
          <a:xfrm>
            <a:off x="4892350" y="1275825"/>
            <a:ext cx="355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30" name="Google Shape;230;p37"/>
          <p:cNvPicPr preferRelativeResize="0"/>
          <p:nvPr/>
        </p:nvPicPr>
        <p:blipFill>
          <a:blip r:embed="rId3">
            <a:alphaModFix/>
          </a:blip>
          <a:stretch>
            <a:fillRect/>
          </a:stretch>
        </p:blipFill>
        <p:spPr>
          <a:xfrm>
            <a:off x="4822125" y="1290075"/>
            <a:ext cx="4017075" cy="1396400"/>
          </a:xfrm>
          <a:prstGeom prst="rect">
            <a:avLst/>
          </a:prstGeom>
          <a:noFill/>
          <a:ln>
            <a:noFill/>
          </a:ln>
        </p:spPr>
      </p:pic>
      <p:sp>
        <p:nvSpPr>
          <p:cNvPr id="231" name="Google Shape;231;p37"/>
          <p:cNvSpPr txBox="1"/>
          <p:nvPr/>
        </p:nvSpPr>
        <p:spPr>
          <a:xfrm>
            <a:off x="4822125" y="3666750"/>
            <a:ext cx="323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32" name="Google Shape;232;p37"/>
          <p:cNvPicPr preferRelativeResize="0"/>
          <p:nvPr/>
        </p:nvPicPr>
        <p:blipFill>
          <a:blip r:embed="rId4">
            <a:alphaModFix/>
          </a:blip>
          <a:stretch>
            <a:fillRect/>
          </a:stretch>
        </p:blipFill>
        <p:spPr>
          <a:xfrm>
            <a:off x="4822125" y="3069750"/>
            <a:ext cx="2843575" cy="1897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p:nvPr/>
        </p:nvSpPr>
        <p:spPr>
          <a:xfrm>
            <a:off x="160725" y="221000"/>
            <a:ext cx="8719800" cy="10824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150" b="1">
                <a:solidFill>
                  <a:srgbClr val="AF00DB"/>
                </a:solidFill>
                <a:highlight>
                  <a:srgbClr val="FFFFFE"/>
                </a:highlight>
                <a:latin typeface="Courier New"/>
                <a:ea typeface="Courier New"/>
                <a:cs typeface="Courier New"/>
                <a:sym typeface="Courier New"/>
              </a:rPr>
              <a:t>from</a:t>
            </a:r>
            <a:r>
              <a:rPr lang="en" sz="1150" b="1">
                <a:solidFill>
                  <a:schemeClr val="dk1"/>
                </a:solidFill>
                <a:highlight>
                  <a:srgbClr val="FFFFFE"/>
                </a:highlight>
                <a:latin typeface="Courier New"/>
                <a:ea typeface="Courier New"/>
                <a:cs typeface="Courier New"/>
                <a:sym typeface="Courier New"/>
              </a:rPr>
              <a:t> sklearn.metrics </a:t>
            </a:r>
            <a:r>
              <a:rPr lang="en" sz="1150" b="1">
                <a:solidFill>
                  <a:srgbClr val="AF00DB"/>
                </a:solidFill>
                <a:highlight>
                  <a:srgbClr val="FFFFFE"/>
                </a:highlight>
                <a:latin typeface="Courier New"/>
                <a:ea typeface="Courier New"/>
                <a:cs typeface="Courier New"/>
                <a:sym typeface="Courier New"/>
              </a:rPr>
              <a:t>import</a:t>
            </a:r>
            <a:r>
              <a:rPr lang="en" sz="1150" b="1">
                <a:solidFill>
                  <a:schemeClr val="dk1"/>
                </a:solidFill>
                <a:highlight>
                  <a:srgbClr val="FFFFFE"/>
                </a:highlight>
                <a:latin typeface="Courier New"/>
                <a:ea typeface="Courier New"/>
                <a:cs typeface="Courier New"/>
                <a:sym typeface="Courier New"/>
              </a:rPr>
              <a:t> classification_report</a:t>
            </a:r>
            <a:endParaRPr sz="11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150" b="1">
                <a:solidFill>
                  <a:schemeClr val="dk1"/>
                </a:solidFill>
                <a:highlight>
                  <a:srgbClr val="FFFFFE"/>
                </a:highlight>
                <a:latin typeface="Courier New"/>
                <a:ea typeface="Courier New"/>
                <a:cs typeface="Courier New"/>
                <a:sym typeface="Courier New"/>
              </a:rPr>
              <a:t>target_names = [</a:t>
            </a:r>
            <a:r>
              <a:rPr lang="en" sz="1150" b="1">
                <a:solidFill>
                  <a:srgbClr val="A31515"/>
                </a:solidFill>
                <a:highlight>
                  <a:srgbClr val="FFFFFE"/>
                </a:highlight>
                <a:latin typeface="Courier New"/>
                <a:ea typeface="Courier New"/>
                <a:cs typeface="Courier New"/>
                <a:sym typeface="Courier New"/>
              </a:rPr>
              <a:t>'Normal'</a:t>
            </a:r>
            <a:r>
              <a:rPr lang="en" sz="1150" b="1">
                <a:solidFill>
                  <a:schemeClr val="dk1"/>
                </a:solidFill>
                <a:highlight>
                  <a:srgbClr val="FFFFFE"/>
                </a:highlight>
                <a:latin typeface="Courier New"/>
                <a:ea typeface="Courier New"/>
                <a:cs typeface="Courier New"/>
                <a:sym typeface="Courier New"/>
              </a:rPr>
              <a:t>, </a:t>
            </a:r>
            <a:r>
              <a:rPr lang="en" sz="1150" b="1">
                <a:solidFill>
                  <a:srgbClr val="A31515"/>
                </a:solidFill>
                <a:highlight>
                  <a:srgbClr val="FFFFFE"/>
                </a:highlight>
                <a:latin typeface="Courier New"/>
                <a:ea typeface="Courier New"/>
                <a:cs typeface="Courier New"/>
                <a:sym typeface="Courier New"/>
              </a:rPr>
              <a:t>'DoSattack'</a:t>
            </a:r>
            <a:r>
              <a:rPr lang="en" sz="1150" b="1">
                <a:solidFill>
                  <a:schemeClr val="dk1"/>
                </a:solidFill>
                <a:highlight>
                  <a:srgbClr val="FFFFFE"/>
                </a:highlight>
                <a:latin typeface="Courier New"/>
                <a:ea typeface="Courier New"/>
                <a:cs typeface="Courier New"/>
                <a:sym typeface="Courier New"/>
              </a:rPr>
              <a:t>, </a:t>
            </a:r>
            <a:r>
              <a:rPr lang="en" sz="1150" b="1">
                <a:solidFill>
                  <a:srgbClr val="A31515"/>
                </a:solidFill>
                <a:highlight>
                  <a:srgbClr val="FFFFFE"/>
                </a:highlight>
                <a:latin typeface="Courier New"/>
                <a:ea typeface="Courier New"/>
                <a:cs typeface="Courier New"/>
                <a:sym typeface="Courier New"/>
              </a:rPr>
              <a:t>'scan'</a:t>
            </a:r>
            <a:r>
              <a:rPr lang="en" sz="1150" b="1">
                <a:solidFill>
                  <a:schemeClr val="dk1"/>
                </a:solidFill>
                <a:highlight>
                  <a:srgbClr val="FFFFFE"/>
                </a:highlight>
                <a:latin typeface="Courier New"/>
                <a:ea typeface="Courier New"/>
                <a:cs typeface="Courier New"/>
                <a:sym typeface="Courier New"/>
              </a:rPr>
              <a:t>, </a:t>
            </a:r>
            <a:r>
              <a:rPr lang="en" sz="1150" b="1">
                <a:solidFill>
                  <a:srgbClr val="A31515"/>
                </a:solidFill>
                <a:highlight>
                  <a:srgbClr val="FFFFFE"/>
                </a:highlight>
                <a:latin typeface="Courier New"/>
                <a:ea typeface="Courier New"/>
                <a:cs typeface="Courier New"/>
                <a:sym typeface="Courier New"/>
              </a:rPr>
              <a:t>'malitiousControl'</a:t>
            </a:r>
            <a:r>
              <a:rPr lang="en" sz="1150" b="1">
                <a:solidFill>
                  <a:schemeClr val="dk1"/>
                </a:solidFill>
                <a:highlight>
                  <a:srgbClr val="FFFFFE"/>
                </a:highlight>
                <a:latin typeface="Courier New"/>
                <a:ea typeface="Courier New"/>
                <a:cs typeface="Courier New"/>
                <a:sym typeface="Courier New"/>
              </a:rPr>
              <a:t>, </a:t>
            </a:r>
            <a:r>
              <a:rPr lang="en" sz="1150" b="1">
                <a:solidFill>
                  <a:srgbClr val="A31515"/>
                </a:solidFill>
                <a:highlight>
                  <a:srgbClr val="FFFFFE"/>
                </a:highlight>
                <a:latin typeface="Courier New"/>
                <a:ea typeface="Courier New"/>
                <a:cs typeface="Courier New"/>
                <a:sym typeface="Courier New"/>
              </a:rPr>
              <a:t>'malitiousOperation'</a:t>
            </a:r>
            <a:r>
              <a:rPr lang="en" sz="1150" b="1">
                <a:solidFill>
                  <a:schemeClr val="dk1"/>
                </a:solidFill>
                <a:highlight>
                  <a:srgbClr val="FFFFFE"/>
                </a:highlight>
                <a:latin typeface="Courier New"/>
                <a:ea typeface="Courier New"/>
                <a:cs typeface="Courier New"/>
                <a:sym typeface="Courier New"/>
              </a:rPr>
              <a:t>, </a:t>
            </a:r>
            <a:r>
              <a:rPr lang="en" sz="1150" b="1">
                <a:solidFill>
                  <a:srgbClr val="A31515"/>
                </a:solidFill>
                <a:highlight>
                  <a:srgbClr val="FFFFFE"/>
                </a:highlight>
                <a:latin typeface="Courier New"/>
                <a:ea typeface="Courier New"/>
                <a:cs typeface="Courier New"/>
                <a:sym typeface="Courier New"/>
              </a:rPr>
              <a:t>'spying'</a:t>
            </a:r>
            <a:r>
              <a:rPr lang="en" sz="1150" b="1">
                <a:solidFill>
                  <a:schemeClr val="dk1"/>
                </a:solidFill>
                <a:highlight>
                  <a:srgbClr val="FFFFFE"/>
                </a:highlight>
                <a:latin typeface="Courier New"/>
                <a:ea typeface="Courier New"/>
                <a:cs typeface="Courier New"/>
                <a:sym typeface="Courier New"/>
              </a:rPr>
              <a:t>, </a:t>
            </a:r>
            <a:r>
              <a:rPr lang="en" sz="1150" b="1">
                <a:solidFill>
                  <a:srgbClr val="A31515"/>
                </a:solidFill>
                <a:highlight>
                  <a:srgbClr val="FFFFFE"/>
                </a:highlight>
                <a:latin typeface="Courier New"/>
                <a:ea typeface="Courier New"/>
                <a:cs typeface="Courier New"/>
                <a:sym typeface="Courier New"/>
              </a:rPr>
              <a:t>'dataProbing'</a:t>
            </a:r>
            <a:r>
              <a:rPr lang="en" sz="1150" b="1">
                <a:solidFill>
                  <a:schemeClr val="dk1"/>
                </a:solidFill>
                <a:highlight>
                  <a:srgbClr val="FFFFFE"/>
                </a:highlight>
                <a:latin typeface="Courier New"/>
                <a:ea typeface="Courier New"/>
                <a:cs typeface="Courier New"/>
                <a:sym typeface="Courier New"/>
              </a:rPr>
              <a:t>, </a:t>
            </a:r>
            <a:r>
              <a:rPr lang="en" sz="1150" b="1">
                <a:solidFill>
                  <a:srgbClr val="A31515"/>
                </a:solidFill>
                <a:highlight>
                  <a:srgbClr val="FFFFFE"/>
                </a:highlight>
                <a:latin typeface="Courier New"/>
                <a:ea typeface="Courier New"/>
                <a:cs typeface="Courier New"/>
                <a:sym typeface="Courier New"/>
              </a:rPr>
              <a:t>'wrongSetUp'</a:t>
            </a:r>
            <a:r>
              <a:rPr lang="en" sz="1150" b="1">
                <a:solidFill>
                  <a:schemeClr val="dk1"/>
                </a:solidFill>
                <a:highlight>
                  <a:srgbClr val="FFFFFE"/>
                </a:highlight>
                <a:latin typeface="Courier New"/>
                <a:ea typeface="Courier New"/>
                <a:cs typeface="Courier New"/>
                <a:sym typeface="Courier New"/>
              </a:rPr>
              <a:t>]</a:t>
            </a:r>
            <a:endParaRPr sz="11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150" b="1">
                <a:solidFill>
                  <a:srgbClr val="795E26"/>
                </a:solidFill>
                <a:highlight>
                  <a:srgbClr val="FFFFFE"/>
                </a:highlight>
                <a:latin typeface="Courier New"/>
                <a:ea typeface="Courier New"/>
                <a:cs typeface="Courier New"/>
                <a:sym typeface="Courier New"/>
              </a:rPr>
              <a:t>print</a:t>
            </a:r>
            <a:r>
              <a:rPr lang="en" sz="1150" b="1">
                <a:solidFill>
                  <a:schemeClr val="dk1"/>
                </a:solidFill>
                <a:highlight>
                  <a:srgbClr val="FFFFFE"/>
                </a:highlight>
                <a:latin typeface="Courier New"/>
                <a:ea typeface="Courier New"/>
                <a:cs typeface="Courier New"/>
                <a:sym typeface="Courier New"/>
              </a:rPr>
              <a:t>(classification_report(y_train, y_pred_train, target_names=target_names))</a:t>
            </a:r>
            <a:endParaRPr sz="1500" b="1"/>
          </a:p>
        </p:txBody>
      </p:sp>
      <p:sp>
        <p:nvSpPr>
          <p:cNvPr id="238" name="Google Shape;238;p38"/>
          <p:cNvSpPr txBox="1"/>
          <p:nvPr/>
        </p:nvSpPr>
        <p:spPr>
          <a:xfrm>
            <a:off x="200925" y="1647525"/>
            <a:ext cx="863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39" name="Google Shape;239;p38"/>
          <p:cNvPicPr preferRelativeResize="0"/>
          <p:nvPr/>
        </p:nvPicPr>
        <p:blipFill>
          <a:blip r:embed="rId3">
            <a:alphaModFix/>
          </a:blip>
          <a:stretch>
            <a:fillRect/>
          </a:stretch>
        </p:blipFill>
        <p:spPr>
          <a:xfrm>
            <a:off x="1225600" y="1818375"/>
            <a:ext cx="6288724" cy="289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p:nvPr/>
        </p:nvSpPr>
        <p:spPr>
          <a:xfrm>
            <a:off x="200925" y="160750"/>
            <a:ext cx="85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mfortaa SemiBold"/>
                <a:ea typeface="Comfortaa SemiBold"/>
                <a:cs typeface="Comfortaa SemiBold"/>
                <a:sym typeface="Comfortaa SemiBold"/>
              </a:rPr>
              <a:t>ii)  </a:t>
            </a:r>
            <a:r>
              <a:rPr lang="en" u="sng">
                <a:latin typeface="Comfortaa SemiBold"/>
                <a:ea typeface="Comfortaa SemiBold"/>
                <a:cs typeface="Comfortaa SemiBold"/>
                <a:sym typeface="Comfortaa SemiBold"/>
              </a:rPr>
              <a:t>Random Forest :</a:t>
            </a:r>
            <a:endParaRPr u="sng">
              <a:latin typeface="Comfortaa SemiBold"/>
              <a:ea typeface="Comfortaa SemiBold"/>
              <a:cs typeface="Comfortaa SemiBold"/>
              <a:sym typeface="Comfortaa SemiBold"/>
            </a:endParaRPr>
          </a:p>
        </p:txBody>
      </p:sp>
      <p:sp>
        <p:nvSpPr>
          <p:cNvPr id="245" name="Google Shape;245;p39"/>
          <p:cNvSpPr txBox="1"/>
          <p:nvPr/>
        </p:nvSpPr>
        <p:spPr>
          <a:xfrm>
            <a:off x="271250" y="642950"/>
            <a:ext cx="4048500" cy="16623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pipe_rnd = pipe_rnd.fit(X_train, y_train)</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y_pred_train = pipe_rnd.predict(X_train)</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y_pred_test = pipe_rnd.predict(X_test)</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y_pred_train = pipe_rnd.predict(X_train)</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y_pred_test = pipe_rnd.predict(X_test)</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solidFill>
                  <a:schemeClr val="dk1"/>
                </a:solidFill>
                <a:highlight>
                  <a:srgbClr val="FFFFFE"/>
                </a:highlight>
                <a:latin typeface="Courier New"/>
                <a:ea typeface="Courier New"/>
                <a:cs typeface="Courier New"/>
                <a:sym typeface="Courier New"/>
              </a:rPr>
              <a:t>accuracy_score(y_train, y_pred_train), accuracy_score(y_test, y_pred_test)</a:t>
            </a:r>
            <a:endParaRPr b="1"/>
          </a:p>
        </p:txBody>
      </p:sp>
      <p:sp>
        <p:nvSpPr>
          <p:cNvPr id="246" name="Google Shape;246;p39"/>
          <p:cNvSpPr txBox="1"/>
          <p:nvPr/>
        </p:nvSpPr>
        <p:spPr>
          <a:xfrm>
            <a:off x="271250" y="2822925"/>
            <a:ext cx="3506100" cy="1443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cnf_matrix = confusion_matrix(y_test, y_pred_test)</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rgbClr val="AF00DB"/>
                </a:solidFill>
                <a:highlight>
                  <a:srgbClr val="FFFFFE"/>
                </a:highlight>
                <a:latin typeface="Courier New"/>
                <a:ea typeface="Courier New"/>
                <a:cs typeface="Courier New"/>
                <a:sym typeface="Courier New"/>
              </a:rPr>
              <a:t>for</a:t>
            </a:r>
            <a:r>
              <a:rPr lang="en" sz="1050" b="1">
                <a:solidFill>
                  <a:schemeClr val="dk1"/>
                </a:solidFill>
                <a:highlight>
                  <a:srgbClr val="FFFFFE"/>
                </a:highlight>
                <a:latin typeface="Courier New"/>
                <a:ea typeface="Courier New"/>
                <a:cs typeface="Courier New"/>
                <a:sym typeface="Courier New"/>
              </a:rPr>
              <a:t> i </a:t>
            </a:r>
            <a:r>
              <a:rPr lang="en" sz="1050" b="1">
                <a:solidFill>
                  <a:srgbClr val="0000FF"/>
                </a:solidFill>
                <a:highlight>
                  <a:srgbClr val="FFFFFE"/>
                </a:highlight>
                <a:latin typeface="Courier New"/>
                <a:ea typeface="Courier New"/>
                <a:cs typeface="Courier New"/>
                <a:sym typeface="Courier New"/>
              </a:rPr>
              <a:t>in</a:t>
            </a:r>
            <a:r>
              <a:rPr lang="en" sz="1050" b="1">
                <a:solidFill>
                  <a:schemeClr val="dk1"/>
                </a:solidFill>
                <a:highlight>
                  <a:srgbClr val="FFFFFE"/>
                </a:highlight>
                <a:latin typeface="Courier New"/>
                <a:ea typeface="Courier New"/>
                <a:cs typeface="Courier New"/>
                <a:sym typeface="Courier New"/>
              </a:rPr>
              <a:t> cnf_matrix:</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    </a:t>
            </a:r>
            <a:r>
              <a:rPr lang="en" sz="1050" b="1">
                <a:solidFill>
                  <a:srgbClr val="AF00DB"/>
                </a:solidFill>
                <a:highlight>
                  <a:srgbClr val="FFFFFE"/>
                </a:highlight>
                <a:latin typeface="Courier New"/>
                <a:ea typeface="Courier New"/>
                <a:cs typeface="Courier New"/>
                <a:sym typeface="Courier New"/>
              </a:rPr>
              <a:t>for</a:t>
            </a:r>
            <a:r>
              <a:rPr lang="en" sz="1050" b="1">
                <a:solidFill>
                  <a:schemeClr val="dk1"/>
                </a:solidFill>
                <a:highlight>
                  <a:srgbClr val="FFFFFE"/>
                </a:highlight>
                <a:latin typeface="Courier New"/>
                <a:ea typeface="Courier New"/>
                <a:cs typeface="Courier New"/>
                <a:sym typeface="Courier New"/>
              </a:rPr>
              <a:t> j </a:t>
            </a:r>
            <a:r>
              <a:rPr lang="en" sz="1050" b="1">
                <a:solidFill>
                  <a:srgbClr val="0000FF"/>
                </a:solidFill>
                <a:highlight>
                  <a:srgbClr val="FFFFFE"/>
                </a:highlight>
                <a:latin typeface="Courier New"/>
                <a:ea typeface="Courier New"/>
                <a:cs typeface="Courier New"/>
                <a:sym typeface="Courier New"/>
              </a:rPr>
              <a:t>in</a:t>
            </a:r>
            <a:r>
              <a:rPr lang="en" sz="1050" b="1">
                <a:solidFill>
                  <a:schemeClr val="dk1"/>
                </a:solidFill>
                <a:highlight>
                  <a:srgbClr val="FFFFFE"/>
                </a:highlight>
                <a:latin typeface="Courier New"/>
                <a:ea typeface="Courier New"/>
                <a:cs typeface="Courier New"/>
                <a:sym typeface="Courier New"/>
              </a:rPr>
              <a:t> i:</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        </a:t>
            </a:r>
            <a:r>
              <a:rPr lang="en" sz="1050" b="1">
                <a:solidFill>
                  <a:srgbClr val="795E26"/>
                </a:solidFill>
                <a:highlight>
                  <a:srgbClr val="FFFFFE"/>
                </a:highlight>
                <a:latin typeface="Courier New"/>
                <a:ea typeface="Courier New"/>
                <a:cs typeface="Courier New"/>
                <a:sym typeface="Courier New"/>
              </a:rPr>
              <a:t>print</a:t>
            </a:r>
            <a:r>
              <a:rPr lang="en" sz="1050" b="1">
                <a:solidFill>
                  <a:schemeClr val="dk1"/>
                </a:solidFill>
                <a:highlight>
                  <a:srgbClr val="FFFFFE"/>
                </a:highlight>
                <a:latin typeface="Courier New"/>
                <a:ea typeface="Courier New"/>
                <a:cs typeface="Courier New"/>
                <a:sym typeface="Courier New"/>
              </a:rPr>
              <a:t>(j, end=</a:t>
            </a:r>
            <a:r>
              <a:rPr lang="en" sz="1050" b="1">
                <a:solidFill>
                  <a:srgbClr val="A31515"/>
                </a:solidFill>
                <a:highlight>
                  <a:srgbClr val="FFFFFE"/>
                </a:highlight>
                <a:latin typeface="Courier New"/>
                <a:ea typeface="Courier New"/>
                <a:cs typeface="Courier New"/>
                <a:sym typeface="Courier New"/>
              </a:rPr>
              <a:t>' '</a:t>
            </a:r>
            <a:r>
              <a:rPr lang="en" sz="1050" b="1">
                <a:solidFill>
                  <a:schemeClr val="dk1"/>
                </a:solidFill>
                <a:highlight>
                  <a:srgbClr val="FFFFFE"/>
                </a:highlight>
                <a:latin typeface="Courier New"/>
                <a:ea typeface="Courier New"/>
                <a:cs typeface="Courier New"/>
                <a:sym typeface="Courier New"/>
              </a:rPr>
              <a:t>)</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solidFill>
                  <a:schemeClr val="dk1"/>
                </a:solidFill>
                <a:highlight>
                  <a:srgbClr val="FFFFFE"/>
                </a:highlight>
                <a:latin typeface="Courier New"/>
                <a:ea typeface="Courier New"/>
                <a:cs typeface="Courier New"/>
                <a:sym typeface="Courier New"/>
              </a:rPr>
              <a:t>    </a:t>
            </a:r>
            <a:r>
              <a:rPr lang="en" sz="1050" b="1">
                <a:solidFill>
                  <a:srgbClr val="795E26"/>
                </a:solidFill>
                <a:highlight>
                  <a:srgbClr val="FFFFFE"/>
                </a:highlight>
                <a:latin typeface="Courier New"/>
                <a:ea typeface="Courier New"/>
                <a:cs typeface="Courier New"/>
                <a:sym typeface="Courier New"/>
              </a:rPr>
              <a:t>print</a:t>
            </a:r>
            <a:r>
              <a:rPr lang="en" sz="1050" b="1">
                <a:solidFill>
                  <a:schemeClr val="dk1"/>
                </a:solidFill>
                <a:highlight>
                  <a:srgbClr val="FFFFFE"/>
                </a:highlight>
                <a:latin typeface="Courier New"/>
                <a:ea typeface="Courier New"/>
                <a:cs typeface="Courier New"/>
                <a:sym typeface="Courier New"/>
              </a:rPr>
              <a:t>()</a:t>
            </a:r>
            <a:endParaRPr b="1"/>
          </a:p>
        </p:txBody>
      </p:sp>
      <p:sp>
        <p:nvSpPr>
          <p:cNvPr id="247" name="Google Shape;247;p39"/>
          <p:cNvSpPr txBox="1"/>
          <p:nvPr/>
        </p:nvSpPr>
        <p:spPr>
          <a:xfrm>
            <a:off x="5957225" y="1064875"/>
            <a:ext cx="234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48" name="Google Shape;248;p39"/>
          <p:cNvPicPr preferRelativeResize="0"/>
          <p:nvPr/>
        </p:nvPicPr>
        <p:blipFill>
          <a:blip r:embed="rId3">
            <a:alphaModFix/>
          </a:blip>
          <a:stretch>
            <a:fillRect/>
          </a:stretch>
        </p:blipFill>
        <p:spPr>
          <a:xfrm>
            <a:off x="4243475" y="1064875"/>
            <a:ext cx="4838024" cy="639700"/>
          </a:xfrm>
          <a:prstGeom prst="rect">
            <a:avLst/>
          </a:prstGeom>
          <a:noFill/>
          <a:ln>
            <a:noFill/>
          </a:ln>
        </p:spPr>
      </p:pic>
      <p:pic>
        <p:nvPicPr>
          <p:cNvPr id="249" name="Google Shape;249;p39"/>
          <p:cNvPicPr preferRelativeResize="0"/>
          <p:nvPr/>
        </p:nvPicPr>
        <p:blipFill>
          <a:blip r:embed="rId4">
            <a:alphaModFix/>
          </a:blip>
          <a:stretch>
            <a:fillRect/>
          </a:stretch>
        </p:blipFill>
        <p:spPr>
          <a:xfrm>
            <a:off x="4781825" y="2702350"/>
            <a:ext cx="3676825" cy="2300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p:nvPr/>
        </p:nvSpPr>
        <p:spPr>
          <a:xfrm>
            <a:off x="221025" y="331575"/>
            <a:ext cx="8569200" cy="3618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150" b="1">
                <a:solidFill>
                  <a:srgbClr val="795E26"/>
                </a:solidFill>
                <a:highlight>
                  <a:srgbClr val="FFFFFE"/>
                </a:highlight>
                <a:latin typeface="Courier New"/>
                <a:ea typeface="Courier New"/>
                <a:cs typeface="Courier New"/>
                <a:sym typeface="Courier New"/>
              </a:rPr>
              <a:t>print</a:t>
            </a:r>
            <a:r>
              <a:rPr lang="en" sz="1150" b="1">
                <a:solidFill>
                  <a:schemeClr val="dk1"/>
                </a:solidFill>
                <a:highlight>
                  <a:srgbClr val="FFFFFE"/>
                </a:highlight>
                <a:latin typeface="Courier New"/>
                <a:ea typeface="Courier New"/>
                <a:cs typeface="Courier New"/>
                <a:sym typeface="Courier New"/>
              </a:rPr>
              <a:t>(classification_report(y_train, y_pred_train, target_names=target_names))</a:t>
            </a:r>
            <a:endParaRPr sz="1500" b="1"/>
          </a:p>
        </p:txBody>
      </p:sp>
      <p:sp>
        <p:nvSpPr>
          <p:cNvPr id="255" name="Google Shape;255;p40"/>
          <p:cNvSpPr txBox="1"/>
          <p:nvPr/>
        </p:nvSpPr>
        <p:spPr>
          <a:xfrm>
            <a:off x="331525" y="783575"/>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56" name="Google Shape;256;p40"/>
          <p:cNvPicPr preferRelativeResize="0"/>
          <p:nvPr/>
        </p:nvPicPr>
        <p:blipFill>
          <a:blip r:embed="rId3">
            <a:alphaModFix/>
          </a:blip>
          <a:stretch>
            <a:fillRect/>
          </a:stretch>
        </p:blipFill>
        <p:spPr>
          <a:xfrm>
            <a:off x="755150" y="1085025"/>
            <a:ext cx="6938415" cy="3654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p:nvPr/>
        </p:nvSpPr>
        <p:spPr>
          <a:xfrm>
            <a:off x="291325" y="190875"/>
            <a:ext cx="85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mfortaa SemiBold"/>
                <a:ea typeface="Comfortaa SemiBold"/>
                <a:cs typeface="Comfortaa SemiBold"/>
                <a:sym typeface="Comfortaa SemiBold"/>
              </a:rPr>
              <a:t>iii)  </a:t>
            </a:r>
            <a:r>
              <a:rPr lang="en" u="sng">
                <a:latin typeface="Comfortaa SemiBold"/>
                <a:ea typeface="Comfortaa SemiBold"/>
                <a:cs typeface="Comfortaa SemiBold"/>
                <a:sym typeface="Comfortaa SemiBold"/>
              </a:rPr>
              <a:t>Artificial Neural Network :</a:t>
            </a:r>
            <a:endParaRPr u="sng">
              <a:latin typeface="Comfortaa SemiBold"/>
              <a:ea typeface="Comfortaa SemiBold"/>
              <a:cs typeface="Comfortaa SemiBold"/>
              <a:sym typeface="Comfortaa SemiBold"/>
            </a:endParaRPr>
          </a:p>
        </p:txBody>
      </p:sp>
      <p:sp>
        <p:nvSpPr>
          <p:cNvPr id="262" name="Google Shape;262;p41"/>
          <p:cNvSpPr txBox="1"/>
          <p:nvPr/>
        </p:nvSpPr>
        <p:spPr>
          <a:xfrm>
            <a:off x="401825" y="773525"/>
            <a:ext cx="3797400" cy="13227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150" b="1">
                <a:solidFill>
                  <a:schemeClr val="dk1"/>
                </a:solidFill>
                <a:highlight>
                  <a:srgbClr val="FFFFFE"/>
                </a:highlight>
                <a:latin typeface="Courier New"/>
                <a:ea typeface="Courier New"/>
                <a:cs typeface="Courier New"/>
                <a:sym typeface="Courier New"/>
              </a:rPr>
              <a:t>pipe_mlp = pipe_mlp.fit(X_train, y_train)</a:t>
            </a:r>
            <a:endParaRPr sz="11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150" b="1">
                <a:solidFill>
                  <a:schemeClr val="dk1"/>
                </a:solidFill>
                <a:highlight>
                  <a:srgbClr val="FFFFFE"/>
                </a:highlight>
                <a:latin typeface="Courier New"/>
                <a:ea typeface="Courier New"/>
                <a:cs typeface="Courier New"/>
                <a:sym typeface="Courier New"/>
              </a:rPr>
              <a:t>y_pred_train = pipe_mlp.predict(X_train)</a:t>
            </a:r>
            <a:endParaRPr sz="11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150" b="1">
                <a:solidFill>
                  <a:schemeClr val="dk1"/>
                </a:solidFill>
                <a:highlight>
                  <a:srgbClr val="FFFFFE"/>
                </a:highlight>
                <a:latin typeface="Courier New"/>
                <a:ea typeface="Courier New"/>
                <a:cs typeface="Courier New"/>
                <a:sym typeface="Courier New"/>
              </a:rPr>
              <a:t>y_pred_test = pipe_mlp.predict(X_test)</a:t>
            </a:r>
            <a:endParaRPr sz="11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150" b="1">
                <a:solidFill>
                  <a:schemeClr val="dk1"/>
                </a:solidFill>
                <a:highlight>
                  <a:srgbClr val="FFFFFE"/>
                </a:highlight>
                <a:latin typeface="Courier New"/>
                <a:ea typeface="Courier New"/>
                <a:cs typeface="Courier New"/>
                <a:sym typeface="Courier New"/>
              </a:rPr>
              <a:t>accuracy_score(y_train, y_pred_train), accuracy_score(y_test, y_pred_test)</a:t>
            </a:r>
            <a:endParaRPr sz="1500"/>
          </a:p>
        </p:txBody>
      </p:sp>
      <p:sp>
        <p:nvSpPr>
          <p:cNvPr id="263" name="Google Shape;263;p41"/>
          <p:cNvSpPr txBox="1"/>
          <p:nvPr/>
        </p:nvSpPr>
        <p:spPr>
          <a:xfrm>
            <a:off x="291325" y="2812850"/>
            <a:ext cx="3907800" cy="18816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050" b="1">
                <a:solidFill>
                  <a:srgbClr val="AF00DB"/>
                </a:solidFill>
                <a:highlight>
                  <a:srgbClr val="FFFFFE"/>
                </a:highlight>
                <a:latin typeface="Courier New"/>
                <a:ea typeface="Courier New"/>
                <a:cs typeface="Courier New"/>
                <a:sym typeface="Courier New"/>
              </a:rPr>
              <a:t>from</a:t>
            </a:r>
            <a:r>
              <a:rPr lang="en" sz="1050" b="1">
                <a:solidFill>
                  <a:schemeClr val="dk1"/>
                </a:solidFill>
                <a:highlight>
                  <a:srgbClr val="FFFFFE"/>
                </a:highlight>
                <a:latin typeface="Courier New"/>
                <a:ea typeface="Courier New"/>
                <a:cs typeface="Courier New"/>
                <a:sym typeface="Courier New"/>
              </a:rPr>
              <a:t> sklearn.metrics </a:t>
            </a:r>
            <a:r>
              <a:rPr lang="en" sz="1050" b="1">
                <a:solidFill>
                  <a:srgbClr val="AF00DB"/>
                </a:solidFill>
                <a:highlight>
                  <a:srgbClr val="FFFFFE"/>
                </a:highlight>
                <a:latin typeface="Courier New"/>
                <a:ea typeface="Courier New"/>
                <a:cs typeface="Courier New"/>
                <a:sym typeface="Courier New"/>
              </a:rPr>
              <a:t>import</a:t>
            </a:r>
            <a:r>
              <a:rPr lang="en" sz="1050" b="1">
                <a:solidFill>
                  <a:schemeClr val="dk1"/>
                </a:solidFill>
                <a:highlight>
                  <a:srgbClr val="FFFFFE"/>
                </a:highlight>
                <a:latin typeface="Courier New"/>
                <a:ea typeface="Courier New"/>
                <a:cs typeface="Courier New"/>
                <a:sym typeface="Courier New"/>
              </a:rPr>
              <a:t> confusion_matrix</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rgbClr val="AF00DB"/>
                </a:solidFill>
                <a:highlight>
                  <a:srgbClr val="FFFFFE"/>
                </a:highlight>
                <a:latin typeface="Courier New"/>
                <a:ea typeface="Courier New"/>
                <a:cs typeface="Courier New"/>
                <a:sym typeface="Courier New"/>
              </a:rPr>
              <a:t>import</a:t>
            </a:r>
            <a:r>
              <a:rPr lang="en" sz="1050" b="1">
                <a:solidFill>
                  <a:schemeClr val="dk1"/>
                </a:solidFill>
                <a:highlight>
                  <a:srgbClr val="FFFFFE"/>
                </a:highlight>
                <a:latin typeface="Courier New"/>
                <a:ea typeface="Courier New"/>
                <a:cs typeface="Courier New"/>
                <a:sym typeface="Courier New"/>
              </a:rPr>
              <a:t> itertools</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cnf_matrix = confusion_matrix(y_test, y_pred_test)</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rgbClr val="AF00DB"/>
                </a:solidFill>
                <a:highlight>
                  <a:srgbClr val="FFFFFE"/>
                </a:highlight>
                <a:latin typeface="Courier New"/>
                <a:ea typeface="Courier New"/>
                <a:cs typeface="Courier New"/>
                <a:sym typeface="Courier New"/>
              </a:rPr>
              <a:t>for</a:t>
            </a:r>
            <a:r>
              <a:rPr lang="en" sz="1050" b="1">
                <a:solidFill>
                  <a:schemeClr val="dk1"/>
                </a:solidFill>
                <a:highlight>
                  <a:srgbClr val="FFFFFE"/>
                </a:highlight>
                <a:latin typeface="Courier New"/>
                <a:ea typeface="Courier New"/>
                <a:cs typeface="Courier New"/>
                <a:sym typeface="Courier New"/>
              </a:rPr>
              <a:t> i </a:t>
            </a:r>
            <a:r>
              <a:rPr lang="en" sz="1050" b="1">
                <a:solidFill>
                  <a:srgbClr val="0000FF"/>
                </a:solidFill>
                <a:highlight>
                  <a:srgbClr val="FFFFFE"/>
                </a:highlight>
                <a:latin typeface="Courier New"/>
                <a:ea typeface="Courier New"/>
                <a:cs typeface="Courier New"/>
                <a:sym typeface="Courier New"/>
              </a:rPr>
              <a:t>in</a:t>
            </a:r>
            <a:r>
              <a:rPr lang="en" sz="1050" b="1">
                <a:solidFill>
                  <a:schemeClr val="dk1"/>
                </a:solidFill>
                <a:highlight>
                  <a:srgbClr val="FFFFFE"/>
                </a:highlight>
                <a:latin typeface="Courier New"/>
                <a:ea typeface="Courier New"/>
                <a:cs typeface="Courier New"/>
                <a:sym typeface="Courier New"/>
              </a:rPr>
              <a:t> cnf_matrix:</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    </a:t>
            </a:r>
            <a:r>
              <a:rPr lang="en" sz="1050" b="1">
                <a:solidFill>
                  <a:srgbClr val="AF00DB"/>
                </a:solidFill>
                <a:highlight>
                  <a:srgbClr val="FFFFFE"/>
                </a:highlight>
                <a:latin typeface="Courier New"/>
                <a:ea typeface="Courier New"/>
                <a:cs typeface="Courier New"/>
                <a:sym typeface="Courier New"/>
              </a:rPr>
              <a:t>for</a:t>
            </a:r>
            <a:r>
              <a:rPr lang="en" sz="1050" b="1">
                <a:solidFill>
                  <a:schemeClr val="dk1"/>
                </a:solidFill>
                <a:highlight>
                  <a:srgbClr val="FFFFFE"/>
                </a:highlight>
                <a:latin typeface="Courier New"/>
                <a:ea typeface="Courier New"/>
                <a:cs typeface="Courier New"/>
                <a:sym typeface="Courier New"/>
              </a:rPr>
              <a:t> j </a:t>
            </a:r>
            <a:r>
              <a:rPr lang="en" sz="1050" b="1">
                <a:solidFill>
                  <a:srgbClr val="0000FF"/>
                </a:solidFill>
                <a:highlight>
                  <a:srgbClr val="FFFFFE"/>
                </a:highlight>
                <a:latin typeface="Courier New"/>
                <a:ea typeface="Courier New"/>
                <a:cs typeface="Courier New"/>
                <a:sym typeface="Courier New"/>
              </a:rPr>
              <a:t>in</a:t>
            </a:r>
            <a:r>
              <a:rPr lang="en" sz="1050" b="1">
                <a:solidFill>
                  <a:schemeClr val="dk1"/>
                </a:solidFill>
                <a:highlight>
                  <a:srgbClr val="FFFFFE"/>
                </a:highlight>
                <a:latin typeface="Courier New"/>
                <a:ea typeface="Courier New"/>
                <a:cs typeface="Courier New"/>
                <a:sym typeface="Courier New"/>
              </a:rPr>
              <a:t> i:</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b="1">
                <a:solidFill>
                  <a:schemeClr val="dk1"/>
                </a:solidFill>
                <a:highlight>
                  <a:srgbClr val="FFFFFE"/>
                </a:highlight>
                <a:latin typeface="Courier New"/>
                <a:ea typeface="Courier New"/>
                <a:cs typeface="Courier New"/>
                <a:sym typeface="Courier New"/>
              </a:rPr>
              <a:t>        </a:t>
            </a:r>
            <a:r>
              <a:rPr lang="en" sz="1050" b="1">
                <a:solidFill>
                  <a:srgbClr val="795E26"/>
                </a:solidFill>
                <a:highlight>
                  <a:srgbClr val="FFFFFE"/>
                </a:highlight>
                <a:latin typeface="Courier New"/>
                <a:ea typeface="Courier New"/>
                <a:cs typeface="Courier New"/>
                <a:sym typeface="Courier New"/>
              </a:rPr>
              <a:t>print</a:t>
            </a:r>
            <a:r>
              <a:rPr lang="en" sz="1050" b="1">
                <a:solidFill>
                  <a:schemeClr val="dk1"/>
                </a:solidFill>
                <a:highlight>
                  <a:srgbClr val="FFFFFE"/>
                </a:highlight>
                <a:latin typeface="Courier New"/>
                <a:ea typeface="Courier New"/>
                <a:cs typeface="Courier New"/>
                <a:sym typeface="Courier New"/>
              </a:rPr>
              <a:t>(j, end=</a:t>
            </a:r>
            <a:r>
              <a:rPr lang="en" sz="1050" b="1">
                <a:solidFill>
                  <a:srgbClr val="A31515"/>
                </a:solidFill>
                <a:highlight>
                  <a:srgbClr val="FFFFFE"/>
                </a:highlight>
                <a:latin typeface="Courier New"/>
                <a:ea typeface="Courier New"/>
                <a:cs typeface="Courier New"/>
                <a:sym typeface="Courier New"/>
              </a:rPr>
              <a:t>' '</a:t>
            </a:r>
            <a:r>
              <a:rPr lang="en" sz="1050" b="1">
                <a:solidFill>
                  <a:schemeClr val="dk1"/>
                </a:solidFill>
                <a:highlight>
                  <a:srgbClr val="FFFFFE"/>
                </a:highlight>
                <a:latin typeface="Courier New"/>
                <a:ea typeface="Courier New"/>
                <a:cs typeface="Courier New"/>
                <a:sym typeface="Courier New"/>
              </a:rPr>
              <a:t>)</a:t>
            </a:r>
            <a:endParaRPr sz="1050" b="1">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solidFill>
                  <a:schemeClr val="dk1"/>
                </a:solidFill>
                <a:highlight>
                  <a:srgbClr val="FFFFFE"/>
                </a:highlight>
                <a:latin typeface="Courier New"/>
                <a:ea typeface="Courier New"/>
                <a:cs typeface="Courier New"/>
                <a:sym typeface="Courier New"/>
              </a:rPr>
              <a:t>    </a:t>
            </a:r>
            <a:r>
              <a:rPr lang="en" sz="1050" b="1">
                <a:solidFill>
                  <a:srgbClr val="795E26"/>
                </a:solidFill>
                <a:highlight>
                  <a:srgbClr val="FFFFFE"/>
                </a:highlight>
                <a:latin typeface="Courier New"/>
                <a:ea typeface="Courier New"/>
                <a:cs typeface="Courier New"/>
                <a:sym typeface="Courier New"/>
              </a:rPr>
              <a:t>print</a:t>
            </a:r>
            <a:r>
              <a:rPr lang="en" sz="1050" b="1">
                <a:solidFill>
                  <a:schemeClr val="dk1"/>
                </a:solidFill>
                <a:highlight>
                  <a:srgbClr val="FFFFFE"/>
                </a:highlight>
                <a:latin typeface="Courier New"/>
                <a:ea typeface="Courier New"/>
                <a:cs typeface="Courier New"/>
                <a:sym typeface="Courier New"/>
              </a:rPr>
              <a:t>()</a:t>
            </a:r>
            <a:endParaRPr b="1"/>
          </a:p>
        </p:txBody>
      </p:sp>
      <p:pic>
        <p:nvPicPr>
          <p:cNvPr id="264" name="Google Shape;264;p41"/>
          <p:cNvPicPr preferRelativeResize="0"/>
          <p:nvPr/>
        </p:nvPicPr>
        <p:blipFill>
          <a:blip r:embed="rId3">
            <a:alphaModFix/>
          </a:blip>
          <a:stretch>
            <a:fillRect/>
          </a:stretch>
        </p:blipFill>
        <p:spPr>
          <a:xfrm>
            <a:off x="4380000" y="983850"/>
            <a:ext cx="4580950" cy="723950"/>
          </a:xfrm>
          <a:prstGeom prst="rect">
            <a:avLst/>
          </a:prstGeom>
          <a:noFill/>
          <a:ln>
            <a:noFill/>
          </a:ln>
        </p:spPr>
      </p:pic>
      <p:pic>
        <p:nvPicPr>
          <p:cNvPr id="265" name="Google Shape;265;p41"/>
          <p:cNvPicPr preferRelativeResize="0"/>
          <p:nvPr/>
        </p:nvPicPr>
        <p:blipFill>
          <a:blip r:embed="rId4">
            <a:alphaModFix/>
          </a:blip>
          <a:stretch>
            <a:fillRect/>
          </a:stretch>
        </p:blipFill>
        <p:spPr>
          <a:xfrm>
            <a:off x="4380000" y="2742550"/>
            <a:ext cx="4048500" cy="2179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51900" y="4550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85">
                <a:highlight>
                  <a:srgbClr val="EDEBE9"/>
                </a:highlight>
                <a:latin typeface="Oswald"/>
                <a:ea typeface="Oswald"/>
                <a:cs typeface="Oswald"/>
                <a:sym typeface="Oswald"/>
              </a:rPr>
              <a:t>Overview</a:t>
            </a:r>
            <a:r>
              <a:rPr lang="en" sz="2585">
                <a:highlight>
                  <a:srgbClr val="EDEBE9"/>
                </a:highlight>
                <a:latin typeface="Oswald Medium"/>
                <a:ea typeface="Oswald Medium"/>
                <a:cs typeface="Oswald Medium"/>
                <a:sym typeface="Oswald Medium"/>
              </a:rPr>
              <a:t>​</a:t>
            </a:r>
            <a:endParaRPr sz="2720">
              <a:latin typeface="Oswald Medium"/>
              <a:ea typeface="Oswald Medium"/>
              <a:cs typeface="Oswald Medium"/>
              <a:sym typeface="Oswald Medium"/>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eorgia"/>
                <a:ea typeface="Georgia"/>
                <a:cs typeface="Georgia"/>
                <a:sym typeface="Georgia"/>
              </a:rPr>
              <a:t>Anomaly detection in the Internet of Things (IoT) infrastructure is a rising concern in the domain of IoT. With the increased use of IoT infrastructure in every domain, threats and attacks in these infrastructures are also growing commensurately.</a:t>
            </a:r>
            <a:endParaRPr dirty="0">
              <a:solidFill>
                <a:schemeClr val="dk1"/>
              </a:solidFill>
              <a:latin typeface="Georgia"/>
              <a:ea typeface="Georgia"/>
              <a:cs typeface="Georgia"/>
              <a:sym typeface="Georgia"/>
            </a:endParaRPr>
          </a:p>
          <a:p>
            <a:pPr marL="0" lvl="0" indent="0" algn="l" rtl="0">
              <a:spcBef>
                <a:spcPts val="0"/>
              </a:spcBef>
              <a:spcAft>
                <a:spcPts val="0"/>
              </a:spcAft>
              <a:buNone/>
            </a:pPr>
            <a:endParaRPr dirty="0">
              <a:solidFill>
                <a:schemeClr val="dk1"/>
              </a:solidFill>
              <a:latin typeface="Georgia"/>
              <a:ea typeface="Georgia"/>
              <a:cs typeface="Georgia"/>
              <a:sym typeface="Georgia"/>
            </a:endParaRPr>
          </a:p>
          <a:p>
            <a:pPr marL="0" lvl="0" indent="0" algn="l" rtl="0">
              <a:spcBef>
                <a:spcPts val="0"/>
              </a:spcBef>
              <a:spcAft>
                <a:spcPts val="0"/>
              </a:spcAft>
              <a:buNone/>
            </a:pPr>
            <a:r>
              <a:rPr lang="en" dirty="0">
                <a:solidFill>
                  <a:schemeClr val="dk1"/>
                </a:solidFill>
                <a:latin typeface="Georgia"/>
                <a:ea typeface="Georgia"/>
                <a:cs typeface="Georgia"/>
                <a:sym typeface="Georgia"/>
              </a:rPr>
              <a:t>Solution – We present our Machine Learning model to detect and predict attack/anomaly in IOT sensors and  also we perform a comparative study to find the best approach among various Machine Learning/ Deep Learning techniques and models by comparing them on the basis of Accuracy, Prediction, and ROC.</a:t>
            </a:r>
            <a:endParaRPr dirty="0">
              <a:solidFill>
                <a:schemeClr val="dk1"/>
              </a:solidFill>
              <a:latin typeface="Georgia"/>
              <a:ea typeface="Georgia"/>
              <a:cs typeface="Georgia"/>
              <a:sym typeface="Georgia"/>
            </a:endParaRPr>
          </a:p>
          <a:p>
            <a:pPr marL="0" lvl="0" indent="0" algn="l" rtl="0">
              <a:spcBef>
                <a:spcPts val="0"/>
              </a:spcBef>
              <a:spcAft>
                <a:spcPts val="0"/>
              </a:spcAft>
              <a:buNone/>
            </a:pPr>
            <a:endParaRPr dirty="0">
              <a:solidFill>
                <a:schemeClr val="dk1"/>
              </a:solidFill>
              <a:highlight>
                <a:schemeClr val="lt1"/>
              </a:highlight>
            </a:endParaRPr>
          </a:p>
          <a:p>
            <a:pPr marL="0" lvl="0" indent="0" algn="l" rtl="0">
              <a:spcBef>
                <a:spcPts val="1200"/>
              </a:spcBef>
              <a:spcAft>
                <a:spcPts val="1200"/>
              </a:spcAft>
              <a:buNone/>
            </a:pPr>
            <a:endParaRPr dirty="0">
              <a:solidFill>
                <a:schemeClr val="dk1"/>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p:nvPr/>
        </p:nvSpPr>
        <p:spPr>
          <a:xfrm>
            <a:off x="221000" y="210975"/>
            <a:ext cx="7936200" cy="346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050" b="1">
                <a:solidFill>
                  <a:srgbClr val="795E26"/>
                </a:solidFill>
                <a:highlight>
                  <a:srgbClr val="FFFFFE"/>
                </a:highlight>
                <a:latin typeface="Courier New"/>
                <a:ea typeface="Courier New"/>
                <a:cs typeface="Courier New"/>
                <a:sym typeface="Courier New"/>
              </a:rPr>
              <a:t>print</a:t>
            </a:r>
            <a:r>
              <a:rPr lang="en" sz="1050" b="1">
                <a:solidFill>
                  <a:schemeClr val="dk1"/>
                </a:solidFill>
                <a:highlight>
                  <a:srgbClr val="FFFFFE"/>
                </a:highlight>
                <a:latin typeface="Courier New"/>
                <a:ea typeface="Courier New"/>
                <a:cs typeface="Courier New"/>
                <a:sym typeface="Courier New"/>
              </a:rPr>
              <a:t>(classification_report(y_train, y_pred_train, target_names=target_names))</a:t>
            </a:r>
            <a:endParaRPr b="1"/>
          </a:p>
        </p:txBody>
      </p:sp>
      <p:pic>
        <p:nvPicPr>
          <p:cNvPr id="271" name="Google Shape;271;p42"/>
          <p:cNvPicPr preferRelativeResize="0"/>
          <p:nvPr/>
        </p:nvPicPr>
        <p:blipFill>
          <a:blip r:embed="rId3">
            <a:alphaModFix/>
          </a:blip>
          <a:stretch>
            <a:fillRect/>
          </a:stretch>
        </p:blipFill>
        <p:spPr>
          <a:xfrm>
            <a:off x="564275" y="709575"/>
            <a:ext cx="7936201" cy="4281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p:nvPr/>
        </p:nvSpPr>
        <p:spPr>
          <a:xfrm>
            <a:off x="341550" y="221000"/>
            <a:ext cx="83079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u="sng">
                <a:latin typeface="Comfortaa"/>
                <a:ea typeface="Comfortaa"/>
                <a:cs typeface="Comfortaa"/>
                <a:sym typeface="Comfortaa"/>
              </a:rPr>
              <a:t>Evaluation Criteria For Best Model :</a:t>
            </a:r>
            <a:endParaRPr sz="1500" b="1" u="sng">
              <a:latin typeface="Comfortaa"/>
              <a:ea typeface="Comfortaa"/>
              <a:cs typeface="Comfortaa"/>
              <a:sym typeface="Comfortaa"/>
            </a:endParaRPr>
          </a:p>
        </p:txBody>
      </p:sp>
      <p:sp>
        <p:nvSpPr>
          <p:cNvPr id="212" name="Google Shape;212;p36"/>
          <p:cNvSpPr txBox="1"/>
          <p:nvPr/>
        </p:nvSpPr>
        <p:spPr>
          <a:xfrm>
            <a:off x="442025" y="884050"/>
            <a:ext cx="830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3" name="Google Shape;213;p36"/>
          <p:cNvGraphicFramePr/>
          <p:nvPr/>
        </p:nvGraphicFramePr>
        <p:xfrm>
          <a:off x="341550" y="679075"/>
          <a:ext cx="8669550" cy="3975425"/>
        </p:xfrm>
        <a:graphic>
          <a:graphicData uri="http://schemas.openxmlformats.org/drawingml/2006/table">
            <a:tbl>
              <a:tblPr>
                <a:noFill/>
                <a:tableStyleId>{D9A1E889-F9B7-4C18-9AB1-F96CC503E6D7}</a:tableStyleId>
              </a:tblPr>
              <a:tblGrid>
                <a:gridCol w="8669550">
                  <a:extLst>
                    <a:ext uri="{9D8B030D-6E8A-4147-A177-3AD203B41FA5}">
                      <a16:colId xmlns:a16="http://schemas.microsoft.com/office/drawing/2014/main" val="20000"/>
                    </a:ext>
                  </a:extLst>
                </a:gridCol>
              </a:tblGrid>
              <a:tr h="204975">
                <a:tc>
                  <a:txBody>
                    <a:bodyPr/>
                    <a:lstStyle/>
                    <a:p>
                      <a:pPr marL="0" lvl="0" indent="0" algn="l" rtl="0">
                        <a:spcBef>
                          <a:spcPts val="0"/>
                        </a:spcBef>
                        <a:spcAft>
                          <a:spcPts val="0"/>
                        </a:spcAft>
                        <a:buNone/>
                      </a:pPr>
                      <a:r>
                        <a:rPr lang="en" sz="1300">
                          <a:solidFill>
                            <a:srgbClr val="2E2E2E"/>
                          </a:solidFill>
                          <a:latin typeface="Georgia"/>
                          <a:ea typeface="Georgia"/>
                          <a:cs typeface="Georgia"/>
                          <a:sym typeface="Georgia"/>
                        </a:rPr>
                        <a:t>Confusion matrix </a:t>
                      </a:r>
                      <a:endParaRPr sz="1300"/>
                    </a:p>
                  </a:txBody>
                  <a:tcPr marL="63500" marR="63500" marT="63500" marB="63500"/>
                </a:tc>
                <a:extLst>
                  <a:ext uri="{0D108BD9-81ED-4DB2-BD59-A6C34878D82A}">
                    <a16:rowId xmlns:a16="http://schemas.microsoft.com/office/drawing/2014/main" val="10000"/>
                  </a:ext>
                </a:extLst>
              </a:tr>
              <a:tr h="489375">
                <a:tc>
                  <a:txBody>
                    <a:bodyPr/>
                    <a:lstStyle/>
                    <a:p>
                      <a:pPr marL="0" lvl="0" indent="0" algn="l" rtl="0">
                        <a:spcBef>
                          <a:spcPts val="0"/>
                        </a:spcBef>
                        <a:spcAft>
                          <a:spcPts val="0"/>
                        </a:spcAft>
                        <a:buNone/>
                      </a:pPr>
                      <a:endParaRPr sz="1100"/>
                    </a:p>
                  </a:txBody>
                  <a:tcPr marL="63500" marR="63500" marT="63500" marB="63500"/>
                </a:tc>
                <a:extLst>
                  <a:ext uri="{0D108BD9-81ED-4DB2-BD59-A6C34878D82A}">
                    <a16:rowId xmlns:a16="http://schemas.microsoft.com/office/drawing/2014/main" val="10001"/>
                  </a:ext>
                </a:extLst>
              </a:tr>
              <a:tr h="602975">
                <a:tc>
                  <a:txBody>
                    <a:bodyPr/>
                    <a:lstStyle/>
                    <a:p>
                      <a:pPr marL="0" lvl="0" indent="0" algn="l" rtl="0">
                        <a:spcBef>
                          <a:spcPts val="0"/>
                        </a:spcBef>
                        <a:spcAft>
                          <a:spcPts val="0"/>
                        </a:spcAft>
                        <a:buNone/>
                      </a:pPr>
                      <a:endParaRPr sz="1100">
                        <a:solidFill>
                          <a:srgbClr val="2E2E2E"/>
                        </a:solidFill>
                        <a:latin typeface="Georgia"/>
                        <a:ea typeface="Georgia"/>
                        <a:cs typeface="Georgia"/>
                        <a:sym typeface="Georgia"/>
                      </a:endParaRPr>
                    </a:p>
                    <a:p>
                      <a:pPr marL="0" lvl="0" indent="0" algn="l" rtl="0">
                        <a:spcBef>
                          <a:spcPts val="0"/>
                        </a:spcBef>
                        <a:spcAft>
                          <a:spcPts val="0"/>
                        </a:spcAft>
                        <a:buNone/>
                      </a:pPr>
                      <a:endParaRPr sz="1100">
                        <a:solidFill>
                          <a:srgbClr val="2E2E2E"/>
                        </a:solidFill>
                        <a:latin typeface="Georgia"/>
                        <a:ea typeface="Georgia"/>
                        <a:cs typeface="Georgia"/>
                        <a:sym typeface="Georgia"/>
                      </a:endParaRPr>
                    </a:p>
                  </a:txBody>
                  <a:tcPr marL="63500" marR="63500" marT="63500" marB="63500"/>
                </a:tc>
                <a:extLst>
                  <a:ext uri="{0D108BD9-81ED-4DB2-BD59-A6C34878D82A}">
                    <a16:rowId xmlns:a16="http://schemas.microsoft.com/office/drawing/2014/main" val="10002"/>
                  </a:ext>
                </a:extLst>
              </a:tr>
              <a:tr h="400125">
                <a:tc>
                  <a:txBody>
                    <a:bodyPr/>
                    <a:lstStyle/>
                    <a:p>
                      <a:pPr marL="0" lvl="0" indent="0" algn="l" rtl="0">
                        <a:spcBef>
                          <a:spcPts val="0"/>
                        </a:spcBef>
                        <a:spcAft>
                          <a:spcPts val="0"/>
                        </a:spcAft>
                        <a:buNone/>
                      </a:pPr>
                      <a:endParaRPr sz="1100">
                        <a:solidFill>
                          <a:srgbClr val="2E2E2E"/>
                        </a:solidFill>
                        <a:latin typeface="Georgia"/>
                        <a:ea typeface="Georgia"/>
                        <a:cs typeface="Georgia"/>
                        <a:sym typeface="Georgia"/>
                      </a:endParaRPr>
                    </a:p>
                    <a:p>
                      <a:pPr marL="0" lvl="0" indent="0" algn="l" rtl="0">
                        <a:spcBef>
                          <a:spcPts val="0"/>
                        </a:spcBef>
                        <a:spcAft>
                          <a:spcPts val="0"/>
                        </a:spcAft>
                        <a:buNone/>
                      </a:pPr>
                      <a:endParaRPr sz="1100">
                        <a:solidFill>
                          <a:srgbClr val="2E2E2E"/>
                        </a:solidFill>
                        <a:latin typeface="Georgia"/>
                        <a:ea typeface="Georgia"/>
                        <a:cs typeface="Georgia"/>
                        <a:sym typeface="Georgia"/>
                      </a:endParaRPr>
                    </a:p>
                  </a:txBody>
                  <a:tcPr marL="63500" marR="63500" marT="63500" marB="63500"/>
                </a:tc>
                <a:extLst>
                  <a:ext uri="{0D108BD9-81ED-4DB2-BD59-A6C34878D82A}">
                    <a16:rowId xmlns:a16="http://schemas.microsoft.com/office/drawing/2014/main" val="10003"/>
                  </a:ext>
                </a:extLst>
              </a:tr>
              <a:tr h="597200">
                <a:tc>
                  <a:txBody>
                    <a:bodyPr/>
                    <a:lstStyle/>
                    <a:p>
                      <a:pPr marL="0" lvl="0" indent="0" algn="l" rtl="0">
                        <a:spcBef>
                          <a:spcPts val="0"/>
                        </a:spcBef>
                        <a:spcAft>
                          <a:spcPts val="0"/>
                        </a:spcAft>
                        <a:buNone/>
                      </a:pPr>
                      <a:endParaRPr sz="1100">
                        <a:solidFill>
                          <a:srgbClr val="2E2E2E"/>
                        </a:solidFill>
                        <a:latin typeface="Georgia"/>
                        <a:ea typeface="Georgia"/>
                        <a:cs typeface="Georgia"/>
                        <a:sym typeface="Georgia"/>
                      </a:endParaRPr>
                    </a:p>
                  </a:txBody>
                  <a:tcPr marL="63500" marR="63500" marT="63500" marB="63500"/>
                </a:tc>
                <a:extLst>
                  <a:ext uri="{0D108BD9-81ED-4DB2-BD59-A6C34878D82A}">
                    <a16:rowId xmlns:a16="http://schemas.microsoft.com/office/drawing/2014/main" val="10004"/>
                  </a:ext>
                </a:extLst>
              </a:tr>
              <a:tr h="1498475">
                <a:tc>
                  <a:txBody>
                    <a:bodyPr/>
                    <a:lstStyle/>
                    <a:p>
                      <a:pPr marL="0" lvl="0" indent="0" algn="l" rtl="0">
                        <a:spcBef>
                          <a:spcPts val="0"/>
                        </a:spcBef>
                        <a:spcAft>
                          <a:spcPts val="0"/>
                        </a:spcAft>
                        <a:buNone/>
                      </a:pPr>
                      <a:r>
                        <a:rPr lang="en" sz="1300">
                          <a:solidFill>
                            <a:srgbClr val="2E2E2E"/>
                          </a:solidFill>
                          <a:latin typeface="Georgia"/>
                          <a:ea typeface="Georgia"/>
                          <a:cs typeface="Georgia"/>
                          <a:sym typeface="Georgia"/>
                        </a:rPr>
                        <a:t>Receiver operating characteristic curve</a:t>
                      </a:r>
                      <a:endParaRPr sz="1300">
                        <a:solidFill>
                          <a:srgbClr val="2E2E2E"/>
                        </a:solidFill>
                        <a:latin typeface="Georgia"/>
                        <a:ea typeface="Georgia"/>
                        <a:cs typeface="Georgia"/>
                        <a:sym typeface="Georgia"/>
                      </a:endParaRPr>
                    </a:p>
                    <a:p>
                      <a:pPr marL="0" lvl="0" indent="0" algn="l" rtl="0">
                        <a:spcBef>
                          <a:spcPts val="0"/>
                        </a:spcBef>
                        <a:spcAft>
                          <a:spcPts val="0"/>
                        </a:spcAft>
                        <a:buNone/>
                      </a:pPr>
                      <a:endParaRPr sz="1100">
                        <a:solidFill>
                          <a:srgbClr val="2E2E2E"/>
                        </a:solidFill>
                        <a:latin typeface="Georgia"/>
                        <a:ea typeface="Georgia"/>
                        <a:cs typeface="Georgia"/>
                        <a:sym typeface="Georgia"/>
                      </a:endParaRPr>
                    </a:p>
                    <a:p>
                      <a:pPr marL="0" lvl="0" indent="0" algn="l" rtl="0">
                        <a:spcBef>
                          <a:spcPts val="0"/>
                        </a:spcBef>
                        <a:spcAft>
                          <a:spcPts val="0"/>
                        </a:spcAft>
                        <a:buNone/>
                      </a:pPr>
                      <a:endParaRPr sz="1100">
                        <a:solidFill>
                          <a:srgbClr val="2E2E2E"/>
                        </a:solidFill>
                        <a:latin typeface="Georgia"/>
                        <a:ea typeface="Georgia"/>
                        <a:cs typeface="Georgia"/>
                        <a:sym typeface="Georgia"/>
                      </a:endParaRPr>
                    </a:p>
                    <a:p>
                      <a:pPr marL="0" lvl="0" indent="0" algn="l" rtl="0">
                        <a:spcBef>
                          <a:spcPts val="0"/>
                        </a:spcBef>
                        <a:spcAft>
                          <a:spcPts val="0"/>
                        </a:spcAft>
                        <a:buNone/>
                      </a:pPr>
                      <a:endParaRPr sz="1100">
                        <a:solidFill>
                          <a:srgbClr val="2E2E2E"/>
                        </a:solidFill>
                        <a:latin typeface="Georgia"/>
                        <a:ea typeface="Georgia"/>
                        <a:cs typeface="Georgia"/>
                        <a:sym typeface="Georgia"/>
                      </a:endParaRPr>
                    </a:p>
                  </a:txBody>
                  <a:tcPr marL="63500" marR="63500" marT="63500" marB="63500"/>
                </a:tc>
                <a:extLst>
                  <a:ext uri="{0D108BD9-81ED-4DB2-BD59-A6C34878D82A}">
                    <a16:rowId xmlns:a16="http://schemas.microsoft.com/office/drawing/2014/main" val="10005"/>
                  </a:ext>
                </a:extLst>
              </a:tr>
            </a:tbl>
          </a:graphicData>
        </a:graphic>
      </p:graphicFrame>
      <p:pic>
        <p:nvPicPr>
          <p:cNvPr id="214" name="Google Shape;214;p36"/>
          <p:cNvPicPr preferRelativeResize="0"/>
          <p:nvPr/>
        </p:nvPicPr>
        <p:blipFill>
          <a:blip r:embed="rId3">
            <a:alphaModFix/>
          </a:blip>
          <a:stretch>
            <a:fillRect/>
          </a:stretch>
        </p:blipFill>
        <p:spPr>
          <a:xfrm>
            <a:off x="380413" y="1050150"/>
            <a:ext cx="5151450" cy="380025"/>
          </a:xfrm>
          <a:prstGeom prst="rect">
            <a:avLst/>
          </a:prstGeom>
          <a:noFill/>
          <a:ln>
            <a:noFill/>
          </a:ln>
        </p:spPr>
      </p:pic>
      <p:pic>
        <p:nvPicPr>
          <p:cNvPr id="215" name="Google Shape;215;p36"/>
          <p:cNvPicPr preferRelativeResize="0"/>
          <p:nvPr/>
        </p:nvPicPr>
        <p:blipFill rotWithShape="1">
          <a:blip r:embed="rId4">
            <a:alphaModFix/>
          </a:blip>
          <a:srcRect l="2170" r="-2170"/>
          <a:stretch/>
        </p:blipFill>
        <p:spPr>
          <a:xfrm>
            <a:off x="442025" y="1652550"/>
            <a:ext cx="3705250" cy="415500"/>
          </a:xfrm>
          <a:prstGeom prst="rect">
            <a:avLst/>
          </a:prstGeom>
          <a:noFill/>
          <a:ln>
            <a:noFill/>
          </a:ln>
        </p:spPr>
      </p:pic>
      <p:pic>
        <p:nvPicPr>
          <p:cNvPr id="216" name="Google Shape;216;p36"/>
          <p:cNvPicPr preferRelativeResize="0"/>
          <p:nvPr/>
        </p:nvPicPr>
        <p:blipFill>
          <a:blip r:embed="rId5">
            <a:alphaModFix/>
          </a:blip>
          <a:stretch>
            <a:fillRect/>
          </a:stretch>
        </p:blipFill>
        <p:spPr>
          <a:xfrm>
            <a:off x="442025" y="2130150"/>
            <a:ext cx="2996492" cy="400125"/>
          </a:xfrm>
          <a:prstGeom prst="rect">
            <a:avLst/>
          </a:prstGeom>
          <a:noFill/>
          <a:ln>
            <a:noFill/>
          </a:ln>
        </p:spPr>
      </p:pic>
      <p:pic>
        <p:nvPicPr>
          <p:cNvPr id="217" name="Google Shape;217;p36"/>
          <p:cNvPicPr preferRelativeResize="0"/>
          <p:nvPr/>
        </p:nvPicPr>
        <p:blipFill>
          <a:blip r:embed="rId6">
            <a:alphaModFix/>
          </a:blip>
          <a:stretch>
            <a:fillRect/>
          </a:stretch>
        </p:blipFill>
        <p:spPr>
          <a:xfrm>
            <a:off x="441538" y="2682250"/>
            <a:ext cx="5029200" cy="438150"/>
          </a:xfrm>
          <a:prstGeom prst="rect">
            <a:avLst/>
          </a:prstGeom>
          <a:noFill/>
          <a:ln>
            <a:noFill/>
          </a:ln>
        </p:spPr>
      </p:pic>
      <p:pic>
        <p:nvPicPr>
          <p:cNvPr id="218" name="Google Shape;218;p36"/>
          <p:cNvPicPr preferRelativeResize="0"/>
          <p:nvPr/>
        </p:nvPicPr>
        <p:blipFill>
          <a:blip r:embed="rId7">
            <a:alphaModFix/>
          </a:blip>
          <a:stretch>
            <a:fillRect/>
          </a:stretch>
        </p:blipFill>
        <p:spPr>
          <a:xfrm>
            <a:off x="442025" y="3667025"/>
            <a:ext cx="4067175" cy="361950"/>
          </a:xfrm>
          <a:prstGeom prst="rect">
            <a:avLst/>
          </a:prstGeom>
          <a:noFill/>
          <a:ln>
            <a:noFill/>
          </a:ln>
        </p:spPr>
      </p:pic>
      <p:pic>
        <p:nvPicPr>
          <p:cNvPr id="219" name="Google Shape;219;p36"/>
          <p:cNvPicPr preferRelativeResize="0"/>
          <p:nvPr/>
        </p:nvPicPr>
        <p:blipFill>
          <a:blip r:embed="rId8">
            <a:alphaModFix/>
          </a:blip>
          <a:stretch>
            <a:fillRect/>
          </a:stretch>
        </p:blipFill>
        <p:spPr>
          <a:xfrm>
            <a:off x="442025" y="4119375"/>
            <a:ext cx="5028229" cy="361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3"/>
          <p:cNvSpPr txBox="1">
            <a:spLocks noGrp="1"/>
          </p:cNvSpPr>
          <p:nvPr>
            <p:ph type="title"/>
          </p:nvPr>
        </p:nvSpPr>
        <p:spPr>
          <a:xfrm>
            <a:off x="3738625" y="0"/>
            <a:ext cx="2273700" cy="28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891"/>
              <a:buNone/>
            </a:pPr>
            <a:r>
              <a:rPr lang="en" sz="2428">
                <a:highlight>
                  <a:schemeClr val="lt2"/>
                </a:highlight>
                <a:latin typeface="Oswald"/>
                <a:ea typeface="Oswald"/>
                <a:cs typeface="Oswald"/>
                <a:sym typeface="Oswald"/>
              </a:rPr>
              <a:t>RESULT ANALYSIS</a:t>
            </a:r>
            <a:endParaRPr sz="2428">
              <a:highlight>
                <a:schemeClr val="lt2"/>
              </a:highlight>
              <a:latin typeface="Oswald"/>
              <a:ea typeface="Oswald"/>
              <a:cs typeface="Oswald"/>
              <a:sym typeface="Oswald"/>
            </a:endParaRPr>
          </a:p>
        </p:txBody>
      </p:sp>
      <p:graphicFrame>
        <p:nvGraphicFramePr>
          <p:cNvPr id="277" name="Google Shape;277;p43"/>
          <p:cNvGraphicFramePr/>
          <p:nvPr/>
        </p:nvGraphicFramePr>
        <p:xfrm>
          <a:off x="76563" y="2571760"/>
          <a:ext cx="8990850" cy="2571735"/>
        </p:xfrm>
        <a:graphic>
          <a:graphicData uri="http://schemas.openxmlformats.org/drawingml/2006/table">
            <a:tbl>
              <a:tblPr>
                <a:noFill/>
                <a:tableStyleId>{A47FC69E-9CD7-4811-B848-A575FB4B8B19}</a:tableStyleId>
              </a:tblPr>
              <a:tblGrid>
                <a:gridCol w="2996950">
                  <a:extLst>
                    <a:ext uri="{9D8B030D-6E8A-4147-A177-3AD203B41FA5}">
                      <a16:colId xmlns:a16="http://schemas.microsoft.com/office/drawing/2014/main" val="20000"/>
                    </a:ext>
                  </a:extLst>
                </a:gridCol>
                <a:gridCol w="2996950">
                  <a:extLst>
                    <a:ext uri="{9D8B030D-6E8A-4147-A177-3AD203B41FA5}">
                      <a16:colId xmlns:a16="http://schemas.microsoft.com/office/drawing/2014/main" val="20001"/>
                    </a:ext>
                  </a:extLst>
                </a:gridCol>
                <a:gridCol w="2996950">
                  <a:extLst>
                    <a:ext uri="{9D8B030D-6E8A-4147-A177-3AD203B41FA5}">
                      <a16:colId xmlns:a16="http://schemas.microsoft.com/office/drawing/2014/main" val="20002"/>
                    </a:ext>
                  </a:extLst>
                </a:gridCol>
              </a:tblGrid>
              <a:tr h="312900">
                <a:tc>
                  <a:txBody>
                    <a:bodyPr/>
                    <a:lstStyle/>
                    <a:p>
                      <a:pPr marL="0" lvl="0" indent="0" algn="ctr" rtl="0">
                        <a:spcBef>
                          <a:spcPts val="0"/>
                        </a:spcBef>
                        <a:spcAft>
                          <a:spcPts val="0"/>
                        </a:spcAft>
                        <a:buNone/>
                      </a:pPr>
                      <a:r>
                        <a:rPr lang="en"/>
                        <a:t>LR</a:t>
                      </a:r>
                      <a:endParaRPr/>
                    </a:p>
                  </a:txBody>
                  <a:tcPr marL="91425" marR="91425" marT="91425" marB="91425"/>
                </a:tc>
                <a:tc>
                  <a:txBody>
                    <a:bodyPr/>
                    <a:lstStyle/>
                    <a:p>
                      <a:pPr marL="0" lvl="0" indent="0" algn="ctr" rtl="0">
                        <a:spcBef>
                          <a:spcPts val="0"/>
                        </a:spcBef>
                        <a:spcAft>
                          <a:spcPts val="0"/>
                        </a:spcAft>
                        <a:buNone/>
                      </a:pPr>
                      <a:r>
                        <a:rPr lang="en"/>
                        <a:t>RF</a:t>
                      </a:r>
                      <a:endParaRPr/>
                    </a:p>
                  </a:txBody>
                  <a:tcPr marL="91425" marR="91425" marT="91425" marB="91425"/>
                </a:tc>
                <a:tc>
                  <a:txBody>
                    <a:bodyPr/>
                    <a:lstStyle/>
                    <a:p>
                      <a:pPr marL="0" lvl="0" indent="0" algn="ctr" rtl="0">
                        <a:spcBef>
                          <a:spcPts val="0"/>
                        </a:spcBef>
                        <a:spcAft>
                          <a:spcPts val="0"/>
                        </a:spcAft>
                        <a:buNone/>
                      </a:pPr>
                      <a:r>
                        <a:rPr lang="en"/>
                        <a:t>ANN</a:t>
                      </a:r>
                      <a:endParaRPr/>
                    </a:p>
                  </a:txBody>
                  <a:tcPr marL="91425" marR="91425" marT="91425" marB="91425"/>
                </a:tc>
                <a:extLst>
                  <a:ext uri="{0D108BD9-81ED-4DB2-BD59-A6C34878D82A}">
                    <a16:rowId xmlns:a16="http://schemas.microsoft.com/office/drawing/2014/main" val="10000"/>
                  </a:ext>
                </a:extLst>
              </a:tr>
              <a:tr h="21755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pic>
        <p:nvPicPr>
          <p:cNvPr id="278" name="Google Shape;278;p43"/>
          <p:cNvPicPr preferRelativeResize="0"/>
          <p:nvPr/>
        </p:nvPicPr>
        <p:blipFill>
          <a:blip r:embed="rId3">
            <a:alphaModFix/>
          </a:blip>
          <a:stretch>
            <a:fillRect/>
          </a:stretch>
        </p:blipFill>
        <p:spPr>
          <a:xfrm>
            <a:off x="209700" y="2963300"/>
            <a:ext cx="2775500" cy="2146700"/>
          </a:xfrm>
          <a:prstGeom prst="rect">
            <a:avLst/>
          </a:prstGeom>
          <a:noFill/>
          <a:ln>
            <a:noFill/>
          </a:ln>
        </p:spPr>
      </p:pic>
      <p:pic>
        <p:nvPicPr>
          <p:cNvPr id="279" name="Google Shape;279;p43"/>
          <p:cNvPicPr preferRelativeResize="0"/>
          <p:nvPr/>
        </p:nvPicPr>
        <p:blipFill>
          <a:blip r:embed="rId4">
            <a:alphaModFix/>
          </a:blip>
          <a:stretch>
            <a:fillRect/>
          </a:stretch>
        </p:blipFill>
        <p:spPr>
          <a:xfrm>
            <a:off x="3247925" y="2967975"/>
            <a:ext cx="2694425" cy="2146700"/>
          </a:xfrm>
          <a:prstGeom prst="rect">
            <a:avLst/>
          </a:prstGeom>
          <a:noFill/>
          <a:ln>
            <a:noFill/>
          </a:ln>
        </p:spPr>
      </p:pic>
      <p:pic>
        <p:nvPicPr>
          <p:cNvPr id="280" name="Google Shape;280;p43"/>
          <p:cNvPicPr preferRelativeResize="0"/>
          <p:nvPr/>
        </p:nvPicPr>
        <p:blipFill>
          <a:blip r:embed="rId5">
            <a:alphaModFix/>
          </a:blip>
          <a:stretch>
            <a:fillRect/>
          </a:stretch>
        </p:blipFill>
        <p:spPr>
          <a:xfrm>
            <a:off x="6205075" y="2967975"/>
            <a:ext cx="2775500" cy="2146700"/>
          </a:xfrm>
          <a:prstGeom prst="rect">
            <a:avLst/>
          </a:prstGeom>
          <a:noFill/>
          <a:ln>
            <a:noFill/>
          </a:ln>
        </p:spPr>
      </p:pic>
      <p:pic>
        <p:nvPicPr>
          <p:cNvPr id="281" name="Google Shape;281;p43"/>
          <p:cNvPicPr preferRelativeResize="0"/>
          <p:nvPr/>
        </p:nvPicPr>
        <p:blipFill>
          <a:blip r:embed="rId6">
            <a:alphaModFix/>
          </a:blip>
          <a:stretch>
            <a:fillRect/>
          </a:stretch>
        </p:blipFill>
        <p:spPr>
          <a:xfrm>
            <a:off x="2259575" y="432600"/>
            <a:ext cx="5080895" cy="19867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44"/>
          <p:cNvPicPr preferRelativeResize="0"/>
          <p:nvPr/>
        </p:nvPicPr>
        <p:blipFill>
          <a:blip r:embed="rId3">
            <a:alphaModFix/>
          </a:blip>
          <a:stretch>
            <a:fillRect/>
          </a:stretch>
        </p:blipFill>
        <p:spPr>
          <a:xfrm>
            <a:off x="152400" y="152400"/>
            <a:ext cx="3863925" cy="2594526"/>
          </a:xfrm>
          <a:prstGeom prst="rect">
            <a:avLst/>
          </a:prstGeom>
          <a:noFill/>
          <a:ln>
            <a:noFill/>
          </a:ln>
        </p:spPr>
      </p:pic>
      <p:sp>
        <p:nvSpPr>
          <p:cNvPr id="287" name="Google Shape;287;p44"/>
          <p:cNvSpPr txBox="1"/>
          <p:nvPr/>
        </p:nvSpPr>
        <p:spPr>
          <a:xfrm>
            <a:off x="4232525" y="168175"/>
            <a:ext cx="4498800" cy="258270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1200"/>
              </a:spcBef>
              <a:spcAft>
                <a:spcPts val="0"/>
              </a:spcAft>
              <a:buNone/>
            </a:pPr>
            <a:r>
              <a:rPr lang="en" sz="1350">
                <a:solidFill>
                  <a:srgbClr val="2E2E2E"/>
                </a:solidFill>
                <a:latin typeface="Georgia"/>
                <a:ea typeface="Georgia"/>
                <a:cs typeface="Georgia"/>
                <a:sym typeface="Georgia"/>
              </a:rPr>
              <a:t>From the cross-validation, it can be inferred that RF and ANN have performed best both in training and testing accuracy</a:t>
            </a:r>
            <a:r>
              <a:rPr lang="en" sz="1100">
                <a:solidFill>
                  <a:srgbClr val="2E2E2E"/>
                </a:solidFill>
                <a:latin typeface="Georgia"/>
                <a:ea typeface="Georgia"/>
                <a:cs typeface="Georgia"/>
                <a:sym typeface="Georgia"/>
              </a:rPr>
              <a:t> </a:t>
            </a:r>
            <a:r>
              <a:rPr lang="en" sz="1350">
                <a:solidFill>
                  <a:srgbClr val="2E2E2E"/>
                </a:solidFill>
                <a:latin typeface="Georgia"/>
                <a:ea typeface="Georgia"/>
                <a:cs typeface="Georgia"/>
                <a:sym typeface="Georgia"/>
              </a:rPr>
              <a:t>while</a:t>
            </a:r>
            <a:r>
              <a:rPr lang="en" sz="1100">
                <a:solidFill>
                  <a:srgbClr val="2E2E2E"/>
                </a:solidFill>
                <a:latin typeface="Georgia"/>
                <a:ea typeface="Georgia"/>
                <a:cs typeface="Georgia"/>
                <a:sym typeface="Georgia"/>
              </a:rPr>
              <a:t> </a:t>
            </a:r>
            <a:r>
              <a:rPr lang="en" sz="1350">
                <a:solidFill>
                  <a:srgbClr val="2E2E2E"/>
                </a:solidFill>
                <a:latin typeface="Georgia"/>
                <a:ea typeface="Georgia"/>
                <a:cs typeface="Georgia"/>
                <a:sym typeface="Georgia"/>
              </a:rPr>
              <a:t>LR performed weaker than other techniques in training</a:t>
            </a:r>
            <a:r>
              <a:rPr lang="en" sz="1100">
                <a:solidFill>
                  <a:srgbClr val="2E2E2E"/>
                </a:solidFill>
                <a:latin typeface="Georgia"/>
                <a:ea typeface="Georgia"/>
                <a:cs typeface="Georgia"/>
                <a:sym typeface="Georgia"/>
              </a:rPr>
              <a:t>.           </a:t>
            </a:r>
            <a:endParaRPr sz="1100">
              <a:solidFill>
                <a:srgbClr val="2E2E2E"/>
              </a:solidFill>
              <a:latin typeface="Georgia"/>
              <a:ea typeface="Georgia"/>
              <a:cs typeface="Georgia"/>
              <a:sym typeface="Georgia"/>
            </a:endParaRPr>
          </a:p>
          <a:p>
            <a:pPr marL="0" lvl="0" indent="0" algn="l" rtl="0">
              <a:lnSpc>
                <a:spcPct val="140000"/>
              </a:lnSpc>
              <a:spcBef>
                <a:spcPts val="1200"/>
              </a:spcBef>
              <a:spcAft>
                <a:spcPts val="200"/>
              </a:spcAft>
              <a:buNone/>
            </a:pPr>
            <a:r>
              <a:rPr lang="en" sz="1350">
                <a:solidFill>
                  <a:srgbClr val="2E2E2E"/>
                </a:solidFill>
                <a:latin typeface="Georgia"/>
                <a:ea typeface="Georgia"/>
                <a:cs typeface="Georgia"/>
                <a:sym typeface="Georgia"/>
              </a:rPr>
              <a:t>Also</a:t>
            </a:r>
            <a:r>
              <a:rPr lang="en" sz="1100">
                <a:solidFill>
                  <a:srgbClr val="2E2E2E"/>
                </a:solidFill>
                <a:latin typeface="Georgia"/>
                <a:ea typeface="Georgia"/>
                <a:cs typeface="Georgia"/>
                <a:sym typeface="Georgia"/>
              </a:rPr>
              <a:t> </a:t>
            </a:r>
            <a:r>
              <a:rPr lang="en" sz="1350">
                <a:solidFill>
                  <a:srgbClr val="2E2E2E"/>
                </a:solidFill>
                <a:latin typeface="Georgia"/>
                <a:ea typeface="Georgia"/>
                <a:cs typeface="Georgia"/>
                <a:sym typeface="Georgia"/>
              </a:rPr>
              <a:t>from the area under the curves of ROC, it can be described that RF, and ANN have higher accuracy because all of the area under the curves for every class is approximately equivalent to value one.</a:t>
            </a:r>
            <a:r>
              <a:rPr lang="en" sz="1100">
                <a:solidFill>
                  <a:srgbClr val="2E2E2E"/>
                </a:solidFill>
                <a:latin typeface="Georgia"/>
                <a:ea typeface="Georgia"/>
                <a:cs typeface="Georgia"/>
                <a:sym typeface="Georgia"/>
              </a:rPr>
              <a:t>                                                                                                                                  </a:t>
            </a:r>
            <a:endParaRPr/>
          </a:p>
        </p:txBody>
      </p:sp>
      <p:sp>
        <p:nvSpPr>
          <p:cNvPr id="288" name="Google Shape;288;p44"/>
          <p:cNvSpPr txBox="1"/>
          <p:nvPr/>
        </p:nvSpPr>
        <p:spPr>
          <a:xfrm>
            <a:off x="154175" y="2901100"/>
            <a:ext cx="3864000" cy="200100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1200"/>
              </a:spcBef>
              <a:spcAft>
                <a:spcPts val="0"/>
              </a:spcAft>
              <a:buNone/>
            </a:pPr>
            <a:r>
              <a:rPr lang="en" sz="1350">
                <a:solidFill>
                  <a:srgbClr val="2E2E2E"/>
                </a:solidFill>
                <a:latin typeface="Georgia"/>
                <a:ea typeface="Georgia"/>
                <a:cs typeface="Georgia"/>
                <a:sym typeface="Georgia"/>
              </a:rPr>
              <a:t>Now considering the confusion matrices of each technique, the most optimized technique can be found.</a:t>
            </a:r>
            <a:endParaRPr sz="1350">
              <a:solidFill>
                <a:srgbClr val="2E2E2E"/>
              </a:solidFill>
              <a:latin typeface="Georgia"/>
              <a:ea typeface="Georgia"/>
              <a:cs typeface="Georgia"/>
              <a:sym typeface="Georgia"/>
            </a:endParaRPr>
          </a:p>
          <a:p>
            <a:pPr marL="0" lvl="0" indent="0" algn="l" rtl="0">
              <a:lnSpc>
                <a:spcPct val="140000"/>
              </a:lnSpc>
              <a:spcBef>
                <a:spcPts val="1200"/>
              </a:spcBef>
              <a:spcAft>
                <a:spcPts val="200"/>
              </a:spcAft>
              <a:buClr>
                <a:schemeClr val="dk1"/>
              </a:buClr>
              <a:buSzPts val="1100"/>
              <a:buFont typeface="Arial"/>
              <a:buNone/>
            </a:pPr>
            <a:r>
              <a:rPr lang="en" sz="1350">
                <a:solidFill>
                  <a:srgbClr val="2E2E2E"/>
                </a:solidFill>
                <a:latin typeface="Georgia"/>
                <a:ea typeface="Georgia"/>
                <a:cs typeface="Georgia"/>
                <a:sym typeface="Georgia"/>
              </a:rPr>
              <a:t> From the confusion matrices shown it can be concluded that RF is the best technique for this work. </a:t>
            </a:r>
            <a:r>
              <a:rPr lang="en" sz="1100">
                <a:solidFill>
                  <a:srgbClr val="2E2E2E"/>
                </a:solidFill>
                <a:latin typeface="Georgia"/>
                <a:ea typeface="Georgia"/>
                <a:cs typeface="Georgia"/>
                <a:sym typeface="Georgia"/>
              </a:rPr>
              <a:t>     </a:t>
            </a:r>
            <a:endParaRPr sz="1100">
              <a:solidFill>
                <a:srgbClr val="2E2E2E"/>
              </a:solidFill>
              <a:latin typeface="Georgia"/>
              <a:ea typeface="Georgia"/>
              <a:cs typeface="Georgia"/>
              <a:sym typeface="Georgia"/>
            </a:endParaRPr>
          </a:p>
        </p:txBody>
      </p:sp>
      <p:pic>
        <p:nvPicPr>
          <p:cNvPr id="289" name="Google Shape;289;p44"/>
          <p:cNvPicPr preferRelativeResize="0"/>
          <p:nvPr/>
        </p:nvPicPr>
        <p:blipFill>
          <a:blip r:embed="rId4">
            <a:alphaModFix/>
          </a:blip>
          <a:stretch>
            <a:fillRect/>
          </a:stretch>
        </p:blipFill>
        <p:spPr>
          <a:xfrm>
            <a:off x="4353075" y="2746925"/>
            <a:ext cx="4378250" cy="2330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231325" y="2943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891"/>
              <a:buNone/>
            </a:pPr>
            <a:r>
              <a:rPr lang="en" sz="2920">
                <a:highlight>
                  <a:schemeClr val="lt2"/>
                </a:highlight>
                <a:latin typeface="Oswald"/>
                <a:ea typeface="Oswald"/>
                <a:cs typeface="Oswald"/>
                <a:sym typeface="Oswald"/>
              </a:rPr>
              <a:t>Conclusion</a:t>
            </a:r>
            <a:endParaRPr sz="2678">
              <a:highlight>
                <a:schemeClr val="lt2"/>
              </a:highlight>
              <a:latin typeface="Oswald"/>
              <a:ea typeface="Oswald"/>
              <a:cs typeface="Oswald"/>
              <a:sym typeface="Oswald"/>
            </a:endParaRPr>
          </a:p>
        </p:txBody>
      </p:sp>
      <p:sp>
        <p:nvSpPr>
          <p:cNvPr id="295" name="Google Shape;295;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latin typeface="Georgia"/>
                <a:ea typeface="Georgia"/>
                <a:cs typeface="Georgia"/>
                <a:sym typeface="Georgia"/>
              </a:rPr>
              <a:t>Through this project we learnt about Internet of Things(IoT),  IoT Sensors,  threats and attacks on IoT Devices, various aspects of Data analysis, Data Cleaning and Preprocessing and about various Machine Learning models such as Logistic regression, Random Forest and Artificial Neural Networks. These are the trending technologies. And we also got to know about various aspects of IoT and about its tremendous growth in the field of Technology. Writing a long and challenging code helped us improve our coding skills and through all this, we learned fundamentals of an important technology that will be shaping the future society of human beings, i.e. Smart (/intelligent) IoT devices. We would like to thank our professor for helping us throughout this project , guiding us every moment.</a:t>
            </a:r>
            <a:endParaRPr dirty="0">
              <a:solidFill>
                <a:schemeClr val="dk1"/>
              </a:solidFill>
              <a:latin typeface="Georgia"/>
              <a:ea typeface="Georgia"/>
              <a:cs typeface="Georgia"/>
              <a:sym typeface="Georgia"/>
            </a:endParaRPr>
          </a:p>
          <a:p>
            <a:pPr marL="0" lvl="0" indent="0" algn="l" rtl="0">
              <a:spcBef>
                <a:spcPts val="1200"/>
              </a:spcBef>
              <a:spcAft>
                <a:spcPts val="1200"/>
              </a:spcAft>
              <a:buNone/>
            </a:pPr>
            <a:endParaRPr dirty="0">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420">
                <a:highlight>
                  <a:schemeClr val="lt2"/>
                </a:highlight>
                <a:latin typeface="Oswald"/>
                <a:ea typeface="Oswald"/>
                <a:cs typeface="Oswald"/>
                <a:sym typeface="Oswald"/>
              </a:rPr>
              <a:t>References</a:t>
            </a:r>
            <a:endParaRPr sz="3420">
              <a:highlight>
                <a:schemeClr val="lt2"/>
              </a:highlight>
              <a:latin typeface="Oswald"/>
              <a:ea typeface="Oswald"/>
              <a:cs typeface="Oswald"/>
              <a:sym typeface="Oswald"/>
            </a:endParaRPr>
          </a:p>
        </p:txBody>
      </p:sp>
      <p:sp>
        <p:nvSpPr>
          <p:cNvPr id="301" name="Google Shape;301;p46"/>
          <p:cNvSpPr txBox="1">
            <a:spLocks noGrp="1"/>
          </p:cNvSpPr>
          <p:nvPr>
            <p:ph type="body" idx="1"/>
          </p:nvPr>
        </p:nvSpPr>
        <p:spPr>
          <a:xfrm>
            <a:off x="311700" y="12884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solidFill>
                  <a:schemeClr val="dk1"/>
                </a:solidFill>
                <a:latin typeface="Georgia"/>
                <a:ea typeface="Georgia"/>
                <a:cs typeface="Georgia"/>
                <a:sym typeface="Georgia"/>
              </a:rPr>
              <a:t>Dataset </a:t>
            </a:r>
            <a:r>
              <a:rPr lang="en" sz="1700">
                <a:latin typeface="Georgia"/>
                <a:ea typeface="Georgia"/>
                <a:cs typeface="Georgia"/>
                <a:sym typeface="Georgia"/>
              </a:rPr>
              <a:t>-  </a:t>
            </a:r>
            <a:r>
              <a:rPr lang="en" sz="1700" u="sng">
                <a:solidFill>
                  <a:schemeClr val="hlink"/>
                </a:solidFill>
                <a:latin typeface="Georgia"/>
                <a:ea typeface="Georgia"/>
                <a:cs typeface="Georgia"/>
                <a:sym typeface="Georgia"/>
                <a:hlinkClick r:id="rId3"/>
              </a:rPr>
              <a:t>https://www.kaggle.com/francoisxa/ds2ostraffictraces</a:t>
            </a:r>
            <a:r>
              <a:rPr lang="en" sz="1700">
                <a:latin typeface="Georgia"/>
                <a:ea typeface="Georgia"/>
                <a:cs typeface="Georgia"/>
                <a:sym typeface="Georgia"/>
              </a:rPr>
              <a:t> </a:t>
            </a:r>
            <a:endParaRPr sz="1700">
              <a:latin typeface="Georgia"/>
              <a:ea typeface="Georgia"/>
              <a:cs typeface="Georgia"/>
              <a:sym typeface="Georgia"/>
            </a:endParaRPr>
          </a:p>
          <a:p>
            <a:pPr marL="0" lvl="0" indent="0" algn="l" rtl="0">
              <a:spcBef>
                <a:spcPts val="1200"/>
              </a:spcBef>
              <a:spcAft>
                <a:spcPts val="0"/>
              </a:spcAft>
              <a:buNone/>
            </a:pPr>
            <a:r>
              <a:rPr lang="en" sz="1700" u="sng">
                <a:solidFill>
                  <a:schemeClr val="hlink"/>
                </a:solidFill>
                <a:latin typeface="Georgia"/>
                <a:ea typeface="Georgia"/>
                <a:cs typeface="Georgia"/>
                <a:sym typeface="Georgia"/>
                <a:hlinkClick r:id="rId4"/>
              </a:rPr>
              <a:t>https://ieeexplore.ieee.org/document/9004362</a:t>
            </a:r>
            <a:r>
              <a:rPr lang="en" sz="1700">
                <a:latin typeface="Georgia"/>
                <a:ea typeface="Georgia"/>
                <a:cs typeface="Georgia"/>
                <a:sym typeface="Georgia"/>
              </a:rPr>
              <a:t>  </a:t>
            </a:r>
            <a:endParaRPr sz="1700">
              <a:latin typeface="Georgia"/>
              <a:ea typeface="Georgia"/>
              <a:cs typeface="Georgia"/>
              <a:sym typeface="Georgia"/>
            </a:endParaRPr>
          </a:p>
          <a:p>
            <a:pPr marL="0" lvl="0" indent="0" algn="l" rtl="0">
              <a:spcBef>
                <a:spcPts val="1200"/>
              </a:spcBef>
              <a:spcAft>
                <a:spcPts val="0"/>
              </a:spcAft>
              <a:buNone/>
            </a:pPr>
            <a:r>
              <a:rPr lang="en" sz="1700" u="sng">
                <a:solidFill>
                  <a:schemeClr val="hlink"/>
                </a:solidFill>
                <a:latin typeface="Georgia"/>
                <a:ea typeface="Georgia"/>
                <a:cs typeface="Georgia"/>
                <a:sym typeface="Georgia"/>
                <a:hlinkClick r:id="rId5"/>
              </a:rPr>
              <a:t>https://journalofbigdata.springeropen.com/articles/10.1186/s40537-019-0268-2</a:t>
            </a:r>
            <a:r>
              <a:rPr lang="en" sz="1700">
                <a:latin typeface="Georgia"/>
                <a:ea typeface="Georgia"/>
                <a:cs typeface="Georgia"/>
                <a:sym typeface="Georgia"/>
              </a:rPr>
              <a:t>  </a:t>
            </a:r>
            <a:endParaRPr sz="1700">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47"/>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720">
                <a:highlight>
                  <a:schemeClr val="lt2"/>
                </a:highlight>
                <a:latin typeface="Oswald"/>
                <a:ea typeface="Oswald"/>
                <a:cs typeface="Oswald"/>
                <a:sym typeface="Oswald"/>
              </a:rPr>
              <a:t>Introduction</a:t>
            </a:r>
            <a:endParaRPr sz="2720">
              <a:highlight>
                <a:schemeClr val="lt2"/>
              </a:highlight>
              <a:latin typeface="Oswald"/>
              <a:ea typeface="Oswald"/>
              <a:cs typeface="Oswald"/>
              <a:sym typeface="Oswald"/>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107000"/>
              </a:lnSpc>
              <a:spcBef>
                <a:spcPts val="1200"/>
              </a:spcBef>
              <a:spcAft>
                <a:spcPts val="0"/>
              </a:spcAft>
              <a:buNone/>
            </a:pPr>
            <a:r>
              <a:rPr lang="en" sz="1350">
                <a:solidFill>
                  <a:schemeClr val="dk1"/>
                </a:solidFill>
                <a:highlight>
                  <a:srgbClr val="FFFFFF"/>
                </a:highlight>
                <a:latin typeface="Georgia"/>
                <a:ea typeface="Georgia"/>
                <a:cs typeface="Georgia"/>
                <a:sym typeface="Georgia"/>
              </a:rPr>
              <a:t>Sensors are everywhere. They’re in our homes and workplaces, our shopping centers and hospitals. They’re embedded in smart phones and an integral part of the Internet of Things (IoT). Broadly speaking, sensors are devices that detect and respond to changes in an environment. Inputs can come from a variety of sources such as light, temperature, motion and pressure. </a:t>
            </a:r>
            <a:endParaRPr sz="1350">
              <a:solidFill>
                <a:schemeClr val="dk1"/>
              </a:solidFill>
              <a:highlight>
                <a:srgbClr val="FFFFFF"/>
              </a:highlight>
              <a:latin typeface="Georgia"/>
              <a:ea typeface="Georgia"/>
              <a:cs typeface="Georgia"/>
              <a:sym typeface="Georgia"/>
            </a:endParaRPr>
          </a:p>
          <a:p>
            <a:pPr marL="0" lvl="0" indent="0" algn="l" rtl="0">
              <a:lnSpc>
                <a:spcPct val="107000"/>
              </a:lnSpc>
              <a:spcBef>
                <a:spcPts val="1200"/>
              </a:spcBef>
              <a:spcAft>
                <a:spcPts val="0"/>
              </a:spcAft>
              <a:buNone/>
            </a:pPr>
            <a:r>
              <a:rPr lang="en" sz="1350">
                <a:solidFill>
                  <a:schemeClr val="dk1"/>
                </a:solidFill>
                <a:highlight>
                  <a:srgbClr val="FFFFFF"/>
                </a:highlight>
                <a:latin typeface="Georgia"/>
                <a:ea typeface="Georgia"/>
                <a:cs typeface="Georgia"/>
                <a:sym typeface="Georgia"/>
              </a:rPr>
              <a:t>With this technology, you can remotely control the temperature and humidity levels of the air conditioner at your home and detect anomalies inside the house. IoT innovation made it possible to connect everyday things to the internet. There are various types of sensors mainly Temperature Sensors, Light Sensors, Humidity Sensors, Pressure Sensors, Proximity Sensors, Level Sensors, Accelerometers, Gas Sensors, Optical Sensors and Infrared Sensors. </a:t>
            </a:r>
            <a:endParaRPr sz="1350">
              <a:solidFill>
                <a:schemeClr val="dk1"/>
              </a:solidFill>
              <a:highlight>
                <a:srgbClr val="FFFFFF"/>
              </a:highlight>
              <a:latin typeface="Georgia"/>
              <a:ea typeface="Georgia"/>
              <a:cs typeface="Georgia"/>
              <a:sym typeface="Georgia"/>
            </a:endParaRPr>
          </a:p>
          <a:p>
            <a:pPr marL="0" lvl="0" indent="0" algn="l" rtl="0">
              <a:lnSpc>
                <a:spcPct val="107000"/>
              </a:lnSpc>
              <a:spcBef>
                <a:spcPts val="1200"/>
              </a:spcBef>
              <a:spcAft>
                <a:spcPts val="1200"/>
              </a:spcAft>
              <a:buClr>
                <a:schemeClr val="dk1"/>
              </a:buClr>
              <a:buSzPts val="1100"/>
              <a:buFont typeface="Arial"/>
              <a:buNone/>
            </a:pPr>
            <a:r>
              <a:rPr lang="en" sz="1350">
                <a:solidFill>
                  <a:schemeClr val="dk1"/>
                </a:solidFill>
                <a:highlight>
                  <a:srgbClr val="FFFFFF"/>
                </a:highlight>
                <a:latin typeface="Georgia"/>
                <a:ea typeface="Georgia"/>
                <a:cs typeface="Georgia"/>
                <a:sym typeface="Georgia"/>
              </a:rPr>
              <a:t>But with the rapid advancement of IoT technology, there is also a huge possibility of  various threats and anomalies in IoT Devices. Therefore enhancing the security of IoT networks is trending as one of the most crucial issues the information technology community faces. With large scales of IoT devices being developed and deployed, the ability for these devices to communicate securely without compromising performance is challenging.</a:t>
            </a:r>
            <a:endParaRPr sz="135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152400" y="152400"/>
            <a:ext cx="5358412" cy="4838700"/>
          </a:xfrm>
          <a:prstGeom prst="rect">
            <a:avLst/>
          </a:prstGeom>
          <a:noFill/>
          <a:ln>
            <a:noFill/>
          </a:ln>
        </p:spPr>
      </p:pic>
      <p:sp>
        <p:nvSpPr>
          <p:cNvPr id="82" name="Google Shape;82;p17"/>
          <p:cNvSpPr txBox="1"/>
          <p:nvPr/>
        </p:nvSpPr>
        <p:spPr>
          <a:xfrm>
            <a:off x="6026450" y="2018175"/>
            <a:ext cx="28029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a:highlight>
                  <a:schemeClr val="lt2"/>
                </a:highlight>
                <a:latin typeface="Oswald"/>
                <a:ea typeface="Oswald"/>
                <a:cs typeface="Oswald"/>
                <a:sym typeface="Oswald"/>
              </a:rPr>
              <a:t>How Is It Done</a:t>
            </a:r>
            <a:endParaRPr sz="3100">
              <a:highlight>
                <a:schemeClr val="lt2"/>
              </a:highlight>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2600">
                <a:highlight>
                  <a:schemeClr val="lt2"/>
                </a:highlight>
                <a:latin typeface="Oswald"/>
                <a:ea typeface="Oswald"/>
                <a:cs typeface="Oswald"/>
                <a:sym typeface="Oswald"/>
              </a:rPr>
              <a:t>Dataset Collection</a:t>
            </a:r>
            <a:endParaRPr sz="2600">
              <a:highlight>
                <a:schemeClr val="lt2"/>
              </a:highlight>
              <a:latin typeface="Oswald"/>
              <a:ea typeface="Oswald"/>
              <a:cs typeface="Oswald"/>
              <a:sym typeface="Oswald"/>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0675" algn="l" rtl="0">
              <a:spcBef>
                <a:spcPts val="0"/>
              </a:spcBef>
              <a:spcAft>
                <a:spcPts val="0"/>
              </a:spcAft>
              <a:buClr>
                <a:schemeClr val="dk1"/>
              </a:buClr>
              <a:buSzPts val="1450"/>
              <a:buFont typeface="Georgia"/>
              <a:buChar char="●"/>
            </a:pPr>
            <a:r>
              <a:rPr lang="en" sz="1450">
                <a:solidFill>
                  <a:srgbClr val="2E2E2E"/>
                </a:solidFill>
                <a:latin typeface="Georgia"/>
                <a:ea typeface="Georgia"/>
                <a:cs typeface="Georgia"/>
                <a:sym typeface="Georgia"/>
              </a:rPr>
              <a:t>The open source dataset was collected from kaggle. </a:t>
            </a:r>
            <a:r>
              <a:rPr lang="en" sz="1450" u="sng">
                <a:solidFill>
                  <a:srgbClr val="1155CC"/>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https://www.kaggle.com/francoisxa/ds2ostraffictraces</a:t>
            </a:r>
            <a:endParaRPr sz="1450">
              <a:solidFill>
                <a:srgbClr val="2E2E2E"/>
              </a:solidFill>
              <a:latin typeface="Georgia"/>
              <a:ea typeface="Georgia"/>
              <a:cs typeface="Georgia"/>
              <a:sym typeface="Georgia"/>
            </a:endParaRPr>
          </a:p>
          <a:p>
            <a:pPr marL="457200" lvl="0" indent="-320675" algn="l" rtl="0">
              <a:spcBef>
                <a:spcPts val="0"/>
              </a:spcBef>
              <a:spcAft>
                <a:spcPts val="0"/>
              </a:spcAft>
              <a:buClr>
                <a:srgbClr val="2E2E2E"/>
              </a:buClr>
              <a:buSzPts val="1450"/>
              <a:buFont typeface="Georgia"/>
              <a:buChar char="●"/>
            </a:pPr>
            <a:r>
              <a:rPr lang="en" sz="1450">
                <a:solidFill>
                  <a:srgbClr val="2E2E2E"/>
                </a:solidFill>
                <a:latin typeface="Georgia"/>
                <a:ea typeface="Georgia"/>
                <a:cs typeface="Georgia"/>
                <a:sym typeface="Georgia"/>
              </a:rPr>
              <a:t>In the dataset, there are 357,952 samples and 13 features. The dataset has 347,935 Normal data and 10,017 anomalous data and contains eight classes which were classified. Features “Accessed Node Type” and “Value” have 148 and 2050 missing data, respectively.</a:t>
            </a:r>
            <a:endParaRPr sz="1450">
              <a:solidFill>
                <a:srgbClr val="2E2E2E"/>
              </a:solidFill>
              <a:latin typeface="Georgia"/>
              <a:ea typeface="Georgia"/>
              <a:cs typeface="Georgia"/>
              <a:sym typeface="Georgia"/>
            </a:endParaRPr>
          </a:p>
          <a:p>
            <a:pPr marL="457200" lvl="0" indent="0" algn="l" rtl="0">
              <a:spcBef>
                <a:spcPts val="0"/>
              </a:spcBef>
              <a:spcAft>
                <a:spcPts val="0"/>
              </a:spcAft>
              <a:buNone/>
            </a:pPr>
            <a:endParaRPr sz="1350">
              <a:solidFill>
                <a:srgbClr val="2E2E2E"/>
              </a:solidFill>
              <a:latin typeface="Georgia"/>
              <a:ea typeface="Georgia"/>
              <a:cs typeface="Georgia"/>
              <a:sym typeface="Georgia"/>
            </a:endParaRPr>
          </a:p>
          <a:p>
            <a:pPr marL="457200" lvl="0" indent="0" algn="l" rtl="0">
              <a:spcBef>
                <a:spcPts val="0"/>
              </a:spcBef>
              <a:spcAft>
                <a:spcPts val="0"/>
              </a:spcAft>
              <a:buNone/>
            </a:pPr>
            <a:endParaRPr sz="1350">
              <a:solidFill>
                <a:srgbClr val="2E2E2E"/>
              </a:solidFill>
              <a:latin typeface="Georgia"/>
              <a:ea typeface="Georgia"/>
              <a:cs typeface="Georgia"/>
              <a:sym typeface="Georgia"/>
            </a:endParaRPr>
          </a:p>
        </p:txBody>
      </p:sp>
      <p:graphicFrame>
        <p:nvGraphicFramePr>
          <p:cNvPr id="89" name="Google Shape;89;p18"/>
          <p:cNvGraphicFramePr/>
          <p:nvPr/>
        </p:nvGraphicFramePr>
        <p:xfrm>
          <a:off x="1343675" y="2717125"/>
          <a:ext cx="6115050" cy="1330960"/>
        </p:xfrm>
        <a:graphic>
          <a:graphicData uri="http://schemas.openxmlformats.org/drawingml/2006/table">
            <a:tbl>
              <a:tblPr>
                <a:noFill/>
                <a:tableStyleId>{D9A1E889-F9B7-4C18-9AB1-F96CC503E6D7}</a:tableStyleId>
              </a:tblPr>
              <a:tblGrid>
                <a:gridCol w="3057525">
                  <a:extLst>
                    <a:ext uri="{9D8B030D-6E8A-4147-A177-3AD203B41FA5}">
                      <a16:colId xmlns:a16="http://schemas.microsoft.com/office/drawing/2014/main" val="20000"/>
                    </a:ext>
                  </a:extLst>
                </a:gridCol>
                <a:gridCol w="305752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350">
                          <a:solidFill>
                            <a:srgbClr val="2E2E2E"/>
                          </a:solidFill>
                          <a:latin typeface="Georgia"/>
                          <a:ea typeface="Georgia"/>
                          <a:cs typeface="Georgia"/>
                          <a:sym typeface="Georgia"/>
                        </a:rPr>
                        <a:t>Denial of Service(DoS)</a:t>
                      </a:r>
                      <a:endParaRPr sz="1350">
                        <a:solidFill>
                          <a:srgbClr val="2E2E2E"/>
                        </a:solidFill>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 sz="1350">
                          <a:solidFill>
                            <a:srgbClr val="2E2E2E"/>
                          </a:solidFill>
                          <a:latin typeface="Georgia"/>
                          <a:ea typeface="Georgia"/>
                          <a:cs typeface="Georgia"/>
                          <a:sym typeface="Georgia"/>
                        </a:rPr>
                        <a:t>Data Type Probing (D.P)</a:t>
                      </a:r>
                      <a:endParaRPr sz="1350">
                        <a:solidFill>
                          <a:srgbClr val="2E2E2E"/>
                        </a:solidFill>
                        <a:latin typeface="Georgia"/>
                        <a:ea typeface="Georgia"/>
                        <a:cs typeface="Georgia"/>
                        <a:sym typeface="Georgia"/>
                      </a:endParaRPr>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350">
                          <a:solidFill>
                            <a:srgbClr val="2E2E2E"/>
                          </a:solidFill>
                          <a:latin typeface="Georgia"/>
                          <a:ea typeface="Georgia"/>
                          <a:cs typeface="Georgia"/>
                          <a:sym typeface="Georgia"/>
                        </a:rPr>
                        <a:t>Malicious Control (M.C)</a:t>
                      </a:r>
                      <a:endParaRPr sz="1350">
                        <a:solidFill>
                          <a:srgbClr val="2E2E2E"/>
                        </a:solidFill>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 sz="1350">
                          <a:solidFill>
                            <a:srgbClr val="2E2E2E"/>
                          </a:solidFill>
                          <a:latin typeface="Georgia"/>
                          <a:ea typeface="Georgia"/>
                          <a:cs typeface="Georgia"/>
                          <a:sym typeface="Georgia"/>
                        </a:rPr>
                        <a:t>Malicious Operation (M.O)</a:t>
                      </a:r>
                      <a:endParaRPr sz="1350">
                        <a:solidFill>
                          <a:srgbClr val="2E2E2E"/>
                        </a:solidFill>
                        <a:latin typeface="Georgia"/>
                        <a:ea typeface="Georgia"/>
                        <a:cs typeface="Georgia"/>
                        <a:sym typeface="Georgia"/>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350">
                          <a:solidFill>
                            <a:srgbClr val="2E2E2E"/>
                          </a:solidFill>
                          <a:latin typeface="Georgia"/>
                          <a:ea typeface="Georgia"/>
                          <a:cs typeface="Georgia"/>
                          <a:sym typeface="Georgia"/>
                        </a:rPr>
                        <a:t>Scan(SC)</a:t>
                      </a:r>
                      <a:endParaRPr sz="1350">
                        <a:solidFill>
                          <a:srgbClr val="2E2E2E"/>
                        </a:solidFill>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 sz="1350">
                          <a:solidFill>
                            <a:srgbClr val="2E2E2E"/>
                          </a:solidFill>
                          <a:latin typeface="Georgia"/>
                          <a:ea typeface="Georgia"/>
                          <a:cs typeface="Georgia"/>
                          <a:sym typeface="Georgia"/>
                        </a:rPr>
                        <a:t>Spying (SP)</a:t>
                      </a:r>
                      <a:endParaRPr sz="1350">
                        <a:solidFill>
                          <a:srgbClr val="2E2E2E"/>
                        </a:solidFill>
                        <a:latin typeface="Georgia"/>
                        <a:ea typeface="Georgia"/>
                        <a:cs typeface="Georgia"/>
                        <a:sym typeface="Georgia"/>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350">
                          <a:solidFill>
                            <a:srgbClr val="2E2E2E"/>
                          </a:solidFill>
                          <a:latin typeface="Georgia"/>
                          <a:ea typeface="Georgia"/>
                          <a:cs typeface="Georgia"/>
                          <a:sym typeface="Georgia"/>
                        </a:rPr>
                        <a:t>Wrong Setup (W.S)</a:t>
                      </a:r>
                      <a:endParaRPr sz="1350">
                        <a:solidFill>
                          <a:srgbClr val="2E2E2E"/>
                        </a:solidFill>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 sz="1350">
                          <a:solidFill>
                            <a:srgbClr val="2E2E2E"/>
                          </a:solidFill>
                          <a:latin typeface="Georgia"/>
                          <a:ea typeface="Georgia"/>
                          <a:cs typeface="Georgia"/>
                          <a:sym typeface="Georgia"/>
                        </a:rPr>
                        <a:t>Normal(NL)</a:t>
                      </a:r>
                      <a:endParaRPr sz="1350">
                        <a:solidFill>
                          <a:srgbClr val="2E2E2E"/>
                        </a:solidFill>
                        <a:latin typeface="Georgia"/>
                        <a:ea typeface="Georgia"/>
                        <a:cs typeface="Georgia"/>
                        <a:sym typeface="Georgia"/>
                      </a:endParaRPr>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p:nvPr/>
        </p:nvSpPr>
        <p:spPr>
          <a:xfrm>
            <a:off x="141750" y="200925"/>
            <a:ext cx="8860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highlight>
                  <a:schemeClr val="lt2"/>
                </a:highlight>
                <a:latin typeface="Oswald"/>
                <a:ea typeface="Oswald"/>
                <a:cs typeface="Oswald"/>
                <a:sym typeface="Oswald"/>
              </a:rPr>
              <a:t>Models Used</a:t>
            </a:r>
            <a:endParaRPr sz="2800">
              <a:highlight>
                <a:schemeClr val="lt2"/>
              </a:highlight>
              <a:latin typeface="Oswald"/>
              <a:ea typeface="Oswald"/>
              <a:cs typeface="Oswald"/>
              <a:sym typeface="Oswald"/>
            </a:endParaRPr>
          </a:p>
        </p:txBody>
      </p:sp>
      <p:sp>
        <p:nvSpPr>
          <p:cNvPr id="120" name="Google Shape;120;p22"/>
          <p:cNvSpPr txBox="1"/>
          <p:nvPr/>
        </p:nvSpPr>
        <p:spPr>
          <a:xfrm>
            <a:off x="100475" y="904125"/>
            <a:ext cx="85992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700" b="1">
                <a:solidFill>
                  <a:schemeClr val="dk1"/>
                </a:solidFill>
                <a:latin typeface="Comfortaa"/>
                <a:ea typeface="Comfortaa"/>
                <a:cs typeface="Comfortaa"/>
                <a:sym typeface="Comfortaa"/>
              </a:rPr>
              <a:t>i) </a:t>
            </a:r>
            <a:r>
              <a:rPr lang="en" sz="1700" b="1" u="sng">
                <a:solidFill>
                  <a:schemeClr val="dk1"/>
                </a:solidFill>
                <a:latin typeface="Comfortaa"/>
                <a:ea typeface="Comfortaa"/>
                <a:cs typeface="Comfortaa"/>
                <a:sym typeface="Comfortaa"/>
              </a:rPr>
              <a:t>Logistic Regression:</a:t>
            </a:r>
            <a:endParaRPr sz="1700" b="1" u="sng">
              <a:latin typeface="Comfortaa"/>
              <a:ea typeface="Comfortaa"/>
              <a:cs typeface="Comfortaa"/>
              <a:sym typeface="Comfortaa"/>
            </a:endParaRPr>
          </a:p>
        </p:txBody>
      </p:sp>
      <p:sp>
        <p:nvSpPr>
          <p:cNvPr id="121" name="Google Shape;121;p22"/>
          <p:cNvSpPr txBox="1"/>
          <p:nvPr/>
        </p:nvSpPr>
        <p:spPr>
          <a:xfrm>
            <a:off x="240300" y="1438125"/>
            <a:ext cx="8663400" cy="3511500"/>
          </a:xfrm>
          <a:prstGeom prst="rect">
            <a:avLst/>
          </a:prstGeom>
          <a:noFill/>
          <a:ln>
            <a:noFill/>
          </a:ln>
        </p:spPr>
        <p:txBody>
          <a:bodyPr spcFirstLastPara="1" wrap="square" lIns="91425" tIns="91425" rIns="91425" bIns="91425" anchor="t" anchorCtr="0">
            <a:spAutoFit/>
          </a:bodyPr>
          <a:lstStyle/>
          <a:p>
            <a:pPr marL="171450" lvl="0" indent="-311150" algn="l" rtl="0">
              <a:lnSpc>
                <a:spcPct val="156250"/>
              </a:lnSpc>
              <a:spcBef>
                <a:spcPts val="150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Logistic regression is one of the most popular Machine Learning algorithms, which comes under the Supervised Learning technique. It is used for predicting the categorical dependent variable using a given set of independent variables.</a:t>
            </a:r>
            <a:endParaRPr sz="1300">
              <a:solidFill>
                <a:schemeClr val="dk1"/>
              </a:solidFill>
              <a:latin typeface="Georgia"/>
              <a:ea typeface="Georgia"/>
              <a:cs typeface="Georgia"/>
              <a:sym typeface="Georgia"/>
            </a:endParaRPr>
          </a:p>
          <a:p>
            <a:pPr marL="171450" lvl="0" indent="-311150" algn="l" rtl="0">
              <a:lnSpc>
                <a:spcPct val="156250"/>
              </a:lnSpc>
              <a:spcBef>
                <a:spcPts val="0"/>
              </a:spcBef>
              <a:spcAft>
                <a:spcPts val="0"/>
              </a:spcAft>
              <a:buClr>
                <a:schemeClr val="dk1"/>
              </a:buClr>
              <a:buSzPts val="1300"/>
              <a:buFont typeface="Roboto"/>
              <a:buChar char="●"/>
            </a:pPr>
            <a:r>
              <a:rPr lang="en" sz="1300">
                <a:solidFill>
                  <a:schemeClr val="dk1"/>
                </a:solidFill>
                <a:latin typeface="Georgia"/>
                <a:ea typeface="Georgia"/>
                <a:cs typeface="Georgia"/>
                <a:sym typeface="Georgia"/>
              </a:rPr>
              <a:t>Logistic regression predicts the output of a categorical dependent variable. Therefore the outcome must be a categorical or discrete value. It can be either Yes or No, 0 or 1, True or False, etc. but instead of giving the exact value as 0 and 1, </a:t>
            </a:r>
            <a:r>
              <a:rPr lang="en" sz="1300" b="1">
                <a:solidFill>
                  <a:schemeClr val="dk1"/>
                </a:solidFill>
                <a:latin typeface="Georgia"/>
                <a:ea typeface="Georgia"/>
                <a:cs typeface="Georgia"/>
                <a:sym typeface="Georgia"/>
              </a:rPr>
              <a:t>it gives the probabilistic values which lie between 0 and 1</a:t>
            </a:r>
            <a:r>
              <a:rPr lang="en" sz="1300">
                <a:solidFill>
                  <a:schemeClr val="dk1"/>
                </a:solidFill>
                <a:latin typeface="Georgia"/>
                <a:ea typeface="Georgia"/>
                <a:cs typeface="Georgia"/>
                <a:sym typeface="Georgia"/>
              </a:rPr>
              <a:t>.</a:t>
            </a:r>
            <a:endParaRPr sz="1300">
              <a:solidFill>
                <a:schemeClr val="dk1"/>
              </a:solidFill>
              <a:latin typeface="Georgia"/>
              <a:ea typeface="Georgia"/>
              <a:cs typeface="Georgia"/>
              <a:sym typeface="Georgia"/>
            </a:endParaRPr>
          </a:p>
          <a:p>
            <a:pPr marL="171450" lvl="0" indent="-311150" algn="l" rtl="0">
              <a:lnSpc>
                <a:spcPct val="156250"/>
              </a:lnSpc>
              <a:spcBef>
                <a:spcPts val="0"/>
              </a:spcBef>
              <a:spcAft>
                <a:spcPts val="0"/>
              </a:spcAft>
              <a:buClr>
                <a:schemeClr val="dk1"/>
              </a:buClr>
              <a:buSzPts val="1300"/>
              <a:buFont typeface="Roboto"/>
              <a:buChar char="●"/>
            </a:pPr>
            <a:r>
              <a:rPr lang="en" sz="1300">
                <a:solidFill>
                  <a:schemeClr val="dk1"/>
                </a:solidFill>
                <a:latin typeface="Georgia"/>
                <a:ea typeface="Georgia"/>
                <a:cs typeface="Georgia"/>
                <a:sym typeface="Georgia"/>
              </a:rPr>
              <a:t>Logistic Regression is much similar to Linear Regression except that how they are used. Linear Regression is used for solving Regression problems, whereas </a:t>
            </a:r>
            <a:r>
              <a:rPr lang="en" sz="1300" b="1">
                <a:solidFill>
                  <a:schemeClr val="dk1"/>
                </a:solidFill>
                <a:latin typeface="Georgia"/>
                <a:ea typeface="Georgia"/>
                <a:cs typeface="Georgia"/>
                <a:sym typeface="Georgia"/>
              </a:rPr>
              <a:t>Logistic regression is used for solving the classification problems</a:t>
            </a:r>
            <a:r>
              <a:rPr lang="en" sz="1300">
                <a:solidFill>
                  <a:schemeClr val="dk1"/>
                </a:solidFill>
                <a:latin typeface="Georgia"/>
                <a:ea typeface="Georgia"/>
                <a:cs typeface="Georgia"/>
                <a:sym typeface="Georgia"/>
              </a:rPr>
              <a:t>.</a:t>
            </a:r>
            <a:endParaRPr sz="1300">
              <a:solidFill>
                <a:schemeClr val="dk1"/>
              </a:solidFill>
              <a:latin typeface="Georgia"/>
              <a:ea typeface="Georgia"/>
              <a:cs typeface="Georgia"/>
              <a:sym typeface="Georgia"/>
            </a:endParaRPr>
          </a:p>
          <a:p>
            <a:pPr marL="171450" lvl="0" indent="-311150" algn="l" rtl="0">
              <a:lnSpc>
                <a:spcPct val="156250"/>
              </a:lnSpc>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In Logistic regression, instead of fitting a regression line, we fit an "S" shaped logistic function, which predicts two maximum values (0 or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p:nvPr/>
        </p:nvSpPr>
        <p:spPr>
          <a:xfrm>
            <a:off x="453150" y="301375"/>
            <a:ext cx="8237700" cy="1010100"/>
          </a:xfrm>
          <a:prstGeom prst="rect">
            <a:avLst/>
          </a:prstGeom>
          <a:noFill/>
          <a:ln>
            <a:noFill/>
          </a:ln>
        </p:spPr>
        <p:txBody>
          <a:bodyPr spcFirstLastPara="1" wrap="square" lIns="91425" tIns="91425" rIns="91425" bIns="91425" anchor="t" anchorCtr="0">
            <a:spAutoFit/>
          </a:bodyPr>
          <a:lstStyle/>
          <a:p>
            <a:pPr marL="171450" lvl="0" indent="-311150" algn="l" rtl="0">
              <a:lnSpc>
                <a:spcPct val="156250"/>
              </a:lnSpc>
              <a:spcBef>
                <a:spcPts val="150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Logistic Regression is a significant machine learning algorithm because it has the ability to provide probabilities and classify new data using continuous and discrete datasets.</a:t>
            </a:r>
            <a:endParaRPr sz="1300">
              <a:solidFill>
                <a:schemeClr val="dk1"/>
              </a:solidFill>
              <a:latin typeface="Georgia"/>
              <a:ea typeface="Georgia"/>
              <a:cs typeface="Georgia"/>
              <a:sym typeface="Georgia"/>
            </a:endParaRPr>
          </a:p>
          <a:p>
            <a:pPr marL="171450" lvl="0" indent="-311150" algn="l" rtl="0">
              <a:lnSpc>
                <a:spcPct val="156250"/>
              </a:lnSpc>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The below image is showing the logistic function:</a:t>
            </a:r>
            <a:endParaRPr sz="1300">
              <a:solidFill>
                <a:schemeClr val="dk1"/>
              </a:solidFill>
              <a:latin typeface="Georgia"/>
              <a:ea typeface="Georgia"/>
              <a:cs typeface="Georgia"/>
              <a:sym typeface="Georgia"/>
            </a:endParaRPr>
          </a:p>
        </p:txBody>
      </p:sp>
      <p:pic>
        <p:nvPicPr>
          <p:cNvPr id="127" name="Google Shape;127;p23"/>
          <p:cNvPicPr preferRelativeResize="0"/>
          <p:nvPr/>
        </p:nvPicPr>
        <p:blipFill>
          <a:blip r:embed="rId3">
            <a:alphaModFix/>
          </a:blip>
          <a:stretch>
            <a:fillRect/>
          </a:stretch>
        </p:blipFill>
        <p:spPr>
          <a:xfrm>
            <a:off x="1657575" y="1607325"/>
            <a:ext cx="5058775" cy="297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p:nvPr/>
        </p:nvSpPr>
        <p:spPr>
          <a:xfrm>
            <a:off x="110525" y="612800"/>
            <a:ext cx="8599200" cy="47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900" b="1">
                <a:solidFill>
                  <a:schemeClr val="dk1"/>
                </a:solidFill>
                <a:latin typeface="Comfortaa"/>
                <a:ea typeface="Comfortaa"/>
                <a:cs typeface="Comfortaa"/>
                <a:sym typeface="Comfortaa"/>
              </a:rPr>
              <a:t>ii) </a:t>
            </a:r>
            <a:r>
              <a:rPr lang="en" sz="1900" b="1" u="sng">
                <a:solidFill>
                  <a:schemeClr val="dk1"/>
                </a:solidFill>
                <a:latin typeface="Comfortaa"/>
                <a:ea typeface="Comfortaa"/>
                <a:cs typeface="Comfortaa"/>
                <a:sym typeface="Comfortaa"/>
              </a:rPr>
              <a:t>Random Forest :</a:t>
            </a:r>
            <a:endParaRPr sz="1900" b="1" u="sng">
              <a:latin typeface="Comfortaa"/>
              <a:ea typeface="Comfortaa"/>
              <a:cs typeface="Comfortaa"/>
              <a:sym typeface="Comfortaa"/>
            </a:endParaRPr>
          </a:p>
        </p:txBody>
      </p:sp>
      <p:sp>
        <p:nvSpPr>
          <p:cNvPr id="133" name="Google Shape;133;p24"/>
          <p:cNvSpPr txBox="1"/>
          <p:nvPr/>
        </p:nvSpPr>
        <p:spPr>
          <a:xfrm>
            <a:off x="272400" y="1275850"/>
            <a:ext cx="8599200" cy="286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endParaRPr sz="13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Georgia"/>
                <a:ea typeface="Georgia"/>
                <a:cs typeface="Georgia"/>
                <a:sym typeface="Georgia"/>
              </a:rPr>
              <a:t>Random forest is a Supervised Machine Learning Algorithm that is used widely in Classification and Regression problems. It builds decision trees on different samples and takes their majority vote for classification and average in case of regression and can handle the data set containing continuous variables as in the case of regression and categorical variables as in the case of classification.</a:t>
            </a:r>
            <a:endParaRPr>
              <a:solidFill>
                <a:schemeClr val="dk1"/>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highlight>
                <a:srgbClr val="FFFFFF"/>
              </a:highlight>
              <a:latin typeface="Georgia"/>
              <a:ea typeface="Georgia"/>
              <a:cs typeface="Georgia"/>
              <a:sym typeface="Georgia"/>
            </a:endParaRPr>
          </a:p>
          <a:p>
            <a:pPr marL="228600" lvl="0" indent="-317500" algn="l" rtl="0">
              <a:lnSpc>
                <a:spcPct val="115000"/>
              </a:lnSpc>
              <a:spcBef>
                <a:spcPts val="0"/>
              </a:spcBef>
              <a:spcAft>
                <a:spcPts val="0"/>
              </a:spcAft>
              <a:buClr>
                <a:schemeClr val="dk1"/>
              </a:buClr>
              <a:buSzPts val="1400"/>
              <a:buFont typeface="Georgia"/>
              <a:buChar char="●"/>
            </a:pPr>
            <a:r>
              <a:rPr lang="en">
                <a:solidFill>
                  <a:schemeClr val="dk1"/>
                </a:solidFill>
                <a:highlight>
                  <a:srgbClr val="FFFFFF"/>
                </a:highlight>
                <a:latin typeface="Georgia"/>
                <a:ea typeface="Georgia"/>
                <a:cs typeface="Georgia"/>
                <a:sym typeface="Georgia"/>
              </a:rPr>
              <a:t>In Random forest n number of random records are taken from the data set having k number of records.</a:t>
            </a:r>
            <a:endParaRPr>
              <a:solidFill>
                <a:schemeClr val="dk1"/>
              </a:solidFill>
              <a:highlight>
                <a:srgbClr val="FFFFFF"/>
              </a:highlight>
              <a:latin typeface="Georgia"/>
              <a:ea typeface="Georgia"/>
              <a:cs typeface="Georgia"/>
              <a:sym typeface="Georgia"/>
            </a:endParaRPr>
          </a:p>
          <a:p>
            <a:pPr marL="228600" lvl="0" indent="-317500" algn="l" rtl="0">
              <a:lnSpc>
                <a:spcPct val="115000"/>
              </a:lnSpc>
              <a:spcBef>
                <a:spcPts val="0"/>
              </a:spcBef>
              <a:spcAft>
                <a:spcPts val="0"/>
              </a:spcAft>
              <a:buClr>
                <a:schemeClr val="dk1"/>
              </a:buClr>
              <a:buSzPts val="1400"/>
              <a:buFont typeface="Georgia"/>
              <a:buChar char="●"/>
            </a:pPr>
            <a:r>
              <a:rPr lang="en">
                <a:solidFill>
                  <a:schemeClr val="dk1"/>
                </a:solidFill>
                <a:highlight>
                  <a:srgbClr val="FFFFFF"/>
                </a:highlight>
                <a:latin typeface="Georgia"/>
                <a:ea typeface="Georgia"/>
                <a:cs typeface="Georgia"/>
                <a:sym typeface="Georgia"/>
              </a:rPr>
              <a:t>Individual decision trees are constructed for each sample.</a:t>
            </a:r>
            <a:endParaRPr>
              <a:solidFill>
                <a:schemeClr val="dk1"/>
              </a:solidFill>
              <a:highlight>
                <a:srgbClr val="FFFFFF"/>
              </a:highlight>
              <a:latin typeface="Georgia"/>
              <a:ea typeface="Georgia"/>
              <a:cs typeface="Georgia"/>
              <a:sym typeface="Georgia"/>
            </a:endParaRPr>
          </a:p>
          <a:p>
            <a:pPr marL="228600" lvl="0" indent="-317500" algn="l" rtl="0">
              <a:lnSpc>
                <a:spcPct val="115000"/>
              </a:lnSpc>
              <a:spcBef>
                <a:spcPts val="0"/>
              </a:spcBef>
              <a:spcAft>
                <a:spcPts val="0"/>
              </a:spcAft>
              <a:buClr>
                <a:schemeClr val="dk1"/>
              </a:buClr>
              <a:buSzPts val="1400"/>
              <a:buFont typeface="Georgia"/>
              <a:buChar char="●"/>
            </a:pPr>
            <a:r>
              <a:rPr lang="en">
                <a:solidFill>
                  <a:schemeClr val="dk1"/>
                </a:solidFill>
                <a:highlight>
                  <a:srgbClr val="FFFFFF"/>
                </a:highlight>
                <a:latin typeface="Georgia"/>
                <a:ea typeface="Georgia"/>
                <a:cs typeface="Georgia"/>
                <a:sym typeface="Georgia"/>
              </a:rPr>
              <a:t>Each decision tree will generate an output.</a:t>
            </a:r>
            <a:endParaRPr>
              <a:solidFill>
                <a:schemeClr val="dk1"/>
              </a:solidFill>
              <a:highlight>
                <a:srgbClr val="FFFFFF"/>
              </a:highlight>
              <a:latin typeface="Georgia"/>
              <a:ea typeface="Georgia"/>
              <a:cs typeface="Georgia"/>
              <a:sym typeface="Georgia"/>
            </a:endParaRPr>
          </a:p>
          <a:p>
            <a:pPr marL="228600" lvl="0" indent="-317500" algn="l" rtl="0">
              <a:lnSpc>
                <a:spcPct val="115000"/>
              </a:lnSpc>
              <a:spcBef>
                <a:spcPts val="0"/>
              </a:spcBef>
              <a:spcAft>
                <a:spcPts val="0"/>
              </a:spcAft>
              <a:buClr>
                <a:schemeClr val="dk1"/>
              </a:buClr>
              <a:buSzPts val="1400"/>
              <a:buFont typeface="Georgia"/>
              <a:buChar char="●"/>
            </a:pPr>
            <a:r>
              <a:rPr lang="en">
                <a:solidFill>
                  <a:schemeClr val="dk1"/>
                </a:solidFill>
                <a:highlight>
                  <a:srgbClr val="FFFFFF"/>
                </a:highlight>
                <a:latin typeface="Georgia"/>
                <a:ea typeface="Georgia"/>
                <a:cs typeface="Georgia"/>
                <a:sym typeface="Georgia"/>
              </a:rPr>
              <a:t>Final output is considered based on Majority Voting or Averaging for Classification and regression respectively.</a:t>
            </a:r>
            <a:endParaRPr sz="15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3525</Words>
  <Application>Microsoft Office PowerPoint</Application>
  <PresentationFormat>On-screen Show (16:9)</PresentationFormat>
  <Paragraphs>223</Paragraphs>
  <Slides>36</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Comfortaa SemiBold</vt:lpstr>
      <vt:lpstr>Oswald Medium</vt:lpstr>
      <vt:lpstr>Oswald</vt:lpstr>
      <vt:lpstr>Comfortaa</vt:lpstr>
      <vt:lpstr>Comfortaa Medium</vt:lpstr>
      <vt:lpstr>Roboto</vt:lpstr>
      <vt:lpstr>Courier New</vt:lpstr>
      <vt:lpstr>Georgia</vt:lpstr>
      <vt:lpstr>Simple Light</vt:lpstr>
      <vt:lpstr>PowerPoint Presentation</vt:lpstr>
      <vt:lpstr>PowerPoint Presentation</vt:lpstr>
      <vt:lpstr>Overview​</vt:lpstr>
      <vt:lpstr>Introduction</vt:lpstr>
      <vt:lpstr>PowerPoint Presentation</vt:lpstr>
      <vt:lpstr>Dataset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Debasish Chakraborty</cp:lastModifiedBy>
  <cp:revision>13</cp:revision>
  <dcterms:modified xsi:type="dcterms:W3CDTF">2022-05-04T07:32:32Z</dcterms:modified>
</cp:coreProperties>
</file>