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40"/>
  </p:notesMasterIdLst>
  <p:handoutMasterIdLst>
    <p:handoutMasterId r:id="rId41"/>
  </p:handoutMasterIdLst>
  <p:sldIdLst>
    <p:sldId id="257" r:id="rId2"/>
    <p:sldId id="258" r:id="rId3"/>
    <p:sldId id="259" r:id="rId4"/>
    <p:sldId id="293" r:id="rId5"/>
    <p:sldId id="301" r:id="rId6"/>
    <p:sldId id="294" r:id="rId7"/>
    <p:sldId id="295" r:id="rId8"/>
    <p:sldId id="296" r:id="rId9"/>
    <p:sldId id="297" r:id="rId10"/>
    <p:sldId id="275" r:id="rId11"/>
    <p:sldId id="276" r:id="rId12"/>
    <p:sldId id="291" r:id="rId13"/>
    <p:sldId id="277" r:id="rId14"/>
    <p:sldId id="264" r:id="rId15"/>
    <p:sldId id="278" r:id="rId16"/>
    <p:sldId id="263" r:id="rId17"/>
    <p:sldId id="279" r:id="rId18"/>
    <p:sldId id="280" r:id="rId19"/>
    <p:sldId id="281" r:id="rId20"/>
    <p:sldId id="283" r:id="rId21"/>
    <p:sldId id="284" r:id="rId22"/>
    <p:sldId id="267" r:id="rId23"/>
    <p:sldId id="268" r:id="rId24"/>
    <p:sldId id="269" r:id="rId25"/>
    <p:sldId id="285" r:id="rId26"/>
    <p:sldId id="270" r:id="rId27"/>
    <p:sldId id="271" r:id="rId28"/>
    <p:sldId id="272" r:id="rId29"/>
    <p:sldId id="273" r:id="rId30"/>
    <p:sldId id="274" r:id="rId31"/>
    <p:sldId id="286" r:id="rId32"/>
    <p:sldId id="287" r:id="rId33"/>
    <p:sldId id="292" r:id="rId34"/>
    <p:sldId id="288" r:id="rId35"/>
    <p:sldId id="298" r:id="rId36"/>
    <p:sldId id="289" r:id="rId37"/>
    <p:sldId id="299" r:id="rId38"/>
    <p:sldId id="290" r:id="rId39"/>
  </p:sldIdLst>
  <p:sldSz cx="9144000" cy="6858000" type="screen4x3"/>
  <p:notesSz cx="7099300" cy="1022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19" autoAdjust="0"/>
  </p:normalViewPr>
  <p:slideViewPr>
    <p:cSldViewPr snapToGrid="0" snapToObjects="1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2950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2950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E26CFC3C-3AFA-41DE-AE24-CF73496C539C}" type="datetimeFigureOut">
              <a:rPr lang="tr-TR" smtClean="0"/>
              <a:t>21.2.2018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551"/>
            <a:ext cx="3076363" cy="512949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10551"/>
            <a:ext cx="3076363" cy="512949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66823E83-DE92-4B40-BCBF-EE09A6DA7A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8282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C24CC0B3-4081-8D4A-BD33-D1DF821232F0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16A030EB-2AC2-2A40-8A6B-96C13BD339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9A172-75F6-434C-AE3F-37C4A5FC0DB6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607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2284C2-B315-4D48-8662-21339F92729E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163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6DF2EA-AD82-1E46-9A34-8AFEDB2895CE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724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6DF2EA-AD82-1E46-9A34-8AFEDB2895CE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1738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E5934E-9330-5D4B-A338-4096DBA0E078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340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E3C39B-D382-2A44-BB91-B09C04AC5B90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1379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B6BDCC4-D779-814E-895F-81CA481DF15D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061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965" y="1294805"/>
            <a:ext cx="6486071" cy="3153668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2" tIns="45716" rIns="91432" bIns="45716">
            <a:normAutofit/>
          </a:bodyPr>
          <a:lstStyle/>
          <a:p>
            <a:pPr>
              <a:spcBef>
                <a:spcPts val="1999"/>
              </a:spcBef>
              <a:buClr>
                <a:srgbClr val="6FB7D7"/>
              </a:buClr>
              <a:buSzPct val="110000"/>
              <a:buFont typeface="Wingdings 2" pitchFamily="18" charset="2"/>
              <a:buNone/>
            </a:pPr>
            <a:endParaRPr lang="en-US" sz="320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0"/>
            <a:ext cx="6498158" cy="1724867"/>
          </a:xfrm>
        </p:spPr>
        <p:txBody>
          <a:bodyPr rtlCol="0">
            <a:noAutofit/>
          </a:bodyPr>
          <a:lstStyle>
            <a:lvl1pPr marL="0" indent="0" algn="ctr" defTabSz="91431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3299013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1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34A6E7E-56B7-6E43-9E2B-364F054E41F5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4079545" cy="1162050"/>
          </a:xfrm>
        </p:spPr>
        <p:txBody>
          <a:bodyPr/>
          <a:lstStyle>
            <a:lvl1pPr algn="ctr">
              <a:defRPr sz="3600" b="0"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imes New Roman"/>
                <a:cs typeface="Times New Roman"/>
              </a:defRPr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1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34A6E7E-56B7-6E43-9E2B-364F054E41F5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30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6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4A6E7E-56B7-6E43-9E2B-364F054E41F5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584" y="6276083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257690-2BCE-7C49-9ACA-3F9375EBFA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8822" y="108645"/>
            <a:ext cx="8043333" cy="133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822" y="1599903"/>
            <a:ext cx="8043333" cy="43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6" descr="wiley_logo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250" y="6247805"/>
            <a:ext cx="361345" cy="48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838200" y="6248400"/>
            <a:ext cx="696115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cs typeface="Times New Roman"/>
              </a:rPr>
              <a:t>PowerPoint Presentation for Dennis, Wixom, &amp; Tegarden </a:t>
            </a:r>
            <a:r>
              <a:rPr lang="en-US" sz="1100" i="1" dirty="0">
                <a:latin typeface="Times New Roman"/>
                <a:cs typeface="Times New Roman"/>
              </a:rPr>
              <a:t>Systems Analysis and Design with UML,</a:t>
            </a:r>
            <a:r>
              <a:rPr lang="en-US" sz="1100" i="1" dirty="0" smtClean="0">
                <a:latin typeface="Times New Roman"/>
                <a:cs typeface="Times New Roman"/>
              </a:rPr>
              <a:t> 5th </a:t>
            </a:r>
            <a:r>
              <a:rPr lang="en-US" sz="1100" i="1" dirty="0">
                <a:latin typeface="Times New Roman"/>
                <a:cs typeface="Times New Roman"/>
              </a:rPr>
              <a:t>Edition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Times New Roman"/>
                <a:cs typeface="Times New Roman"/>
              </a:rPr>
              <a:t>Copyright © </a:t>
            </a:r>
            <a:r>
              <a:rPr lang="en-US" sz="1000" dirty="0" smtClean="0">
                <a:latin typeface="Times New Roman"/>
                <a:cs typeface="Times New Roman"/>
              </a:rPr>
              <a:t>2015 </a:t>
            </a:r>
            <a:r>
              <a:rPr lang="en-US" sz="1000" dirty="0">
                <a:latin typeface="Times New Roman"/>
                <a:cs typeface="Times New Roman"/>
              </a:rPr>
              <a:t>John Wiley &amp; Sons,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Times New Roman"/>
          <a:ea typeface="ＭＳ Ｐゴシック" pitchFamily="-107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5pPr>
      <a:lvl6pPr marL="457159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6pPr>
      <a:lvl7pPr marL="914318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7pPr>
      <a:lvl8pPr marL="137147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8pPr>
      <a:lvl9pPr marL="182863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8375" indent="-348375" algn="l" rtl="0" eaLnBrk="1" fontAlgn="base" hangingPunct="1">
        <a:spcBef>
          <a:spcPts val="1999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1pPr>
      <a:lvl2pPr marL="684737" indent="-336362" algn="l" rtl="0" eaLnBrk="1" fontAlgn="base" hangingPunct="1">
        <a:spcBef>
          <a:spcPts val="60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2pPr>
      <a:lvl3pPr marL="967041" indent="-282304" algn="l" rtl="0" eaLnBrk="1" fontAlgn="base" hangingPunct="1">
        <a:spcBef>
          <a:spcPts val="60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3pPr>
      <a:lvl4pPr marL="1262860" indent="-294317" algn="l" rtl="0" eaLnBrk="1" fontAlgn="base" hangingPunct="1">
        <a:spcBef>
          <a:spcPts val="60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4pPr>
      <a:lvl5pPr marL="1545164" indent="-282304" algn="l" rtl="0" eaLnBrk="1" fontAlgn="base" hangingPunct="1">
        <a:spcBef>
          <a:spcPts val="60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1529540" y="1586430"/>
            <a:ext cx="6084917" cy="2233096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a typeface="ＭＳ Ｐゴシック" charset="-128"/>
                <a:cs typeface="ＭＳ Ｐゴシック" charset="-128"/>
              </a:rPr>
              <a:t>Chapter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a typeface="ＭＳ Ｐゴシック" charset="-128"/>
                <a:cs typeface="ＭＳ Ｐゴシック" charset="-128"/>
              </a:rPr>
              <a:t>3: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ea typeface="ＭＳ Ｐゴシック" charset="-128"/>
                <a:cs typeface="ＭＳ Ｐゴシック" charset="-128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ea typeface="ＭＳ Ｐゴシック" charset="-128"/>
                <a:cs typeface="ＭＳ Ｐゴシック" charset="-128"/>
              </a:rPr>
              <a:t>Requirements Determination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235645"/>
            <a:ext cx="8043333" cy="1117727"/>
          </a:xfrm>
        </p:spPr>
        <p:txBody>
          <a:bodyPr/>
          <a:lstStyle/>
          <a:p>
            <a:r>
              <a:rPr lang="en-US" dirty="0" smtClean="0"/>
              <a:t>Requirements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488778"/>
            <a:ext cx="8043333" cy="4344293"/>
          </a:xfrm>
        </p:spPr>
        <p:txBody>
          <a:bodyPr/>
          <a:lstStyle/>
          <a:p>
            <a:r>
              <a:rPr lang="en-US" dirty="0" smtClean="0"/>
              <a:t>Purpose: to convert high level business requirements (from the system request) into detailed requirements that can be used as inputs for creating models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is a requirement?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statement of what the system must do or a characteristic it must have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Will later evolve into a technical description of how the system will be implemented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Types: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Functional: relates to a process or data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Non-functional: relates to performance or usability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&amp; non-functional requirements listed in outline format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May be prioritized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Provides information needed in subsequent workflows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Defines the scope of the system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58" y="147484"/>
            <a:ext cx="8937523" cy="727588"/>
          </a:xfrm>
        </p:spPr>
        <p:txBody>
          <a:bodyPr/>
          <a:lstStyle/>
          <a:p>
            <a:r>
              <a:rPr lang="en-US" sz="4000" dirty="0" smtClean="0"/>
              <a:t>Sample of Requirements Definition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511" t="27320" r="29086" b="9569"/>
          <a:stretch/>
        </p:blipFill>
        <p:spPr>
          <a:xfrm>
            <a:off x="1603073" y="875071"/>
            <a:ext cx="6164411" cy="53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8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796527"/>
            <a:ext cx="8043333" cy="4147669"/>
          </a:xfrm>
        </p:spPr>
        <p:txBody>
          <a:bodyPr/>
          <a:lstStyle/>
          <a:p>
            <a:r>
              <a:rPr lang="en-US" dirty="0" smtClean="0"/>
              <a:t>Business &amp; IT personnel need to collaborate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Strategies for problem analysis: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Root </a:t>
            </a:r>
            <a:r>
              <a:rPr lang="en-US" dirty="0"/>
              <a:t>cause </a:t>
            </a:r>
            <a:r>
              <a:rPr lang="en-US" dirty="0" smtClean="0"/>
              <a:t>analysis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</a:t>
            </a:r>
            <a:r>
              <a:rPr lang="en-US" dirty="0" smtClean="0"/>
              <a:t>uration analysis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</a:t>
            </a:r>
            <a:r>
              <a:rPr lang="en-US" dirty="0" smtClean="0"/>
              <a:t>ctivity-based costing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</a:t>
            </a:r>
            <a:r>
              <a:rPr lang="en-US" dirty="0" smtClean="0"/>
              <a:t>nformal benchmarking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O</a:t>
            </a:r>
            <a:r>
              <a:rPr lang="en-US" dirty="0" smtClean="0"/>
              <a:t>utcome analysis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</a:t>
            </a:r>
            <a:r>
              <a:rPr lang="en-US" dirty="0" smtClean="0"/>
              <a:t>echnology analysis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</a:t>
            </a:r>
            <a:r>
              <a:rPr lang="en-US" dirty="0" smtClean="0"/>
              <a:t>ctivity elimination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Determining Requirements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500" dirty="0"/>
              <a:t>Requirements are best determined by systems analysts </a:t>
            </a:r>
            <a:r>
              <a:rPr lang="en-US" sz="2500" b="1" i="1" dirty="0"/>
              <a:t>and</a:t>
            </a:r>
            <a:r>
              <a:rPr lang="en-US" sz="2500" dirty="0"/>
              <a:t> business people </a:t>
            </a:r>
            <a:r>
              <a:rPr lang="en-US" sz="2500" dirty="0" smtClean="0"/>
              <a:t>together</a:t>
            </a:r>
          </a:p>
          <a:p>
            <a:pPr eaLnBrk="1" hangingPunct="1">
              <a:spcBef>
                <a:spcPts val="600"/>
              </a:spcBef>
            </a:pPr>
            <a:r>
              <a:rPr lang="en-US" sz="2500" dirty="0" smtClean="0"/>
              <a:t>Techniques for identifying requirements</a:t>
            </a:r>
          </a:p>
          <a:p>
            <a:pPr lvl="1">
              <a:spcBef>
                <a:spcPts val="600"/>
              </a:spcBef>
            </a:pPr>
            <a:r>
              <a:rPr lang="en-US" sz="2300" dirty="0" smtClean="0"/>
              <a:t>Interviews, questionnaires and/or observation</a:t>
            </a:r>
          </a:p>
          <a:p>
            <a:pPr lvl="1">
              <a:spcBef>
                <a:spcPts val="600"/>
              </a:spcBef>
            </a:pPr>
            <a:r>
              <a:rPr lang="en-US" sz="2300" dirty="0" smtClean="0"/>
              <a:t>Joint application development (JAD)</a:t>
            </a:r>
          </a:p>
          <a:p>
            <a:pPr lvl="1">
              <a:spcBef>
                <a:spcPts val="600"/>
              </a:spcBef>
            </a:pPr>
            <a:r>
              <a:rPr lang="en-US" sz="2300" dirty="0" smtClean="0"/>
              <a:t>Document analysis</a:t>
            </a:r>
            <a:endParaRPr lang="en-US" sz="2300" dirty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br>
              <a:rPr lang="en-US" dirty="0" smtClean="0"/>
            </a:br>
            <a:r>
              <a:rPr lang="en-US" dirty="0" smtClean="0"/>
              <a:t>Requirements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types of functional and non-functional requirements applicable to the project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Use requirements-gathering techniques to collect details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Analysts work with users to verify, change and prioritize each requirement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Continue this process through analysis workflow, but be careful of scope creep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Requirements that meet a need but are not within the current scope can be added to a list of future enhancements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Problems in </a:t>
            </a:r>
            <a:br>
              <a:rPr lang="en-US" sz="4400" dirty="0" smtClean="0"/>
            </a:br>
            <a:r>
              <a:rPr lang="en-US" sz="4400" dirty="0" smtClean="0"/>
              <a:t>Requirements Determination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8822" y="1893346"/>
            <a:ext cx="8043333" cy="4050850"/>
          </a:xfrm>
        </p:spPr>
        <p:txBody>
          <a:bodyPr/>
          <a:lstStyle/>
          <a:p>
            <a:r>
              <a:rPr lang="en-US" dirty="0" smtClean="0"/>
              <a:t>Analyst may not have access to the correct users</a:t>
            </a:r>
          </a:p>
          <a:p>
            <a:r>
              <a:rPr lang="en-US" dirty="0" smtClean="0"/>
              <a:t>Requirements specifications may be inadequate</a:t>
            </a:r>
          </a:p>
          <a:p>
            <a:r>
              <a:rPr lang="en-US" dirty="0" smtClean="0"/>
              <a:t>Some requirements may not be known in the beginning</a:t>
            </a:r>
          </a:p>
          <a:p>
            <a:r>
              <a:rPr lang="en-US" dirty="0" smtClean="0"/>
              <a:t>Verifying and validating requirements can be difficult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pPr lvl="1"/>
            <a:r>
              <a:rPr lang="en-US" dirty="0" smtClean="0"/>
              <a:t>Ask users to identify problems with the current system</a:t>
            </a:r>
          </a:p>
          <a:p>
            <a:pPr lvl="1"/>
            <a:r>
              <a:rPr lang="en-US" dirty="0" smtClean="0"/>
              <a:t>Ask users how they would solve these problems</a:t>
            </a:r>
          </a:p>
          <a:p>
            <a:pPr lvl="1"/>
            <a:r>
              <a:rPr lang="en-US" dirty="0" smtClean="0"/>
              <a:t>Good for improving efficiency or ease-of-use</a:t>
            </a:r>
          </a:p>
          <a:p>
            <a:r>
              <a:rPr lang="en-US" dirty="0" smtClean="0"/>
              <a:t>Root cause analysis</a:t>
            </a:r>
          </a:p>
          <a:p>
            <a:pPr lvl="1"/>
            <a:r>
              <a:rPr lang="en-US" dirty="0" smtClean="0"/>
              <a:t>Focus is on the cause of a problem, not its solution</a:t>
            </a:r>
          </a:p>
          <a:p>
            <a:pPr lvl="1"/>
            <a:r>
              <a:rPr lang="en-US" dirty="0" smtClean="0"/>
              <a:t>Create a prioritized list of problems</a:t>
            </a:r>
          </a:p>
          <a:p>
            <a:pPr lvl="1"/>
            <a:r>
              <a:rPr lang="en-US" dirty="0" smtClean="0"/>
              <a:t>Try to determine their causes</a:t>
            </a:r>
          </a:p>
          <a:p>
            <a:pPr lvl="1"/>
            <a:r>
              <a:rPr lang="en-US" dirty="0" smtClean="0"/>
              <a:t>Once the causes are known, solutions can be developed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21" y="1291099"/>
            <a:ext cx="8751330" cy="4640825"/>
          </a:xfrm>
        </p:spPr>
        <p:txBody>
          <a:bodyPr/>
          <a:lstStyle/>
          <a:p>
            <a:r>
              <a:rPr lang="en-US" dirty="0" smtClean="0"/>
              <a:t>Duration analysis</a:t>
            </a:r>
          </a:p>
          <a:p>
            <a:pPr lvl="1"/>
            <a:r>
              <a:rPr lang="en-US" sz="2000" dirty="0" smtClean="0"/>
              <a:t>Determine the time required to complete each step in a business process</a:t>
            </a:r>
          </a:p>
          <a:p>
            <a:pPr lvl="1"/>
            <a:r>
              <a:rPr lang="en-US" sz="2000" dirty="0" smtClean="0"/>
              <a:t>Compare this to the total time required for the entire process</a:t>
            </a:r>
          </a:p>
          <a:p>
            <a:pPr lvl="1"/>
            <a:r>
              <a:rPr lang="en-US" sz="2000" dirty="0" smtClean="0"/>
              <a:t>Large differences suggest problems that might be solved by:</a:t>
            </a:r>
          </a:p>
          <a:p>
            <a:pPr lvl="2"/>
            <a:r>
              <a:rPr lang="en-US" dirty="0" smtClean="0"/>
              <a:t>Integrating some steps together</a:t>
            </a:r>
          </a:p>
          <a:p>
            <a:pPr lvl="2"/>
            <a:r>
              <a:rPr lang="en-US" dirty="0" smtClean="0"/>
              <a:t>Performing some steps simultaneously (in parallel)</a:t>
            </a:r>
          </a:p>
          <a:p>
            <a:r>
              <a:rPr lang="en-US" dirty="0" smtClean="0"/>
              <a:t>Activity-based costing 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ame as duration analysis but applied to costs</a:t>
            </a:r>
          </a:p>
          <a:p>
            <a:r>
              <a:rPr lang="en-US" dirty="0" smtClean="0"/>
              <a:t>Informal benchmarking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nalyzes similar processes in other successful organizations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</a:t>
            </a:r>
            <a:r>
              <a:rPr lang="en-US" dirty="0" smtClean="0"/>
              <a:t>Strategies(Cont.)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Outcome analysis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</a:t>
            </a:r>
            <a:r>
              <a:rPr lang="en-US" dirty="0" smtClean="0"/>
              <a:t>hat does the customer want in the end?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Technology analysis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</a:t>
            </a:r>
            <a:r>
              <a:rPr lang="en-US" dirty="0" smtClean="0"/>
              <a:t>pply new technologies to business processes &amp; identify benefits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Activity elimination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</a:t>
            </a:r>
            <a:r>
              <a:rPr lang="en-US" dirty="0" smtClean="0"/>
              <a:t>liminate each activity in a business process in a “force-fit” exercise</a:t>
            </a:r>
          </a:p>
          <a:p>
            <a:pPr lvl="1">
              <a:spcBef>
                <a:spcPts val="600"/>
              </a:spcBef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</a:t>
            </a:r>
            <a:r>
              <a:rPr lang="en-US" dirty="0" smtClean="0"/>
              <a:t>Strategies(Cont.)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48822" y="175146"/>
            <a:ext cx="8043333" cy="1071762"/>
          </a:xfrm>
        </p:spPr>
        <p:txBody>
          <a:bodyPr/>
          <a:lstStyle/>
          <a:p>
            <a:pPr eaLnBrk="1" hangingPunct="1"/>
            <a:r>
              <a:rPr lang="en-US" dirty="0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524000"/>
            <a:ext cx="8362422" cy="464820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Learn how to create a requirements definition</a:t>
            </a:r>
          </a:p>
          <a:p>
            <a:pPr fontAlgn="auto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Learn various requirements analysis techniques</a:t>
            </a:r>
          </a:p>
          <a:p>
            <a:pPr fontAlgn="auto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Learn when to use each requirements </a:t>
            </a:r>
            <a:r>
              <a:rPr lang="en-US" dirty="0" smtClean="0"/>
              <a:t>analysis techniques</a:t>
            </a: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Learn how to gather requirements using interviews, JAD sessions, questionnaires, document analysis &amp; observation</a:t>
            </a: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Learn various requirements documentation techniques such as concept maps, story cards &amp; task-lists</a:t>
            </a:r>
            <a:endParaRPr lang="en-US" dirty="0" smtClean="0">
              <a:ea typeface="+mn-ea"/>
            </a:endParaRP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Understand when to use each requirements-gathering technique</a:t>
            </a: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Be able to begin the creation of a system proposal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Gathering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is used to:</a:t>
            </a:r>
          </a:p>
          <a:p>
            <a:pPr lvl="1"/>
            <a:r>
              <a:rPr lang="en-US" dirty="0" smtClean="0"/>
              <a:t>Uncover all requirements (those uncovered late in the process are more difficult to incorporate)</a:t>
            </a:r>
          </a:p>
          <a:p>
            <a:pPr lvl="1"/>
            <a:r>
              <a:rPr lang="en-US" dirty="0" smtClean="0"/>
              <a:t>Build support and trust among users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Which technique(s) to use?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Interviews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Joint Application Development (JAD)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Questionnaires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Document analysis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Observation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popular technique—if you need to know something, just ask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Process: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Select people to interview &amp; create a schedule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Design interview questions (Open-ended, closed-ended, &amp; probing types of questions)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Prepare for the interview (Unstructured vs. structured interview organized in a logical order)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Conduct the interview (Top-down vs. bottom-up)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Follow-up after the interview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Question Types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9062" t="52809" r="29219" b="21416"/>
          <a:stretch/>
        </p:blipFill>
        <p:spPr>
          <a:xfrm>
            <a:off x="361690" y="1714498"/>
            <a:ext cx="8417595" cy="367665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Interviewing Strategies</a:t>
            </a:r>
          </a:p>
        </p:txBody>
      </p:sp>
      <p:sp>
        <p:nvSpPr>
          <p:cNvPr id="4" name="Isosceles Triangle 3"/>
          <p:cNvSpPr>
            <a:spLocks noChangeArrowheads="1"/>
          </p:cNvSpPr>
          <p:nvPr/>
        </p:nvSpPr>
        <p:spPr bwMode="auto">
          <a:xfrm>
            <a:off x="1752600" y="1676400"/>
            <a:ext cx="5638800" cy="40386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25400">
            <a:solidFill>
              <a:srgbClr val="0E2542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3810000" y="2228850"/>
            <a:ext cx="14716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alibri" charset="0"/>
              </a:rPr>
              <a:t>How</a:t>
            </a:r>
          </a:p>
          <a:p>
            <a:pPr algn="ctr"/>
            <a:r>
              <a:rPr lang="en-US" dirty="0">
                <a:latin typeface="Calibri" charset="0"/>
              </a:rPr>
              <a:t>can order</a:t>
            </a:r>
          </a:p>
          <a:p>
            <a:pPr algn="ctr"/>
            <a:r>
              <a:rPr lang="en-US" dirty="0">
                <a:latin typeface="Calibri" charset="0"/>
              </a:rPr>
              <a:t>processing be</a:t>
            </a:r>
          </a:p>
          <a:p>
            <a:pPr algn="ctr"/>
            <a:r>
              <a:rPr lang="en-US" dirty="0">
                <a:latin typeface="Calibri" charset="0"/>
              </a:rPr>
              <a:t>improved?</a:t>
            </a:r>
          </a:p>
        </p:txBody>
      </p:sp>
      <p:sp>
        <p:nvSpPr>
          <p:cNvPr id="45061" name="TextBox 5"/>
          <p:cNvSpPr txBox="1">
            <a:spLocks noChangeArrowheads="1"/>
          </p:cNvSpPr>
          <p:nvPr/>
        </p:nvSpPr>
        <p:spPr bwMode="auto">
          <a:xfrm>
            <a:off x="2989263" y="3571875"/>
            <a:ext cx="32591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alibri" charset="0"/>
              </a:rPr>
              <a:t>How can we reduce the</a:t>
            </a:r>
          </a:p>
          <a:p>
            <a:pPr algn="ctr"/>
            <a:r>
              <a:rPr lang="en-US" dirty="0">
                <a:latin typeface="Calibri" charset="0"/>
              </a:rPr>
              <a:t>number of times that customers </a:t>
            </a:r>
          </a:p>
          <a:p>
            <a:pPr algn="ctr"/>
            <a:r>
              <a:rPr lang="en-US" dirty="0">
                <a:latin typeface="Calibri" charset="0"/>
              </a:rPr>
              <a:t>return ordered items?</a:t>
            </a:r>
          </a:p>
        </p:txBody>
      </p:sp>
      <p:sp>
        <p:nvSpPr>
          <p:cNvPr id="45062" name="TextBox 6"/>
          <p:cNvSpPr txBox="1">
            <a:spLocks noChangeArrowheads="1"/>
          </p:cNvSpPr>
          <p:nvPr/>
        </p:nvSpPr>
        <p:spPr bwMode="auto">
          <a:xfrm>
            <a:off x="2590800" y="4638675"/>
            <a:ext cx="39592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 charset="0"/>
              </a:rPr>
              <a:t>How can we reduce the number of</a:t>
            </a:r>
          </a:p>
          <a:p>
            <a:pPr algn="ctr"/>
            <a:r>
              <a:rPr lang="en-US">
                <a:latin typeface="Calibri" charset="0"/>
              </a:rPr>
              <a:t>errors in order processing (e.g., shipping</a:t>
            </a:r>
          </a:p>
          <a:p>
            <a:pPr algn="ctr"/>
            <a:r>
              <a:rPr lang="en-US">
                <a:latin typeface="Calibri" charset="0"/>
              </a:rPr>
              <a:t>the wrong products)?</a:t>
            </a:r>
          </a:p>
        </p:txBody>
      </p:sp>
      <p:sp>
        <p:nvSpPr>
          <p:cNvPr id="45063" name="TextBox 7"/>
          <p:cNvSpPr txBox="1">
            <a:spLocks noChangeArrowheads="1"/>
          </p:cNvSpPr>
          <p:nvPr/>
        </p:nvSpPr>
        <p:spPr bwMode="auto">
          <a:xfrm>
            <a:off x="4953000" y="1524000"/>
            <a:ext cx="1458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" charset="0"/>
              </a:rPr>
              <a:t>Top-down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5372894" y="2247106"/>
            <a:ext cx="533400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065" name="TextBox 16"/>
          <p:cNvSpPr txBox="1">
            <a:spLocks noChangeArrowheads="1"/>
          </p:cNvSpPr>
          <p:nvPr/>
        </p:nvSpPr>
        <p:spPr bwMode="auto">
          <a:xfrm>
            <a:off x="7391400" y="5100637"/>
            <a:ext cx="1571625" cy="46196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charset="0"/>
              </a:rPr>
              <a:t>Bottom-up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7036595" y="5099843"/>
            <a:ext cx="609600" cy="15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7" name="TextBox 21"/>
          <p:cNvSpPr txBox="1">
            <a:spLocks noChangeArrowheads="1"/>
          </p:cNvSpPr>
          <p:nvPr/>
        </p:nvSpPr>
        <p:spPr bwMode="auto">
          <a:xfrm>
            <a:off x="2209800" y="2514600"/>
            <a:ext cx="15192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 charset="0"/>
              </a:rPr>
              <a:t>      High-level:</a:t>
            </a:r>
          </a:p>
          <a:p>
            <a:r>
              <a:rPr lang="en-US">
                <a:latin typeface="Calibri" charset="0"/>
              </a:rPr>
              <a:t>Very general</a:t>
            </a:r>
          </a:p>
        </p:txBody>
      </p:sp>
      <p:sp>
        <p:nvSpPr>
          <p:cNvPr id="45068" name="TextBox 22"/>
          <p:cNvSpPr txBox="1">
            <a:spLocks noChangeArrowheads="1"/>
          </p:cNvSpPr>
          <p:nvPr/>
        </p:nvSpPr>
        <p:spPr bwMode="auto">
          <a:xfrm>
            <a:off x="838200" y="3581400"/>
            <a:ext cx="21574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 charset="0"/>
              </a:rPr>
              <a:t>           Medium-level:</a:t>
            </a:r>
          </a:p>
          <a:p>
            <a:r>
              <a:rPr lang="en-US">
                <a:latin typeface="Calibri" charset="0"/>
              </a:rPr>
              <a:t>Moderately specific</a:t>
            </a:r>
          </a:p>
        </p:txBody>
      </p:sp>
      <p:sp>
        <p:nvSpPr>
          <p:cNvPr id="45069" name="TextBox 23"/>
          <p:cNvSpPr txBox="1">
            <a:spLocks noChangeArrowheads="1"/>
          </p:cNvSpPr>
          <p:nvPr/>
        </p:nvSpPr>
        <p:spPr bwMode="auto">
          <a:xfrm>
            <a:off x="762000" y="4648200"/>
            <a:ext cx="14779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 charset="0"/>
              </a:rPr>
              <a:t>      Low-level:</a:t>
            </a:r>
          </a:p>
          <a:p>
            <a:r>
              <a:rPr lang="en-US">
                <a:latin typeface="Calibri" charset="0"/>
              </a:rPr>
              <a:t>Very specific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548822" y="-208855"/>
            <a:ext cx="8043333" cy="1063939"/>
          </a:xfrm>
        </p:spPr>
        <p:txBody>
          <a:bodyPr/>
          <a:lstStyle/>
          <a:p>
            <a:pPr eaLnBrk="1" hangingPunct="1"/>
            <a:r>
              <a:rPr lang="en-US" dirty="0"/>
              <a:t>Post-Interview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8822" y="852608"/>
            <a:ext cx="8326237" cy="497838"/>
          </a:xfrm>
        </p:spPr>
        <p:txBody>
          <a:bodyPr/>
          <a:lstStyle/>
          <a:p>
            <a:r>
              <a:rPr lang="en-US" dirty="0" smtClean="0"/>
              <a:t>Prepare notes and send to the interviewee for verification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8194" y="1807276"/>
            <a:ext cx="5723068" cy="43391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Application Development (JAD)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Joint user-analyst meeting hosted by a facilitator</a:t>
            </a:r>
          </a:p>
          <a:p>
            <a:pPr lvl="1"/>
            <a:r>
              <a:rPr lang="en-US" dirty="0" smtClean="0"/>
              <a:t>10 to 20 users</a:t>
            </a:r>
          </a:p>
          <a:p>
            <a:pPr lvl="1"/>
            <a:r>
              <a:rPr lang="en-US" dirty="0" smtClean="0"/>
              <a:t>1 to 2 scribes as needed to record the session</a:t>
            </a:r>
          </a:p>
          <a:p>
            <a:pPr lvl="1"/>
            <a:r>
              <a:rPr lang="en-US" dirty="0" smtClean="0"/>
              <a:t>Usually in a specially prepared room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Meetings can be held electronically and anonymously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Reduces problems in group settings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Can be held remotely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Sessions require careful planning to be successful </a:t>
            </a:r>
          </a:p>
          <a:p>
            <a:pPr lvl="1"/>
            <a:r>
              <a:rPr lang="en-US" dirty="0" smtClean="0"/>
              <a:t>Users may need to bring documents or user manuals</a:t>
            </a:r>
          </a:p>
          <a:p>
            <a:pPr lvl="1"/>
            <a:r>
              <a:rPr lang="en-US" dirty="0" smtClean="0"/>
              <a:t>Ground rules should be established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Questionnaires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set of written questions used to obtain information from </a:t>
            </a:r>
            <a:r>
              <a:rPr lang="en-US" dirty="0" smtClean="0"/>
              <a:t>individuals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May be paper based or electronic (e.g., web based)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Common uses: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100" dirty="0" smtClean="0"/>
              <a:t>Large numbers of people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100" dirty="0" smtClean="0"/>
              <a:t>Need both information and opinions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100" dirty="0" smtClean="0"/>
              <a:t>When designing for use outside the organization (customers, vendors, etc.)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Typical response rates: &lt; 50% (paper); &lt; 30% (Web)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2" y="108646"/>
            <a:ext cx="8043333" cy="1010150"/>
          </a:xfrm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Questionnaire Steps</a:t>
            </a:r>
          </a:p>
        </p:txBody>
      </p:sp>
      <p:sp>
        <p:nvSpPr>
          <p:cNvPr id="48131" name="Content Placeholder 4"/>
          <p:cNvSpPr>
            <a:spLocks noGrp="1"/>
          </p:cNvSpPr>
          <p:nvPr>
            <p:ph idx="1"/>
          </p:nvPr>
        </p:nvSpPr>
        <p:spPr>
          <a:xfrm>
            <a:off x="548821" y="1366221"/>
            <a:ext cx="8043333" cy="4729779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500" dirty="0" smtClean="0"/>
              <a:t>Select the participants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Identify the population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/>
              <a:t>Use representative samples for large populations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500" dirty="0"/>
              <a:t>Designing the questionnaire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Careful question </a:t>
            </a:r>
            <a:r>
              <a:rPr lang="en-US" sz="2000" dirty="0" smtClean="0"/>
              <a:t>selection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/>
              <a:t>Remove ambiguities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500" dirty="0"/>
              <a:t>Administering the questionnaire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Working to get good response </a:t>
            </a:r>
            <a:r>
              <a:rPr lang="en-US" sz="2000" dirty="0" smtClean="0"/>
              <a:t>rate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/>
              <a:t>Offer an incentive (e.g., a free pen)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500" dirty="0"/>
              <a:t>Questionnaire follow-up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Send results to </a:t>
            </a:r>
            <a:r>
              <a:rPr lang="en-US" sz="2000" dirty="0" smtClean="0"/>
              <a:t>participants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dirty="0" smtClean="0"/>
              <a:t>Send a thank-you</a:t>
            </a:r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828" y="347277"/>
            <a:ext cx="7571797" cy="990600"/>
          </a:xfrm>
        </p:spPr>
        <p:txBody>
          <a:bodyPr/>
          <a:lstStyle/>
          <a:p>
            <a:pPr eaLnBrk="1" hangingPunct="1"/>
            <a:r>
              <a:rPr lang="en-US" dirty="0"/>
              <a:t>Good Questionnaire Design</a:t>
            </a:r>
          </a:p>
        </p:txBody>
      </p:sp>
      <p:sp>
        <p:nvSpPr>
          <p:cNvPr id="49155" name="Content Placeholder 4"/>
          <p:cNvSpPr>
            <a:spLocks noGrp="1"/>
          </p:cNvSpPr>
          <p:nvPr>
            <p:ph idx="1"/>
          </p:nvPr>
        </p:nvSpPr>
        <p:spPr>
          <a:xfrm>
            <a:off x="1371600" y="1333948"/>
            <a:ext cx="7313613" cy="46365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Begin with non-threatening and interesting questions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Group items into logically coherent sections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No important items at the very end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Do not crowd a page with too many items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Avoid abbreviations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Avoid biased or suggestive items or terms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Number questions to avoid confusion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Pretest to identify confusing questions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Provide anonymity to respondents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Document Analysis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1151067" y="1600200"/>
            <a:ext cx="7282927" cy="4056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Provides</a:t>
            </a:r>
            <a:r>
              <a:rPr lang="en-US" dirty="0" smtClean="0"/>
              <a:t> information about the “</a:t>
            </a:r>
            <a:r>
              <a:rPr lang="en-US" dirty="0"/>
              <a:t>as-is” </a:t>
            </a:r>
            <a:r>
              <a:rPr lang="en-US" dirty="0" smtClean="0"/>
              <a:t>system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Review technical documents when available</a:t>
            </a:r>
            <a:endParaRPr lang="en-US" dirty="0"/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Review typical user documents:</a:t>
            </a:r>
            <a:endParaRPr lang="en-US" dirty="0"/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Forms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Reports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Policy manuals</a:t>
            </a:r>
          </a:p>
          <a:p>
            <a:pPr eaLnBrk="1" hangingPunct="1">
              <a:spcBef>
                <a:spcPts val="600"/>
              </a:spcBef>
            </a:pPr>
            <a:r>
              <a:rPr lang="en-US" dirty="0"/>
              <a:t>Look for user additions to forms</a:t>
            </a:r>
          </a:p>
          <a:p>
            <a:pPr eaLnBrk="1" hangingPunct="1">
              <a:spcBef>
                <a:spcPts val="600"/>
              </a:spcBef>
            </a:pPr>
            <a:r>
              <a:rPr lang="en-US" dirty="0"/>
              <a:t>Look for unused form elements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48822" y="13395"/>
            <a:ext cx="8043333" cy="1336477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48822" y="1393528"/>
            <a:ext cx="8043333" cy="4553471"/>
          </a:xfrm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 smtClean="0"/>
              <a:t>systems development process </a:t>
            </a:r>
            <a:r>
              <a:rPr lang="en-US" dirty="0"/>
              <a:t>transforms the existing (as is) system into the proposed (to be) system</a:t>
            </a:r>
          </a:p>
          <a:p>
            <a:pPr eaLnBrk="1" hangingPunct="1"/>
            <a:r>
              <a:rPr lang="en-US" dirty="0"/>
              <a:t>Requirements </a:t>
            </a:r>
            <a:r>
              <a:rPr lang="en-US" dirty="0" smtClean="0"/>
              <a:t>determination</a:t>
            </a:r>
          </a:p>
          <a:p>
            <a:pPr lvl="1" eaLnBrk="1" hangingPunct="1"/>
            <a:r>
              <a:rPr lang="en-US" dirty="0" smtClean="0"/>
              <a:t>The </a:t>
            </a:r>
            <a:r>
              <a:rPr lang="en-US" dirty="0"/>
              <a:t>single most critical step of the entire </a:t>
            </a:r>
            <a:r>
              <a:rPr lang="en-US" dirty="0" smtClean="0"/>
              <a:t>SDLC</a:t>
            </a:r>
          </a:p>
          <a:p>
            <a:pPr lvl="1" eaLnBrk="1" hangingPunct="1"/>
            <a:r>
              <a:rPr lang="en-US" dirty="0" smtClean="0"/>
              <a:t>Changes can be made easily in this stage</a:t>
            </a:r>
          </a:p>
          <a:p>
            <a:pPr lvl="1" eaLnBrk="1" hangingPunct="1"/>
            <a:r>
              <a:rPr lang="en-US" dirty="0" smtClean="0"/>
              <a:t>Most (&gt;50%) system </a:t>
            </a:r>
            <a:r>
              <a:rPr lang="en-US" dirty="0"/>
              <a:t>failures are due to problems with </a:t>
            </a:r>
            <a:r>
              <a:rPr lang="en-US" dirty="0" smtClean="0"/>
              <a:t>requirements</a:t>
            </a:r>
          </a:p>
          <a:p>
            <a:pPr lvl="1" eaLnBrk="1" hangingPunct="1"/>
            <a:r>
              <a:rPr lang="en-US" dirty="0" smtClean="0"/>
              <a:t>The iterative process of OOSAD is effective because:</a:t>
            </a:r>
          </a:p>
          <a:p>
            <a:pPr lvl="2"/>
            <a:r>
              <a:rPr lang="en-US" dirty="0" smtClean="0"/>
              <a:t>Small batches of requirements can be identified and implemented incrementally </a:t>
            </a:r>
          </a:p>
          <a:p>
            <a:pPr lvl="2"/>
            <a:r>
              <a:rPr lang="en-US" dirty="0" smtClean="0"/>
              <a:t>The system will evolve over time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Observation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500" dirty="0"/>
              <a:t>Users/managers often don’t remember everything they do</a:t>
            </a:r>
          </a:p>
          <a:p>
            <a:pPr eaLnBrk="1" hangingPunct="1">
              <a:spcBef>
                <a:spcPts val="600"/>
              </a:spcBef>
            </a:pPr>
            <a:r>
              <a:rPr lang="en-US" sz="2500" dirty="0"/>
              <a:t>Checks validity of information gathered </a:t>
            </a:r>
            <a:r>
              <a:rPr lang="en-US" sz="2500" dirty="0" smtClean="0"/>
              <a:t>in other </a:t>
            </a:r>
            <a:r>
              <a:rPr lang="en-US" sz="2500" dirty="0"/>
              <a:t>ways</a:t>
            </a:r>
          </a:p>
          <a:p>
            <a:pPr eaLnBrk="1" hangingPunct="1">
              <a:spcBef>
                <a:spcPts val="600"/>
              </a:spcBef>
            </a:pPr>
            <a:r>
              <a:rPr lang="en-US" sz="2500" dirty="0"/>
              <a:t>Behaviors </a:t>
            </a:r>
            <a:r>
              <a:rPr lang="en-US" sz="2500" dirty="0" smtClean="0"/>
              <a:t>may change </a:t>
            </a:r>
            <a:r>
              <a:rPr lang="en-US" sz="2500" dirty="0"/>
              <a:t>when people are </a:t>
            </a:r>
            <a:r>
              <a:rPr lang="en-US" sz="2500" dirty="0" smtClean="0"/>
              <a:t>watched</a:t>
            </a:r>
          </a:p>
          <a:p>
            <a:pPr lvl="1">
              <a:spcBef>
                <a:spcPts val="600"/>
              </a:spcBef>
            </a:pPr>
            <a:r>
              <a:rPr lang="en-US" sz="2300" dirty="0" smtClean="0"/>
              <a:t>Workers tend to be very careful when watched</a:t>
            </a:r>
          </a:p>
          <a:p>
            <a:pPr lvl="1">
              <a:spcBef>
                <a:spcPts val="600"/>
              </a:spcBef>
            </a:pPr>
            <a:r>
              <a:rPr lang="en-US" sz="2300" dirty="0" smtClean="0"/>
              <a:t>Keep a low profile</a:t>
            </a:r>
          </a:p>
          <a:p>
            <a:pPr lvl="1">
              <a:spcBef>
                <a:spcPts val="600"/>
              </a:spcBef>
            </a:pPr>
            <a:r>
              <a:rPr lang="en-US" sz="2300" dirty="0" smtClean="0"/>
              <a:t>Try not to interrupt or influence workers</a:t>
            </a:r>
            <a:endParaRPr lang="en-US" sz="2300" dirty="0"/>
          </a:p>
          <a:p>
            <a:pPr eaLnBrk="1" hangingPunct="1">
              <a:spcBef>
                <a:spcPts val="600"/>
              </a:spcBef>
            </a:pPr>
            <a:r>
              <a:rPr lang="en-US" sz="2500" dirty="0" smtClean="0"/>
              <a:t>Be careful </a:t>
            </a:r>
            <a:r>
              <a:rPr lang="en-US" sz="2500" dirty="0"/>
              <a:t>not to ignore periodic activities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Weekly … Monthly … </a:t>
            </a:r>
            <a:r>
              <a:rPr lang="en-US" dirty="0" smtClean="0"/>
              <a:t>Annually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83951"/>
            <a:ext cx="8043333" cy="1336477"/>
          </a:xfrm>
        </p:spPr>
        <p:txBody>
          <a:bodyPr/>
          <a:lstStyle/>
          <a:p>
            <a:r>
              <a:rPr lang="en-US" dirty="0" smtClean="0"/>
              <a:t>Requirements-Gathering Techniques Compared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8822" y="1599904"/>
            <a:ext cx="8043333" cy="1358450"/>
          </a:xfrm>
        </p:spPr>
        <p:txBody>
          <a:bodyPr/>
          <a:lstStyle/>
          <a:p>
            <a:r>
              <a:rPr lang="en-US" dirty="0" smtClean="0"/>
              <a:t>A combination of techniques may be used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Document analysis &amp; observation require little training; JAD sessions can be very challenging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635" t="62597" r="27969" b="15691"/>
          <a:stretch/>
        </p:blipFill>
        <p:spPr>
          <a:xfrm>
            <a:off x="205922" y="3037830"/>
            <a:ext cx="8583816" cy="2362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234701"/>
            <a:ext cx="8043333" cy="806947"/>
          </a:xfrm>
        </p:spPr>
        <p:txBody>
          <a:bodyPr/>
          <a:lstStyle/>
          <a:p>
            <a:r>
              <a:rPr lang="en-US" dirty="0" smtClean="0"/>
              <a:t>Alternative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041648"/>
            <a:ext cx="8043333" cy="4987677"/>
          </a:xfrm>
        </p:spPr>
        <p:txBody>
          <a:bodyPr/>
          <a:lstStyle/>
          <a:p>
            <a:r>
              <a:rPr lang="en-US" dirty="0" smtClean="0"/>
              <a:t>Concept Maps</a:t>
            </a:r>
          </a:p>
          <a:p>
            <a:pPr lvl="1"/>
            <a:r>
              <a:rPr lang="en-US" dirty="0" smtClean="0"/>
              <a:t>Represent meaningful relationships between concepts</a:t>
            </a:r>
          </a:p>
          <a:p>
            <a:pPr lvl="1"/>
            <a:r>
              <a:rPr lang="en-US" dirty="0" smtClean="0"/>
              <a:t>Focus individuals on a small number of key ideas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User Stories, Story Cards &amp; Task Lists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Associated with agile development methods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Very </a:t>
            </a:r>
            <a:r>
              <a:rPr lang="en-US" dirty="0"/>
              <a:t>low tech, high touch, easily updatable, and very </a:t>
            </a:r>
            <a:r>
              <a:rPr lang="en-US" dirty="0" smtClean="0"/>
              <a:t>portable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</a:t>
            </a:r>
            <a:r>
              <a:rPr lang="en-US" dirty="0" smtClean="0"/>
              <a:t>aptured </a:t>
            </a:r>
            <a:r>
              <a:rPr lang="en-US" dirty="0"/>
              <a:t>using story cards (index cards</a:t>
            </a:r>
            <a:r>
              <a:rPr lang="en-US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</a:t>
            </a:r>
            <a:r>
              <a:rPr lang="en-US" dirty="0" smtClean="0"/>
              <a:t>apture </a:t>
            </a:r>
            <a:r>
              <a:rPr lang="en-US" dirty="0"/>
              <a:t>both functional and nonfunctional requirements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23826"/>
            <a:ext cx="8043333" cy="1647824"/>
          </a:xfrm>
        </p:spPr>
        <p:txBody>
          <a:bodyPr/>
          <a:lstStyle/>
          <a:p>
            <a:r>
              <a:rPr lang="en-US" dirty="0" smtClean="0"/>
              <a:t>Story Cards &amp; Task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requirement using </a:t>
            </a:r>
            <a:r>
              <a:rPr lang="en-US" dirty="0"/>
              <a:t>story cards (index cards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File card with single requirement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Each requirement (card) </a:t>
            </a:r>
            <a:r>
              <a:rPr lang="en-US" dirty="0"/>
              <a:t>is discussed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How much effort is required to implement it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task list is created for each requirement (story)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Large requirements can be split into smaller </a:t>
            </a:r>
            <a:r>
              <a:rPr lang="en-US" dirty="0" smtClean="0"/>
              <a:t>sections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 </a:t>
            </a:r>
            <a:r>
              <a:rPr lang="en-US" dirty="0"/>
              <a:t>story can be </a:t>
            </a:r>
            <a:r>
              <a:rPr lang="en-US" dirty="0" smtClean="0"/>
              <a:t>prioritized by risk level and importance</a:t>
            </a:r>
          </a:p>
        </p:txBody>
      </p:sp>
    </p:spTree>
    <p:extLst>
      <p:ext uri="{BB962C8B-B14F-4D97-AF65-F5344CB8AC3E}">
        <p14:creationId xmlns:p14="http://schemas.microsoft.com/office/powerpoint/2010/main" val="24828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1160757"/>
          </a:xfrm>
        </p:spPr>
        <p:txBody>
          <a:bodyPr/>
          <a:lstStyle/>
          <a:p>
            <a:r>
              <a:rPr lang="en-US" dirty="0" smtClean="0"/>
              <a:t>The System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513839"/>
            <a:ext cx="8043333" cy="4488925"/>
          </a:xfrm>
        </p:spPr>
        <p:txBody>
          <a:bodyPr/>
          <a:lstStyle/>
          <a:p>
            <a:r>
              <a:rPr lang="en-US" dirty="0" smtClean="0"/>
              <a:t>Combines all material created in planning &amp; analysis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Included sections: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Executive summary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Provides all critical information is summary form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Helps busy executives determine which sections they need to read in more detail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 system request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 </a:t>
            </a:r>
            <a:r>
              <a:rPr lang="en-US" dirty="0" err="1" smtClean="0"/>
              <a:t>workplan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The feasibility analysis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 requirements definition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Current models of the system (expected to evolve)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sz="1400"/>
              <a:t>4- </a:t>
            </a:r>
            <a:fld id="{D3B9820D-A20C-4C88-BC94-E82DC84CE590}" type="slidenum">
              <a:rPr lang="en-US" altLang="tr-TR" sz="1400"/>
              <a:pPr/>
              <a:t>35</a:t>
            </a:fld>
            <a:endParaRPr lang="en-US" altLang="tr-TR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Managing Requirements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tr-TR" b="1" smtClean="0">
                <a:sym typeface="Wingdings" panose="05000000000000000000" pitchFamily="2" charset="2"/>
              </a:rPr>
              <a:t></a:t>
            </a:r>
            <a:r>
              <a:rPr lang="en-US" altLang="tr-TR" smtClean="0"/>
              <a:t> Document and update requirements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b="1" smtClean="0">
                <a:sym typeface="Wingdings" panose="05000000000000000000" pitchFamily="2" charset="2"/>
              </a:rPr>
              <a:t></a:t>
            </a:r>
            <a:r>
              <a:rPr lang="en-US" altLang="tr-TR" smtClean="0"/>
              <a:t> Document sources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b="1" smtClean="0">
                <a:sym typeface="Wingdings" panose="05000000000000000000" pitchFamily="2" charset="2"/>
              </a:rPr>
              <a:t></a:t>
            </a:r>
            <a:r>
              <a:rPr lang="en-US" altLang="tr-TR" smtClean="0"/>
              <a:t> Separate requirements into distinct units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b="1" smtClean="0">
                <a:sym typeface="Wingdings" panose="05000000000000000000" pitchFamily="2" charset="2"/>
              </a:rPr>
              <a:t></a:t>
            </a:r>
            <a:r>
              <a:rPr lang="en-US" altLang="tr-TR" smtClean="0"/>
              <a:t> Uniquely identify each requirement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b="1" smtClean="0">
                <a:sym typeface="Wingdings" panose="05000000000000000000" pitchFamily="2" charset="2"/>
              </a:rPr>
              <a:t></a:t>
            </a:r>
            <a:r>
              <a:rPr lang="en-US" altLang="tr-TR" smtClean="0"/>
              <a:t> Verify requirements and document verifications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b="1" smtClean="0">
                <a:sym typeface="Wingdings" panose="05000000000000000000" pitchFamily="2" charset="2"/>
              </a:rPr>
              <a:t></a:t>
            </a:r>
            <a:r>
              <a:rPr lang="en-US" altLang="tr-TR" smtClean="0"/>
              <a:t> Prioritize requirements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b="1" smtClean="0">
                <a:sym typeface="Wingdings" panose="05000000000000000000" pitchFamily="2" charset="2"/>
              </a:rPr>
              <a:t></a:t>
            </a:r>
            <a:r>
              <a:rPr lang="en-US" altLang="tr-TR" smtClean="0"/>
              <a:t> Classify requirements meaningfully </a:t>
            </a:r>
          </a:p>
        </p:txBody>
      </p:sp>
    </p:spTree>
    <p:extLst>
      <p:ext uri="{BB962C8B-B14F-4D97-AF65-F5344CB8AC3E}">
        <p14:creationId xmlns:p14="http://schemas.microsoft.com/office/powerpoint/2010/main" val="2792415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42875"/>
            <a:ext cx="8043333" cy="737796"/>
          </a:xfrm>
        </p:spPr>
        <p:txBody>
          <a:bodyPr/>
          <a:lstStyle/>
          <a:p>
            <a:r>
              <a:rPr lang="en-US" dirty="0" smtClean="0"/>
              <a:t>System Proposal Template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000" t="35175" r="28125" b="12642"/>
          <a:stretch/>
        </p:blipFill>
        <p:spPr>
          <a:xfrm>
            <a:off x="1838325" y="880671"/>
            <a:ext cx="5829300" cy="5129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Term</a:t>
            </a:r>
            <a:r>
              <a:rPr lang="tr-TR" dirty="0" smtClean="0"/>
              <a:t> Project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An SRS (Software </a:t>
            </a:r>
            <a:r>
              <a:rPr lang="tr-TR" dirty="0" err="1" smtClean="0"/>
              <a:t>Requirements</a:t>
            </a:r>
            <a:r>
              <a:rPr lang="tr-TR" dirty="0" smtClean="0"/>
              <a:t> </a:t>
            </a:r>
            <a:r>
              <a:rPr lang="tr-TR" dirty="0" err="1" smtClean="0"/>
              <a:t>Specification</a:t>
            </a:r>
            <a:r>
              <a:rPr lang="tr-TR" dirty="0" smtClean="0"/>
              <a:t>) </a:t>
            </a:r>
            <a:r>
              <a:rPr lang="tr-TR" dirty="0" err="1" smtClean="0"/>
              <a:t>template</a:t>
            </a:r>
            <a:r>
              <a:rPr lang="tr-TR" dirty="0" smtClean="0"/>
              <a:t> is </a:t>
            </a:r>
            <a:r>
              <a:rPr lang="tr-TR" dirty="0" err="1" smtClean="0"/>
              <a:t>under</a:t>
            </a:r>
            <a:r>
              <a:rPr lang="tr-TR" dirty="0" smtClean="0"/>
              <a:t> Project </a:t>
            </a:r>
            <a:r>
              <a:rPr lang="tr-TR" dirty="0" err="1" smtClean="0"/>
              <a:t>folder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IEEE Standard </a:t>
            </a:r>
          </a:p>
          <a:p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group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own2</a:t>
            </a:r>
          </a:p>
          <a:p>
            <a:r>
              <a:rPr lang="tr-TR" dirty="0" err="1" smtClean="0"/>
              <a:t>Artifact</a:t>
            </a:r>
            <a:r>
              <a:rPr lang="tr-TR" dirty="0" smtClean="0"/>
              <a:t> </a:t>
            </a:r>
            <a:r>
              <a:rPr lang="tr-TR" dirty="0" smtClean="0"/>
              <a:t>1 </a:t>
            </a:r>
            <a:r>
              <a:rPr lang="tr-TR" dirty="0" smtClean="0"/>
              <a:t>is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document</a:t>
            </a:r>
            <a:r>
              <a:rPr lang="tr-TR" dirty="0" smtClean="0"/>
              <a:t> </a:t>
            </a:r>
            <a:r>
              <a:rPr lang="tr-TR" dirty="0" err="1" smtClean="0"/>
              <a:t>until</a:t>
            </a:r>
            <a:r>
              <a:rPr lang="tr-TR" dirty="0" smtClean="0"/>
              <a:t> 3.2 (</a:t>
            </a:r>
            <a:r>
              <a:rPr lang="tr-TR" dirty="0" err="1" smtClean="0"/>
              <a:t>included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Next</a:t>
            </a:r>
            <a:r>
              <a:rPr lang="tr-TR" dirty="0" smtClean="0"/>
              <a:t> </a:t>
            </a:r>
            <a:r>
              <a:rPr lang="tr-TR" dirty="0" err="1" smtClean="0"/>
              <a:t>week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delever</a:t>
            </a:r>
            <a:r>
              <a:rPr lang="tr-TR" dirty="0" smtClean="0"/>
              <a:t> </a:t>
            </a:r>
            <a:r>
              <a:rPr lang="tr-TR" dirty="0" smtClean="0"/>
              <a:t>ver.1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orher</a:t>
            </a:r>
            <a:r>
              <a:rPr lang="tr-TR" dirty="0" smtClean="0"/>
              <a:t> </a:t>
            </a:r>
            <a:r>
              <a:rPr lang="tr-TR" dirty="0" err="1" smtClean="0"/>
              <a:t>week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comments</a:t>
            </a:r>
            <a:r>
              <a:rPr lang="tr-TR" dirty="0" smtClean="0"/>
              <a:t> ver 2 </a:t>
            </a:r>
          </a:p>
          <a:p>
            <a:r>
              <a:rPr lang="tr-TR" dirty="0" err="1" smtClean="0"/>
              <a:t>Artifact</a:t>
            </a:r>
            <a:r>
              <a:rPr lang="tr-TR" smtClean="0"/>
              <a:t> </a:t>
            </a:r>
            <a:r>
              <a:rPr lang="tr-TR" smtClean="0"/>
              <a:t>0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your</a:t>
            </a:r>
            <a:r>
              <a:rPr lang="tr-TR" dirty="0" smtClean="0"/>
              <a:t> </a:t>
            </a:r>
            <a:r>
              <a:rPr lang="tr-TR" dirty="0" err="1" smtClean="0"/>
              <a:t>proposal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All</a:t>
            </a:r>
            <a:r>
              <a:rPr lang="tr-TR" dirty="0" smtClean="0"/>
              <a:t> IEEE </a:t>
            </a:r>
            <a:r>
              <a:rPr lang="tr-TR" dirty="0" err="1" smtClean="0"/>
              <a:t>standards</a:t>
            </a:r>
            <a:r>
              <a:rPr lang="tr-TR" dirty="0" smtClean="0"/>
              <a:t> on S/W </a:t>
            </a:r>
            <a:r>
              <a:rPr lang="tr-TR" dirty="0" err="1" smtClean="0"/>
              <a:t>developmewnt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now</a:t>
            </a:r>
            <a:r>
              <a:rPr lang="tr-TR" dirty="0" smtClean="0"/>
              <a:t> </a:t>
            </a:r>
            <a:r>
              <a:rPr lang="tr-TR" dirty="0" err="1" smtClean="0"/>
              <a:t>under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folder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your</a:t>
            </a:r>
            <a:r>
              <a:rPr lang="tr-TR" dirty="0" smtClean="0"/>
              <a:t> </a:t>
            </a:r>
            <a:r>
              <a:rPr lang="tr-TR" dirty="0" err="1" smtClean="0"/>
              <a:t>reference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5154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33462"/>
            <a:ext cx="8043333" cy="685576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622" y="819038"/>
            <a:ext cx="8043333" cy="5153546"/>
          </a:xfrm>
        </p:spPr>
        <p:txBody>
          <a:bodyPr/>
          <a:lstStyle/>
          <a:p>
            <a:r>
              <a:rPr lang="en-US" dirty="0" smtClean="0"/>
              <a:t>Presented in this chapter:</a:t>
            </a:r>
          </a:p>
          <a:p>
            <a:pPr lvl="1"/>
            <a:r>
              <a:rPr lang="en-US" dirty="0" smtClean="0"/>
              <a:t>Discussion of functional and non-functional requirements determination</a:t>
            </a:r>
          </a:p>
          <a:p>
            <a:pPr lvl="1"/>
            <a:r>
              <a:rPr lang="en-US" dirty="0" smtClean="0"/>
              <a:t>Requirements analysis strategies</a:t>
            </a:r>
          </a:p>
          <a:p>
            <a:pPr lvl="2"/>
            <a:r>
              <a:rPr lang="en-US" dirty="0"/>
              <a:t>problem analysis, root cause </a:t>
            </a:r>
            <a:r>
              <a:rPr lang="en-US" dirty="0" smtClean="0"/>
              <a:t>analysis,</a:t>
            </a:r>
            <a:r>
              <a:rPr lang="en-US" dirty="0"/>
              <a:t> duration </a:t>
            </a:r>
            <a:r>
              <a:rPr lang="en-US" dirty="0" smtClean="0"/>
              <a:t>analysis,</a:t>
            </a:r>
            <a:r>
              <a:rPr lang="en-US" dirty="0"/>
              <a:t> activity-based costing analysis, informal benchmarking analysis, outcome analysis, technology </a:t>
            </a:r>
            <a:r>
              <a:rPr lang="en-US" dirty="0" smtClean="0"/>
              <a:t>analysis and </a:t>
            </a:r>
            <a:r>
              <a:rPr lang="en-US" dirty="0"/>
              <a:t>activity elimination</a:t>
            </a:r>
            <a:endParaRPr lang="en-US" dirty="0" smtClean="0"/>
          </a:p>
          <a:p>
            <a:pPr lvl="1"/>
            <a:r>
              <a:rPr lang="en-US" dirty="0" smtClean="0"/>
              <a:t>Requirements gathering techniques</a:t>
            </a:r>
          </a:p>
          <a:p>
            <a:pPr lvl="2"/>
            <a:r>
              <a:rPr lang="en-US" dirty="0" smtClean="0"/>
              <a:t>Interviews, </a:t>
            </a:r>
            <a:r>
              <a:rPr lang="en-US" dirty="0"/>
              <a:t>joint application development, </a:t>
            </a:r>
            <a:r>
              <a:rPr lang="en-US" dirty="0" smtClean="0"/>
              <a:t>questionnaires, </a:t>
            </a:r>
            <a:r>
              <a:rPr lang="en-US" dirty="0"/>
              <a:t>document </a:t>
            </a:r>
            <a:r>
              <a:rPr lang="en-US" dirty="0" smtClean="0"/>
              <a:t>analysis and </a:t>
            </a:r>
            <a:r>
              <a:rPr lang="en-US" dirty="0"/>
              <a:t>observation</a:t>
            </a:r>
            <a:endParaRPr lang="en-US" dirty="0" smtClean="0"/>
          </a:p>
          <a:p>
            <a:pPr lvl="1"/>
            <a:r>
              <a:rPr lang="en-US" dirty="0" smtClean="0"/>
              <a:t>Alternative requirements documentation techniques</a:t>
            </a:r>
          </a:p>
          <a:p>
            <a:pPr lvl="2"/>
            <a:r>
              <a:rPr lang="en-US" dirty="0" smtClean="0"/>
              <a:t>concept </a:t>
            </a:r>
            <a:r>
              <a:rPr lang="en-US" dirty="0"/>
              <a:t>maps, </a:t>
            </a:r>
            <a:r>
              <a:rPr lang="en-US" dirty="0" smtClean="0"/>
              <a:t>story </a:t>
            </a:r>
            <a:r>
              <a:rPr lang="en-US" dirty="0"/>
              <a:t>cards and task lists </a:t>
            </a:r>
            <a:endParaRPr lang="en-US" dirty="0" smtClean="0"/>
          </a:p>
          <a:p>
            <a:pPr lvl="1"/>
            <a:r>
              <a:rPr lang="en-US" dirty="0" smtClean="0"/>
              <a:t>The system proposal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sz="1400"/>
              <a:t>4- </a:t>
            </a:r>
            <a:fld id="{888D2EE2-5090-492A-9832-8AF9BF2AD1D0}" type="slidenum">
              <a:rPr lang="en-US" altLang="tr-TR" sz="1400"/>
              <a:pPr/>
              <a:t>4</a:t>
            </a:fld>
            <a:endParaRPr lang="en-US" altLang="tr-TR" sz="1400"/>
          </a:p>
        </p:txBody>
      </p:sp>
      <p:pic>
        <p:nvPicPr>
          <p:cNvPr id="5123" name="Picture 4" descr="In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3914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47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48822" y="13395"/>
            <a:ext cx="8043333" cy="1336477"/>
          </a:xfrm>
        </p:spPr>
        <p:txBody>
          <a:bodyPr/>
          <a:lstStyle/>
          <a:p>
            <a:pPr eaLnBrk="1" hangingPunct="1"/>
            <a:r>
              <a:rPr lang="tr-TR" sz="4400" dirty="0" smtClean="0"/>
              <a:t>Advantage of </a:t>
            </a:r>
            <a:r>
              <a:rPr lang="tr-TR" sz="4400" dirty="0" err="1" smtClean="0"/>
              <a:t>Requirements</a:t>
            </a:r>
            <a:r>
              <a:rPr lang="tr-TR" sz="4400" dirty="0" smtClean="0"/>
              <a:t> </a:t>
            </a:r>
            <a:r>
              <a:rPr lang="tr-TR" sz="4400" dirty="0" err="1" smtClean="0"/>
              <a:t>Phase</a:t>
            </a:r>
            <a:endParaRPr lang="en-US" sz="4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089" y="1679402"/>
            <a:ext cx="5439357" cy="37175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8310" y="5587978"/>
            <a:ext cx="367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Phase That a Defect Is Corrected</a:t>
            </a:r>
            <a:endParaRPr lang="tr-T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90761" y="1488372"/>
            <a:ext cx="341409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Increase in defect cost </a:t>
            </a:r>
            <a:r>
              <a:rPr lang="en-US" sz="1400" dirty="0" smtClean="0"/>
              <a:t>as</a:t>
            </a:r>
            <a:r>
              <a:rPr lang="tr-TR" sz="1400" dirty="0" smtClean="0"/>
              <a:t>,</a:t>
            </a:r>
            <a:r>
              <a:rPr lang="en-US" sz="1400" dirty="0" smtClean="0"/>
              <a:t> </a:t>
            </a:r>
            <a:r>
              <a:rPr lang="en-US" sz="1400" dirty="0"/>
              <a:t>time between defect creation and defect </a:t>
            </a:r>
            <a:r>
              <a:rPr lang="en-US" sz="1400" dirty="0" smtClean="0"/>
              <a:t>correction</a:t>
            </a:r>
            <a:r>
              <a:rPr lang="tr-TR" sz="1400" dirty="0" smtClean="0"/>
              <a:t> </a:t>
            </a:r>
            <a:r>
              <a:rPr lang="en-US" sz="1400" dirty="0" smtClean="0"/>
              <a:t>increases</a:t>
            </a:r>
            <a:r>
              <a:rPr lang="en-US" sz="1400" dirty="0"/>
              <a:t>. </a:t>
            </a:r>
            <a:endParaRPr lang="tr-TR" sz="1400" dirty="0" smtClean="0"/>
          </a:p>
          <a:p>
            <a:pPr algn="just"/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Effective </a:t>
            </a:r>
            <a:r>
              <a:rPr lang="en-US" sz="1400" dirty="0"/>
              <a:t>projects practice "</a:t>
            </a:r>
            <a:r>
              <a:rPr lang="en-US" sz="1400" u="sng" dirty="0"/>
              <a:t>phase containment</a:t>
            </a:r>
            <a:r>
              <a:rPr lang="en-US" sz="1400" dirty="0"/>
              <a:t>"—the detection and </a:t>
            </a:r>
            <a:r>
              <a:rPr lang="en-US" sz="1400" dirty="0" smtClean="0"/>
              <a:t>correction</a:t>
            </a:r>
            <a:r>
              <a:rPr lang="tr-TR" sz="1400" dirty="0" smtClean="0"/>
              <a:t> </a:t>
            </a:r>
            <a:r>
              <a:rPr lang="en-US" sz="1400" dirty="0" smtClean="0"/>
              <a:t>of </a:t>
            </a:r>
            <a:r>
              <a:rPr lang="en-US" sz="1400" dirty="0"/>
              <a:t>defects in the same phase in which they are created</a:t>
            </a:r>
            <a:r>
              <a:rPr lang="en-US" sz="1400" b="1" dirty="0" smtClean="0"/>
              <a:t>.</a:t>
            </a:r>
            <a:endParaRPr lang="tr-TR" sz="1400" b="1" dirty="0" smtClean="0"/>
          </a:p>
          <a:p>
            <a:pPr algn="just"/>
            <a:endParaRPr lang="tr-T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Researchers have found </a:t>
            </a:r>
            <a:r>
              <a:rPr lang="en-US" sz="1400" dirty="0" smtClean="0"/>
              <a:t>that</a:t>
            </a:r>
            <a:r>
              <a:rPr lang="tr-TR" sz="14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an </a:t>
            </a:r>
            <a:r>
              <a:rPr lang="en-US" sz="1200" dirty="0"/>
              <a:t>error inserted into the project </a:t>
            </a:r>
            <a:r>
              <a:rPr lang="en-US" sz="1200" dirty="0" smtClean="0"/>
              <a:t>stream</a:t>
            </a:r>
            <a:r>
              <a:rPr lang="tr-TR" sz="1200" dirty="0" smtClean="0"/>
              <a:t> </a:t>
            </a:r>
            <a:r>
              <a:rPr lang="en-US" sz="1200" dirty="0" smtClean="0"/>
              <a:t>early</a:t>
            </a:r>
            <a:endParaRPr lang="tr-T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—for </a:t>
            </a:r>
            <a:r>
              <a:rPr lang="en-US" sz="1200" dirty="0"/>
              <a:t>example, an error in requirements specification or </a:t>
            </a:r>
            <a:r>
              <a:rPr lang="en-US" sz="1200" dirty="0" smtClean="0"/>
              <a:t>architecture—</a:t>
            </a:r>
            <a:r>
              <a:rPr lang="tr-TR" sz="12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tends </a:t>
            </a:r>
            <a:r>
              <a:rPr lang="en-US" sz="1200" dirty="0"/>
              <a:t>to cost 50 to 200 times as much </a:t>
            </a:r>
            <a:endParaRPr lang="tr-T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to </a:t>
            </a:r>
            <a:r>
              <a:rPr lang="en-US" sz="1200" dirty="0"/>
              <a:t>correct late in the project </a:t>
            </a:r>
            <a:endParaRPr lang="tr-T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200" dirty="0" err="1"/>
              <a:t>c</a:t>
            </a:r>
            <a:r>
              <a:rPr lang="tr-TR" sz="1200" dirty="0" err="1" smtClean="0"/>
              <a:t>ompared</a:t>
            </a:r>
            <a:r>
              <a:rPr lang="tr-TR" sz="1200" dirty="0" smtClean="0"/>
              <a:t> </a:t>
            </a:r>
            <a:r>
              <a:rPr lang="tr-TR" sz="1200" dirty="0" err="1" smtClean="0"/>
              <a:t>to</a:t>
            </a:r>
            <a:r>
              <a:rPr lang="tr-TR" sz="1200" dirty="0" smtClean="0"/>
              <a:t> </a:t>
            </a:r>
            <a:r>
              <a:rPr lang="tr-TR" sz="1200" dirty="0" err="1" smtClean="0"/>
              <a:t>correct</a:t>
            </a:r>
            <a:r>
              <a:rPr lang="tr-TR" sz="1200" dirty="0" smtClean="0"/>
              <a:t> </a:t>
            </a:r>
            <a:r>
              <a:rPr lang="en-US" sz="1200" dirty="0" smtClean="0"/>
              <a:t>close </a:t>
            </a:r>
            <a:r>
              <a:rPr lang="en-US" sz="1200" dirty="0"/>
              <a:t>to the point where it was originally put into the stream.</a:t>
            </a:r>
            <a:endParaRPr lang="tr-TR" sz="1050" b="1" dirty="0"/>
          </a:p>
        </p:txBody>
      </p:sp>
    </p:spTree>
    <p:extLst>
      <p:ext uri="{BB962C8B-B14F-4D97-AF65-F5344CB8AC3E}">
        <p14:creationId xmlns:p14="http://schemas.microsoft.com/office/powerpoint/2010/main" val="235836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sz="1400"/>
              <a:t>4- </a:t>
            </a:r>
            <a:fld id="{96A0ED06-94CF-4CD1-BC39-85A359CD29E7}" type="slidenum">
              <a:rPr lang="en-US" altLang="tr-TR" sz="1400"/>
              <a:pPr/>
              <a:t>6</a:t>
            </a:fld>
            <a:endParaRPr lang="en-US" altLang="tr-TR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Requirements Gathering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mtClean="0"/>
              <a:t>The task of requirements gathering is to collect and define all features that the information system must have in order to fulfill the objectives that the customer has set.</a:t>
            </a:r>
          </a:p>
          <a:p>
            <a:r>
              <a:rPr lang="en-US" altLang="tr-TR" smtClean="0"/>
              <a:t>The reliability and the correctness of requirements is dependent on their sources, on the techniques that we employ to elicit and verify them, and on their effective management.  </a:t>
            </a:r>
          </a:p>
        </p:txBody>
      </p:sp>
    </p:spTree>
    <p:extLst>
      <p:ext uri="{BB962C8B-B14F-4D97-AF65-F5344CB8AC3E}">
        <p14:creationId xmlns:p14="http://schemas.microsoft.com/office/powerpoint/2010/main" val="183572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sz="1400"/>
              <a:t>4- </a:t>
            </a:r>
            <a:fld id="{B4F9EFBA-C7F2-4288-8C7B-3A7C058D25BF}" type="slidenum">
              <a:rPr lang="en-US" altLang="tr-TR" sz="1400"/>
              <a:pPr/>
              <a:t>7</a:t>
            </a:fld>
            <a:endParaRPr lang="en-US" altLang="tr-TR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Requirements Discovery</a:t>
            </a:r>
          </a:p>
        </p:txBody>
      </p:sp>
      <p:pic>
        <p:nvPicPr>
          <p:cNvPr id="7172" name="Picture 4" descr="Outline_GR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7315200" cy="5359400"/>
          </a:xfrm>
          <a:noFill/>
        </p:spPr>
      </p:pic>
    </p:spTree>
    <p:extLst>
      <p:ext uri="{BB962C8B-B14F-4D97-AF65-F5344CB8AC3E}">
        <p14:creationId xmlns:p14="http://schemas.microsoft.com/office/powerpoint/2010/main" val="154089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sz="1400"/>
              <a:t>4- </a:t>
            </a:r>
            <a:fld id="{3B26D751-0361-4726-9F8E-41AE673B28AA}" type="slidenum">
              <a:rPr lang="en-US" altLang="tr-TR" sz="1400"/>
              <a:pPr/>
              <a:t>8</a:t>
            </a:fld>
            <a:endParaRPr lang="en-US" altLang="tr-TR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Requirements Discovery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mtClean="0"/>
              <a:t>Requirements discovery identifies the scope and the major objectives of the system. Requirements gathering defines what is needed to reach those objectives. </a:t>
            </a:r>
          </a:p>
        </p:txBody>
      </p:sp>
    </p:spTree>
    <p:extLst>
      <p:ext uri="{BB962C8B-B14F-4D97-AF65-F5344CB8AC3E}">
        <p14:creationId xmlns:p14="http://schemas.microsoft.com/office/powerpoint/2010/main" val="123059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sz="1400"/>
              <a:t>4- </a:t>
            </a:r>
            <a:fld id="{559998D8-CA3A-49DC-9093-6D837FB0D213}" type="slidenum">
              <a:rPr lang="en-US" altLang="tr-TR" sz="1400"/>
              <a:pPr/>
              <a:t>9</a:t>
            </a:fld>
            <a:endParaRPr lang="en-US" altLang="tr-TR" sz="1400"/>
          </a:p>
        </p:txBody>
      </p:sp>
      <p:pic>
        <p:nvPicPr>
          <p:cNvPr id="9219" name="Picture 4" descr="Discov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763000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64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426</TotalTime>
  <Words>1697</Words>
  <Application>Microsoft Office PowerPoint</Application>
  <PresentationFormat>On-screen Show (4:3)</PresentationFormat>
  <Paragraphs>275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ＭＳ Ｐゴシック</vt:lpstr>
      <vt:lpstr>Arial</vt:lpstr>
      <vt:lpstr>Calibri</vt:lpstr>
      <vt:lpstr>News Gothic MT</vt:lpstr>
      <vt:lpstr>Times New Roman</vt:lpstr>
      <vt:lpstr>Wingdings</vt:lpstr>
      <vt:lpstr>Wingdings 2</vt:lpstr>
      <vt:lpstr>Theme1</vt:lpstr>
      <vt:lpstr>Chapter 3: Requirements Determination</vt:lpstr>
      <vt:lpstr>Learning Objectives</vt:lpstr>
      <vt:lpstr>Introduction</vt:lpstr>
      <vt:lpstr>PowerPoint Presentation</vt:lpstr>
      <vt:lpstr>Advantage of Requirements Phase</vt:lpstr>
      <vt:lpstr>Requirements Gathering</vt:lpstr>
      <vt:lpstr>Requirements Discovery</vt:lpstr>
      <vt:lpstr>Requirements Discovery </vt:lpstr>
      <vt:lpstr>PowerPoint Presentation</vt:lpstr>
      <vt:lpstr>Requirements Determination</vt:lpstr>
      <vt:lpstr>Requirements Definition</vt:lpstr>
      <vt:lpstr>Sample of Requirements Definition</vt:lpstr>
      <vt:lpstr>Determining Requirements</vt:lpstr>
      <vt:lpstr>Determining Requirements</vt:lpstr>
      <vt:lpstr>Creating a  Requirements Definition</vt:lpstr>
      <vt:lpstr>Problems in  Requirements Determination</vt:lpstr>
      <vt:lpstr>Requirements Analysis Strategies</vt:lpstr>
      <vt:lpstr>Requirements Analysis Strategies(Cont.)</vt:lpstr>
      <vt:lpstr>Requirements Analysis Strategies(Cont.)</vt:lpstr>
      <vt:lpstr>Requirements Gathering Techniques</vt:lpstr>
      <vt:lpstr>Interviews</vt:lpstr>
      <vt:lpstr>Question Types</vt:lpstr>
      <vt:lpstr>Interviewing Strategies</vt:lpstr>
      <vt:lpstr>Post-Interview</vt:lpstr>
      <vt:lpstr>Joint Application Development (JAD)</vt:lpstr>
      <vt:lpstr>Questionnaires</vt:lpstr>
      <vt:lpstr>Questionnaire Steps</vt:lpstr>
      <vt:lpstr>Good Questionnaire Design</vt:lpstr>
      <vt:lpstr>Document Analysis</vt:lpstr>
      <vt:lpstr>Observation</vt:lpstr>
      <vt:lpstr>Requirements-Gathering Techniques Compared</vt:lpstr>
      <vt:lpstr>Alternative Techniques</vt:lpstr>
      <vt:lpstr>Story Cards &amp; Task Lists </vt:lpstr>
      <vt:lpstr>The System Proposal</vt:lpstr>
      <vt:lpstr>Managing Requirements </vt:lpstr>
      <vt:lpstr>System Proposal Template</vt:lpstr>
      <vt:lpstr>Term Project</vt:lpstr>
      <vt:lpstr>Summary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Requirements Determination</dc:title>
  <dc:creator>Michael Chilton</dc:creator>
  <cp:lastModifiedBy>ALBERT ÖZKOHEN</cp:lastModifiedBy>
  <cp:revision>56</cp:revision>
  <cp:lastPrinted>2017-02-23T10:47:46Z</cp:lastPrinted>
  <dcterms:created xsi:type="dcterms:W3CDTF">2015-01-22T13:36:15Z</dcterms:created>
  <dcterms:modified xsi:type="dcterms:W3CDTF">2018-02-21T09:39:43Z</dcterms:modified>
</cp:coreProperties>
</file>