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1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22" r:id="rId12"/>
    <p:sldId id="323" r:id="rId13"/>
    <p:sldId id="324" r:id="rId14"/>
    <p:sldId id="326" r:id="rId15"/>
    <p:sldId id="314" r:id="rId16"/>
    <p:sldId id="315" r:id="rId17"/>
    <p:sldId id="316" r:id="rId18"/>
    <p:sldId id="317" r:id="rId19"/>
    <p:sldId id="327" r:id="rId20"/>
    <p:sldId id="318" r:id="rId21"/>
    <p:sldId id="319" r:id="rId22"/>
    <p:sldId id="320" r:id="rId23"/>
    <p:sldId id="328" r:id="rId24"/>
    <p:sldId id="301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4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593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712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830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948" algn="l" defTabSz="9142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5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2775F-FA1A-4A0B-8F73-8026D8D6C562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A64D-3200-4255-B779-F8DAC93EC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96345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42EB5-41BD-43A5-AA02-2694057E5395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D93F-8671-4EC9-AD9D-68AA773F6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727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7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3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2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0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8" algn="l" defTabSz="9142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7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16" tIns="45708" rIns="91416" bIns="45708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2"/>
            <a:ext cx="6498158" cy="1724867"/>
          </a:xfrm>
        </p:spPr>
        <p:txBody>
          <a:bodyPr rtlCol="0">
            <a:noAutofit/>
          </a:bodyPr>
          <a:lstStyle>
            <a:lvl1pPr marL="0" indent="0" algn="ctr" defTabSz="914156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4" y="3299014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156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5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156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2E73279D-B6B9-43F7-B5DE-A85E7B1E59C5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96C31D58-59EE-4FBB-816C-325439451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9B88F-5CB8-4674-9E1A-4F7AB6FD6619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B69A-AAC0-49FF-BEA2-66AC4C9116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22EB6-D718-409B-A3DF-7489F2AA6875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41B3A-EA68-4165-901F-88F629D3D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1" y="3352804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1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77" indent="0">
              <a:buNone/>
              <a:defRPr sz="2800"/>
            </a:lvl2pPr>
            <a:lvl3pPr marL="914156" indent="0">
              <a:buNone/>
              <a:defRPr sz="2400"/>
            </a:lvl3pPr>
            <a:lvl4pPr marL="1371232" indent="0">
              <a:buNone/>
              <a:defRPr sz="2000"/>
            </a:lvl4pPr>
            <a:lvl5pPr marL="1828311" indent="0">
              <a:buNone/>
              <a:defRPr sz="2000"/>
            </a:lvl5pPr>
            <a:lvl6pPr marL="2285389" indent="0">
              <a:buNone/>
              <a:defRPr sz="2000"/>
            </a:lvl6pPr>
            <a:lvl7pPr marL="2742468" indent="0">
              <a:buNone/>
              <a:defRPr sz="2000"/>
            </a:lvl7pPr>
            <a:lvl8pPr marL="3199545" indent="0">
              <a:buNone/>
              <a:defRPr sz="2000"/>
            </a:lvl8pPr>
            <a:lvl9pPr marL="365662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EFEF94-67C2-47AD-AACB-17FA0FAD4321}" type="datetime1">
              <a:rPr lang="en-US"/>
              <a:pPr/>
              <a:t>1/22/15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D1552-6BEC-4D56-8C57-39F67842E9BB}" type="slidenum">
              <a:rPr lang="en-US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8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8" y="3736008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0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259B8-F0F6-4A8A-9120-5BE8C83B188A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CFA3-DF48-4D3B-B8CA-FA6D1C9781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9DAD-6BE9-459D-8A23-E191FA55D413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4634E-1370-4CB5-B423-ADD504865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77" indent="0">
              <a:buNone/>
              <a:defRPr sz="2000" b="1"/>
            </a:lvl2pPr>
            <a:lvl3pPr marL="914156" indent="0">
              <a:buNone/>
              <a:defRPr sz="1800" b="1"/>
            </a:lvl3pPr>
            <a:lvl4pPr marL="1371232" indent="0">
              <a:buNone/>
              <a:defRPr sz="1600" b="1"/>
            </a:lvl4pPr>
            <a:lvl5pPr marL="1828311" indent="0">
              <a:buNone/>
              <a:defRPr sz="1600" b="1"/>
            </a:lvl5pPr>
            <a:lvl6pPr marL="2285389" indent="0">
              <a:buNone/>
              <a:defRPr sz="1600" b="1"/>
            </a:lvl6pPr>
            <a:lvl7pPr marL="2742468" indent="0">
              <a:buNone/>
              <a:defRPr sz="1600" b="1"/>
            </a:lvl7pPr>
            <a:lvl8pPr marL="3199545" indent="0">
              <a:buNone/>
              <a:defRPr sz="1600" b="1"/>
            </a:lvl8pPr>
            <a:lvl9pPr marL="36566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8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6767-7FA9-494D-911C-5F200DB702AB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16B14-8FA5-4CF2-8AF1-A8F0DA550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31D0-E038-4633-B00F-03D12480622E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3D830-3CA9-4E19-ADC8-86B2A922B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43E7A-E96C-4856-B3C4-9813829600DF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4FFA3-51D7-445F-9723-C55BC3D8D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077" indent="0">
              <a:buNone/>
              <a:defRPr sz="1200"/>
            </a:lvl2pPr>
            <a:lvl3pPr marL="914156" indent="0">
              <a:buNone/>
              <a:defRPr sz="1000"/>
            </a:lvl3pPr>
            <a:lvl4pPr marL="1371232" indent="0">
              <a:buNone/>
              <a:defRPr sz="900"/>
            </a:lvl4pPr>
            <a:lvl5pPr marL="1828311" indent="0">
              <a:buNone/>
              <a:defRPr sz="900"/>
            </a:lvl5pPr>
            <a:lvl6pPr marL="2285389" indent="0">
              <a:buNone/>
              <a:defRPr sz="900"/>
            </a:lvl6pPr>
            <a:lvl7pPr marL="2742468" indent="0">
              <a:buNone/>
              <a:defRPr sz="900"/>
            </a:lvl7pPr>
            <a:lvl8pPr marL="3199545" indent="0">
              <a:buNone/>
              <a:defRPr sz="900"/>
            </a:lvl8pPr>
            <a:lvl9pPr marL="36566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4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3E5-F9D8-408A-9185-5A385DEEC538}" type="datetimeFigureOut">
              <a:rPr lang="es-ES" smtClean="0"/>
              <a:pPr>
                <a:defRPr/>
              </a:pPr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6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3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DDF5-EF6A-48FF-82AF-FC6056F4E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4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7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5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7595" y="6289476"/>
            <a:ext cx="6437932" cy="415474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PowerPoint Presentation for Dennis, Wixom, &amp; </a:t>
            </a:r>
            <a:r>
              <a:rPr lang="en-US" sz="1100" dirty="0" err="1">
                <a:latin typeface="Times New Roman"/>
                <a:cs typeface="Times New Roman"/>
              </a:rPr>
              <a:t>Tegarden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  <p:pic>
        <p:nvPicPr>
          <p:cNvPr id="9" name="Picture 6" descr="wiley_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2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0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156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232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311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13" indent="-348313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615" indent="-336302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6869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635" indent="-29426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4888" indent="-282254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3928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3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0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Sequence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8822" y="1295400"/>
            <a:ext cx="8043333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 and objects that interact in the use-case scenario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lifeline for each object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drawing arrows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they are passed from one object to another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any parameters in parentheses</a:t>
            </a:r>
          </a:p>
          <a:p>
            <a:pPr marL="850652" lvl="1" indent="-5143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 return values are excluded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execution occurrence to each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object’s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lifeline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sequence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it depicts all of the steps in the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Depict the dependencies among the objects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diagram that shows message passing relationships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flow through a set of 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4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8647"/>
            <a:ext cx="8763000" cy="8819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 Syntax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52600" y="1085232"/>
            <a:ext cx="5901078" cy="5187379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79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28600"/>
            <a:ext cx="8043333" cy="1371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Communication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33400" y="1981200"/>
            <a:ext cx="8161495" cy="3276600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140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304800"/>
            <a:ext cx="8043333" cy="1447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Communication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2057400"/>
            <a:ext cx="8043333" cy="38867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objects, actors and associations between them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messages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23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may change state in response to an event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states are captured in this model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different states through which a single object passes during its life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the object’s responses and actions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patient states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patient—has not yet been seen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patient—is now receiving treatment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Former patient—no longer being seen or treated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used only for complex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8822" y="1828800"/>
            <a:ext cx="8214178" cy="411539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States—values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object’s attributes at a point in time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Events—the cause of the change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 object’s attributes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Transitions—movement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object from one state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guard condition to flag that a condition is true and allow the transition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8819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583" t="28294" r="29166" b="10466"/>
          <a:stretch/>
        </p:blipFill>
        <p:spPr>
          <a:xfrm>
            <a:off x="1228347" y="990600"/>
            <a:ext cx="6684282" cy="5333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State Machine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166" t="59302" r="29166" b="13566"/>
          <a:stretch/>
        </p:blipFill>
        <p:spPr>
          <a:xfrm>
            <a:off x="228600" y="1905000"/>
            <a:ext cx="8785886" cy="3075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28600"/>
            <a:ext cx="8043333" cy="1295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Creating Behavioral State Machines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828800"/>
            <a:ext cx="8043333" cy="41153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only for complex objects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initial state in the upper left corner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final state in the bottom right corner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simple, but descriptive names for states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“black holes” and “miracles”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guard conditions are mutually exclusive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transitions are associated with messages and operations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6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sequence and communication diagrams and behavioral state machines.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sequence and communication diagrams, behavioral state machines and CRUDE matrices.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 create sequence and communication diagrams, behavioral state machines and CRUDE matrices.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the behavioral models and the structural and functional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43333" cy="46484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context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states of the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 states during its lifetime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 out the diagram—use a left to right sequence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transitions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triggers (events that cause the transition)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actions which execute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guard conditions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model—ensure all states are reachable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object collaborations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object interaction in 5 possible ways:</a:t>
            </a:r>
          </a:p>
          <a:p>
            <a:pPr lvl="1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Create—can one object create another?</a:t>
            </a:r>
          </a:p>
          <a:p>
            <a:pPr lvl="1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Read—can one object read the attributes of another?</a:t>
            </a:r>
          </a:p>
          <a:p>
            <a:pPr lvl="1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Update—can one object change values in another?</a:t>
            </a:r>
          </a:p>
          <a:p>
            <a:pPr lvl="1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Delete—can one object delete another object?</a:t>
            </a:r>
          </a:p>
          <a:p>
            <a:pPr lvl="1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Execute—can one object execute the operations of another?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matrix to represent objects and their interactions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as a system-wide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9581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CRUDE Matrix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09799" y="-457199"/>
            <a:ext cx="4724401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43333" cy="4724399"/>
          </a:xfrm>
        </p:spPr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 must be consistent between models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on sequence diagrams must match associations on communication diagrams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message on a sequence diagram must appear on an association in a communication diagram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conditions on a sequence diagram must appear on a communication diagram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messages must correspond to the top down ordering of messages being sent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transitions must be associated with a message on a sequence diagram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in a CRUDE matrix imply messages being sent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28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867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48822" y="1371601"/>
            <a:ext cx="8043333" cy="457259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Models—provide a detailed view of how object collaborations support use-cases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Machines—depicts the states of complex objects during its lifetime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CRUDE Analysis—helps to identify potential collaborations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&amp; Validating behavioral models—ensures the completeness and consistency of the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1105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43333" cy="502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describe the internal behavior of a system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 types: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the details of a business process identified by use-cases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 (Sequence &amp; Communication)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objects collaborate to provide the functionality defined in the use cases.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changes in the data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state machines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(for now) is on the dynamic view of the system, not on how it is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view the problem as a set of use cases supported by a set of collaborating 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Aids in organizing and defining the software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models depict this view of the business processes: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objects interact and form a collaboration to support the use cases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view of the business process described by a use 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behavioral models is an iterative process which may induce changes in other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548822" y="108647"/>
            <a:ext cx="8043333" cy="103435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143000"/>
            <a:ext cx="8214178" cy="5486399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Objects—an instantiation of a class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is a class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 Wilson is an instantiation of the patient class (object)</a:t>
            </a:r>
          </a:p>
          <a:p>
            <a:pPr eaLnBrk="1" hangingPunct="1"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a class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class: name, address, phone, etc.</a:t>
            </a:r>
          </a:p>
          <a:p>
            <a:pPr eaLnBrk="1" hangingPunct="1"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Operations—the behaviors of a class, or an action that an object can perform</a:t>
            </a:r>
          </a:p>
          <a:p>
            <a:pPr eaLnBrk="1" hangingPunct="1"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Messages—information sent to objects to tell them to execute one of their behaviors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from one object to another</a:t>
            </a:r>
          </a:p>
          <a:p>
            <a:pPr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Diagrams—emphasize message sequence</a:t>
            </a:r>
          </a:p>
          <a:p>
            <a:pPr lvl="1"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Diagrams—emphasize message flow</a:t>
            </a: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578" cy="434429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the objects that participate in a single use-case</a:t>
            </a: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model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sequence of messages that pass between objects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in understanding real-time specifications and complex use-cases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diagram shows all scenarios for a use-case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diagrams show a single scenario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Syntax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9070" r="18750" b="9690"/>
          <a:stretch/>
        </p:blipFill>
        <p:spPr>
          <a:xfrm>
            <a:off x="518342" y="1584665"/>
            <a:ext cx="8191982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Sequence Diagram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7" t="23643" r="18750" b="7365"/>
          <a:stretch/>
        </p:blipFill>
        <p:spPr>
          <a:xfrm>
            <a:off x="668299" y="1445124"/>
            <a:ext cx="7804378" cy="466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6800" y="1524000"/>
            <a:ext cx="7086600" cy="44614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7390</TotalTime>
  <Words>993</Words>
  <Application>Microsoft Macintosh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Theme1</vt:lpstr>
      <vt:lpstr>Chapter 6: Behavioral Modeling</vt:lpstr>
      <vt:lpstr>Learning Objectives</vt:lpstr>
      <vt:lpstr>Introduction</vt:lpstr>
      <vt:lpstr>Behavioral Models</vt:lpstr>
      <vt:lpstr>Interaction Diagrams</vt:lpstr>
      <vt:lpstr>Sequence Diagrams</vt:lpstr>
      <vt:lpstr>Sequence Diagram Syntax</vt:lpstr>
      <vt:lpstr>More Sequence Diagram Syntax</vt:lpstr>
      <vt:lpstr>Sample Sequence Diagram</vt:lpstr>
      <vt:lpstr>Building Sequence Diagrams</vt:lpstr>
      <vt:lpstr>Communication Diagrams</vt:lpstr>
      <vt:lpstr>Communication Diagram Syntax</vt:lpstr>
      <vt:lpstr>Sample Communication Diagram</vt:lpstr>
      <vt:lpstr>Building Communication Diagrams</vt:lpstr>
      <vt:lpstr>Behavioral State Machines</vt:lpstr>
      <vt:lpstr>Components of  State Machines</vt:lpstr>
      <vt:lpstr>State Machine Syntax</vt:lpstr>
      <vt:lpstr>Sample State Machine</vt:lpstr>
      <vt:lpstr>Guidelines for Creating Behavioral State Machines</vt:lpstr>
      <vt:lpstr>Building a  Behavioral State Machine</vt:lpstr>
      <vt:lpstr>CRUDE Analysis</vt:lpstr>
      <vt:lpstr>Sample CRUDE Matrix</vt:lpstr>
      <vt:lpstr>Verifying &amp; Validating Behavioral Models</vt:lpstr>
      <vt:lpstr>Summary</vt:lpstr>
    </vt:vector>
  </TitlesOfParts>
  <Company>USMA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Elizabeth Pearson</cp:lastModifiedBy>
  <cp:revision>74</cp:revision>
  <dcterms:created xsi:type="dcterms:W3CDTF">2015-01-22T13:37:19Z</dcterms:created>
  <dcterms:modified xsi:type="dcterms:W3CDTF">2015-01-22T13:37:40Z</dcterms:modified>
</cp:coreProperties>
</file>