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2"/>
  </p:notesMasterIdLst>
  <p:sldIdLst>
    <p:sldId id="256" r:id="rId2"/>
    <p:sldId id="258" r:id="rId3"/>
    <p:sldId id="262" r:id="rId4"/>
    <p:sldId id="354" r:id="rId5"/>
    <p:sldId id="263" r:id="rId6"/>
    <p:sldId id="353" r:id="rId7"/>
    <p:sldId id="348" r:id="rId8"/>
    <p:sldId id="352" r:id="rId9"/>
    <p:sldId id="260" r:id="rId10"/>
    <p:sldId id="261" r:id="rId11"/>
  </p:sldIdLst>
  <p:sldSz cx="9144000" cy="5143500" type="screen16x9"/>
  <p:notesSz cx="6858000" cy="9144000"/>
  <p:embeddedFontLst>
    <p:embeddedFont>
      <p:font typeface="Cascadia Code" panose="020B0609020000020004" pitchFamily="49" charset="0"/>
      <p:regular r:id="rId13"/>
      <p:bold r:id="rId14"/>
      <p:italic r:id="rId15"/>
      <p:boldItalic r:id="rId16"/>
    </p:embeddedFont>
    <p:embeddedFont>
      <p:font typeface="Fira Sans Condensed" panose="020B0503050000020004" pitchFamily="34" charset="0"/>
      <p:regular r:id="rId17"/>
      <p:bold r:id="rId18"/>
      <p:italic r:id="rId19"/>
      <p:boldItalic r:id="rId20"/>
    </p:embeddedFont>
    <p:embeddedFont>
      <p:font typeface="Josefin Sans"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1A68"/>
    <a:srgbClr val="892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7C6E0-09CF-4F49-B705-9E43015413A3}" v="181" dt="2023-01-19T19:04:57.028"/>
  </p1510:revLst>
</p1510:revInfo>
</file>

<file path=ppt/tableStyles.xml><?xml version="1.0" encoding="utf-8"?>
<a:tblStyleLst xmlns:a="http://schemas.openxmlformats.org/drawingml/2006/main" def="{4205106C-8D52-41AA-A0B6-1E6893354327}">
  <a:tblStyle styleId="{4205106C-8D52-41AA-A0B6-1E68933543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0" autoAdjust="0"/>
  </p:normalViewPr>
  <p:slideViewPr>
    <p:cSldViewPr snapToGrid="0">
      <p:cViewPr varScale="1">
        <p:scale>
          <a:sx n="175" d="100"/>
          <a:sy n="175" d="100"/>
        </p:scale>
        <p:origin x="1374" y="12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Briefly describe the aim of the project.</a:t>
            </a:r>
          </a:p>
          <a:p>
            <a:pPr algn="l">
              <a:buFont typeface="Arial" panose="020B0604020202020204" pitchFamily="34" charset="0"/>
              <a:buChar char="•"/>
            </a:pPr>
            <a:r>
              <a:rPr lang="en-US" b="0" i="0" dirty="0">
                <a:solidFill>
                  <a:srgbClr val="D1D5DB"/>
                </a:solidFill>
                <a:effectLst/>
                <a:latin typeface="Söhne"/>
              </a:rPr>
              <a:t>Highlight the necessity of having a management system in place for student housing.</a:t>
            </a:r>
          </a:p>
          <a:p>
            <a:pPr algn="l">
              <a:buFont typeface="Arial" panose="020B0604020202020204" pitchFamily="34" charset="0"/>
              <a:buChar char="•"/>
            </a:pPr>
            <a:r>
              <a:rPr lang="en-US" b="0" i="0" dirty="0">
                <a:solidFill>
                  <a:srgbClr val="D1D5DB"/>
                </a:solidFill>
                <a:effectLst/>
                <a:latin typeface="Söhne"/>
              </a:rPr>
              <a:t>Explain how your application addresses this need.</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d1e87cec6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d1e87cec6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err="1"/>
              <a:t>Decisions</a:t>
            </a:r>
            <a:r>
              <a:rPr lang="nl-NL" dirty="0"/>
              <a:t> (</a:t>
            </a:r>
            <a:r>
              <a:rPr lang="nl-NL" dirty="0" err="1"/>
              <a:t>solutions</a:t>
            </a:r>
            <a:r>
              <a:rPr lang="nl-NL" dirty="0"/>
              <a:t>):</a:t>
            </a:r>
          </a:p>
          <a:p>
            <a:pPr algn="l">
              <a:buFont typeface="Arial" panose="020B0604020202020204" pitchFamily="34" charset="0"/>
              <a:buChar char="•"/>
            </a:pPr>
            <a:r>
              <a:rPr lang="en-US" b="0" i="0" dirty="0">
                <a:solidFill>
                  <a:srgbClr val="D1D5DB"/>
                </a:solidFill>
                <a:effectLst/>
                <a:latin typeface="Söhne"/>
              </a:rPr>
              <a:t>Discuss the idea behind replacing the conventional login system with a QR system. Emphasize on how it provides a quick, easy, and secure login process.</a:t>
            </a:r>
          </a:p>
          <a:p>
            <a:pPr algn="l">
              <a:buFont typeface="Arial" panose="020B0604020202020204" pitchFamily="34" charset="0"/>
              <a:buChar char="•"/>
            </a:pPr>
            <a:r>
              <a:rPr lang="en-US" b="0" i="0" dirty="0">
                <a:solidFill>
                  <a:srgbClr val="D1D5DB"/>
                </a:solidFill>
                <a:effectLst/>
                <a:latin typeface="Söhne"/>
              </a:rPr>
              <a:t>Mention how all your solutions have been arrived at through a thorough brainstorming process, always keeping user convenience and simplicity in mind</a:t>
            </a:r>
          </a:p>
          <a:p>
            <a:pPr marL="171450" lvl="0" indent="-171450" algn="l" rtl="0">
              <a:spcBef>
                <a:spcPts val="0"/>
              </a:spcBef>
              <a:spcAft>
                <a:spcPts val="0"/>
              </a:spcAft>
              <a:buFontTx/>
              <a:buChar char="-"/>
            </a:pPr>
            <a:endParaRPr lang="nl-NL" dirty="0"/>
          </a:p>
          <a:p>
            <a:pPr marL="0" lvl="0" indent="0" algn="l" rtl="0">
              <a:spcBef>
                <a:spcPts val="0"/>
              </a:spcBef>
              <a:spcAft>
                <a:spcPts val="0"/>
              </a:spcAft>
              <a:buNone/>
            </a:pPr>
            <a:r>
              <a:rPr lang="nl-NL" dirty="0" err="1"/>
              <a:t>Why</a:t>
            </a:r>
            <a:r>
              <a:rPr lang="nl-NL" dirty="0"/>
              <a:t> </a:t>
            </a:r>
            <a:r>
              <a:rPr lang="nl-NL" dirty="0" err="1"/>
              <a:t>good</a:t>
            </a:r>
            <a:r>
              <a:rPr lang="nl-NL" dirty="0"/>
              <a:t>?:</a:t>
            </a:r>
          </a:p>
          <a:p>
            <a:pPr algn="l">
              <a:buFont typeface="Arial" panose="020B0604020202020204" pitchFamily="34" charset="0"/>
              <a:buChar char="•"/>
            </a:pPr>
            <a:r>
              <a:rPr lang="en-US" b="0" i="0" dirty="0">
                <a:solidFill>
                  <a:srgbClr val="D1D5DB"/>
                </a:solidFill>
                <a:effectLst/>
                <a:latin typeface="Söhne"/>
              </a:rPr>
              <a:t>Discuss the Login System: why it's unique, secure, and user-friendly.</a:t>
            </a:r>
          </a:p>
          <a:p>
            <a:pPr algn="l">
              <a:buFont typeface="Arial" panose="020B0604020202020204" pitchFamily="34" charset="0"/>
              <a:buChar char="•"/>
            </a:pPr>
            <a:r>
              <a:rPr lang="en-US" b="0" i="0" dirty="0">
                <a:solidFill>
                  <a:srgbClr val="D1D5DB"/>
                </a:solidFill>
                <a:effectLst/>
                <a:latin typeface="Söhne"/>
              </a:rPr>
              <a:t>Discuss the UI and UX design, highlighting how it is intuitive and easy to navigate.</a:t>
            </a:r>
          </a:p>
          <a:p>
            <a:pPr algn="l">
              <a:buFont typeface="Arial" panose="020B0604020202020204" pitchFamily="34" charset="0"/>
              <a:buChar char="•"/>
            </a:pPr>
            <a:r>
              <a:rPr lang="en-US" b="0" i="0" dirty="0">
                <a:solidFill>
                  <a:srgbClr val="D1D5DB"/>
                </a:solidFill>
                <a:effectLst/>
                <a:latin typeface="Söhne"/>
              </a:rPr>
              <a:t>Discuss how the self-explanatory nature of the app reduces the learning curve and can be used by anyone, regardless of their tech-savviness.</a:t>
            </a:r>
          </a:p>
          <a:p>
            <a:pPr marL="0" lvl="0" indent="0" algn="l" rtl="0">
              <a:spcBef>
                <a:spcPts val="0"/>
              </a:spcBef>
              <a:spcAft>
                <a:spcPts val="0"/>
              </a:spcAft>
              <a:buNone/>
            </a:pPr>
            <a:endParaRPr lang="nl-NL" dirty="0"/>
          </a:p>
          <a:p>
            <a:pPr marL="0" lvl="0" indent="0" algn="l" rtl="0">
              <a:spcBef>
                <a:spcPts val="0"/>
              </a:spcBef>
              <a:spcAft>
                <a:spcPts val="0"/>
              </a:spcAft>
              <a:buNone/>
            </a:pPr>
            <a:r>
              <a:rPr lang="nl-NL" dirty="0" err="1"/>
              <a:t>Selling</a:t>
            </a:r>
            <a:r>
              <a:rPr lang="nl-NL" dirty="0"/>
              <a:t> features:</a:t>
            </a:r>
          </a:p>
          <a:p>
            <a:pPr algn="l">
              <a:buFont typeface="Arial" panose="020B0604020202020204" pitchFamily="34" charset="0"/>
              <a:buChar char="•"/>
            </a:pPr>
            <a:r>
              <a:rPr lang="en-US" b="0" i="0" dirty="0">
                <a:solidFill>
                  <a:srgbClr val="D1D5DB"/>
                </a:solidFill>
                <a:effectLst/>
                <a:latin typeface="Söhne"/>
              </a:rPr>
              <a:t>Emphasize on the app's user-friendly nature. Highlight how the QR login system, intuitive navigation, and simple design make it easy to use.</a:t>
            </a:r>
          </a:p>
          <a:p>
            <a:pPr algn="l">
              <a:buFont typeface="Arial" panose="020B0604020202020204" pitchFamily="34" charset="0"/>
              <a:buChar char="•"/>
            </a:pPr>
            <a:r>
              <a:rPr lang="en-US" b="0" i="0" dirty="0">
                <a:solidFill>
                  <a:srgbClr val="D1D5DB"/>
                </a:solidFill>
                <a:effectLst/>
                <a:latin typeface="Söhne"/>
              </a:rPr>
              <a:t>Discuss the lack of frequent updates. Explain how the app has been built to be future-proof, meaning it doesn’t require regular updates for it to function effectively.</a:t>
            </a:r>
          </a:p>
          <a:p>
            <a:pPr marL="171450" lvl="0" indent="-171450" algn="l" rtl="0">
              <a:spcBef>
                <a:spcPts val="0"/>
              </a:spcBef>
              <a:spcAft>
                <a:spcPts val="0"/>
              </a:spcAft>
              <a:buFontTx/>
              <a:buChar char="-"/>
            </a:pPr>
            <a:endParaRPr lang="nl-NL" dirty="0"/>
          </a:p>
          <a:p>
            <a:pPr marL="0" lvl="0" indent="0" algn="l" rtl="0">
              <a:spcBef>
                <a:spcPts val="0"/>
              </a:spcBef>
              <a:spcAft>
                <a:spcPts val="0"/>
              </a:spcAft>
              <a:buFontTx/>
              <a:buNone/>
            </a:pPr>
            <a:r>
              <a:rPr lang="nl-NL" dirty="0" err="1"/>
              <a:t>Why</a:t>
            </a:r>
            <a:r>
              <a:rPr lang="nl-NL" dirty="0"/>
              <a:t> </a:t>
            </a:r>
            <a:r>
              <a:rPr lang="nl-NL" dirty="0" err="1"/>
              <a:t>buy</a:t>
            </a:r>
            <a:r>
              <a:rPr lang="nl-NL" dirty="0"/>
              <a:t>:</a:t>
            </a:r>
          </a:p>
          <a:p>
            <a:pPr algn="l">
              <a:buFont typeface="Arial" panose="020B0604020202020204" pitchFamily="34" charset="0"/>
              <a:buChar char="•"/>
            </a:pPr>
            <a:r>
              <a:rPr lang="en-US" b="0" i="0" dirty="0">
                <a:solidFill>
                  <a:srgbClr val="D1D5DB"/>
                </a:solidFill>
                <a:effectLst/>
                <a:latin typeface="Söhne"/>
              </a:rPr>
              <a:t>Highlight the convenience and organization that the application brings to student housing management.</a:t>
            </a:r>
          </a:p>
          <a:p>
            <a:pPr algn="l">
              <a:buFont typeface="Arial" panose="020B0604020202020204" pitchFamily="34" charset="0"/>
              <a:buChar char="•"/>
            </a:pPr>
            <a:r>
              <a:rPr lang="en-US" b="0" i="0" dirty="0">
                <a:solidFill>
                  <a:srgbClr val="D1D5DB"/>
                </a:solidFill>
                <a:effectLst/>
                <a:latin typeface="Söhne"/>
              </a:rPr>
              <a:t>Emphasize the unique features like the QR login and dedicated tenant and admin interfaces.</a:t>
            </a:r>
          </a:p>
          <a:p>
            <a:pPr algn="l">
              <a:buFont typeface="Arial" panose="020B0604020202020204" pitchFamily="34" charset="0"/>
              <a:buChar char="•"/>
            </a:pPr>
            <a:r>
              <a:rPr lang="en-US" b="0" i="0" dirty="0">
                <a:solidFill>
                  <a:srgbClr val="D1D5DB"/>
                </a:solidFill>
                <a:effectLst/>
                <a:latin typeface="Söhne"/>
              </a:rPr>
              <a:t>Discuss the potential time and resource savings for both tenants and admins due to efficient management and communication through the app.</a:t>
            </a:r>
          </a:p>
          <a:p>
            <a:pPr algn="l">
              <a:buFont typeface="Arial" panose="020B0604020202020204" pitchFamily="34" charset="0"/>
              <a:buChar char="•"/>
            </a:pPr>
            <a:r>
              <a:rPr lang="en-US" b="0" i="0" dirty="0">
                <a:solidFill>
                  <a:srgbClr val="D1D5DB"/>
                </a:solidFill>
                <a:effectLst/>
                <a:latin typeface="Söhne"/>
              </a:rPr>
              <a:t>Mention the competitive pricing (if applicable) and the value for money that it provides.</a:t>
            </a:r>
          </a:p>
          <a:p>
            <a:pPr marL="171450" lvl="0" indent="-171450" algn="l" rtl="0">
              <a:spcBef>
                <a:spcPts val="0"/>
              </a:spcBef>
              <a:spcAft>
                <a:spcPts val="0"/>
              </a:spcAft>
              <a:buFontTx/>
              <a:buChar char="-"/>
            </a:pPr>
            <a:endParaRPr lang="nl-NL" dirty="0"/>
          </a:p>
        </p:txBody>
      </p:sp>
    </p:spTree>
    <p:extLst>
      <p:ext uri="{BB962C8B-B14F-4D97-AF65-F5344CB8AC3E}">
        <p14:creationId xmlns:p14="http://schemas.microsoft.com/office/powerpoint/2010/main" val="278515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d1e87cec6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err="1"/>
              <a:t>Prob</a:t>
            </a:r>
            <a:r>
              <a:rPr lang="nl-NL" dirty="0"/>
              <a:t>:</a:t>
            </a:r>
          </a:p>
          <a:p>
            <a:pPr marL="171450" lvl="0" indent="-171450" algn="l" rtl="0">
              <a:spcBef>
                <a:spcPts val="0"/>
              </a:spcBef>
              <a:spcAft>
                <a:spcPts val="0"/>
              </a:spcAft>
              <a:buFontTx/>
              <a:buChar char="-"/>
            </a:pPr>
            <a:r>
              <a:rPr lang="nl-NL" dirty="0"/>
              <a:t>Trying to work ahead so we don’t runt into time issues</a:t>
            </a:r>
          </a:p>
          <a:p>
            <a:pPr marL="171450" lvl="0" indent="-171450" algn="l" rtl="0">
              <a:spcBef>
                <a:spcPts val="0"/>
              </a:spcBef>
              <a:spcAft>
                <a:spcPts val="0"/>
              </a:spcAft>
              <a:buFontTx/>
              <a:buChar char="-"/>
            </a:pPr>
            <a:r>
              <a:rPr lang="nl-NL" dirty="0"/>
              <a:t>Working separately which would leave us into using different logic for forms, which can cause an issue in refactoring and down the line</a:t>
            </a:r>
          </a:p>
          <a:p>
            <a:pPr marL="171450" lvl="0" indent="-171450" algn="l" rtl="0">
              <a:spcBef>
                <a:spcPts val="0"/>
              </a:spcBef>
              <a:spcAft>
                <a:spcPts val="0"/>
              </a:spcAft>
              <a:buFontTx/>
              <a:buChar char="-"/>
            </a:pPr>
            <a:endParaRPr lang="nl-NL" dirty="0"/>
          </a:p>
          <a:p>
            <a:pPr marL="0" lvl="0" indent="0" algn="l" rtl="0">
              <a:spcBef>
                <a:spcPts val="0"/>
              </a:spcBef>
              <a:spcAft>
                <a:spcPts val="0"/>
              </a:spcAft>
              <a:buFontTx/>
              <a:buNone/>
            </a:pPr>
            <a:r>
              <a:rPr lang="nl-NL" dirty="0" err="1"/>
              <a:t>Solu</a:t>
            </a:r>
            <a:r>
              <a:rPr lang="nl-NL" dirty="0"/>
              <a:t>:</a:t>
            </a:r>
          </a:p>
          <a:p>
            <a:pPr marL="171450" lvl="0" indent="-171450" algn="l" rtl="0">
              <a:spcBef>
                <a:spcPts val="0"/>
              </a:spcBef>
              <a:spcAft>
                <a:spcPts val="0"/>
              </a:spcAft>
              <a:buFontTx/>
              <a:buChar char="-"/>
            </a:pPr>
            <a:r>
              <a:rPr lang="en-US" b="0" i="0" dirty="0">
                <a:solidFill>
                  <a:srgbClr val="D1D5DB"/>
                </a:solidFill>
                <a:effectLst/>
                <a:latin typeface="Söhne"/>
              </a:rPr>
              <a:t>While it's good to be efficient and proactive, it's also important for team members to move forward together, keeping the overall progress and collaboration in sync. Effective communication and proper project management can help mitigate these potential issues.</a:t>
            </a:r>
          </a:p>
          <a:p>
            <a:pPr marL="171450" lvl="0" indent="-171450" algn="l" rtl="0">
              <a:spcBef>
                <a:spcPts val="0"/>
              </a:spcBef>
              <a:spcAft>
                <a:spcPts val="0"/>
              </a:spcAft>
              <a:buFontTx/>
              <a:buChar char="-"/>
            </a:pPr>
            <a:r>
              <a:rPr lang="nl-NL" dirty="0"/>
              <a:t>We uploaded our work more regularly so everyone knew what the others are doing and so we can prove what we did</a:t>
            </a:r>
          </a:p>
        </p:txBody>
      </p:sp>
    </p:spTree>
    <p:extLst>
      <p:ext uri="{BB962C8B-B14F-4D97-AF65-F5344CB8AC3E}">
        <p14:creationId xmlns:p14="http://schemas.microsoft.com/office/powerpoint/2010/main" val="26870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Thank you</a:t>
            </a:r>
            <a:endParaRPr dirty="0"/>
          </a:p>
        </p:txBody>
      </p:sp>
    </p:spTree>
    <p:extLst>
      <p:ext uri="{BB962C8B-B14F-4D97-AF65-F5344CB8AC3E}">
        <p14:creationId xmlns:p14="http://schemas.microsoft.com/office/powerpoint/2010/main" val="15778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898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Summarize the key points made in the presentation.</a:t>
            </a:r>
          </a:p>
          <a:p>
            <a:pPr algn="l">
              <a:buFont typeface="Arial" panose="020B0604020202020204" pitchFamily="34" charset="0"/>
              <a:buChar char="•"/>
            </a:pPr>
            <a:r>
              <a:rPr lang="en-US" b="0" i="0" dirty="0">
                <a:solidFill>
                  <a:srgbClr val="D1D5DB"/>
                </a:solidFill>
                <a:effectLst/>
                <a:latin typeface="Söhne"/>
              </a:rPr>
              <a:t>Highlight the overall impact of the app on student housing management.</a:t>
            </a:r>
          </a:p>
          <a:p>
            <a:pPr algn="l">
              <a:buFont typeface="Arial" panose="020B0604020202020204" pitchFamily="34" charset="0"/>
              <a:buChar char="•"/>
            </a:pPr>
            <a:r>
              <a:rPr lang="en-US" b="0" i="0" dirty="0">
                <a:solidFill>
                  <a:srgbClr val="D1D5DB"/>
                </a:solidFill>
                <a:effectLst/>
                <a:latin typeface="Söhne"/>
              </a:rPr>
              <a:t>Open the floor for questions and discussion.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592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6" name="Google Shape;316;p19"/>
          <p:cNvSpPr/>
          <p:nvPr/>
        </p:nvSpPr>
        <p:spPr>
          <a:xfrm flipH="1">
            <a:off x="3939631" y="122"/>
            <a:ext cx="5126677" cy="157321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10800000" flipH="1">
            <a:off x="1272707" y="4105046"/>
            <a:ext cx="3936983" cy="10386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10800000">
            <a:off x="-1307833" y="3723489"/>
            <a:ext cx="5735030" cy="142015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10800000" flipH="1">
            <a:off x="5013468" y="40"/>
            <a:ext cx="4130832" cy="178819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rot="10800000">
            <a:off x="5628780" y="489"/>
            <a:ext cx="3515148" cy="178787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rot="10800000" flipH="1">
            <a:off x="-10490" y="3895966"/>
            <a:ext cx="3937105" cy="124768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rot="5400000">
            <a:off x="3159444" y="4248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5400000">
            <a:off x="1528331" y="42649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5400000">
            <a:off x="2223694" y="42123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5400000">
            <a:off x="872119" y="36301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rot="5400000">
            <a:off x="6821956" y="789581"/>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rot="5400000">
            <a:off x="5209844" y="8219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a:off x="7250456" y="1788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5400000">
            <a:off x="4382131" y="1221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075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7076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17"/>
          <p:cNvSpPr/>
          <p:nvPr/>
        </p:nvSpPr>
        <p:spPr>
          <a:xfrm rot="10800000">
            <a:off x="3794725" y="3526224"/>
            <a:ext cx="5269500" cy="16173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flipH="1">
            <a:off x="4079409" y="0"/>
            <a:ext cx="3848746" cy="1015396"/>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805860" y="0"/>
            <a:ext cx="5606452" cy="138838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98284" y="3305534"/>
            <a:ext cx="4245815" cy="1838051"/>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flipH="1">
            <a:off x="5529737" y="3305400"/>
            <a:ext cx="3614274" cy="183788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flipH="1">
            <a:off x="5295901" y="0"/>
            <a:ext cx="3848110" cy="121936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flipH="1">
            <a:off x="4341681" y="475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flipH="1">
            <a:off x="5326056" y="4329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flipH="1">
            <a:off x="7106006" y="3674706"/>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30">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99" name="Google Shape;399;p28"/>
          <p:cNvSpPr/>
          <p:nvPr/>
        </p:nvSpPr>
        <p:spPr>
          <a:xfrm flipH="1">
            <a:off x="6742285" y="4150269"/>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rot="-1432117">
            <a:off x="6298030" y="4370786"/>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rot="-855778" flipH="1">
            <a:off x="6382945" y="4253784"/>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rot="3639566">
            <a:off x="8848749" y="3810222"/>
            <a:ext cx="163469" cy="16346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3637394">
            <a:off x="7609045" y="4405221"/>
            <a:ext cx="98461" cy="9872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rot="-7162606">
            <a:off x="8189482" y="4018840"/>
            <a:ext cx="98461" cy="98722"/>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rot="3639566">
            <a:off x="6737804" y="4153075"/>
            <a:ext cx="163469" cy="16346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4">
  <p:cSld name="CUSTOM_18">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4658775" y="3441800"/>
            <a:ext cx="2087700" cy="94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6" name="Google Shape;546;p41"/>
          <p:cNvSpPr txBox="1">
            <a:spLocks noGrp="1"/>
          </p:cNvSpPr>
          <p:nvPr>
            <p:ph type="subTitle" idx="2"/>
          </p:nvPr>
        </p:nvSpPr>
        <p:spPr>
          <a:xfrm>
            <a:off x="2397771" y="1400250"/>
            <a:ext cx="2087700" cy="94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7" name="Google Shape;547;p41"/>
          <p:cNvSpPr txBox="1">
            <a:spLocks noGrp="1"/>
          </p:cNvSpPr>
          <p:nvPr>
            <p:ph type="title"/>
          </p:nvPr>
        </p:nvSpPr>
        <p:spPr>
          <a:xfrm>
            <a:off x="4658771" y="2806100"/>
            <a:ext cx="20877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2700"/>
            </a:lvl1pPr>
            <a:lvl2pPr lvl="1"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8" name="Google Shape;548;p41"/>
          <p:cNvSpPr txBox="1">
            <a:spLocks noGrp="1"/>
          </p:cNvSpPr>
          <p:nvPr>
            <p:ph type="title" idx="3"/>
          </p:nvPr>
        </p:nvSpPr>
        <p:spPr>
          <a:xfrm>
            <a:off x="2397771" y="764550"/>
            <a:ext cx="2087700" cy="6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700"/>
            </a:lvl1pPr>
            <a:lvl2pPr lvl="1"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9" name="Google Shape;549;p41"/>
          <p:cNvSpPr/>
          <p:nvPr/>
        </p:nvSpPr>
        <p:spPr>
          <a:xfrm>
            <a:off x="485275" y="3859450"/>
            <a:ext cx="3336529" cy="1283560"/>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rot="1432232" flipH="1">
            <a:off x="-470789" y="4165605"/>
            <a:ext cx="4306753" cy="153108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rot="5772258">
            <a:off x="7200936" y="-653045"/>
            <a:ext cx="2023504" cy="19351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rot="707044">
            <a:off x="5289054" y="-380400"/>
            <a:ext cx="4307387" cy="1170580"/>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289100" y="-380553"/>
            <a:ext cx="4306711" cy="128365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rot="855605">
            <a:off x="-610970" y="4000688"/>
            <a:ext cx="4923475" cy="1631508"/>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rot="5400000">
            <a:off x="2493669" y="40945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rot="5400000">
            <a:off x="1141481" y="39944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rot="-5400000">
            <a:off x="1836844" y="3941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rot="5400000">
            <a:off x="485269" y="33596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rot="5400000">
            <a:off x="7169406" y="9648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rot="5400000">
            <a:off x="5817219" y="8647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rot="-5400000">
            <a:off x="6512581" y="8121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rot="5400000">
            <a:off x="5161006" y="229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35">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200" lvl="0" indent="-355600" algn="ctr" rtl="0">
              <a:lnSpc>
                <a:spcPct val="100000"/>
              </a:lnSpc>
              <a:spcBef>
                <a:spcPts val="0"/>
              </a:spcBef>
              <a:spcAft>
                <a:spcPts val="0"/>
              </a:spcAft>
              <a:buSzPts val="2000"/>
              <a:buChar char="●"/>
              <a:defRPr sz="2000"/>
            </a:lvl1pPr>
            <a:lvl2pPr marL="914400" lvl="1" indent="-355600" algn="ctr" rtl="0">
              <a:lnSpc>
                <a:spcPct val="100000"/>
              </a:lnSpc>
              <a:spcBef>
                <a:spcPts val="1600"/>
              </a:spcBef>
              <a:spcAft>
                <a:spcPts val="0"/>
              </a:spcAft>
              <a:buSzPts val="2000"/>
              <a:buChar char="○"/>
              <a:defRPr sz="2000"/>
            </a:lvl2pPr>
            <a:lvl3pPr marL="1371600" lvl="2" indent="-355600" algn="ctr" rtl="0">
              <a:lnSpc>
                <a:spcPct val="100000"/>
              </a:lnSpc>
              <a:spcBef>
                <a:spcPts val="1600"/>
              </a:spcBef>
              <a:spcAft>
                <a:spcPts val="0"/>
              </a:spcAft>
              <a:buSzPts val="2000"/>
              <a:buChar char="■"/>
              <a:defRPr sz="2000"/>
            </a:lvl3pPr>
            <a:lvl4pPr marL="1828800" lvl="3" indent="-355600" algn="ctr" rtl="0">
              <a:lnSpc>
                <a:spcPct val="100000"/>
              </a:lnSpc>
              <a:spcBef>
                <a:spcPts val="1600"/>
              </a:spcBef>
              <a:spcAft>
                <a:spcPts val="0"/>
              </a:spcAft>
              <a:buSzPts val="2000"/>
              <a:buChar char="●"/>
              <a:defRPr sz="2000"/>
            </a:lvl4pPr>
            <a:lvl5pPr marL="2286000" lvl="4" indent="-355600" algn="ctr" rtl="0">
              <a:lnSpc>
                <a:spcPct val="100000"/>
              </a:lnSpc>
              <a:spcBef>
                <a:spcPts val="1600"/>
              </a:spcBef>
              <a:spcAft>
                <a:spcPts val="0"/>
              </a:spcAft>
              <a:buSzPts val="2000"/>
              <a:buChar char="○"/>
              <a:defRPr sz="2000"/>
            </a:lvl5pPr>
            <a:lvl6pPr marL="2743200" lvl="5" indent="-355600" algn="ctr" rtl="0">
              <a:lnSpc>
                <a:spcPct val="100000"/>
              </a:lnSpc>
              <a:spcBef>
                <a:spcPts val="1600"/>
              </a:spcBef>
              <a:spcAft>
                <a:spcPts val="0"/>
              </a:spcAft>
              <a:buSzPts val="2000"/>
              <a:buChar char="■"/>
              <a:defRPr sz="2000"/>
            </a:lvl6pPr>
            <a:lvl7pPr marL="3200400" lvl="6" indent="-355600" algn="ctr" rtl="0">
              <a:lnSpc>
                <a:spcPct val="100000"/>
              </a:lnSpc>
              <a:spcBef>
                <a:spcPts val="1600"/>
              </a:spcBef>
              <a:spcAft>
                <a:spcPts val="0"/>
              </a:spcAft>
              <a:buSzPts val="2000"/>
              <a:buChar char="●"/>
              <a:defRPr sz="2000"/>
            </a:lvl7pPr>
            <a:lvl8pPr marL="3657600" lvl="7" indent="-355600" algn="ctr" rtl="0">
              <a:lnSpc>
                <a:spcPct val="100000"/>
              </a:lnSpc>
              <a:spcBef>
                <a:spcPts val="1600"/>
              </a:spcBef>
              <a:spcAft>
                <a:spcPts val="0"/>
              </a:spcAft>
              <a:buSzPts val="2000"/>
              <a:buChar char="○"/>
              <a:defRPr sz="2000"/>
            </a:lvl8pPr>
            <a:lvl9pPr marL="4114800" lvl="8" indent="-355600" algn="ctr" rtl="0">
              <a:lnSpc>
                <a:spcPct val="100000"/>
              </a:lnSpc>
              <a:spcBef>
                <a:spcPts val="1600"/>
              </a:spcBef>
              <a:spcAft>
                <a:spcPts val="1600"/>
              </a:spcAft>
              <a:buSzPts val="2000"/>
              <a:buChar char="■"/>
              <a:defRPr sz="2000"/>
            </a:lvl9pPr>
          </a:lstStyle>
          <a:p>
            <a:endParaRPr/>
          </a:p>
        </p:txBody>
      </p:sp>
      <p:sp>
        <p:nvSpPr>
          <p:cNvPr id="774" name="Google Shape;774;p53"/>
          <p:cNvSpPr/>
          <p:nvPr/>
        </p:nvSpPr>
        <p:spPr>
          <a:xfrm>
            <a:off x="1030225" y="3960176"/>
            <a:ext cx="7083925" cy="1183297"/>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flipH="1">
            <a:off x="-1" y="4362499"/>
            <a:ext cx="9144351" cy="782105"/>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rot="6479671">
            <a:off x="5455589" y="-1428985"/>
            <a:ext cx="1502599" cy="35108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0" y="-167425"/>
            <a:ext cx="9144351" cy="831498"/>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3"/>
          <p:cNvSpPr/>
          <p:nvPr/>
        </p:nvSpPr>
        <p:spPr>
          <a:xfrm>
            <a:off x="0" y="-167425"/>
            <a:ext cx="9144078" cy="911830"/>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1" y="4416936"/>
            <a:ext cx="9143690" cy="72690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3" r:id="rId6"/>
    <p:sldLayoutId id="2147483674" r:id="rId7"/>
    <p:sldLayoutId id="2147483687" r:id="rId8"/>
    <p:sldLayoutId id="2147483699" r:id="rId9"/>
    <p:sldLayoutId id="2147483710" r:id="rId10"/>
    <p:sldLayoutId id="2147483711" r:id="rId11"/>
    <p:sldLayoutId id="2147483712" r:id="rId12"/>
    <p:sldLayoutId id="2147483713" r:id="rId13"/>
    <p:sldLayoutId id="2147483714" r:id="rId14"/>
    <p:sldLayoutId id="2147483719" r:id="rId15"/>
    <p:sldLayoutId id="214748372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78600" y="11797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StaySync</a:t>
            </a:r>
            <a:endParaRPr dirty="0"/>
          </a:p>
        </p:txBody>
      </p:sp>
      <p:sp>
        <p:nvSpPr>
          <p:cNvPr id="1035" name="Google Shape;1035;p74"/>
          <p:cNvSpPr txBox="1">
            <a:spLocks noGrp="1"/>
          </p:cNvSpPr>
          <p:nvPr>
            <p:ph type="subTitle" idx="1"/>
          </p:nvPr>
        </p:nvSpPr>
        <p:spPr>
          <a:xfrm>
            <a:off x="2547575" y="3161925"/>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ascadia Code" panose="020B0609020000020004" pitchFamily="49" charset="0"/>
                <a:cs typeface="Cascadia Code" panose="020B0609020000020004" pitchFamily="49" charset="0"/>
              </a:rPr>
              <a:t>Badea Claudiu, Ahmedov Nazim  Hristov Desislav, Tomescu Luca</a:t>
            </a:r>
            <a:endParaRPr dirty="0">
              <a:latin typeface="Cascadia Code" panose="020B0609020000020004" pitchFamily="49" charset="0"/>
              <a:cs typeface="Cascadia Code" panose="020B060902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2" name="Google Shape;613;p48">
            <a:extLst>
              <a:ext uri="{FF2B5EF4-FFF2-40B4-BE49-F238E27FC236}">
                <a16:creationId xmlns:a16="http://schemas.microsoft.com/office/drawing/2014/main" id="{2AD63306-C670-E83A-379C-DA0E57FA4084}"/>
              </a:ext>
            </a:extLst>
          </p:cNvPr>
          <p:cNvSpPr txBox="1">
            <a:spLocks/>
          </p:cNvSpPr>
          <p:nvPr/>
        </p:nvSpPr>
        <p:spPr>
          <a:xfrm>
            <a:off x="1928540" y="2089480"/>
            <a:ext cx="4860000"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6500"/>
              <a:buFont typeface="Josefin Sans"/>
              <a:buNone/>
              <a:defRPr sz="6500" b="1" i="0" u="none" strike="noStrike" cap="none">
                <a:solidFill>
                  <a:schemeClr val="accent6"/>
                </a:solidFill>
                <a:latin typeface="Josefin Sans"/>
                <a:ea typeface="Josefin Sans"/>
                <a:cs typeface="Josefin Sans"/>
                <a:sym typeface="Josefin Sans"/>
              </a:defRPr>
            </a:lvl9pPr>
          </a:lstStyle>
          <a:p>
            <a:r>
              <a:rPr lang="en-GB" dirty="0"/>
              <a:t>Thank you</a:t>
            </a:r>
          </a:p>
        </p:txBody>
      </p:sp>
      <p:sp>
        <p:nvSpPr>
          <p:cNvPr id="3" name="Google Shape;614;p48">
            <a:extLst>
              <a:ext uri="{FF2B5EF4-FFF2-40B4-BE49-F238E27FC236}">
                <a16:creationId xmlns:a16="http://schemas.microsoft.com/office/drawing/2014/main" id="{A7A3F4EE-9A23-CD51-BB32-39A9C44791E5}"/>
              </a:ext>
            </a:extLst>
          </p:cNvPr>
          <p:cNvSpPr txBox="1">
            <a:spLocks/>
          </p:cNvSpPr>
          <p:nvPr/>
        </p:nvSpPr>
        <p:spPr>
          <a:xfrm>
            <a:off x="1928640" y="2923655"/>
            <a:ext cx="4860000" cy="49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1pPr>
            <a:lvl2pPr marL="914400" marR="0" lvl="1"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2pPr>
            <a:lvl3pPr marL="1371600" marR="0" lvl="2"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3pPr>
            <a:lvl4pPr marL="1828800" marR="0" lvl="3"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4pPr>
            <a:lvl5pPr marL="2286000" marR="0" lvl="4"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5pPr>
            <a:lvl6pPr marL="2743200" marR="0" lvl="5"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6pPr>
            <a:lvl7pPr marL="3200400" marR="0" lvl="6"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7pPr>
            <a:lvl8pPr marL="3657600" marR="0" lvl="7" indent="-355600" algn="ctr" rtl="0">
              <a:lnSpc>
                <a:spcPct val="100000"/>
              </a:lnSpc>
              <a:spcBef>
                <a:spcPts val="1600"/>
              </a:spcBef>
              <a:spcAft>
                <a:spcPts val="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8pPr>
            <a:lvl9pPr marL="4114800" marR="0" lvl="8" indent="-355600" algn="ctr" rtl="0">
              <a:lnSpc>
                <a:spcPct val="100000"/>
              </a:lnSpc>
              <a:spcBef>
                <a:spcPts val="1600"/>
              </a:spcBef>
              <a:spcAft>
                <a:spcPts val="1600"/>
              </a:spcAft>
              <a:buClr>
                <a:schemeClr val="dk2"/>
              </a:buClr>
              <a:buSzPts val="2000"/>
              <a:buFont typeface="Open Sans"/>
              <a:buChar char="■"/>
              <a:defRPr sz="2000" b="0" i="0" u="none" strike="noStrike" cap="none">
                <a:solidFill>
                  <a:schemeClr val="dk2"/>
                </a:solidFill>
                <a:latin typeface="Open Sans"/>
                <a:ea typeface="Open Sans"/>
                <a:cs typeface="Open Sans"/>
                <a:sym typeface="Open Sans"/>
              </a:defRPr>
            </a:lvl9pPr>
          </a:lstStyle>
          <a:p>
            <a:pPr marL="0" indent="0">
              <a:buFont typeface="Open Sans"/>
              <a:buNone/>
            </a:pPr>
            <a:r>
              <a:rPr lang="en-GB" dirty="0">
                <a:latin typeface="Cascadia Code" panose="020B0609020000020004" pitchFamily="49" charset="0"/>
                <a:cs typeface="Cascadia Code" panose="020B0609020000020004" pitchFamily="49" charset="0"/>
              </a:rPr>
              <a:t>For listening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47" name="Google Shape;1047;p76"/>
          <p:cNvSpPr txBox="1">
            <a:spLocks noGrp="1"/>
          </p:cNvSpPr>
          <p:nvPr>
            <p:ph type="subTitle" idx="3"/>
          </p:nvPr>
        </p:nvSpPr>
        <p:spPr>
          <a:xfrm>
            <a:off x="1392563" y="2347047"/>
            <a:ext cx="27733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is it a good product?</a:t>
            </a:r>
            <a:endParaRPr dirty="0"/>
          </a:p>
        </p:txBody>
      </p:sp>
      <p:sp>
        <p:nvSpPr>
          <p:cNvPr id="1048" name="Google Shape;1048;p76"/>
          <p:cNvSpPr txBox="1">
            <a:spLocks noGrp="1"/>
          </p:cNvSpPr>
          <p:nvPr>
            <p:ph type="subTitle" idx="1"/>
          </p:nvPr>
        </p:nvSpPr>
        <p:spPr>
          <a:xfrm>
            <a:off x="4379600" y="2347047"/>
            <a:ext cx="3830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Problems we have encountered</a:t>
            </a:r>
          </a:p>
        </p:txBody>
      </p:sp>
      <p:sp>
        <p:nvSpPr>
          <p:cNvPr id="1055" name="Google Shape;1055;p76"/>
          <p:cNvSpPr txBox="1">
            <a:spLocks noGrp="1"/>
          </p:cNvSpPr>
          <p:nvPr>
            <p:ph type="title" idx="9"/>
          </p:nvPr>
        </p:nvSpPr>
        <p:spPr>
          <a:xfrm>
            <a:off x="2259638" y="150857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56" name="Google Shape;1056;p76"/>
          <p:cNvSpPr txBox="1">
            <a:spLocks noGrp="1"/>
          </p:cNvSpPr>
          <p:nvPr>
            <p:ph type="title" idx="13"/>
          </p:nvPr>
        </p:nvSpPr>
        <p:spPr>
          <a:xfrm>
            <a:off x="5775063" y="150857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 name="Google Shape;1051;p76">
            <a:extLst>
              <a:ext uri="{FF2B5EF4-FFF2-40B4-BE49-F238E27FC236}">
                <a16:creationId xmlns:a16="http://schemas.microsoft.com/office/drawing/2014/main" id="{D9FF6C23-E813-75A1-6CD8-C80321DCB274}"/>
              </a:ext>
            </a:extLst>
          </p:cNvPr>
          <p:cNvSpPr txBox="1">
            <a:spLocks/>
          </p:cNvSpPr>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a:t>Questions</a:t>
            </a:r>
            <a:endParaRPr lang="en-US" dirty="0"/>
          </a:p>
        </p:txBody>
      </p:sp>
      <p:sp>
        <p:nvSpPr>
          <p:cNvPr id="7" name="Google Shape;1053;p76">
            <a:extLst>
              <a:ext uri="{FF2B5EF4-FFF2-40B4-BE49-F238E27FC236}">
                <a16:creationId xmlns:a16="http://schemas.microsoft.com/office/drawing/2014/main" id="{CAD3B4C3-3DC8-0459-9550-A0A64BD55151}"/>
              </a:ext>
            </a:extLst>
          </p:cNvPr>
          <p:cNvSpPr txBox="1">
            <a:spLocks/>
          </p:cNvSpPr>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a:t>Our reflection</a:t>
            </a:r>
            <a:endParaRPr lang="en-US" dirty="0"/>
          </a:p>
        </p:txBody>
      </p:sp>
      <p:sp>
        <p:nvSpPr>
          <p:cNvPr id="8" name="Google Shape;1057;p76">
            <a:extLst>
              <a:ext uri="{FF2B5EF4-FFF2-40B4-BE49-F238E27FC236}">
                <a16:creationId xmlns:a16="http://schemas.microsoft.com/office/drawing/2014/main" id="{638DF3B6-5EBB-5616-21BB-C5CA04AA5004}"/>
              </a:ext>
            </a:extLst>
          </p:cNvPr>
          <p:cNvSpPr txBox="1">
            <a:spLocks noGrp="1"/>
          </p:cNvSpPr>
          <p:nvPr>
            <p:ph type="title" idx="14"/>
          </p:nvPr>
        </p:nvSpPr>
        <p:spPr>
          <a:xfrm>
            <a:off x="2259638" y="307112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 name="Google Shape;1058;p76">
            <a:extLst>
              <a:ext uri="{FF2B5EF4-FFF2-40B4-BE49-F238E27FC236}">
                <a16:creationId xmlns:a16="http://schemas.microsoft.com/office/drawing/2014/main" id="{A435D307-9E1C-3BD3-2F70-1EB13B826F8B}"/>
              </a:ext>
            </a:extLst>
          </p:cNvPr>
          <p:cNvSpPr txBox="1">
            <a:spLocks noGrp="1"/>
          </p:cNvSpPr>
          <p:nvPr>
            <p:ph type="title" idx="15"/>
          </p:nvPr>
        </p:nvSpPr>
        <p:spPr>
          <a:xfrm>
            <a:off x="5775063" y="307112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1000"/>
                                        <p:tgtEl>
                                          <p:spTgt spid="10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fade">
                                      <p:cBhvr>
                                        <p:cTn id="11" dur="1000"/>
                                        <p:tgtEl>
                                          <p:spTgt spid="1055"/>
                                        </p:tgtEl>
                                      </p:cBhvr>
                                    </p:animEffect>
                                  </p:childTnLst>
                                </p:cTn>
                              </p:par>
                              <p:par>
                                <p:cTn id="12" presetID="10" presetClass="entr" presetSubtype="0" fill="hold" nodeType="withEffect">
                                  <p:stCondLst>
                                    <p:cond delay="0"/>
                                  </p:stCondLst>
                                  <p:childTnLst>
                                    <p:set>
                                      <p:cBhvr>
                                        <p:cTn id="13" dur="1" fill="hold">
                                          <p:stCondLst>
                                            <p:cond delay="0"/>
                                          </p:stCondLst>
                                        </p:cTn>
                                        <p:tgtEl>
                                          <p:spTgt spid="1056"/>
                                        </p:tgtEl>
                                        <p:attrNameLst>
                                          <p:attrName>style.visibility</p:attrName>
                                        </p:attrNameLst>
                                      </p:cBhvr>
                                      <p:to>
                                        <p:strVal val="visible"/>
                                      </p:to>
                                    </p:set>
                                    <p:animEffect transition="in" filter="fade">
                                      <p:cBhvr>
                                        <p:cTn id="14" dur="1000"/>
                                        <p:tgtEl>
                                          <p:spTgt spid="1056"/>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047"/>
                                        </p:tgtEl>
                                        <p:attrNameLst>
                                          <p:attrName>style.visibility</p:attrName>
                                        </p:attrNameLst>
                                      </p:cBhvr>
                                      <p:to>
                                        <p:strVal val="visible"/>
                                      </p:to>
                                    </p:set>
                                    <p:animEffect transition="in" filter="fade">
                                      <p:cBhvr>
                                        <p:cTn id="18" dur="1000"/>
                                        <p:tgtEl>
                                          <p:spTgt spid="1047"/>
                                        </p:tgtEl>
                                      </p:cBhvr>
                                    </p:animEffect>
                                  </p:childTnLst>
                                </p:cTn>
                              </p:par>
                              <p:par>
                                <p:cTn id="19" presetID="10" presetClass="entr" presetSubtype="0" fill="hold" nodeType="withEffect">
                                  <p:stCondLst>
                                    <p:cond delay="0"/>
                                  </p:stCondLst>
                                  <p:childTnLst>
                                    <p:set>
                                      <p:cBhvr>
                                        <p:cTn id="20" dur="1" fill="hold">
                                          <p:stCondLst>
                                            <p:cond delay="0"/>
                                          </p:stCondLst>
                                        </p:cTn>
                                        <p:tgtEl>
                                          <p:spTgt spid="1048"/>
                                        </p:tgtEl>
                                        <p:attrNameLst>
                                          <p:attrName>style.visibility</p:attrName>
                                        </p:attrNameLst>
                                      </p:cBhvr>
                                      <p:to>
                                        <p:strVal val="visible"/>
                                      </p:to>
                                    </p:set>
                                    <p:animEffect transition="in" filter="fade">
                                      <p:cBhvr>
                                        <p:cTn id="21" dur="1000"/>
                                        <p:tgtEl>
                                          <p:spTgt spid="1048"/>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80"/>
          <p:cNvSpPr txBox="1">
            <a:spLocks noGrp="1"/>
          </p:cNvSpPr>
          <p:nvPr>
            <p:ph type="title"/>
          </p:nvPr>
        </p:nvSpPr>
        <p:spPr>
          <a:xfrm>
            <a:off x="1803755" y="2439757"/>
            <a:ext cx="553649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is it a good product?</a:t>
            </a:r>
            <a:endParaRPr dirty="0"/>
          </a:p>
        </p:txBody>
      </p:sp>
      <p:sp>
        <p:nvSpPr>
          <p:cNvPr id="1097" name="Google Shape;1097;p80"/>
          <p:cNvSpPr txBox="1">
            <a:spLocks noGrp="1"/>
          </p:cNvSpPr>
          <p:nvPr>
            <p:ph type="title" idx="2"/>
          </p:nvPr>
        </p:nvSpPr>
        <p:spPr>
          <a:xfrm>
            <a:off x="3105600" y="1164675"/>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6"/>
                                        </p:tgtEl>
                                        <p:attrNameLst>
                                          <p:attrName>style.visibility</p:attrName>
                                        </p:attrNameLst>
                                      </p:cBhvr>
                                      <p:to>
                                        <p:strVal val="visible"/>
                                      </p:to>
                                    </p:set>
                                    <p:animEffect transition="in" filter="fade">
                                      <p:cBhvr>
                                        <p:cTn id="12" dur="500"/>
                                        <p:tgtEl>
                                          <p:spTgt spid="1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97"/>
          <p:cNvSpPr/>
          <p:nvPr/>
        </p:nvSpPr>
        <p:spPr>
          <a:xfrm>
            <a:off x="4315174" y="1492450"/>
            <a:ext cx="669300" cy="66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7"/>
          <p:cNvSpPr/>
          <p:nvPr/>
        </p:nvSpPr>
        <p:spPr>
          <a:xfrm>
            <a:off x="2494061" y="3263425"/>
            <a:ext cx="669300" cy="66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97"/>
          <p:cNvSpPr/>
          <p:nvPr/>
        </p:nvSpPr>
        <p:spPr>
          <a:xfrm>
            <a:off x="672986" y="1492450"/>
            <a:ext cx="669300" cy="66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9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Josefin Sans"/>
                <a:ea typeface="Josefin Sans"/>
                <a:cs typeface="Josefin Sans"/>
                <a:sym typeface="Josefin Sans"/>
              </a:rPr>
              <a:t>Our Roadmap</a:t>
            </a:r>
            <a:endParaRPr dirty="0">
              <a:latin typeface="Josefin Sans"/>
              <a:ea typeface="Josefin Sans"/>
              <a:cs typeface="Josefin Sans"/>
              <a:sym typeface="Josefin Sans"/>
            </a:endParaRPr>
          </a:p>
        </p:txBody>
      </p:sp>
      <p:sp>
        <p:nvSpPr>
          <p:cNvPr id="1355" name="Google Shape;1355;p97"/>
          <p:cNvSpPr/>
          <p:nvPr/>
        </p:nvSpPr>
        <p:spPr>
          <a:xfrm>
            <a:off x="6136211" y="3263425"/>
            <a:ext cx="669300" cy="66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6" name="Google Shape;1356;p97"/>
          <p:cNvCxnSpPr>
            <a:cxnSpLocks/>
            <a:endCxn id="1355" idx="0"/>
          </p:cNvCxnSpPr>
          <p:nvPr/>
        </p:nvCxnSpPr>
        <p:spPr>
          <a:xfrm>
            <a:off x="6470861" y="2578297"/>
            <a:ext cx="0" cy="685200"/>
          </a:xfrm>
          <a:prstGeom prst="straightConnector1">
            <a:avLst/>
          </a:prstGeom>
          <a:noFill/>
          <a:ln w="28575" cap="flat" cmpd="sng">
            <a:solidFill>
              <a:schemeClr val="dk1"/>
            </a:solidFill>
            <a:prstDash val="solid"/>
            <a:round/>
            <a:headEnd type="none" w="med" len="med"/>
            <a:tailEnd type="none" w="med" len="med"/>
          </a:ln>
        </p:spPr>
      </p:cxnSp>
      <p:sp>
        <p:nvSpPr>
          <p:cNvPr id="1366" name="Google Shape;1366;p97"/>
          <p:cNvSpPr txBox="1"/>
          <p:nvPr/>
        </p:nvSpPr>
        <p:spPr>
          <a:xfrm>
            <a:off x="126411" y="3192059"/>
            <a:ext cx="176122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Josefin Sans"/>
                <a:ea typeface="Josefin Sans"/>
                <a:cs typeface="Josefin Sans"/>
                <a:sym typeface="Josefin Sans"/>
              </a:rPr>
              <a:t>Our </a:t>
            </a:r>
          </a:p>
          <a:p>
            <a:pPr marL="0" lvl="0" indent="0" algn="ctr" rtl="0">
              <a:spcBef>
                <a:spcPts val="0"/>
              </a:spcBef>
              <a:spcAft>
                <a:spcPts val="0"/>
              </a:spcAft>
              <a:buNone/>
            </a:pPr>
            <a:r>
              <a:rPr lang="en" sz="1800" b="1" dirty="0">
                <a:solidFill>
                  <a:schemeClr val="dk2"/>
                </a:solidFill>
                <a:latin typeface="Josefin Sans"/>
                <a:ea typeface="Josefin Sans"/>
                <a:cs typeface="Josefin Sans"/>
                <a:sym typeface="Josefin Sans"/>
              </a:rPr>
              <a:t>decisions</a:t>
            </a:r>
            <a:endParaRPr sz="1800" b="1" dirty="0">
              <a:solidFill>
                <a:schemeClr val="dk2"/>
              </a:solidFill>
              <a:latin typeface="Josefin Sans"/>
              <a:ea typeface="Josefin Sans"/>
              <a:cs typeface="Josefin Sans"/>
              <a:sym typeface="Josefin Sans"/>
            </a:endParaRPr>
          </a:p>
        </p:txBody>
      </p:sp>
      <p:sp>
        <p:nvSpPr>
          <p:cNvPr id="1367" name="Google Shape;1367;p97"/>
          <p:cNvSpPr txBox="1"/>
          <p:nvPr/>
        </p:nvSpPr>
        <p:spPr>
          <a:xfrm>
            <a:off x="2016127" y="1894421"/>
            <a:ext cx="16908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Josefin Sans"/>
                <a:ea typeface="Josefin Sans"/>
                <a:cs typeface="Josefin Sans"/>
                <a:sym typeface="Josefin Sans"/>
              </a:rPr>
              <a:t>Why is it a good product</a:t>
            </a:r>
            <a:endParaRPr sz="1800" b="1" dirty="0">
              <a:solidFill>
                <a:schemeClr val="dk2"/>
              </a:solidFill>
              <a:latin typeface="Josefin Sans"/>
              <a:ea typeface="Josefin Sans"/>
              <a:cs typeface="Josefin Sans"/>
              <a:sym typeface="Josefin Sans"/>
            </a:endParaRPr>
          </a:p>
        </p:txBody>
      </p:sp>
      <p:sp>
        <p:nvSpPr>
          <p:cNvPr id="1368" name="Google Shape;1368;p97"/>
          <p:cNvSpPr txBox="1"/>
          <p:nvPr/>
        </p:nvSpPr>
        <p:spPr>
          <a:xfrm>
            <a:off x="3818330" y="3195489"/>
            <a:ext cx="1821057" cy="357000"/>
          </a:xfrm>
          <a:prstGeom prst="rect">
            <a:avLst/>
          </a:prstGeom>
          <a:noFill/>
          <a:ln>
            <a:noFill/>
          </a:ln>
        </p:spPr>
        <p:txBody>
          <a:bodyPr spcFirstLastPara="1" wrap="square" lIns="91425" tIns="91425" rIns="91425" bIns="91425" anchor="ctr" anchorCtr="0">
            <a:noAutofit/>
          </a:bodyPr>
          <a:lstStyle/>
          <a:p>
            <a:pPr algn="ctr"/>
            <a:r>
              <a:rPr lang="en-US" sz="1800" b="1" dirty="0">
                <a:solidFill>
                  <a:schemeClr val="dk2"/>
                </a:solidFill>
                <a:latin typeface="Josefin Sans"/>
                <a:ea typeface="Josefin Sans"/>
                <a:cs typeface="Josefin Sans"/>
                <a:sym typeface="Josefin Sans"/>
              </a:rPr>
              <a:t>Our selling features</a:t>
            </a:r>
            <a:endParaRPr sz="1800" b="1" dirty="0">
              <a:solidFill>
                <a:schemeClr val="dk2"/>
              </a:solidFill>
              <a:latin typeface="Josefin Sans"/>
              <a:ea typeface="Josefin Sans"/>
              <a:cs typeface="Josefin Sans"/>
              <a:sym typeface="Josefin Sans"/>
            </a:endParaRPr>
          </a:p>
        </p:txBody>
      </p:sp>
      <p:sp>
        <p:nvSpPr>
          <p:cNvPr id="1369" name="Google Shape;1369;p97"/>
          <p:cNvSpPr txBox="1"/>
          <p:nvPr/>
        </p:nvSpPr>
        <p:spPr>
          <a:xfrm>
            <a:off x="5639386" y="1969094"/>
            <a:ext cx="1821055" cy="357000"/>
          </a:xfrm>
          <a:prstGeom prst="rect">
            <a:avLst/>
          </a:prstGeom>
          <a:noFill/>
          <a:ln>
            <a:noFill/>
          </a:ln>
        </p:spPr>
        <p:txBody>
          <a:bodyPr spcFirstLastPara="1" wrap="square" lIns="91425" tIns="91425" rIns="91425" bIns="91425" anchor="ctr" anchorCtr="0">
            <a:noAutofit/>
          </a:bodyPr>
          <a:lstStyle/>
          <a:p>
            <a:pPr algn="ctr"/>
            <a:r>
              <a:rPr lang="en-US" sz="1800" b="1" dirty="0">
                <a:solidFill>
                  <a:schemeClr val="dk2"/>
                </a:solidFill>
                <a:latin typeface="Josefin Sans"/>
                <a:ea typeface="Josefin Sans"/>
                <a:cs typeface="Josefin Sans"/>
                <a:sym typeface="Josefin Sans"/>
              </a:rPr>
              <a:t>Why purchase our product</a:t>
            </a:r>
          </a:p>
          <a:p>
            <a:pPr marL="0" lvl="0" indent="0" algn="ctr" rtl="0">
              <a:spcBef>
                <a:spcPts val="0"/>
              </a:spcBef>
              <a:spcAft>
                <a:spcPts val="0"/>
              </a:spcAft>
              <a:buNone/>
            </a:pPr>
            <a:endParaRPr sz="1800" b="1" dirty="0">
              <a:solidFill>
                <a:schemeClr val="dk2"/>
              </a:solidFill>
              <a:latin typeface="Josefin Sans"/>
              <a:ea typeface="Josefin Sans"/>
              <a:cs typeface="Josefin Sans"/>
              <a:sym typeface="Josefin Sans"/>
            </a:endParaRPr>
          </a:p>
        </p:txBody>
      </p:sp>
      <p:cxnSp>
        <p:nvCxnSpPr>
          <p:cNvPr id="1370" name="Google Shape;1370;p97"/>
          <p:cNvCxnSpPr>
            <a:cxnSpLocks/>
            <a:stCxn id="1328" idx="6"/>
          </p:cNvCxnSpPr>
          <p:nvPr/>
        </p:nvCxnSpPr>
        <p:spPr>
          <a:xfrm>
            <a:off x="1342286" y="1827100"/>
            <a:ext cx="669300" cy="0"/>
          </a:xfrm>
          <a:prstGeom prst="straightConnector1">
            <a:avLst/>
          </a:prstGeom>
          <a:noFill/>
          <a:ln w="28575" cap="flat" cmpd="sng">
            <a:solidFill>
              <a:schemeClr val="dk1"/>
            </a:solidFill>
            <a:prstDash val="solid"/>
            <a:round/>
            <a:headEnd type="none" w="med" len="med"/>
            <a:tailEnd type="none" w="med" len="med"/>
          </a:ln>
        </p:spPr>
      </p:cxnSp>
      <p:cxnSp>
        <p:nvCxnSpPr>
          <p:cNvPr id="1371" name="Google Shape;1371;p97"/>
          <p:cNvCxnSpPr>
            <a:cxnSpLocks/>
            <a:stCxn id="1328" idx="4"/>
          </p:cNvCxnSpPr>
          <p:nvPr/>
        </p:nvCxnSpPr>
        <p:spPr>
          <a:xfrm>
            <a:off x="1007636" y="2161750"/>
            <a:ext cx="0" cy="682200"/>
          </a:xfrm>
          <a:prstGeom prst="straightConnector1">
            <a:avLst/>
          </a:prstGeom>
          <a:noFill/>
          <a:ln w="28575" cap="flat" cmpd="sng">
            <a:solidFill>
              <a:schemeClr val="dk1"/>
            </a:solidFill>
            <a:prstDash val="solid"/>
            <a:round/>
            <a:headEnd type="none" w="med" len="med"/>
            <a:tailEnd type="none" w="med" len="med"/>
          </a:ln>
        </p:spPr>
      </p:cxnSp>
      <p:cxnSp>
        <p:nvCxnSpPr>
          <p:cNvPr id="1372" name="Google Shape;1372;p97"/>
          <p:cNvCxnSpPr>
            <a:cxnSpLocks/>
            <a:stCxn id="1327" idx="0"/>
          </p:cNvCxnSpPr>
          <p:nvPr/>
        </p:nvCxnSpPr>
        <p:spPr>
          <a:xfrm rot="10800000">
            <a:off x="2828711" y="2578225"/>
            <a:ext cx="0" cy="685200"/>
          </a:xfrm>
          <a:prstGeom prst="straightConnector1">
            <a:avLst/>
          </a:prstGeom>
          <a:noFill/>
          <a:ln w="28575" cap="flat" cmpd="sng">
            <a:solidFill>
              <a:schemeClr val="dk1"/>
            </a:solidFill>
            <a:prstDash val="solid"/>
            <a:round/>
            <a:headEnd type="none" w="med" len="med"/>
            <a:tailEnd type="none" w="med" len="med"/>
          </a:ln>
        </p:spPr>
      </p:cxnSp>
      <p:cxnSp>
        <p:nvCxnSpPr>
          <p:cNvPr id="1374" name="Google Shape;1374;p97"/>
          <p:cNvCxnSpPr>
            <a:cxnSpLocks/>
            <a:endCxn id="1326" idx="4"/>
          </p:cNvCxnSpPr>
          <p:nvPr/>
        </p:nvCxnSpPr>
        <p:spPr>
          <a:xfrm rot="10800000">
            <a:off x="4649786" y="2161600"/>
            <a:ext cx="0" cy="682200"/>
          </a:xfrm>
          <a:prstGeom prst="straightConnector1">
            <a:avLst/>
          </a:prstGeom>
          <a:noFill/>
          <a:ln w="28575" cap="flat" cmpd="sng">
            <a:solidFill>
              <a:schemeClr val="dk1"/>
            </a:solidFill>
            <a:prstDash val="solid"/>
            <a:round/>
            <a:headEnd type="none" w="med" len="med"/>
            <a:tailEnd type="none" w="med" len="med"/>
          </a:ln>
        </p:spPr>
      </p:cxnSp>
      <p:cxnSp>
        <p:nvCxnSpPr>
          <p:cNvPr id="1375" name="Google Shape;1375;p97"/>
          <p:cNvCxnSpPr>
            <a:cxnSpLocks/>
            <a:stCxn id="1326" idx="6"/>
          </p:cNvCxnSpPr>
          <p:nvPr/>
        </p:nvCxnSpPr>
        <p:spPr>
          <a:xfrm>
            <a:off x="4984474" y="1827100"/>
            <a:ext cx="654913" cy="11169"/>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1375;p97">
            <a:extLst>
              <a:ext uri="{FF2B5EF4-FFF2-40B4-BE49-F238E27FC236}">
                <a16:creationId xmlns:a16="http://schemas.microsoft.com/office/drawing/2014/main" id="{EA1F3F35-DE18-FC6C-BFE8-33B8C80630FB}"/>
              </a:ext>
            </a:extLst>
          </p:cNvPr>
          <p:cNvCxnSpPr/>
          <p:nvPr/>
        </p:nvCxnSpPr>
        <p:spPr>
          <a:xfrm>
            <a:off x="3163361" y="3598075"/>
            <a:ext cx="641100" cy="0"/>
          </a:xfrm>
          <a:prstGeom prst="straightConnector1">
            <a:avLst/>
          </a:prstGeom>
          <a:noFill/>
          <a:ln w="28575" cap="flat" cmpd="sng">
            <a:solidFill>
              <a:schemeClr val="dk1"/>
            </a:solidFill>
            <a:prstDash val="solid"/>
            <a:round/>
            <a:headEnd type="none" w="med" len="med"/>
            <a:tailEnd type="none" w="med" len="med"/>
          </a:ln>
        </p:spPr>
      </p:cxnSp>
      <p:grpSp>
        <p:nvGrpSpPr>
          <p:cNvPr id="2" name="Google Shape;8357;p153">
            <a:extLst>
              <a:ext uri="{FF2B5EF4-FFF2-40B4-BE49-F238E27FC236}">
                <a16:creationId xmlns:a16="http://schemas.microsoft.com/office/drawing/2014/main" id="{054EE02D-8FEE-0234-0A28-C8738AB9FA1D}"/>
              </a:ext>
            </a:extLst>
          </p:cNvPr>
          <p:cNvGrpSpPr/>
          <p:nvPr/>
        </p:nvGrpSpPr>
        <p:grpSpPr>
          <a:xfrm>
            <a:off x="773658" y="1605275"/>
            <a:ext cx="467956" cy="433881"/>
            <a:chOff x="6543825" y="3202075"/>
            <a:chExt cx="296975" cy="275350"/>
          </a:xfrm>
          <a:solidFill>
            <a:srgbClr val="651A68"/>
          </a:solidFill>
        </p:grpSpPr>
        <p:sp>
          <p:nvSpPr>
            <p:cNvPr id="3" name="Google Shape;8358;p153">
              <a:extLst>
                <a:ext uri="{FF2B5EF4-FFF2-40B4-BE49-F238E27FC236}">
                  <a16:creationId xmlns:a16="http://schemas.microsoft.com/office/drawing/2014/main" id="{59106762-6468-9CAB-A76A-7BB334F0F2A4}"/>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59;p153">
              <a:extLst>
                <a:ext uri="{FF2B5EF4-FFF2-40B4-BE49-F238E27FC236}">
                  <a16:creationId xmlns:a16="http://schemas.microsoft.com/office/drawing/2014/main" id="{30BDF9E6-E50D-FC20-AF28-E5CD62EB2740}"/>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60;p153">
              <a:extLst>
                <a:ext uri="{FF2B5EF4-FFF2-40B4-BE49-F238E27FC236}">
                  <a16:creationId xmlns:a16="http://schemas.microsoft.com/office/drawing/2014/main" id="{61357EDF-BA76-EC19-5B77-3316CCE276E5}"/>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61;p153">
              <a:extLst>
                <a:ext uri="{FF2B5EF4-FFF2-40B4-BE49-F238E27FC236}">
                  <a16:creationId xmlns:a16="http://schemas.microsoft.com/office/drawing/2014/main" id="{52E31EB4-87C5-AB73-0CCA-08B55B854445}"/>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62;p153">
              <a:extLst>
                <a:ext uri="{FF2B5EF4-FFF2-40B4-BE49-F238E27FC236}">
                  <a16:creationId xmlns:a16="http://schemas.microsoft.com/office/drawing/2014/main" id="{B945A7C5-4705-C5C4-B007-94EE3C5E4EDD}"/>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63;p153">
              <a:extLst>
                <a:ext uri="{FF2B5EF4-FFF2-40B4-BE49-F238E27FC236}">
                  <a16:creationId xmlns:a16="http://schemas.microsoft.com/office/drawing/2014/main" id="{187069DA-0F71-20AA-2C45-24BB9D690FB7}"/>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64;p153">
              <a:extLst>
                <a:ext uri="{FF2B5EF4-FFF2-40B4-BE49-F238E27FC236}">
                  <a16:creationId xmlns:a16="http://schemas.microsoft.com/office/drawing/2014/main" id="{B45E84CE-4931-D7F5-670A-6DB6497200BE}"/>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201;p151">
            <a:extLst>
              <a:ext uri="{FF2B5EF4-FFF2-40B4-BE49-F238E27FC236}">
                <a16:creationId xmlns:a16="http://schemas.microsoft.com/office/drawing/2014/main" id="{2CBAB9FE-CDBF-9902-E85C-6783EC9AC935}"/>
              </a:ext>
            </a:extLst>
          </p:cNvPr>
          <p:cNvGrpSpPr/>
          <p:nvPr/>
        </p:nvGrpSpPr>
        <p:grpSpPr>
          <a:xfrm>
            <a:off x="2636212" y="3383474"/>
            <a:ext cx="387098" cy="429202"/>
            <a:chOff x="3300325" y="249875"/>
            <a:chExt cx="433725" cy="480900"/>
          </a:xfrm>
          <a:solidFill>
            <a:srgbClr val="651A68"/>
          </a:solidFill>
        </p:grpSpPr>
        <p:sp>
          <p:nvSpPr>
            <p:cNvPr id="12" name="Google Shape;7202;p151">
              <a:extLst>
                <a:ext uri="{FF2B5EF4-FFF2-40B4-BE49-F238E27FC236}">
                  <a16:creationId xmlns:a16="http://schemas.microsoft.com/office/drawing/2014/main" id="{15BCDC61-05F4-9865-BF42-8AAF1DCE3EC9}"/>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7203;p151">
              <a:extLst>
                <a:ext uri="{FF2B5EF4-FFF2-40B4-BE49-F238E27FC236}">
                  <a16:creationId xmlns:a16="http://schemas.microsoft.com/office/drawing/2014/main" id="{D44A5B79-D063-1D49-AB60-2DC4FBAC770D}"/>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7204;p151">
              <a:extLst>
                <a:ext uri="{FF2B5EF4-FFF2-40B4-BE49-F238E27FC236}">
                  <a16:creationId xmlns:a16="http://schemas.microsoft.com/office/drawing/2014/main" id="{02030FC7-F7D0-E6A0-4160-D7B77209A7F3}"/>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7205;p151">
              <a:extLst>
                <a:ext uri="{FF2B5EF4-FFF2-40B4-BE49-F238E27FC236}">
                  <a16:creationId xmlns:a16="http://schemas.microsoft.com/office/drawing/2014/main" id="{75221D3F-3E0A-D4E4-CEB9-BCDCE8759A51}"/>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7206;p151">
              <a:extLst>
                <a:ext uri="{FF2B5EF4-FFF2-40B4-BE49-F238E27FC236}">
                  <a16:creationId xmlns:a16="http://schemas.microsoft.com/office/drawing/2014/main" id="{5FCA9390-7893-D463-5F04-C5CF8B87A538}"/>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7207;p151">
              <a:extLst>
                <a:ext uri="{FF2B5EF4-FFF2-40B4-BE49-F238E27FC236}">
                  <a16:creationId xmlns:a16="http://schemas.microsoft.com/office/drawing/2014/main" id="{B01EB8BD-FBA0-F848-8A60-B55EF574F729}"/>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8076;p153">
            <a:extLst>
              <a:ext uri="{FF2B5EF4-FFF2-40B4-BE49-F238E27FC236}">
                <a16:creationId xmlns:a16="http://schemas.microsoft.com/office/drawing/2014/main" id="{A07212F9-5806-5424-83F3-F35F71CDA874}"/>
              </a:ext>
            </a:extLst>
          </p:cNvPr>
          <p:cNvGrpSpPr/>
          <p:nvPr/>
        </p:nvGrpSpPr>
        <p:grpSpPr>
          <a:xfrm>
            <a:off x="4422711" y="1610378"/>
            <a:ext cx="456581" cy="456436"/>
            <a:chOff x="-60255350" y="3733825"/>
            <a:chExt cx="316650" cy="316550"/>
          </a:xfrm>
          <a:solidFill>
            <a:srgbClr val="651A68"/>
          </a:solidFill>
        </p:grpSpPr>
        <p:sp>
          <p:nvSpPr>
            <p:cNvPr id="19" name="Google Shape;8077;p153">
              <a:extLst>
                <a:ext uri="{FF2B5EF4-FFF2-40B4-BE49-F238E27FC236}">
                  <a16:creationId xmlns:a16="http://schemas.microsoft.com/office/drawing/2014/main" id="{1455B344-B64E-17EC-F7D9-2CB5EAF5BF60}"/>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78;p153">
              <a:extLst>
                <a:ext uri="{FF2B5EF4-FFF2-40B4-BE49-F238E27FC236}">
                  <a16:creationId xmlns:a16="http://schemas.microsoft.com/office/drawing/2014/main" id="{C2B6A870-AB9B-5412-80E8-0FD0EDAA6ACA}"/>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79;p153">
              <a:extLst>
                <a:ext uri="{FF2B5EF4-FFF2-40B4-BE49-F238E27FC236}">
                  <a16:creationId xmlns:a16="http://schemas.microsoft.com/office/drawing/2014/main" id="{3BCF6F9E-79C8-2E6F-C46F-C31F9BCD15D2}"/>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80;p153">
              <a:extLst>
                <a:ext uri="{FF2B5EF4-FFF2-40B4-BE49-F238E27FC236}">
                  <a16:creationId xmlns:a16="http://schemas.microsoft.com/office/drawing/2014/main" id="{32475A96-6EF2-C682-3826-34F7FC238964}"/>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81;p153">
              <a:extLst>
                <a:ext uri="{FF2B5EF4-FFF2-40B4-BE49-F238E27FC236}">
                  <a16:creationId xmlns:a16="http://schemas.microsoft.com/office/drawing/2014/main" id="{2DCB03FB-5134-E3F7-39D2-0F3FE0F1521D}"/>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82;p153">
              <a:extLst>
                <a:ext uri="{FF2B5EF4-FFF2-40B4-BE49-F238E27FC236}">
                  <a16:creationId xmlns:a16="http://schemas.microsoft.com/office/drawing/2014/main" id="{A279BF3A-F5F2-DE4C-7B16-E156089DA9BC}"/>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83;p153">
              <a:extLst>
                <a:ext uri="{FF2B5EF4-FFF2-40B4-BE49-F238E27FC236}">
                  <a16:creationId xmlns:a16="http://schemas.microsoft.com/office/drawing/2014/main" id="{89841850-DBA7-B81C-4243-DBC97E4C1466}"/>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023;p153">
            <a:extLst>
              <a:ext uri="{FF2B5EF4-FFF2-40B4-BE49-F238E27FC236}">
                <a16:creationId xmlns:a16="http://schemas.microsoft.com/office/drawing/2014/main" id="{49029018-EA12-1DDF-1800-64CA32B2CF87}"/>
              </a:ext>
            </a:extLst>
          </p:cNvPr>
          <p:cNvGrpSpPr/>
          <p:nvPr/>
        </p:nvGrpSpPr>
        <p:grpSpPr>
          <a:xfrm>
            <a:off x="6286332" y="3385650"/>
            <a:ext cx="460416" cy="427026"/>
            <a:chOff x="-62511900" y="4129100"/>
            <a:chExt cx="304050" cy="282000"/>
          </a:xfrm>
          <a:solidFill>
            <a:srgbClr val="651A68"/>
          </a:solidFill>
        </p:grpSpPr>
        <p:sp>
          <p:nvSpPr>
            <p:cNvPr id="27" name="Google Shape;8024;p153">
              <a:extLst>
                <a:ext uri="{FF2B5EF4-FFF2-40B4-BE49-F238E27FC236}">
                  <a16:creationId xmlns:a16="http://schemas.microsoft.com/office/drawing/2014/main" id="{B053AA97-1B9E-0712-B018-9C75E2D25E0C}"/>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25;p153">
              <a:extLst>
                <a:ext uri="{FF2B5EF4-FFF2-40B4-BE49-F238E27FC236}">
                  <a16:creationId xmlns:a16="http://schemas.microsoft.com/office/drawing/2014/main" id="{4446E4B2-2386-1DD2-BDB7-4A25D1D8AF59}"/>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26;p153">
              <a:extLst>
                <a:ext uri="{FF2B5EF4-FFF2-40B4-BE49-F238E27FC236}">
                  <a16:creationId xmlns:a16="http://schemas.microsoft.com/office/drawing/2014/main" id="{6651C901-D74D-0A3B-5EF4-BBCD88409760}"/>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27;p153">
              <a:extLst>
                <a:ext uri="{FF2B5EF4-FFF2-40B4-BE49-F238E27FC236}">
                  <a16:creationId xmlns:a16="http://schemas.microsoft.com/office/drawing/2014/main" id="{1D129A9C-3526-E2E4-1B14-803F2BC870DB}"/>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28;p153">
              <a:extLst>
                <a:ext uri="{FF2B5EF4-FFF2-40B4-BE49-F238E27FC236}">
                  <a16:creationId xmlns:a16="http://schemas.microsoft.com/office/drawing/2014/main" id="{4DF9A44A-ADC1-C2A9-1961-D45496644970}"/>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327;p97">
            <a:extLst>
              <a:ext uri="{FF2B5EF4-FFF2-40B4-BE49-F238E27FC236}">
                <a16:creationId xmlns:a16="http://schemas.microsoft.com/office/drawing/2014/main" id="{6FF707BC-28EA-AF10-C4B4-DC3212FE2DFE}"/>
              </a:ext>
            </a:extLst>
          </p:cNvPr>
          <p:cNvSpPr/>
          <p:nvPr/>
        </p:nvSpPr>
        <p:spPr>
          <a:xfrm>
            <a:off x="7797686" y="1503619"/>
            <a:ext cx="669300" cy="669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40000"/>
                  <a:lumOff val="60000"/>
                </a:schemeClr>
              </a:solidFill>
            </a:endParaRPr>
          </a:p>
        </p:txBody>
      </p:sp>
      <p:grpSp>
        <p:nvGrpSpPr>
          <p:cNvPr id="46" name="Google Shape;7699;p152">
            <a:extLst>
              <a:ext uri="{FF2B5EF4-FFF2-40B4-BE49-F238E27FC236}">
                <a16:creationId xmlns:a16="http://schemas.microsoft.com/office/drawing/2014/main" id="{48892AA0-2AE5-0891-DF73-970666C29038}"/>
              </a:ext>
            </a:extLst>
          </p:cNvPr>
          <p:cNvGrpSpPr/>
          <p:nvPr/>
        </p:nvGrpSpPr>
        <p:grpSpPr>
          <a:xfrm>
            <a:off x="7913433" y="1678957"/>
            <a:ext cx="434349" cy="340123"/>
            <a:chOff x="-41526450" y="3653375"/>
            <a:chExt cx="315875" cy="247350"/>
          </a:xfrm>
          <a:solidFill>
            <a:srgbClr val="651A68"/>
          </a:solidFill>
        </p:grpSpPr>
        <p:sp>
          <p:nvSpPr>
            <p:cNvPr id="47" name="Google Shape;7700;p152">
              <a:extLst>
                <a:ext uri="{FF2B5EF4-FFF2-40B4-BE49-F238E27FC236}">
                  <a16:creationId xmlns:a16="http://schemas.microsoft.com/office/drawing/2014/main" id="{01AB2BB1-4FD4-ABF1-9BAA-6C80F5CC2B1F}"/>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701;p152">
              <a:extLst>
                <a:ext uri="{FF2B5EF4-FFF2-40B4-BE49-F238E27FC236}">
                  <a16:creationId xmlns:a16="http://schemas.microsoft.com/office/drawing/2014/main" id="{F6C75957-6142-5717-E234-90F09D7D476B}"/>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 name="Google Shape;1375;p97">
            <a:extLst>
              <a:ext uri="{FF2B5EF4-FFF2-40B4-BE49-F238E27FC236}">
                <a16:creationId xmlns:a16="http://schemas.microsoft.com/office/drawing/2014/main" id="{456F81D8-33FD-8677-96D7-F58F47D30ABD}"/>
              </a:ext>
            </a:extLst>
          </p:cNvPr>
          <p:cNvCxnSpPr/>
          <p:nvPr/>
        </p:nvCxnSpPr>
        <p:spPr>
          <a:xfrm>
            <a:off x="6802208" y="3598075"/>
            <a:ext cx="641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1366;p97">
            <a:extLst>
              <a:ext uri="{FF2B5EF4-FFF2-40B4-BE49-F238E27FC236}">
                <a16:creationId xmlns:a16="http://schemas.microsoft.com/office/drawing/2014/main" id="{1150E3F9-B30F-AC5A-8453-D96A8F9369C5}"/>
              </a:ext>
            </a:extLst>
          </p:cNvPr>
          <p:cNvSpPr txBox="1"/>
          <p:nvPr/>
        </p:nvSpPr>
        <p:spPr>
          <a:xfrm>
            <a:off x="7302335" y="3188645"/>
            <a:ext cx="176122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Josefin Sans"/>
                <a:ea typeface="Josefin Sans"/>
                <a:cs typeface="Josefin Sans"/>
                <a:sym typeface="Josefin Sans"/>
              </a:rPr>
              <a:t>Demo</a:t>
            </a:r>
            <a:endParaRPr sz="1800" b="1" dirty="0">
              <a:solidFill>
                <a:schemeClr val="dk2"/>
              </a:solidFill>
              <a:latin typeface="Josefin Sans"/>
              <a:ea typeface="Josefin Sans"/>
              <a:cs typeface="Josefin Sans"/>
              <a:sym typeface="Josefin Sans"/>
            </a:endParaRPr>
          </a:p>
        </p:txBody>
      </p:sp>
      <p:cxnSp>
        <p:nvCxnSpPr>
          <p:cNvPr id="53" name="Google Shape;1374;p97">
            <a:extLst>
              <a:ext uri="{FF2B5EF4-FFF2-40B4-BE49-F238E27FC236}">
                <a16:creationId xmlns:a16="http://schemas.microsoft.com/office/drawing/2014/main" id="{682DC5BD-0D62-5ADC-39E6-B3DA22739AB4}"/>
              </a:ext>
            </a:extLst>
          </p:cNvPr>
          <p:cNvCxnSpPr>
            <a:cxnSpLocks/>
          </p:cNvCxnSpPr>
          <p:nvPr/>
        </p:nvCxnSpPr>
        <p:spPr>
          <a:xfrm rot="10800000">
            <a:off x="8133214" y="2167476"/>
            <a:ext cx="0" cy="68220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860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29"/>
                                        </p:tgtEl>
                                        <p:attrNameLst>
                                          <p:attrName>style.visibility</p:attrName>
                                        </p:attrNameLst>
                                      </p:cBhvr>
                                      <p:to>
                                        <p:strVal val="visible"/>
                                      </p:to>
                                    </p:set>
                                    <p:animEffect transition="in" filter="fade">
                                      <p:cBhvr>
                                        <p:cTn id="7" dur="1000"/>
                                        <p:tgtEl>
                                          <p:spTgt spid="1329"/>
                                        </p:tgtEl>
                                      </p:cBhvr>
                                    </p:animEffect>
                                  </p:childTnLst>
                                </p:cTn>
                              </p:par>
                              <p:par>
                                <p:cTn id="8" presetID="10" presetClass="entr" presetSubtype="0" fill="hold" nodeType="withEffect">
                                  <p:stCondLst>
                                    <p:cond delay="0"/>
                                  </p:stCondLst>
                                  <p:childTnLst>
                                    <p:set>
                                      <p:cBhvr>
                                        <p:cTn id="9" dur="1" fill="hold">
                                          <p:stCondLst>
                                            <p:cond delay="0"/>
                                          </p:stCondLst>
                                        </p:cTn>
                                        <p:tgtEl>
                                          <p:spTgt spid="1355"/>
                                        </p:tgtEl>
                                        <p:attrNameLst>
                                          <p:attrName>style.visibility</p:attrName>
                                        </p:attrNameLst>
                                      </p:cBhvr>
                                      <p:to>
                                        <p:strVal val="visible"/>
                                      </p:to>
                                    </p:set>
                                    <p:animEffect transition="in" filter="fade">
                                      <p:cBhvr>
                                        <p:cTn id="10" dur="1000"/>
                                        <p:tgtEl>
                                          <p:spTgt spid="1355"/>
                                        </p:tgtEl>
                                      </p:cBhvr>
                                    </p:animEffect>
                                  </p:childTnLst>
                                </p:cTn>
                              </p:par>
                              <p:par>
                                <p:cTn id="11" presetID="10" presetClass="entr" presetSubtype="0" fill="hold" nodeType="withEffect">
                                  <p:stCondLst>
                                    <p:cond delay="0"/>
                                  </p:stCondLst>
                                  <p:childTnLst>
                                    <p:set>
                                      <p:cBhvr>
                                        <p:cTn id="12" dur="1" fill="hold">
                                          <p:stCondLst>
                                            <p:cond delay="0"/>
                                          </p:stCondLst>
                                        </p:cTn>
                                        <p:tgtEl>
                                          <p:spTgt spid="1326"/>
                                        </p:tgtEl>
                                        <p:attrNameLst>
                                          <p:attrName>style.visibility</p:attrName>
                                        </p:attrNameLst>
                                      </p:cBhvr>
                                      <p:to>
                                        <p:strVal val="visible"/>
                                      </p:to>
                                    </p:set>
                                    <p:animEffect transition="in" filter="fade">
                                      <p:cBhvr>
                                        <p:cTn id="13" dur="1000"/>
                                        <p:tgtEl>
                                          <p:spTgt spid="1326"/>
                                        </p:tgtEl>
                                      </p:cBhvr>
                                    </p:animEffect>
                                  </p:childTnLst>
                                </p:cTn>
                              </p:par>
                              <p:par>
                                <p:cTn id="14" presetID="10" presetClass="entr" presetSubtype="0" fill="hold" nodeType="withEffect">
                                  <p:stCondLst>
                                    <p:cond delay="0"/>
                                  </p:stCondLst>
                                  <p:childTnLst>
                                    <p:set>
                                      <p:cBhvr>
                                        <p:cTn id="15" dur="1" fill="hold">
                                          <p:stCondLst>
                                            <p:cond delay="0"/>
                                          </p:stCondLst>
                                        </p:cTn>
                                        <p:tgtEl>
                                          <p:spTgt spid="1327"/>
                                        </p:tgtEl>
                                        <p:attrNameLst>
                                          <p:attrName>style.visibility</p:attrName>
                                        </p:attrNameLst>
                                      </p:cBhvr>
                                      <p:to>
                                        <p:strVal val="visible"/>
                                      </p:to>
                                    </p:set>
                                    <p:animEffect transition="in" filter="fade">
                                      <p:cBhvr>
                                        <p:cTn id="16" dur="1000"/>
                                        <p:tgtEl>
                                          <p:spTgt spid="1327"/>
                                        </p:tgtEl>
                                      </p:cBhvr>
                                    </p:animEffect>
                                  </p:childTnLst>
                                </p:cTn>
                              </p:par>
                              <p:par>
                                <p:cTn id="17" presetID="10" presetClass="entr" presetSubtype="0" fill="hold" nodeType="withEffect">
                                  <p:stCondLst>
                                    <p:cond delay="0"/>
                                  </p:stCondLst>
                                  <p:childTnLst>
                                    <p:set>
                                      <p:cBhvr>
                                        <p:cTn id="18" dur="1" fill="hold">
                                          <p:stCondLst>
                                            <p:cond delay="0"/>
                                          </p:stCondLst>
                                        </p:cTn>
                                        <p:tgtEl>
                                          <p:spTgt spid="1328"/>
                                        </p:tgtEl>
                                        <p:attrNameLst>
                                          <p:attrName>style.visibility</p:attrName>
                                        </p:attrNameLst>
                                      </p:cBhvr>
                                      <p:to>
                                        <p:strVal val="visible"/>
                                      </p:to>
                                    </p:set>
                                    <p:animEffect transition="in" filter="fade">
                                      <p:cBhvr>
                                        <p:cTn id="19" dur="1000"/>
                                        <p:tgtEl>
                                          <p:spTgt spid="1328"/>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1"/>
          <p:cNvSpPr txBox="1">
            <a:spLocks noGrp="1"/>
          </p:cNvSpPr>
          <p:nvPr>
            <p:ph type="title"/>
          </p:nvPr>
        </p:nvSpPr>
        <p:spPr>
          <a:xfrm>
            <a:off x="710000" y="2571750"/>
            <a:ext cx="6776185"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Problems we have encountered</a:t>
            </a:r>
            <a:endParaRPr dirty="0"/>
          </a:p>
        </p:txBody>
      </p:sp>
      <p:sp>
        <p:nvSpPr>
          <p:cNvPr id="1104" name="Google Shape;1104;p81"/>
          <p:cNvSpPr txBox="1">
            <a:spLocks noGrp="1"/>
          </p:cNvSpPr>
          <p:nvPr>
            <p:ph type="title" idx="2"/>
          </p:nvPr>
        </p:nvSpPr>
        <p:spPr>
          <a:xfrm>
            <a:off x="710000" y="1164675"/>
            <a:ext cx="29328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3"/>
                                        </p:tgtEl>
                                        <p:attrNameLst>
                                          <p:attrName>style.visibility</p:attrName>
                                        </p:attrNameLst>
                                      </p:cBhvr>
                                      <p:to>
                                        <p:strVal val="visible"/>
                                      </p:to>
                                    </p:set>
                                    <p:animEffect transition="in" filter="fade">
                                      <p:cBhvr>
                                        <p:cTn id="7" dur="500"/>
                                        <p:tgtEl>
                                          <p:spTgt spid="1103"/>
                                        </p:tgtEl>
                                      </p:cBhvr>
                                    </p:animEffect>
                                  </p:childTnLst>
                                </p:cTn>
                              </p:par>
                              <p:par>
                                <p:cTn id="8" presetID="2" presetClass="entr" presetSubtype="8" fill="hold" nodeType="withEffect">
                                  <p:stCondLst>
                                    <p:cond delay="0"/>
                                  </p:stCondLst>
                                  <p:childTnLst>
                                    <p:set>
                                      <p:cBhvr>
                                        <p:cTn id="9" dur="1" fill="hold">
                                          <p:stCondLst>
                                            <p:cond delay="0"/>
                                          </p:stCondLst>
                                        </p:cTn>
                                        <p:tgtEl>
                                          <p:spTgt spid="1104"/>
                                        </p:tgtEl>
                                        <p:attrNameLst>
                                          <p:attrName>style.visibility</p:attrName>
                                        </p:attrNameLst>
                                      </p:cBhvr>
                                      <p:to>
                                        <p:strVal val="visible"/>
                                      </p:to>
                                    </p:set>
                                    <p:anim calcmode="lin" valueType="num">
                                      <p:cBhvr additive="base">
                                        <p:cTn id="10" dur="1000"/>
                                        <p:tgtEl>
                                          <p:spTgt spid="11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83"/>
          <p:cNvSpPr/>
          <p:nvPr/>
        </p:nvSpPr>
        <p:spPr>
          <a:xfrm>
            <a:off x="6798414" y="3199480"/>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3"/>
          <p:cNvSpPr/>
          <p:nvPr/>
        </p:nvSpPr>
        <p:spPr>
          <a:xfrm>
            <a:off x="1564664" y="1152475"/>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3"/>
          <p:cNvSpPr txBox="1">
            <a:spLocks noGrp="1"/>
          </p:cNvSpPr>
          <p:nvPr>
            <p:ph type="subTitle" idx="1"/>
          </p:nvPr>
        </p:nvSpPr>
        <p:spPr>
          <a:xfrm>
            <a:off x="3477986" y="3441800"/>
            <a:ext cx="3268489" cy="945000"/>
          </a:xfrm>
          <a:prstGeom prst="rect">
            <a:avLst/>
          </a:prstGeom>
        </p:spPr>
        <p:txBody>
          <a:bodyPr spcFirstLastPara="1" wrap="square" lIns="91425" tIns="91425" rIns="91425" bIns="91425" anchor="t" anchorCtr="0">
            <a:noAutofit/>
          </a:bodyPr>
          <a:lstStyle/>
          <a:p>
            <a:pPr marL="285750" lvl="0" indent="-285750" algn="r" rtl="0">
              <a:spcBef>
                <a:spcPts val="0"/>
              </a:spcBef>
              <a:spcAft>
                <a:spcPts val="0"/>
              </a:spcAft>
              <a:buFont typeface="Arial" panose="020B0604020202020204" pitchFamily="34" charset="0"/>
              <a:buChar char="•"/>
            </a:pPr>
            <a:r>
              <a:rPr lang="en-US" dirty="0">
                <a:solidFill>
                  <a:schemeClr val="dk2"/>
                </a:solidFill>
                <a:latin typeface="Cascadia Code" panose="020B0609020000020004" pitchFamily="49" charset="0"/>
                <a:cs typeface="Cascadia Code" panose="020B0609020000020004" pitchFamily="49" charset="0"/>
              </a:rPr>
              <a:t>Creating a set of rules</a:t>
            </a:r>
            <a:endParaRPr lang="en" dirty="0">
              <a:solidFill>
                <a:schemeClr val="dk2"/>
              </a:solidFill>
              <a:latin typeface="Cascadia Code" panose="020B0609020000020004" pitchFamily="49" charset="0"/>
              <a:cs typeface="Cascadia Code" panose="020B0609020000020004" pitchFamily="49" charset="0"/>
            </a:endParaRPr>
          </a:p>
          <a:p>
            <a:pPr marL="285750" lvl="0" indent="-285750" algn="r" rtl="0">
              <a:spcBef>
                <a:spcPts val="0"/>
              </a:spcBef>
              <a:spcAft>
                <a:spcPts val="0"/>
              </a:spcAft>
              <a:buFont typeface="Arial" panose="020B0604020202020204" pitchFamily="34" charset="0"/>
              <a:buChar char="•"/>
            </a:pPr>
            <a:r>
              <a:rPr lang="en" dirty="0">
                <a:solidFill>
                  <a:schemeClr val="dk2"/>
                </a:solidFill>
                <a:latin typeface="Cascadia Code" panose="020B0609020000020004" pitchFamily="49" charset="0"/>
                <a:cs typeface="Cascadia Code" panose="020B0609020000020004" pitchFamily="49" charset="0"/>
              </a:rPr>
              <a:t>Upload work regularly</a:t>
            </a:r>
            <a:endParaRPr dirty="0">
              <a:solidFill>
                <a:schemeClr val="dk2"/>
              </a:solidFill>
              <a:latin typeface="Cascadia Code" panose="020B0609020000020004" pitchFamily="49" charset="0"/>
              <a:cs typeface="Cascadia Code" panose="020B0609020000020004" pitchFamily="49" charset="0"/>
            </a:endParaRPr>
          </a:p>
        </p:txBody>
      </p:sp>
      <p:sp>
        <p:nvSpPr>
          <p:cNvPr id="1130" name="Google Shape;1130;p83"/>
          <p:cNvSpPr txBox="1">
            <a:spLocks noGrp="1"/>
          </p:cNvSpPr>
          <p:nvPr>
            <p:ph type="subTitle" idx="2"/>
          </p:nvPr>
        </p:nvSpPr>
        <p:spPr>
          <a:xfrm>
            <a:off x="2397771" y="1400250"/>
            <a:ext cx="2500800" cy="9450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GB" dirty="0">
                <a:solidFill>
                  <a:schemeClr val="dk2"/>
                </a:solidFill>
                <a:latin typeface="Cascadia Code" panose="020B0609020000020004" pitchFamily="49" charset="0"/>
                <a:cs typeface="Cascadia Code" panose="020B0609020000020004" pitchFamily="49" charset="0"/>
              </a:rPr>
              <a:t>Team Dynamics</a:t>
            </a:r>
          </a:p>
          <a:p>
            <a:pPr marL="285750" lvl="0" indent="-285750">
              <a:buFont typeface="Arial" panose="020B0604020202020204" pitchFamily="34" charset="0"/>
              <a:buChar char="•"/>
            </a:pPr>
            <a:r>
              <a:rPr lang="en-GB" dirty="0">
                <a:solidFill>
                  <a:schemeClr val="dk2"/>
                </a:solidFill>
                <a:latin typeface="Cascadia Code" panose="020B0609020000020004" pitchFamily="49" charset="0"/>
                <a:cs typeface="Cascadia Code" panose="020B0609020000020004" pitchFamily="49" charset="0"/>
              </a:rPr>
              <a:t>Inconsistency</a:t>
            </a:r>
          </a:p>
        </p:txBody>
      </p:sp>
      <p:sp>
        <p:nvSpPr>
          <p:cNvPr id="1131" name="Google Shape;1131;p83"/>
          <p:cNvSpPr txBox="1">
            <a:spLocks noGrp="1"/>
          </p:cNvSpPr>
          <p:nvPr>
            <p:ph type="title"/>
          </p:nvPr>
        </p:nvSpPr>
        <p:spPr>
          <a:xfrm>
            <a:off x="4658771" y="2806100"/>
            <a:ext cx="2087700" cy="63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Solutions</a:t>
            </a:r>
            <a:endParaRPr dirty="0"/>
          </a:p>
        </p:txBody>
      </p:sp>
      <p:sp>
        <p:nvSpPr>
          <p:cNvPr id="1132" name="Google Shape;1132;p83"/>
          <p:cNvSpPr txBox="1">
            <a:spLocks noGrp="1"/>
          </p:cNvSpPr>
          <p:nvPr>
            <p:ph type="title" idx="3"/>
          </p:nvPr>
        </p:nvSpPr>
        <p:spPr>
          <a:xfrm>
            <a:off x="2397771" y="764550"/>
            <a:ext cx="2087700" cy="6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Problems</a:t>
            </a:r>
            <a:endParaRPr dirty="0"/>
          </a:p>
        </p:txBody>
      </p:sp>
      <p:grpSp>
        <p:nvGrpSpPr>
          <p:cNvPr id="28" name="Google Shape;7499;p151">
            <a:extLst>
              <a:ext uri="{FF2B5EF4-FFF2-40B4-BE49-F238E27FC236}">
                <a16:creationId xmlns:a16="http://schemas.microsoft.com/office/drawing/2014/main" id="{35436E7D-DBC6-6266-4619-28535F87072D}"/>
              </a:ext>
            </a:extLst>
          </p:cNvPr>
          <p:cNvGrpSpPr/>
          <p:nvPr/>
        </p:nvGrpSpPr>
        <p:grpSpPr>
          <a:xfrm>
            <a:off x="6874904" y="3275970"/>
            <a:ext cx="597019" cy="597019"/>
            <a:chOff x="1492675" y="4992125"/>
            <a:chExt cx="481825" cy="481825"/>
          </a:xfrm>
          <a:solidFill>
            <a:srgbClr val="651A68"/>
          </a:solidFill>
        </p:grpSpPr>
        <p:sp>
          <p:nvSpPr>
            <p:cNvPr id="29" name="Google Shape;7500;p151">
              <a:extLst>
                <a:ext uri="{FF2B5EF4-FFF2-40B4-BE49-F238E27FC236}">
                  <a16:creationId xmlns:a16="http://schemas.microsoft.com/office/drawing/2014/main" id="{5418903F-945E-7D8C-0A08-DEDB154B3EC0}"/>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7501;p151">
              <a:extLst>
                <a:ext uri="{FF2B5EF4-FFF2-40B4-BE49-F238E27FC236}">
                  <a16:creationId xmlns:a16="http://schemas.microsoft.com/office/drawing/2014/main" id="{11CA1C05-C417-FCBD-3DD1-30592F2A42E4}"/>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31" name="Google Shape;7502;p151">
            <a:extLst>
              <a:ext uri="{FF2B5EF4-FFF2-40B4-BE49-F238E27FC236}">
                <a16:creationId xmlns:a16="http://schemas.microsoft.com/office/drawing/2014/main" id="{8E37E9D9-B3E4-D12F-8FD6-D138B56F1825}"/>
              </a:ext>
            </a:extLst>
          </p:cNvPr>
          <p:cNvGrpSpPr/>
          <p:nvPr/>
        </p:nvGrpSpPr>
        <p:grpSpPr>
          <a:xfrm>
            <a:off x="1641154" y="1228965"/>
            <a:ext cx="597019" cy="597019"/>
            <a:chOff x="2085525" y="4992125"/>
            <a:chExt cx="481825" cy="481825"/>
          </a:xfrm>
          <a:solidFill>
            <a:srgbClr val="651A68"/>
          </a:solidFill>
        </p:grpSpPr>
        <p:sp>
          <p:nvSpPr>
            <p:cNvPr id="32" name="Google Shape;7503;p151">
              <a:extLst>
                <a:ext uri="{FF2B5EF4-FFF2-40B4-BE49-F238E27FC236}">
                  <a16:creationId xmlns:a16="http://schemas.microsoft.com/office/drawing/2014/main" id="{61250B35-1BE3-C7CB-795B-535A705F4CC9}"/>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7504;p151">
              <a:extLst>
                <a:ext uri="{FF2B5EF4-FFF2-40B4-BE49-F238E27FC236}">
                  <a16:creationId xmlns:a16="http://schemas.microsoft.com/office/drawing/2014/main" id="{9606243F-00D6-DF7D-5892-CD994245DC2D}"/>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168942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30"/>
                                        </p:tgtEl>
                                        <p:attrNameLst>
                                          <p:attrName>style.visibility</p:attrName>
                                        </p:attrNameLst>
                                      </p:cBhvr>
                                      <p:to>
                                        <p:strVal val="visible"/>
                                      </p:to>
                                    </p:set>
                                    <p:anim calcmode="lin" valueType="num">
                                      <p:cBhvr additive="base">
                                        <p:cTn id="7" dur="1000"/>
                                        <p:tgtEl>
                                          <p:spTgt spid="113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32"/>
                                        </p:tgtEl>
                                        <p:attrNameLst>
                                          <p:attrName>style.visibility</p:attrName>
                                        </p:attrNameLst>
                                      </p:cBhvr>
                                      <p:to>
                                        <p:strVal val="visible"/>
                                      </p:to>
                                    </p:set>
                                    <p:anim calcmode="lin" valueType="num">
                                      <p:cBhvr additive="base">
                                        <p:cTn id="10" dur="1000"/>
                                        <p:tgtEl>
                                          <p:spTgt spid="1132"/>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129"/>
                                        </p:tgtEl>
                                        <p:attrNameLst>
                                          <p:attrName>style.visibility</p:attrName>
                                        </p:attrNameLst>
                                      </p:cBhvr>
                                      <p:to>
                                        <p:strVal val="visible"/>
                                      </p:to>
                                    </p:set>
                                    <p:anim calcmode="lin" valueType="num">
                                      <p:cBhvr additive="base">
                                        <p:cTn id="13" dur="1000"/>
                                        <p:tgtEl>
                                          <p:spTgt spid="1129"/>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131"/>
                                        </p:tgtEl>
                                        <p:attrNameLst>
                                          <p:attrName>style.visibility</p:attrName>
                                        </p:attrNameLst>
                                      </p:cBhvr>
                                      <p:to>
                                        <p:strVal val="visible"/>
                                      </p:to>
                                    </p:set>
                                    <p:anim calcmode="lin" valueType="num">
                                      <p:cBhvr additive="base">
                                        <p:cTn id="16" dur="1000"/>
                                        <p:tgtEl>
                                          <p:spTgt spid="1131"/>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128"/>
                                        </p:tgtEl>
                                        <p:attrNameLst>
                                          <p:attrName>style.visibility</p:attrName>
                                        </p:attrNameLst>
                                      </p:cBhvr>
                                      <p:to>
                                        <p:strVal val="visible"/>
                                      </p:to>
                                    </p:set>
                                    <p:anim calcmode="lin" valueType="num">
                                      <p:cBhvr additive="base">
                                        <p:cTn id="19" dur="1000"/>
                                        <p:tgtEl>
                                          <p:spTgt spid="112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127"/>
                                        </p:tgtEl>
                                        <p:attrNameLst>
                                          <p:attrName>style.visibility</p:attrName>
                                        </p:attrNameLst>
                                      </p:cBhvr>
                                      <p:to>
                                        <p:strVal val="visible"/>
                                      </p:to>
                                    </p:set>
                                    <p:anim calcmode="lin" valueType="num">
                                      <p:cBhvr additive="base">
                                        <p:cTn id="22" dur="1000"/>
                                        <p:tgtEl>
                                          <p:spTgt spid="11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2" name="Google Shape;1096;p80">
            <a:extLst>
              <a:ext uri="{FF2B5EF4-FFF2-40B4-BE49-F238E27FC236}">
                <a16:creationId xmlns:a16="http://schemas.microsoft.com/office/drawing/2014/main" id="{58DED07D-E534-B17B-D682-C3B4F7B74966}"/>
              </a:ext>
            </a:extLst>
          </p:cNvPr>
          <p:cNvSpPr txBox="1">
            <a:spLocks/>
          </p:cNvSpPr>
          <p:nvPr/>
        </p:nvSpPr>
        <p:spPr>
          <a:xfrm>
            <a:off x="1803755" y="2597152"/>
            <a:ext cx="5536490"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r>
              <a:rPr lang="nl-NL" dirty="0" err="1"/>
              <a:t>Our</a:t>
            </a:r>
            <a:r>
              <a:rPr lang="nl-NL" dirty="0"/>
              <a:t> </a:t>
            </a:r>
            <a:r>
              <a:rPr lang="nl-NL" dirty="0" err="1"/>
              <a:t>reflection</a:t>
            </a:r>
            <a:endParaRPr lang="nl-NL" dirty="0"/>
          </a:p>
        </p:txBody>
      </p:sp>
      <p:sp>
        <p:nvSpPr>
          <p:cNvPr id="3" name="Google Shape;1097;p80">
            <a:extLst>
              <a:ext uri="{FF2B5EF4-FFF2-40B4-BE49-F238E27FC236}">
                <a16:creationId xmlns:a16="http://schemas.microsoft.com/office/drawing/2014/main" id="{38ED96C1-2ED1-BCAF-B16C-53B2FE36902B}"/>
              </a:ext>
            </a:extLst>
          </p:cNvPr>
          <p:cNvSpPr txBox="1">
            <a:spLocks/>
          </p:cNvSpPr>
          <p:nvPr/>
        </p:nvSpPr>
        <p:spPr>
          <a:xfrm>
            <a:off x="3105600" y="1568048"/>
            <a:ext cx="2932800" cy="978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accent6"/>
              </a:buClr>
              <a:buSzPts val="6000"/>
            </a:pPr>
            <a:r>
              <a:rPr lang="en" sz="6000" b="1" dirty="0">
                <a:solidFill>
                  <a:schemeClr val="accent2"/>
                </a:solidFill>
                <a:latin typeface="Josefin Sans"/>
              </a:rPr>
              <a:t>03</a:t>
            </a:r>
          </a:p>
        </p:txBody>
      </p:sp>
    </p:spTree>
    <p:extLst>
      <p:ext uri="{BB962C8B-B14F-4D97-AF65-F5344CB8AC3E}">
        <p14:creationId xmlns:p14="http://schemas.microsoft.com/office/powerpoint/2010/main" val="131582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2439351" y="2226300"/>
            <a:ext cx="3858900" cy="6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What could have gone better?</a:t>
            </a:r>
            <a:endParaRPr sz="2800" dirty="0"/>
          </a:p>
        </p:txBody>
      </p:sp>
      <p:sp>
        <p:nvSpPr>
          <p:cNvPr id="1175" name="Google Shape;1175;p87"/>
          <p:cNvSpPr txBox="1">
            <a:spLocks noGrp="1"/>
          </p:cNvSpPr>
          <p:nvPr>
            <p:ph type="title" idx="3"/>
          </p:nvPr>
        </p:nvSpPr>
        <p:spPr>
          <a:xfrm>
            <a:off x="4775325" y="3544347"/>
            <a:ext cx="3858900" cy="6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What would we do different next time?</a:t>
            </a:r>
            <a:endParaRPr sz="2800" dirty="0"/>
          </a:p>
        </p:txBody>
      </p:sp>
      <p:sp>
        <p:nvSpPr>
          <p:cNvPr id="1177" name="Google Shape;1177;p87"/>
          <p:cNvSpPr txBox="1">
            <a:spLocks noGrp="1"/>
          </p:cNvSpPr>
          <p:nvPr>
            <p:ph type="title" idx="5"/>
          </p:nvPr>
        </p:nvSpPr>
        <p:spPr>
          <a:xfrm>
            <a:off x="0" y="908253"/>
            <a:ext cx="3858900" cy="6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What went well?</a:t>
            </a:r>
            <a:endParaRPr sz="2800" dirty="0"/>
          </a:p>
        </p:txBody>
      </p:sp>
    </p:spTree>
    <p:extLst>
      <p:ext uri="{BB962C8B-B14F-4D97-AF65-F5344CB8AC3E}">
        <p14:creationId xmlns:p14="http://schemas.microsoft.com/office/powerpoint/2010/main" val="41963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par>
                                <p:cTn id="8" presetID="2" presetClass="entr" presetSubtype="2" fill="hold" nodeType="withEffect">
                                  <p:stCondLst>
                                    <p:cond delay="0"/>
                                  </p:stCondLst>
                                  <p:childTnLst>
                                    <p:set>
                                      <p:cBhvr>
                                        <p:cTn id="9" dur="1" fill="hold">
                                          <p:stCondLst>
                                            <p:cond delay="0"/>
                                          </p:stCondLst>
                                        </p:cTn>
                                        <p:tgtEl>
                                          <p:spTgt spid="1175"/>
                                        </p:tgtEl>
                                        <p:attrNameLst>
                                          <p:attrName>style.visibility</p:attrName>
                                        </p:attrNameLst>
                                      </p:cBhvr>
                                      <p:to>
                                        <p:strVal val="visible"/>
                                      </p:to>
                                    </p:set>
                                    <p:anim calcmode="lin" valueType="num">
                                      <p:cBhvr additive="base">
                                        <p:cTn id="10" dur="1000"/>
                                        <p:tgtEl>
                                          <p:spTgt spid="117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177"/>
                                        </p:tgtEl>
                                        <p:attrNameLst>
                                          <p:attrName>style.visibility</p:attrName>
                                        </p:attrNameLst>
                                      </p:cBhvr>
                                      <p:to>
                                        <p:strVal val="visible"/>
                                      </p:to>
                                    </p:set>
                                    <p:anim calcmode="lin" valueType="num">
                                      <p:cBhvr additive="base">
                                        <p:cTn id="13" dur="1000"/>
                                        <p:tgtEl>
                                          <p:spTgt spid="11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395416" y="2493983"/>
            <a:ext cx="48600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sp>
        <p:nvSpPr>
          <p:cNvPr id="2" name="Google Shape;8606;p154">
            <a:extLst>
              <a:ext uri="{FF2B5EF4-FFF2-40B4-BE49-F238E27FC236}">
                <a16:creationId xmlns:a16="http://schemas.microsoft.com/office/drawing/2014/main" id="{10DED29E-6A1B-B3C8-54A3-195EAF4807D0}"/>
              </a:ext>
            </a:extLst>
          </p:cNvPr>
          <p:cNvSpPr/>
          <p:nvPr/>
        </p:nvSpPr>
        <p:spPr>
          <a:xfrm>
            <a:off x="5787275" y="683378"/>
            <a:ext cx="3873000" cy="3872672"/>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892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B608EC4A-1646-566E-5A35-FA52EAC54775}"/>
              </a:ext>
            </a:extLst>
          </p:cNvPr>
          <p:cNvSpPr txBox="1"/>
          <p:nvPr/>
        </p:nvSpPr>
        <p:spPr>
          <a:xfrm>
            <a:off x="395416" y="1626300"/>
            <a:ext cx="1091413" cy="1015663"/>
          </a:xfrm>
          <a:prstGeom prst="rect">
            <a:avLst/>
          </a:prstGeom>
          <a:noFill/>
        </p:spPr>
        <p:txBody>
          <a:bodyPr wrap="square">
            <a:spAutoFit/>
          </a:bodyPr>
          <a:lstStyle/>
          <a:p>
            <a:pPr algn="ctr">
              <a:buClr>
                <a:schemeClr val="accent6"/>
              </a:buClr>
              <a:buSzPts val="6000"/>
            </a:pPr>
            <a:r>
              <a:rPr lang="en" sz="6000" b="1" dirty="0">
                <a:solidFill>
                  <a:schemeClr val="accent2"/>
                </a:solidFill>
                <a:latin typeface="Josefin Sans"/>
                <a:sym typeface="Josefin Sans"/>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3"/>
                                        </p:tgtEl>
                                        <p:attrNameLst>
                                          <p:attrName>style.visibility</p:attrName>
                                        </p:attrNameLst>
                                      </p:cBhvr>
                                      <p:to>
                                        <p:strVal val="visible"/>
                                      </p:to>
                                    </p:set>
                                    <p:animEffect transition="in" filter="fade">
                                      <p:cBhvr>
                                        <p:cTn id="7" dur="500"/>
                                        <p:tgtEl>
                                          <p:spTgt spid="1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 grpId="0"/>
    </p:bldLst>
  </p:timing>
</p:sld>
</file>

<file path=ppt/theme/theme1.xml><?xml version="1.0" encoding="utf-8"?>
<a:theme xmlns:a="http://schemas.openxmlformats.org/drawingml/2006/main" name="Aquatic and Physical Therapy Center XL by Slidesgo">
  <a:themeElements>
    <a:clrScheme name="Simple Light">
      <a:dk1>
        <a:srgbClr val="651A68"/>
      </a:dk1>
      <a:lt1>
        <a:srgbClr val="FFFFFF"/>
      </a:lt1>
      <a:dk2>
        <a:srgbClr val="892884"/>
      </a:dk2>
      <a:lt2>
        <a:srgbClr val="B380DD"/>
      </a:lt2>
      <a:accent1>
        <a:srgbClr val="892884"/>
      </a:accent1>
      <a:accent2>
        <a:srgbClr val="C380DD"/>
      </a:accent2>
      <a:accent3>
        <a:srgbClr val="F7ECF4"/>
      </a:accent3>
      <a:accent4>
        <a:srgbClr val="BA66BB"/>
      </a:accent4>
      <a:accent5>
        <a:srgbClr val="F7ECF4"/>
      </a:accent5>
      <a:accent6>
        <a:srgbClr val="651A68"/>
      </a:accent6>
      <a:hlink>
        <a:srgbClr val="89288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511</Words>
  <Application>Microsoft Office PowerPoint</Application>
  <PresentationFormat>On-screen Show (16:9)</PresentationFormat>
  <Paragraphs>69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Josefin Sans</vt:lpstr>
      <vt:lpstr>Cascadia Code</vt:lpstr>
      <vt:lpstr>Open Sans</vt:lpstr>
      <vt:lpstr>Arial</vt:lpstr>
      <vt:lpstr>Fira Sans Condensed</vt:lpstr>
      <vt:lpstr>Aquatic and Physical Therapy Center XL by Slidesgo</vt:lpstr>
      <vt:lpstr>StaySync</vt:lpstr>
      <vt:lpstr>Table of contents</vt:lpstr>
      <vt:lpstr>Why is it a good product?</vt:lpstr>
      <vt:lpstr>Our Roadmap</vt:lpstr>
      <vt:lpstr>Problems we have encountered</vt:lpstr>
      <vt:lpstr>Solutions</vt:lpstr>
      <vt:lpstr>PowerPoint Presentation</vt:lpstr>
      <vt:lpstr>What could have gone better?</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Housing B.V.</dc:title>
  <dc:creator>shevoK</dc:creator>
  <cp:lastModifiedBy>Badea,Claudiu C.G.</cp:lastModifiedBy>
  <cp:revision>6</cp:revision>
  <dcterms:modified xsi:type="dcterms:W3CDTF">2023-06-16T21:07:37Z</dcterms:modified>
</cp:coreProperties>
</file>