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4"/>
    <p:restoredTop sz="96405"/>
  </p:normalViewPr>
  <p:slideViewPr>
    <p:cSldViewPr snapToGrid="0" snapToObjects="1">
      <p:cViewPr varScale="1">
        <p:scale>
          <a:sx n="144" d="100"/>
          <a:sy n="144" d="100"/>
        </p:scale>
        <p:origin x="22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2002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91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3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6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363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1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2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9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689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302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527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0" r:id="rId1"/>
    <p:sldLayoutId id="2147484151" r:id="rId2"/>
    <p:sldLayoutId id="2147484152" r:id="rId3"/>
    <p:sldLayoutId id="2147484153" r:id="rId4"/>
    <p:sldLayoutId id="2147484154" r:id="rId5"/>
    <p:sldLayoutId id="2147484155" r:id="rId6"/>
    <p:sldLayoutId id="2147484156" r:id="rId7"/>
    <p:sldLayoutId id="2147484157" r:id="rId8"/>
    <p:sldLayoutId id="2147484158" r:id="rId9"/>
    <p:sldLayoutId id="2147484159" r:id="rId10"/>
    <p:sldLayoutId id="214748416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" TargetMode="External"/><Relationship Id="rId2" Type="http://schemas.openxmlformats.org/officeDocument/2006/relationships/hyperlink" Target="http://research.microsoft.com/en-us/projects/trueskil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www.xbox.com/liv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ypi.python.org/pypi/trueski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rueskill.org/#trueskill.quality_1vs1" TargetMode="External"/><Relationship Id="rId2" Type="http://schemas.openxmlformats.org/officeDocument/2006/relationships/hyperlink" Target="https://trueskill.org/#trueskill.rate_1vs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ueskill.org/#trueskill.Rati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rueskill.org/#trueskill.quality_1vs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rueskill.org/#trueskill.qualit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86CC-ABB0-4149-96D0-39D8AA908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Trueskill</a:t>
            </a:r>
            <a:r>
              <a:rPr lang="en-US" dirty="0"/>
              <a:t>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E343C-857D-9144-B804-1E838A98E4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By: William Li</a:t>
            </a:r>
          </a:p>
          <a:p>
            <a:r>
              <a:rPr lang="en-US" dirty="0"/>
              <a:t>Date: 7-6-2020</a:t>
            </a:r>
          </a:p>
        </p:txBody>
      </p:sp>
    </p:spTree>
    <p:extLst>
      <p:ext uri="{BB962C8B-B14F-4D97-AF65-F5344CB8AC3E}">
        <p14:creationId xmlns:p14="http://schemas.microsoft.com/office/powerpoint/2010/main" val="2909282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8000A-2A6A-204B-A329-7C8C8709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BDADA-0F2B-EA4E-A077-3D1174820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Trueskill</a:t>
            </a:r>
            <a:r>
              <a:rPr lang="en-US" dirty="0"/>
              <a:t> with high variance will have difficulty assessing the skill of the agent</a:t>
            </a:r>
          </a:p>
          <a:p>
            <a:r>
              <a:rPr lang="en-US" dirty="0"/>
              <a:t>It is not possible to assess the skill of an individual agent unless it switches teams</a:t>
            </a:r>
          </a:p>
          <a:p>
            <a:r>
              <a:rPr lang="en-US" dirty="0"/>
              <a:t>A team’s skill is simply the sum of skill levels of its individual agents’ skills</a:t>
            </a:r>
          </a:p>
          <a:p>
            <a:r>
              <a:rPr lang="en-US" dirty="0" err="1"/>
              <a:t>Trueskill</a:t>
            </a:r>
            <a:r>
              <a:rPr lang="en-US" dirty="0"/>
              <a:t> is designed to predict the probability of drawing between opponents (not win probability!)</a:t>
            </a:r>
          </a:p>
          <a:p>
            <a:r>
              <a:rPr lang="en-US" dirty="0"/>
              <a:t>Skill levels on the top and bottom of the ladder have more inherent uncertainty.</a:t>
            </a:r>
          </a:p>
        </p:txBody>
      </p:sp>
    </p:spTree>
    <p:extLst>
      <p:ext uri="{BB962C8B-B14F-4D97-AF65-F5344CB8AC3E}">
        <p14:creationId xmlns:p14="http://schemas.microsoft.com/office/powerpoint/2010/main" val="279901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74CA-BBD5-7549-88BA-4B2DD5131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Trueskill</a:t>
            </a:r>
            <a:r>
              <a:rPr lang="en-US" dirty="0"/>
              <a:t>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84A7D7-B04F-E44B-8459-78EE2CE3D8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hlinkClick r:id="rId2"/>
                  </a:rPr>
                  <a:t>TrueSkill</a:t>
                </a:r>
                <a:r>
                  <a:rPr lang="en-US" dirty="0"/>
                  <a:t> is a rating system among game players. It was developed by </a:t>
                </a:r>
                <a:r>
                  <a:rPr lang="en-US" dirty="0">
                    <a:hlinkClick r:id="rId3"/>
                  </a:rPr>
                  <a:t>Microsoft Research</a:t>
                </a:r>
                <a:r>
                  <a:rPr lang="en-US" dirty="0"/>
                  <a:t> and has been used on </a:t>
                </a:r>
                <a:r>
                  <a:rPr lang="en-US" dirty="0">
                    <a:hlinkClick r:id="rId4"/>
                  </a:rPr>
                  <a:t>Xbox LIVE</a:t>
                </a:r>
                <a:r>
                  <a:rPr lang="en-US" dirty="0"/>
                  <a:t> for ranking and matchmaking service. This system quantifies players’ </a:t>
                </a:r>
                <a:r>
                  <a:rPr lang="en-US" b="1" dirty="0"/>
                  <a:t>TRUE</a:t>
                </a:r>
                <a:r>
                  <a:rPr lang="en-US" dirty="0"/>
                  <a:t> skill points by the Bayesian inference algorithm. It also works well with any type of match rule including N:N team game or free-for-all.</a:t>
                </a:r>
              </a:p>
              <a:p>
                <a:r>
                  <a:rPr lang="en-US" dirty="0"/>
                  <a:t>In TrueSkill, rating is a Gaussian distribution which starts from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(25, 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 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l-GR" dirty="0"/>
                  <a:t> </a:t>
                </a:r>
                <a:r>
                  <a:rPr lang="en-US" dirty="0"/>
                  <a:t>is an average skill of player, and 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l-GR" dirty="0"/>
                  <a:t> </a:t>
                </a:r>
                <a:r>
                  <a:rPr lang="en-US" dirty="0"/>
                  <a:t>is a confidence of the guessed rating. A real skill of player is between 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±2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l-GR" dirty="0"/>
                  <a:t> </a:t>
                </a:r>
                <a:r>
                  <a:rPr lang="en-US" dirty="0"/>
                  <a:t>with 95% confidence.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1700" dirty="0">
                    <a:latin typeface="Courier" pitchFamily="2" charset="0"/>
                  </a:rPr>
                  <a:t>&gt;&gt;&gt; from </a:t>
                </a:r>
                <a:r>
                  <a:rPr lang="en-US" sz="1700" dirty="0" err="1">
                    <a:latin typeface="Courier" pitchFamily="2" charset="0"/>
                  </a:rPr>
                  <a:t>trueskill</a:t>
                </a:r>
                <a:r>
                  <a:rPr lang="en-US" sz="1700" dirty="0">
                    <a:latin typeface="Courier" pitchFamily="2" charset="0"/>
                  </a:rPr>
                  <a:t> import Rating </a:t>
                </a:r>
              </a:p>
              <a:p>
                <a:pPr marL="0" indent="0">
                  <a:buNone/>
                </a:pPr>
                <a:r>
                  <a:rPr lang="en-US" sz="1700" dirty="0">
                    <a:latin typeface="Courier" pitchFamily="2" charset="0"/>
                  </a:rPr>
                  <a:t>&gt;&gt;&gt; Rating() </a:t>
                </a:r>
                <a:r>
                  <a:rPr lang="en-US" sz="1700" i="1" dirty="0">
                    <a:latin typeface="Courier" pitchFamily="2" charset="0"/>
                  </a:rPr>
                  <a:t># use the default mu and sigma</a:t>
                </a:r>
                <a:r>
                  <a:rPr lang="en-US" sz="1700" dirty="0">
                    <a:latin typeface="Courier" pitchFamily="2" charset="0"/>
                  </a:rPr>
                  <a:t> </a:t>
                </a:r>
                <a:br>
                  <a:rPr lang="en-US" sz="1700" dirty="0">
                    <a:latin typeface="Courier" pitchFamily="2" charset="0"/>
                  </a:rPr>
                </a:br>
                <a:r>
                  <a:rPr lang="en-US" sz="1700" dirty="0" err="1">
                    <a:latin typeface="Courier" pitchFamily="2" charset="0"/>
                  </a:rPr>
                  <a:t>trueskill.Rating</a:t>
                </a:r>
                <a:r>
                  <a:rPr lang="en-US" sz="1700" dirty="0">
                    <a:latin typeface="Courier" pitchFamily="2" charset="0"/>
                  </a:rPr>
                  <a:t>(mu=25.000, sigma=8.333)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84A7D7-B04F-E44B-8459-78EE2CE3D8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529" t="-2128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10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1199-C38C-0941-B42A-3073870BC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1B958-A143-D74D-B287-BDF79E24B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package is available in </a:t>
            </a:r>
            <a:r>
              <a:rPr lang="en-US" dirty="0">
                <a:hlinkClick r:id="rId2"/>
              </a:rPr>
              <a:t>PyPI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$ pip install </a:t>
            </a:r>
            <a:r>
              <a:rPr lang="en-US" sz="1600" dirty="0" err="1">
                <a:latin typeface="Courier" pitchFamily="2" charset="0"/>
              </a:rPr>
              <a:t>trueskill</a:t>
            </a:r>
            <a:endParaRPr lang="en-US" sz="1600" dirty="0">
              <a:latin typeface="Courier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03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775B-2279-1D4D-A04C-D2618910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F88E4-2511-F94D-ADB8-D7C975EDC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competition games follows 1:1 match rule. If your game does, just use _1vs1 shortcuts containing </a:t>
            </a:r>
            <a:r>
              <a:rPr lang="en-US" dirty="0">
                <a:hlinkClick r:id="rId2" tooltip="trueskill.rate_1vs1"/>
              </a:rPr>
              <a:t>rate_1vs1()</a:t>
            </a:r>
            <a:r>
              <a:rPr lang="en-US" dirty="0"/>
              <a:t> and </a:t>
            </a:r>
            <a:r>
              <a:rPr lang="en-US" dirty="0">
                <a:hlinkClick r:id="rId3" tooltip="trueskill.quality_1vs1"/>
              </a:rPr>
              <a:t>quality_1vs1()</a:t>
            </a:r>
            <a:r>
              <a:rPr lang="en-US" dirty="0"/>
              <a:t>. These are very easy to use.</a:t>
            </a:r>
          </a:p>
          <a:p>
            <a:r>
              <a:rPr lang="en-US" dirty="0"/>
              <a:t>First of all, we need 2 </a:t>
            </a:r>
            <a:r>
              <a:rPr lang="en-US" dirty="0">
                <a:hlinkClick r:id="rId4" tooltip="trueskill.Rating"/>
              </a:rPr>
              <a:t>Rating</a:t>
            </a:r>
            <a:r>
              <a:rPr lang="en-US" dirty="0"/>
              <a:t> objects: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&gt;&gt;&gt; r1 = Rating() </a:t>
            </a:r>
            <a:r>
              <a:rPr lang="en-US" sz="1600" i="1" dirty="0">
                <a:latin typeface="Courier" pitchFamily="2" charset="0"/>
              </a:rPr>
              <a:t># 1P's skill</a:t>
            </a:r>
            <a:r>
              <a:rPr lang="en-US" sz="1600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&gt;&gt;&gt; r2 = Rating() </a:t>
            </a:r>
            <a:r>
              <a:rPr lang="en-US" sz="1600" i="1" dirty="0">
                <a:latin typeface="Courier" pitchFamily="2" charset="0"/>
              </a:rPr>
              <a:t># 2P's skill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097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FA56-259B-0546-B275-B6685D91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Game Info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34F68-8325-1849-BEC3-5A289DB7C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we can guess match quality which is equivalent with draw probability of this match using </a:t>
            </a:r>
            <a:r>
              <a:rPr lang="en-US" dirty="0">
                <a:hlinkClick r:id="rId2" tooltip="trueskill.quality_1vs1"/>
              </a:rPr>
              <a:t>quality_1vs1()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&gt;&gt;&gt; print('{:.1%} chance to </a:t>
            </a:r>
            <a:r>
              <a:rPr lang="en-US" sz="1600" dirty="0" err="1">
                <a:latin typeface="Courier" pitchFamily="2" charset="0"/>
              </a:rPr>
              <a:t>draw'.format</a:t>
            </a:r>
            <a:r>
              <a:rPr lang="en-US" sz="1600" dirty="0">
                <a:latin typeface="Courier" pitchFamily="2" charset="0"/>
              </a:rPr>
              <a:t>(quality_1vs1(r1, r2))) 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44.7% chance to draw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6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EE88-4363-9740-84D1-138ED5FE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Game Info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CC321-9A2B-B148-926C-F23B9C5A3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the game, TrueSkill recalculates their ratings by the game result. For example, if 1P beat 2P: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&gt;&gt;&gt; new_r1, new_r2 = rate_1vs1(r1, r2) # winner in first slot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&gt;&gt;&gt; print(new_r1)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 err="1">
                <a:latin typeface="Courier" pitchFamily="2" charset="0"/>
              </a:rPr>
              <a:t>trueskill.Rating</a:t>
            </a:r>
            <a:r>
              <a:rPr lang="en-US" sz="1600" dirty="0">
                <a:latin typeface="Courier" pitchFamily="2" charset="0"/>
              </a:rPr>
              <a:t>(mu=29.396, sigma=7.171) # mean and variance updated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&gt;&gt;&gt; print(new_r2) 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 err="1">
                <a:latin typeface="Courier" pitchFamily="2" charset="0"/>
              </a:rPr>
              <a:t>trueskill.Rating</a:t>
            </a:r>
            <a:r>
              <a:rPr lang="en-US" sz="1600" dirty="0">
                <a:latin typeface="Courier" pitchFamily="2" charset="0"/>
              </a:rPr>
              <a:t>(mu=20.604, sigma=7.171) # mean and variance updated</a:t>
            </a:r>
          </a:p>
          <a:p>
            <a:r>
              <a:rPr lang="en-US" dirty="0"/>
              <a:t>If the game was a tie:</a:t>
            </a:r>
          </a:p>
          <a:p>
            <a:pPr marL="0" indent="0">
              <a:buNone/>
            </a:pPr>
            <a:r>
              <a:rPr lang="en-US" sz="1700" dirty="0">
                <a:latin typeface="Courier" pitchFamily="2" charset="0"/>
              </a:rPr>
              <a:t>&gt;&gt;&gt; new_r1, new_r2 = rate_1vs1(r1, r2, drawn=True)</a:t>
            </a:r>
          </a:p>
        </p:txBody>
      </p:sp>
    </p:spTree>
    <p:extLst>
      <p:ext uri="{BB962C8B-B14F-4D97-AF65-F5344CB8AC3E}">
        <p14:creationId xmlns:p14="http://schemas.microsoft.com/office/powerpoint/2010/main" val="218296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8755-ECA4-024E-90FC-422F6D47B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Game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5038B-E7DE-2A46-8C85-6CE0E50E0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&gt;&gt;&gt; r1 = Rating() </a:t>
            </a:r>
            <a:r>
              <a:rPr lang="en-US" i="1" dirty="0">
                <a:latin typeface="Courier" pitchFamily="2" charset="0"/>
              </a:rPr>
              <a:t># 1P's skill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&gt;&gt;&gt; r2 = Rating() </a:t>
            </a:r>
            <a:r>
              <a:rPr lang="en-US" i="1" dirty="0">
                <a:latin typeface="Courier" pitchFamily="2" charset="0"/>
              </a:rPr>
              <a:t># 2P's skill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&gt;&gt;&gt; r3 = Rating() </a:t>
            </a:r>
            <a:r>
              <a:rPr lang="en-US" i="1" dirty="0">
                <a:latin typeface="Courier" pitchFamily="2" charset="0"/>
              </a:rPr>
              <a:t># 3P's skill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&gt;&gt;&gt;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t1 = [r1] </a:t>
            </a:r>
            <a:r>
              <a:rPr lang="en-US" i="1" dirty="0">
                <a:latin typeface="Courier" pitchFamily="2" charset="0"/>
              </a:rPr>
              <a:t># Team A contains just 1P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&gt;&gt;&gt; 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t2 = [r2, r3] </a:t>
            </a:r>
            <a:r>
              <a:rPr lang="en-US" i="1" dirty="0">
                <a:latin typeface="Courier" pitchFamily="2" charset="0"/>
              </a:rPr>
              <a:t># Team B contains 2P and 3P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&gt;&gt;&gt; print('{:.1%} chance to </a:t>
            </a:r>
            <a:r>
              <a:rPr lang="en-US" dirty="0" err="1">
                <a:latin typeface="Courier" pitchFamily="2" charset="0"/>
              </a:rPr>
              <a:t>draw'.format</a:t>
            </a:r>
            <a:r>
              <a:rPr lang="en-US" dirty="0">
                <a:latin typeface="Courier" pitchFamily="2" charset="0"/>
              </a:rPr>
              <a:t>(quality([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t1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t2</a:t>
            </a:r>
            <a:r>
              <a:rPr lang="en-US" dirty="0">
                <a:latin typeface="Courier" pitchFamily="2" charset="0"/>
              </a:rPr>
              <a:t>])))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13.5% chance to draw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&gt;&gt;&gt; (new_r1,), (new_r2, new_r3) = rate([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t1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t2</a:t>
            </a:r>
            <a:r>
              <a:rPr lang="en-US" dirty="0">
                <a:latin typeface="Courier" pitchFamily="2" charset="0"/>
              </a:rPr>
              <a:t>], ranks=[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0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]) </a:t>
            </a:r>
            <a:r>
              <a:rPr lang="en-US" i="1" dirty="0">
                <a:latin typeface="Courier" pitchFamily="2" charset="0"/>
              </a:rPr>
              <a:t># lower rank means winner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&gt;&gt;&gt; print(new_r1) </a:t>
            </a:r>
            <a:br>
              <a:rPr lang="en-US" dirty="0">
                <a:latin typeface="Courier" pitchFamily="2" charset="0"/>
              </a:rPr>
            </a:br>
            <a:r>
              <a:rPr lang="en-US" dirty="0" err="1">
                <a:latin typeface="Courier" pitchFamily="2" charset="0"/>
              </a:rPr>
              <a:t>trueskill.Rating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mu=33.731, sigma=7.317</a:t>
            </a:r>
            <a:r>
              <a:rPr lang="en-US" dirty="0">
                <a:latin typeface="Courier" pitchFamily="2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&gt;&gt;&gt; print(new_r2) </a:t>
            </a:r>
            <a:br>
              <a:rPr lang="en-US" dirty="0">
                <a:latin typeface="Courier" pitchFamily="2" charset="0"/>
              </a:rPr>
            </a:br>
            <a:r>
              <a:rPr lang="en-US" dirty="0" err="1">
                <a:latin typeface="Courier" pitchFamily="2" charset="0"/>
              </a:rPr>
              <a:t>trueskill.Rating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mu=16.269, sigma=7.317</a:t>
            </a:r>
            <a:r>
              <a:rPr lang="en-US" dirty="0">
                <a:latin typeface="Courier" pitchFamily="2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&gt;&gt;&gt; print(new_r3) </a:t>
            </a:r>
            <a:br>
              <a:rPr lang="en-US" dirty="0">
                <a:latin typeface="Courier" pitchFamily="2" charset="0"/>
              </a:rPr>
            </a:br>
            <a:r>
              <a:rPr lang="en-US" dirty="0" err="1">
                <a:latin typeface="Courier" pitchFamily="2" charset="0"/>
              </a:rPr>
              <a:t>trueskill.Rating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mu=16.269, sigma=7.317</a:t>
            </a:r>
            <a:r>
              <a:rPr lang="en-US" dirty="0"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730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2B05-451C-1E4B-84B4-2BA3B86A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Team Games 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67C2D-16FF-2546-B5BA-002543D44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N:N team match – rate( [ (r1, r2, r3), (r4, r5, r6) ] )</a:t>
            </a:r>
          </a:p>
          <a:p>
            <a:r>
              <a:rPr lang="en-US" dirty="0"/>
              <a:t>N:N:N multiple team match – rate( [ (r1, r2), (r3, r4), (r5, r6) ] )</a:t>
            </a:r>
          </a:p>
          <a:p>
            <a:r>
              <a:rPr lang="en-US" dirty="0"/>
              <a:t>N:M unbalanced match – rate( [ (r1,), (r2, r3, r4) ] )</a:t>
            </a:r>
          </a:p>
          <a:p>
            <a:r>
              <a:rPr lang="en-US" dirty="0"/>
              <a:t>Free-for-all – rate( [ (r1,), (r2,), (r3,), (r4,) ]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6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D930-2E50-CD4C-874F-B2B4E8E1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0C62D-9827-4F47-8ACC-D047E9DFA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TrueSkill provides a function (</a:t>
            </a:r>
            <a:r>
              <a:rPr lang="en-US" dirty="0">
                <a:hlinkClick r:id="rId2" tooltip="trueskill.quality"/>
              </a:rPr>
              <a:t>quality()</a:t>
            </a:r>
            <a:r>
              <a:rPr lang="en-US" dirty="0"/>
              <a:t>) to calculate a draw probability between arbitrary ratings. But there’s no function for a win probability.</a:t>
            </a:r>
          </a:p>
          <a:p>
            <a:r>
              <a:rPr lang="en-US" dirty="0"/>
              <a:t>Anyway, if you need to calculate a win probability between only 2 teams, this code snippet will help you:</a:t>
            </a:r>
          </a:p>
          <a:p>
            <a:pPr marL="0" indent="0">
              <a:buNone/>
            </a:pPr>
            <a:r>
              <a:rPr lang="en-US" sz="1500" dirty="0">
                <a:latin typeface="Courier" pitchFamily="2" charset="0"/>
              </a:rPr>
              <a:t>import </a:t>
            </a:r>
            <a:r>
              <a:rPr lang="en-US" sz="1500" dirty="0" err="1">
                <a:latin typeface="Courier" pitchFamily="2" charset="0"/>
              </a:rPr>
              <a:t>itertools</a:t>
            </a:r>
            <a:r>
              <a:rPr lang="en-US" sz="1500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-US" sz="1500" dirty="0">
                <a:latin typeface="Courier" pitchFamily="2" charset="0"/>
              </a:rPr>
              <a:t>import math </a:t>
            </a:r>
          </a:p>
          <a:p>
            <a:pPr marL="0" indent="0">
              <a:buNone/>
            </a:pPr>
            <a:r>
              <a:rPr lang="en-US" sz="1500" dirty="0"/>
              <a:t>BETA = </a:t>
            </a:r>
            <a:r>
              <a:rPr lang="en-US" sz="1500" dirty="0" err="1"/>
              <a:t>trueskill.BETA</a:t>
            </a:r>
            <a:r>
              <a:rPr lang="en-US" sz="1500" i="1" dirty="0"/>
              <a:t> = 4.16 # Default distance that guarantees about 76% chance of winning.</a:t>
            </a:r>
          </a:p>
          <a:p>
            <a:pPr marL="0" indent="0">
              <a:buNone/>
            </a:pPr>
            <a:r>
              <a:rPr lang="en-US" sz="1500" dirty="0">
                <a:latin typeface="Courier" pitchFamily="2" charset="0"/>
              </a:rPr>
              <a:t>def </a:t>
            </a:r>
            <a:r>
              <a:rPr lang="en-US" sz="1500" dirty="0" err="1">
                <a:latin typeface="Courier" pitchFamily="2" charset="0"/>
              </a:rPr>
              <a:t>win_probability</a:t>
            </a:r>
            <a:r>
              <a:rPr lang="en-US" sz="1500" dirty="0">
                <a:latin typeface="Courier" pitchFamily="2" charset="0"/>
              </a:rPr>
              <a:t>(team1, team2): </a:t>
            </a:r>
          </a:p>
          <a:p>
            <a:pPr marL="530352" lvl="1" indent="0">
              <a:buNone/>
            </a:pPr>
            <a:r>
              <a:rPr lang="en-US" sz="1500" i="0" dirty="0" err="1">
                <a:latin typeface="Courier" pitchFamily="2" charset="0"/>
              </a:rPr>
              <a:t>delta_mu</a:t>
            </a:r>
            <a:r>
              <a:rPr lang="en-US" sz="1500" i="0" dirty="0">
                <a:latin typeface="Courier" pitchFamily="2" charset="0"/>
              </a:rPr>
              <a:t> = sum(</a:t>
            </a:r>
            <a:r>
              <a:rPr lang="en-US" sz="1500" i="0" dirty="0" err="1">
                <a:latin typeface="Courier" pitchFamily="2" charset="0"/>
              </a:rPr>
              <a:t>r.mu</a:t>
            </a:r>
            <a:r>
              <a:rPr lang="en-US" sz="1500" i="0" dirty="0">
                <a:latin typeface="Courier" pitchFamily="2" charset="0"/>
              </a:rPr>
              <a:t> for r in team1) - sum(</a:t>
            </a:r>
            <a:r>
              <a:rPr lang="en-US" sz="1500" i="0" dirty="0" err="1">
                <a:latin typeface="Courier" pitchFamily="2" charset="0"/>
              </a:rPr>
              <a:t>r.mu</a:t>
            </a:r>
            <a:r>
              <a:rPr lang="en-US" sz="1500" i="0" dirty="0">
                <a:latin typeface="Courier" pitchFamily="2" charset="0"/>
              </a:rPr>
              <a:t> for r in team2) </a:t>
            </a:r>
          </a:p>
          <a:p>
            <a:pPr marL="530352" lvl="1" indent="0">
              <a:buNone/>
            </a:pPr>
            <a:r>
              <a:rPr lang="en-US" sz="1500" i="0" dirty="0" err="1">
                <a:latin typeface="Courier" pitchFamily="2" charset="0"/>
              </a:rPr>
              <a:t>sum_sigma</a:t>
            </a:r>
            <a:r>
              <a:rPr lang="en-US" sz="1500" i="0" dirty="0">
                <a:latin typeface="Courier" pitchFamily="2" charset="0"/>
              </a:rPr>
              <a:t> = sum(</a:t>
            </a:r>
            <a:r>
              <a:rPr lang="en-US" sz="1500" i="0" dirty="0" err="1">
                <a:latin typeface="Courier" pitchFamily="2" charset="0"/>
              </a:rPr>
              <a:t>r.sigma</a:t>
            </a:r>
            <a:r>
              <a:rPr lang="en-US" sz="1500" i="0" dirty="0">
                <a:latin typeface="Courier" pitchFamily="2" charset="0"/>
              </a:rPr>
              <a:t> ** 2 for r in </a:t>
            </a:r>
            <a:r>
              <a:rPr lang="en-US" sz="1500" i="0" dirty="0" err="1">
                <a:latin typeface="Courier" pitchFamily="2" charset="0"/>
              </a:rPr>
              <a:t>itertools.chain</a:t>
            </a:r>
            <a:r>
              <a:rPr lang="en-US" sz="1500" i="0" dirty="0">
                <a:latin typeface="Courier" pitchFamily="2" charset="0"/>
              </a:rPr>
              <a:t>(team1, team2)) </a:t>
            </a:r>
          </a:p>
          <a:p>
            <a:pPr marL="530352" lvl="1" indent="0">
              <a:buNone/>
            </a:pPr>
            <a:r>
              <a:rPr lang="en-US" sz="1500" i="0" dirty="0">
                <a:latin typeface="Courier" pitchFamily="2" charset="0"/>
              </a:rPr>
              <a:t>size = </a:t>
            </a:r>
            <a:r>
              <a:rPr lang="en-US" sz="1500" i="0" dirty="0" err="1">
                <a:latin typeface="Courier" pitchFamily="2" charset="0"/>
              </a:rPr>
              <a:t>len</a:t>
            </a:r>
            <a:r>
              <a:rPr lang="en-US" sz="1500" i="0" dirty="0">
                <a:latin typeface="Courier" pitchFamily="2" charset="0"/>
              </a:rPr>
              <a:t>(team1) + </a:t>
            </a:r>
            <a:r>
              <a:rPr lang="en-US" sz="1500" i="0" dirty="0" err="1">
                <a:latin typeface="Courier" pitchFamily="2" charset="0"/>
              </a:rPr>
              <a:t>len</a:t>
            </a:r>
            <a:r>
              <a:rPr lang="en-US" sz="1500" i="0" dirty="0">
                <a:latin typeface="Courier" pitchFamily="2" charset="0"/>
              </a:rPr>
              <a:t>(team2) </a:t>
            </a:r>
          </a:p>
          <a:p>
            <a:pPr marL="530352" lvl="1" indent="0">
              <a:buNone/>
            </a:pPr>
            <a:r>
              <a:rPr lang="en-US" sz="1500" i="0" dirty="0" err="1">
                <a:latin typeface="Courier" pitchFamily="2" charset="0"/>
              </a:rPr>
              <a:t>denom</a:t>
            </a:r>
            <a:r>
              <a:rPr lang="en-US" sz="1500" i="0" dirty="0">
                <a:latin typeface="Courier" pitchFamily="2" charset="0"/>
              </a:rPr>
              <a:t> = </a:t>
            </a:r>
            <a:r>
              <a:rPr lang="en-US" sz="1500" i="0" dirty="0" err="1">
                <a:latin typeface="Courier" pitchFamily="2" charset="0"/>
              </a:rPr>
              <a:t>math.sqrt</a:t>
            </a:r>
            <a:r>
              <a:rPr lang="en-US" sz="1500" i="0" dirty="0">
                <a:latin typeface="Courier" pitchFamily="2" charset="0"/>
              </a:rPr>
              <a:t>(size * (BETA * BETA) + </a:t>
            </a:r>
            <a:r>
              <a:rPr lang="en-US" sz="1500" i="0" dirty="0" err="1">
                <a:latin typeface="Courier" pitchFamily="2" charset="0"/>
              </a:rPr>
              <a:t>sum_sigma</a:t>
            </a:r>
            <a:r>
              <a:rPr lang="en-US" sz="1500" i="0" dirty="0">
                <a:latin typeface="Courier" pitchFamily="2" charset="0"/>
              </a:rPr>
              <a:t>) </a:t>
            </a:r>
          </a:p>
          <a:p>
            <a:pPr marL="530352" lvl="1" indent="0">
              <a:buNone/>
            </a:pPr>
            <a:r>
              <a:rPr lang="en-US" sz="1500" i="0" dirty="0" err="1">
                <a:latin typeface="Courier" pitchFamily="2" charset="0"/>
              </a:rPr>
              <a:t>ts</a:t>
            </a:r>
            <a:r>
              <a:rPr lang="en-US" sz="1500" i="0" dirty="0">
                <a:latin typeface="Courier" pitchFamily="2" charset="0"/>
              </a:rPr>
              <a:t> = </a:t>
            </a:r>
            <a:r>
              <a:rPr lang="en-US" sz="1500" i="0" dirty="0" err="1">
                <a:latin typeface="Courier" pitchFamily="2" charset="0"/>
              </a:rPr>
              <a:t>trueskill.global_env</a:t>
            </a:r>
            <a:r>
              <a:rPr lang="en-US" sz="1500" i="0" dirty="0">
                <a:latin typeface="Courier" pitchFamily="2" charset="0"/>
              </a:rPr>
              <a:t>() </a:t>
            </a:r>
          </a:p>
          <a:p>
            <a:pPr marL="530352" lvl="1" indent="0">
              <a:buNone/>
            </a:pPr>
            <a:r>
              <a:rPr lang="en-US" sz="1500" i="0" dirty="0">
                <a:latin typeface="Courier" pitchFamily="2" charset="0"/>
              </a:rPr>
              <a:t>return </a:t>
            </a:r>
            <a:r>
              <a:rPr lang="en-US" sz="1500" i="0" dirty="0" err="1">
                <a:latin typeface="Courier" pitchFamily="2" charset="0"/>
              </a:rPr>
              <a:t>ts.cdf</a:t>
            </a:r>
            <a:r>
              <a:rPr lang="en-US" sz="1500" i="0" dirty="0">
                <a:latin typeface="Courier" pitchFamily="2" charset="0"/>
              </a:rPr>
              <a:t>(</a:t>
            </a:r>
            <a:r>
              <a:rPr lang="en-US" sz="1500" i="0" dirty="0" err="1">
                <a:latin typeface="Courier" pitchFamily="2" charset="0"/>
              </a:rPr>
              <a:t>delta_mu</a:t>
            </a:r>
            <a:r>
              <a:rPr lang="en-US" sz="1500" i="0" dirty="0">
                <a:latin typeface="Courier" pitchFamily="2" charset="0"/>
              </a:rPr>
              <a:t> / </a:t>
            </a:r>
            <a:r>
              <a:rPr lang="en-US" sz="1500" i="0" dirty="0" err="1">
                <a:latin typeface="Courier" pitchFamily="2" charset="0"/>
              </a:rPr>
              <a:t>denom</a:t>
            </a:r>
            <a:r>
              <a:rPr lang="en-US" sz="1500" i="0" dirty="0"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37635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{A6DA3752-050F-3D4C-976E-5E697F1E97AF}tf10001072</Template>
  <TotalTime>101</TotalTime>
  <Words>921</Words>
  <Application>Microsoft Macintosh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Cambria Math</vt:lpstr>
      <vt:lpstr>Courier</vt:lpstr>
      <vt:lpstr>Franklin Gothic Book</vt:lpstr>
      <vt:lpstr>Crop</vt:lpstr>
      <vt:lpstr>Trueskill Overview</vt:lpstr>
      <vt:lpstr>Trueskill Description</vt:lpstr>
      <vt:lpstr>Installation</vt:lpstr>
      <vt:lpstr>Setup</vt:lpstr>
      <vt:lpstr>Before Game Info Example</vt:lpstr>
      <vt:lpstr>After Game Info Example</vt:lpstr>
      <vt:lpstr>Team Game Example</vt:lpstr>
      <vt:lpstr>All Team Games Possible</vt:lpstr>
      <vt:lpstr>Win Probability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Trueskill</dc:title>
  <dc:creator>Microsoft Office User</dc:creator>
  <cp:lastModifiedBy>Microsoft Office User</cp:lastModifiedBy>
  <cp:revision>43</cp:revision>
  <dcterms:created xsi:type="dcterms:W3CDTF">2020-07-06T13:43:20Z</dcterms:created>
  <dcterms:modified xsi:type="dcterms:W3CDTF">2020-07-06T18:17:38Z</dcterms:modified>
</cp:coreProperties>
</file>