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61"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2543"/>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autoAdjust="0"/>
    <p:restoredTop sz="93071" autoAdjust="0"/>
  </p:normalViewPr>
  <p:slideViewPr>
    <p:cSldViewPr snapToGrid="0" snapToObjects="1" showGuides="1">
      <p:cViewPr>
        <p:scale>
          <a:sx n="70" d="100"/>
          <a:sy n="70" d="100"/>
        </p:scale>
        <p:origin x="-12180" y="-6534"/>
      </p:cViewPr>
      <p:guideLst>
        <p:guide orient="horz" pos="3318"/>
        <p:guide orient="horz" pos="288"/>
        <p:guide orient="horz" pos="20160"/>
        <p:guide orient="horz"/>
        <p:guide pos="581"/>
        <p:guide pos="27069"/>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4/17/2018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378481"/>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41"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587165"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587166"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258339" y="6378481"/>
            <a:ext cx="10048874"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250400"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2914027"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2914027" y="6378481"/>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2914027"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2914027"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2914027"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2914027" y="26433446"/>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04188" y="14951552"/>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4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2.vml"/><Relationship Id="rId7" Type="http://schemas.openxmlformats.org/officeDocument/2006/relationships/oleObject" Target="../embeddings/oleObject6.bin"/><Relationship Id="rId12" Type="http://schemas.openxmlformats.org/officeDocument/2006/relationships/image" Target="../media/image6.png"/><Relationship Id="rId17" Type="http://schemas.openxmlformats.org/officeDocument/2006/relationships/oleObject" Target="../embeddings/oleObject8.bin"/><Relationship Id="rId2" Type="http://schemas.openxmlformats.org/officeDocument/2006/relationships/theme" Target="../theme/theme2.xml"/><Relationship Id="rId16"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7.bin"/><Relationship Id="rId10" Type="http://schemas.openxmlformats.org/officeDocument/2006/relationships/image" Target="../media/image10.jpeg"/><Relationship Id="rId4" Type="http://schemas.openxmlformats.org/officeDocument/2006/relationships/oleObject" Target="../embeddings/oleObject5.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image" Target="../media/image7.png"/><Relationship Id="rId18" Type="http://schemas.openxmlformats.org/officeDocument/2006/relationships/image" Target="../media/image2.wmf"/><Relationship Id="rId3" Type="http://schemas.openxmlformats.org/officeDocument/2006/relationships/vmlDrawing" Target="../drawings/vmlDrawing3.vml"/><Relationship Id="rId7" Type="http://schemas.openxmlformats.org/officeDocument/2006/relationships/oleObject" Target="../embeddings/oleObject10.bin"/><Relationship Id="rId12" Type="http://schemas.openxmlformats.org/officeDocument/2006/relationships/image" Target="../media/image6.png"/><Relationship Id="rId17" Type="http://schemas.openxmlformats.org/officeDocument/2006/relationships/oleObject" Target="../embeddings/oleObject12.bin"/><Relationship Id="rId2" Type="http://schemas.openxmlformats.org/officeDocument/2006/relationships/theme" Target="../theme/theme3.xml"/><Relationship Id="rId16" Type="http://schemas.openxmlformats.org/officeDocument/2006/relationships/image" Target="../media/image1.wmf"/><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5.png"/><Relationship Id="rId5" Type="http://schemas.openxmlformats.org/officeDocument/2006/relationships/image" Target="../media/image3.wmf"/><Relationship Id="rId15" Type="http://schemas.openxmlformats.org/officeDocument/2006/relationships/oleObject" Target="../embeddings/oleObject11.bin"/><Relationship Id="rId10" Type="http://schemas.openxmlformats.org/officeDocument/2006/relationships/image" Target="../media/image10.jpeg"/><Relationship Id="rId4" Type="http://schemas.openxmlformats.org/officeDocument/2006/relationships/oleObject" Target="../embeddings/oleObject9.bin"/><Relationship Id="rId9" Type="http://schemas.openxmlformats.org/officeDocument/2006/relationships/hyperlink" Target="http://www.facebook.com/pages/PosterPresentationscom/217914411419?v=app_4949752878&amp;ref=ts" TargetMode="Externa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Rounded Rectangle 1"/>
          <p:cNvSpPr/>
          <p:nvPr userDrawn="1"/>
        </p:nvSpPr>
        <p:spPr>
          <a:xfrm>
            <a:off x="922338" y="5475145"/>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587692" y="5475142"/>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253046" y="5475143"/>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2918399" y="5475144"/>
            <a:ext cx="1005840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4"/>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5"/>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6"/>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6"/>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48" name="Picture 47"/>
              <p:cNvPicPr>
                <a:picLocks noChangeAspect="1"/>
              </p:cNvPicPr>
              <p:nvPr userDrawn="1"/>
            </p:nvPicPr>
            <p:blipFill>
              <a:blip r:embed="rId7"/>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1667"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1668"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1669"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4"/>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1670"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471" name="Rounded Rectangle 470"/>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94" name="Straight Connector 1493"/>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65" name="TextBox 64"/>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p>
          <a:p>
            <a:pPr marL="288925" indent="0">
              <a:lnSpc>
                <a:spcPts val="2600"/>
              </a:lnSpc>
            </a:pPr>
            <a:r>
              <a:rPr lang="en-US" sz="2400" dirty="0">
                <a:solidFill>
                  <a:schemeClr val="bg1"/>
                </a:solidFill>
              </a:rPr>
              <a:t>2117 Fourth Street ,</a:t>
            </a:r>
            <a:r>
              <a:rPr lang="en-US" sz="2400" baseline="0" dirty="0">
                <a:solidFill>
                  <a:schemeClr val="bg1"/>
                </a:solidFill>
              </a:rPr>
              <a:t> Unit C</a:t>
            </a:r>
          </a:p>
          <a:p>
            <a:pPr marL="288925" indent="0">
              <a:lnSpc>
                <a:spcPts val="2600"/>
              </a:lnSpc>
            </a:pPr>
            <a:r>
              <a:rPr lang="en-US" sz="2400" baseline="0" dirty="0">
                <a:solidFill>
                  <a:schemeClr val="bg1"/>
                </a:solidFill>
              </a:rPr>
              <a:t>Berkeley CA </a:t>
            </a:r>
            <a:r>
              <a:rPr lang="en-US" sz="2000" baseline="0" dirty="0">
                <a:solidFill>
                  <a:schemeClr val="bg1"/>
                </a:solidFill>
              </a:rPr>
              <a:t>94710</a:t>
            </a:r>
            <a:endParaRPr lang="en-US" sz="2400" baseline="0" dirty="0">
              <a:solidFill>
                <a:schemeClr val="bg1"/>
              </a:solidFill>
            </a:endParaRPr>
          </a:p>
          <a:p>
            <a:pPr marL="288925" indent="0">
              <a:lnSpc>
                <a:spcPts val="2600"/>
              </a:lnSpc>
            </a:pPr>
            <a:r>
              <a:rPr lang="en-US" sz="2400" b="1" baseline="0" dirty="0">
                <a:solidFill>
                  <a:srgbClr val="FFFF00"/>
                </a:solidFill>
              </a:rPr>
              <a:t>posterpresenter@gmail.com</a:t>
            </a:r>
            <a:endParaRPr lang="en-US" sz="2800" b="1" dirty="0">
              <a:solidFill>
                <a:srgbClr val="FFFF00"/>
              </a:solidFill>
            </a:endParaRPr>
          </a:p>
        </p:txBody>
      </p:sp>
      <p:sp>
        <p:nvSpPr>
          <p:cNvPr id="6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224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224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1"/>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3"/>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3"/>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7" name="Picture 66"/>
              <p:cNvPicPr>
                <a:picLocks noChangeAspect="1"/>
              </p:cNvPicPr>
              <p:nvPr userDrawn="1"/>
            </p:nvPicPr>
            <p:blipFill>
              <a:blip r:embed="rId14"/>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224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224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41" name="Rounded Rectangle 40"/>
          <p:cNvSpPr/>
          <p:nvPr userDrawn="1"/>
        </p:nvSpPr>
        <p:spPr>
          <a:xfrm>
            <a:off x="29382628" y="5392017"/>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3"/>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TextBox 38"/>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p>
          <a:p>
            <a:pPr marL="288925" indent="0">
              <a:lnSpc>
                <a:spcPts val="2600"/>
              </a:lnSpc>
            </a:pPr>
            <a:r>
              <a:rPr lang="en-US" sz="2400" dirty="0">
                <a:solidFill>
                  <a:schemeClr val="bg1"/>
                </a:solidFill>
              </a:rPr>
              <a:t>2117 Fourth Street ,</a:t>
            </a:r>
            <a:r>
              <a:rPr lang="en-US" sz="2400" baseline="0" dirty="0">
                <a:solidFill>
                  <a:schemeClr val="bg1"/>
                </a:solidFill>
              </a:rPr>
              <a:t> Unit C</a:t>
            </a:r>
          </a:p>
          <a:p>
            <a:pPr marL="288925" indent="0">
              <a:lnSpc>
                <a:spcPts val="2600"/>
              </a:lnSpc>
            </a:pPr>
            <a:r>
              <a:rPr lang="en-US" sz="2400" baseline="0" dirty="0">
                <a:solidFill>
                  <a:schemeClr val="bg1"/>
                </a:solidFill>
              </a:rPr>
              <a:t>Berkeley CA </a:t>
            </a:r>
            <a:r>
              <a:rPr lang="en-US" sz="2000" baseline="0" dirty="0">
                <a:solidFill>
                  <a:schemeClr val="bg1"/>
                </a:solidFill>
              </a:rPr>
              <a:t>94710</a:t>
            </a:r>
            <a:endParaRPr lang="en-US" sz="2400" baseline="0" dirty="0">
              <a:solidFill>
                <a:schemeClr val="bg1"/>
              </a:solidFill>
            </a:endParaRPr>
          </a:p>
          <a:p>
            <a:pPr marL="288925" indent="0">
              <a:lnSpc>
                <a:spcPts val="2600"/>
              </a:lnSpc>
            </a:pPr>
            <a:r>
              <a:rPr lang="en-US" sz="2400" b="1" baseline="0" dirty="0">
                <a:solidFill>
                  <a:srgbClr val="FFFF00"/>
                </a:solidFill>
              </a:rPr>
              <a:t>posterpresenter@gmail.com</a:t>
            </a:r>
            <a:endParaRPr lang="en-US" sz="2800" b="1" dirty="0">
              <a:solidFill>
                <a:srgbClr val="FFFF00"/>
              </a:solidFill>
            </a:endParaRPr>
          </a:p>
        </p:txBody>
      </p:sp>
      <p:sp>
        <p:nvSpPr>
          <p:cNvPr id="40"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6">
                <a:lumMod val="20000"/>
                <a:lumOff val="80000"/>
              </a:schemeClr>
            </a:gs>
            <a:gs pos="100000">
              <a:schemeClr val="bg1"/>
            </a:gs>
          </a:gsLst>
          <a:lin ang="5400000" scaled="1"/>
        </a:gradFill>
        <a:effectLst/>
      </p:bgPr>
    </p:bg>
    <p:spTree>
      <p:nvGrpSpPr>
        <p:cNvPr id="1" name=""/>
        <p:cNvGrpSpPr/>
        <p:nvPr/>
      </p:nvGrpSpPr>
      <p:grpSpPr>
        <a:xfrm>
          <a:off x="0" y="0"/>
          <a:ext cx="0" cy="0"/>
          <a:chOff x="0" y="0"/>
          <a:chExt cx="0" cy="0"/>
        </a:xfrm>
      </p:grpSpPr>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dirty="0">
                  <a:solidFill>
                    <a:schemeClr val="bg1"/>
                  </a:solidFill>
                  <a:latin typeface="Trebuchet MS" pitchFamily="34" charset="0"/>
                </a:rPr>
                <a:t>QUICK START (cont.)</a:t>
              </a:r>
            </a:p>
            <a:p>
              <a:pPr algn="ctr"/>
              <a:endParaRPr lang="en-US" sz="36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dirty="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endParaRPr lang="en-US" sz="2400" b="0" baseline="0" dirty="0">
                <a:solidFill>
                  <a:schemeClr val="bg1">
                    <a:lumMod val="75000"/>
                  </a:schemeClr>
                </a:solidFill>
                <a:latin typeface="Trebuchet MS" pitchFamily="34" charset="0"/>
              </a:endParaRPr>
            </a:p>
            <a:p>
              <a:pPr marL="0" indent="0" algn="l" defTabSz="114300"/>
              <a:r>
                <a:rPr lang="en-US" sz="2400"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Text</a:t>
              </a:r>
            </a:p>
            <a:p>
              <a:pPr marL="3265488" lvl="2" indent="0" algn="l" defTabSz="114300"/>
              <a:r>
                <a:rPr lang="en-US" sz="2400"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dirty="0">
                  <a:solidFill>
                    <a:schemeClr val="bg1">
                      <a:lumMod val="75000"/>
                    </a:schemeClr>
                  </a:solidFill>
                  <a:latin typeface="Trebuchet MS" pitchFamily="34" charset="0"/>
                </a:rPr>
                <a:t> </a:t>
              </a:r>
              <a:r>
                <a:rPr kumimoji="0" lang="en-US" sz="32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dirty="0">
                <a:solidFill>
                  <a:schemeClr val="bg1">
                    <a:lumMod val="75000"/>
                  </a:schemeClr>
                </a:solidFill>
                <a:latin typeface="Trebuchet MS" pitchFamily="34" charset="0"/>
              </a:endParaRPr>
            </a:p>
            <a:p>
              <a:pPr marL="1518341" lvl="2" indent="0" algn="l" defTabSz="114300"/>
              <a:endParaRPr lang="en-US" sz="2400" b="0" baseline="0" dirty="0">
                <a:solidFill>
                  <a:schemeClr val="bg1">
                    <a:lumMod val="75000"/>
                  </a:schemeClr>
                </a:solidFill>
                <a:latin typeface="Trebuchet MS" pitchFamily="34" charset="0"/>
              </a:endParaRPr>
            </a:p>
            <a:p>
              <a:pPr algn="ctr"/>
              <a:r>
                <a:rPr lang="en-US" sz="3200" b="1" baseline="0" dirty="0">
                  <a:solidFill>
                    <a:srgbClr val="FFC000"/>
                  </a:solidFill>
                  <a:latin typeface="Trebuchet MS" pitchFamily="34" charset="0"/>
                </a:rPr>
                <a:t>How to add Tables</a:t>
              </a:r>
            </a:p>
            <a:p>
              <a:pPr marL="1730375" lvl="1" indent="0" algn="l" defTabSz="114300"/>
              <a:r>
                <a:rPr lang="en-US" sz="2400" b="0" baseline="0" dirty="0">
                  <a:solidFill>
                    <a:schemeClr val="bg1">
                      <a:lumMod val="75000"/>
                    </a:schemeClr>
                  </a:solidFill>
                  <a:latin typeface="Trebuchet MS" pitchFamily="34" charset="0"/>
                </a:rPr>
                <a:t>To add a table from scratch go to the INSERT menu and </a:t>
              </a:r>
              <a:br>
                <a:rPr lang="en-US" sz="2400" b="0" baseline="0" dirty="0">
                  <a:solidFill>
                    <a:schemeClr val="bg1">
                      <a:lumMod val="75000"/>
                    </a:schemeClr>
                  </a:solidFill>
                  <a:latin typeface="Trebuchet MS" pitchFamily="34" charset="0"/>
                </a:rPr>
              </a:br>
              <a:r>
                <a:rPr lang="en-US" sz="2400" b="0" baseline="0" dirty="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dirty="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spid="_x0000_s3263" name="Image" r:id="rId4" imgW="4571280" imgH="1688760" progId="Photoshop.Image.13">
                    <p:embed/>
                  </p:oleObj>
                </mc:Choice>
                <mc:Fallback>
                  <p:oleObj name="Image" r:id="rId4" imgW="4571280" imgH="1688760" progId="Photoshop.Image.13">
                    <p:embed/>
                    <p:pic>
                      <p:nvPicPr>
                        <p:cNvPr id="0" name=""/>
                        <p:cNvPicPr/>
                        <p:nvPr/>
                      </p:nvPicPr>
                      <p:blipFill>
                        <a:blip r:embed="rId5"/>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6"/>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spid="_x0000_s3264" name="Image" r:id="rId7" imgW="1574280" imgH="1053720" progId="Photoshop.Image.13">
                    <p:embed/>
                  </p:oleObj>
                </mc:Choice>
                <mc:Fallback>
                  <p:oleObj name="Image" r:id="rId7" imgW="1574280" imgH="1053720" progId="Photoshop.Image.13">
                    <p:embed/>
                    <p:pic>
                      <p:nvPicPr>
                        <p:cNvPr id="0" name=""/>
                        <p:cNvPicPr/>
                        <p:nvPr/>
                      </p:nvPicPr>
                      <p:blipFill>
                        <a:blip r:embed="rId8"/>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9"/>
              </p:cNvPr>
              <p:cNvPicPr>
                <a:picLocks noChangeAspect="1" noChangeArrowheads="1"/>
              </p:cNvPicPr>
              <p:nvPr userDrawn="1"/>
            </p:nvPicPr>
            <p:blipFill>
              <a:blip r:embed="rId10"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dirty="0">
                    <a:solidFill>
                      <a:schemeClr val="tx2"/>
                    </a:solidFill>
                    <a:latin typeface="Trebuchet MS" pitchFamily="34" charset="0"/>
                  </a:rPr>
                  <a:t>Student</a:t>
                </a:r>
                <a:r>
                  <a:rPr lang="en-US" sz="2400" baseline="0" dirty="0">
                    <a:solidFill>
                      <a:schemeClr val="tx2"/>
                    </a:solidFill>
                    <a:latin typeface="Trebuchet MS" pitchFamily="34" charset="0"/>
                  </a:rPr>
                  <a:t> discounts are available on our </a:t>
                </a:r>
                <a:r>
                  <a:rPr lang="en-US" sz="2400" baseline="0" dirty="0" err="1">
                    <a:solidFill>
                      <a:schemeClr val="tx2"/>
                    </a:solidFill>
                    <a:latin typeface="Trebuchet MS" pitchFamily="34" charset="0"/>
                  </a:rPr>
                  <a:t>Facebook</a:t>
                </a:r>
                <a:r>
                  <a:rPr lang="en-US" sz="2400" baseline="0" dirty="0">
                    <a:solidFill>
                      <a:schemeClr val="tx2"/>
                    </a:solidFill>
                    <a:latin typeface="Trebuchet MS" pitchFamily="34" charset="0"/>
                  </a:rPr>
                  <a:t> page.</a:t>
                </a:r>
                <a:br>
                  <a:rPr lang="en-US" sz="2400" baseline="0" dirty="0">
                    <a:solidFill>
                      <a:schemeClr val="tx2"/>
                    </a:solidFill>
                    <a:latin typeface="Trebuchet MS" pitchFamily="34" charset="0"/>
                  </a:rPr>
                </a:br>
                <a:r>
                  <a:rPr lang="en-US" sz="2400" baseline="0" dirty="0">
                    <a:solidFill>
                      <a:schemeClr val="tx2"/>
                    </a:solidFill>
                    <a:latin typeface="Trebuchet MS" pitchFamily="34" charset="0"/>
                  </a:rPr>
                  <a:t>Go to </a:t>
                </a:r>
                <a:r>
                  <a:rPr lang="en-US" sz="2400" u="sng" baseline="0" dirty="0">
                    <a:solidFill>
                      <a:schemeClr val="tx2"/>
                    </a:solidFill>
                    <a:latin typeface="Trebuchet MS" pitchFamily="34" charset="0"/>
                  </a:rPr>
                  <a:t>PosterPresentations.com</a:t>
                </a:r>
                <a:r>
                  <a:rPr lang="en-US" sz="2400" baseline="0" dirty="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dirty="0">
                  <a:solidFill>
                    <a:srgbClr val="FF0000"/>
                  </a:solidFill>
                  <a:latin typeface="Trebuchet MS" pitchFamily="34" charset="0"/>
                </a:rPr>
                <a:t>(—THIS SIDEBAR DOES NOT PRINT—)</a:t>
              </a:r>
              <a:endParaRPr lang="en-US" sz="3200" b="1" spc="600" dirty="0">
                <a:solidFill>
                  <a:schemeClr val="bg1"/>
                </a:solidFill>
                <a:latin typeface="Trebuchet MS" pitchFamily="34" charset="0"/>
              </a:endParaRPr>
            </a:p>
            <a:p>
              <a:pPr algn="ctr"/>
              <a:r>
                <a:rPr lang="en-US" sz="4000" b="1" spc="600" dirty="0">
                  <a:solidFill>
                    <a:schemeClr val="bg1"/>
                  </a:solidFill>
                  <a:latin typeface="Trebuchet MS" pitchFamily="34" charset="0"/>
                </a:rPr>
                <a:t>DESIGN</a:t>
              </a:r>
              <a:r>
                <a:rPr lang="en-US" sz="4000" b="1" spc="600" baseline="0" dirty="0">
                  <a:solidFill>
                    <a:schemeClr val="bg1"/>
                  </a:solidFill>
                  <a:latin typeface="Trebuchet MS" pitchFamily="34" charset="0"/>
                </a:rPr>
                <a:t> </a:t>
              </a:r>
              <a:r>
                <a:rPr lang="en-US" sz="4000" b="1" spc="600" dirty="0">
                  <a:solidFill>
                    <a:schemeClr val="bg1"/>
                  </a:solidFill>
                  <a:latin typeface="Trebuchet MS" pitchFamily="34" charset="0"/>
                </a:rPr>
                <a:t>GUIDE</a:t>
              </a:r>
            </a:p>
            <a:p>
              <a:pPr algn="ctr"/>
              <a:endParaRPr lang="en-US" sz="2800" b="1" dirty="0">
                <a:latin typeface="Trebuchet MS" pitchFamily="34" charset="0"/>
              </a:endParaRPr>
            </a:p>
            <a:p>
              <a:pPr defTabSz="3765639"/>
              <a:r>
                <a:rPr lang="en-US" sz="2800" i="0" dirty="0">
                  <a:latin typeface="Trebuchet MS" pitchFamily="34" charset="0"/>
                </a:rPr>
                <a:t>This PowerPoint</a:t>
              </a:r>
              <a:r>
                <a:rPr lang="en-US" sz="2800" i="0" baseline="0" dirty="0">
                  <a:latin typeface="Trebuchet MS" pitchFamily="34" charset="0"/>
                </a:rPr>
                <a:t> </a:t>
              </a:r>
              <a:r>
                <a:rPr lang="en-US" sz="2800" i="0" dirty="0">
                  <a:latin typeface="Trebuchet MS" pitchFamily="34" charset="0"/>
                </a:rPr>
                <a:t>2007 template produces</a:t>
              </a:r>
              <a:r>
                <a:rPr lang="en-US" sz="2800" i="0" baseline="0" dirty="0">
                  <a:latin typeface="Trebuchet MS" pitchFamily="34" charset="0"/>
                </a:rPr>
                <a:t> </a:t>
              </a:r>
              <a:r>
                <a:rPr lang="en-US" sz="2800" i="0" dirty="0">
                  <a:latin typeface="Trebuchet MS" pitchFamily="34" charset="0"/>
                </a:rPr>
                <a:t>a 36”x48” presentation poster. </a:t>
              </a:r>
              <a:r>
                <a:rPr lang="en-US" sz="2800" dirty="0">
                  <a:latin typeface="Trebuchet MS" pitchFamily="34" charset="0"/>
                </a:rPr>
                <a:t>You</a:t>
              </a:r>
              <a:r>
                <a:rPr lang="en-US" sz="2800" baseline="0" dirty="0">
                  <a:latin typeface="Trebuchet MS" pitchFamily="34" charset="0"/>
                </a:rPr>
                <a:t> can u</a:t>
              </a:r>
              <a:r>
                <a:rPr lang="en-US" sz="2800" dirty="0">
                  <a:latin typeface="Trebuchet MS" pitchFamily="34" charset="0"/>
                </a:rPr>
                <a:t>se</a:t>
              </a:r>
              <a:r>
                <a:rPr lang="en-US" sz="2800" baseline="0" dirty="0">
                  <a:latin typeface="Trebuchet MS" pitchFamily="34" charset="0"/>
                </a:rPr>
                <a:t> it to create your research poster and </a:t>
              </a:r>
              <a:r>
                <a:rPr lang="en-US" sz="2800" dirty="0">
                  <a:latin typeface="Trebuchet MS" pitchFamily="34" charset="0"/>
                </a:rPr>
                <a:t>save valuable time placing titles, subtitles,</a:t>
              </a:r>
              <a:r>
                <a:rPr lang="en-US" sz="2800" baseline="0" dirty="0">
                  <a:latin typeface="Trebuchet MS" pitchFamily="34" charset="0"/>
                </a:rPr>
                <a:t> text, and graphics</a:t>
              </a:r>
              <a:r>
                <a:rPr lang="en-US" sz="2800" dirty="0">
                  <a:latin typeface="Trebuchet MS" pitchFamily="34" charset="0"/>
                </a:rPr>
                <a:t>. </a:t>
              </a:r>
            </a:p>
            <a:p>
              <a:pPr defTabSz="3765639"/>
              <a:endParaRPr lang="en-US" sz="2800" dirty="0">
                <a:latin typeface="Trebuchet MS" pitchFamily="34" charset="0"/>
              </a:endParaRPr>
            </a:p>
            <a:p>
              <a:pPr defTabSz="4389219"/>
              <a:r>
                <a:rPr lang="en-US" sz="2800" dirty="0">
                  <a:latin typeface="Trebuchet MS" pitchFamily="34" charset="0"/>
                </a:rPr>
                <a:t>We provide a series of online tutorials that will guide you through the poster design process and answer your poster production questions. To view our template tutorials, go online to </a:t>
              </a:r>
              <a:r>
                <a:rPr lang="en-US" sz="2800" b="1" dirty="0">
                  <a:solidFill>
                    <a:srgbClr val="FFC000"/>
                  </a:solidFill>
                  <a:latin typeface="Trebuchet MS" pitchFamily="34" charset="0"/>
                </a:rPr>
                <a:t>PosterPresentations.com</a:t>
              </a:r>
              <a:r>
                <a:rPr lang="en-US" sz="2800" b="1" dirty="0">
                  <a:solidFill>
                    <a:schemeClr val="bg1"/>
                  </a:solidFill>
                  <a:latin typeface="Trebuchet MS" pitchFamily="34" charset="0"/>
                </a:rPr>
                <a:t> </a:t>
              </a:r>
              <a:r>
                <a:rPr lang="en-US" sz="2800" dirty="0">
                  <a:solidFill>
                    <a:schemeClr val="bg1"/>
                  </a:solidFill>
                  <a:latin typeface="Trebuchet MS" pitchFamily="34" charset="0"/>
                </a:rPr>
                <a:t>and click on HELP DESK.</a:t>
              </a:r>
            </a:p>
            <a:p>
              <a:pPr defTabSz="4389219"/>
              <a:endParaRPr lang="en-US" sz="2800" dirty="0">
                <a:latin typeface="Trebuchet MS" pitchFamily="34" charset="0"/>
              </a:endParaRPr>
            </a:p>
            <a:p>
              <a:pPr defTabSz="4389219"/>
              <a:r>
                <a:rPr lang="en-US" sz="2800" dirty="0">
                  <a:solidFill>
                    <a:schemeClr val="bg1"/>
                  </a:solidFill>
                  <a:latin typeface="Trebuchet MS" pitchFamily="34" charset="0"/>
                </a:rPr>
                <a:t>When</a:t>
              </a:r>
              <a:r>
                <a:rPr lang="en-US" sz="2800" baseline="0" dirty="0">
                  <a:solidFill>
                    <a:schemeClr val="bg1"/>
                  </a:solidFill>
                  <a:latin typeface="Trebuchet MS" pitchFamily="34" charset="0"/>
                </a:rPr>
                <a:t> you are ready to print your poster</a:t>
              </a:r>
              <a:r>
                <a:rPr lang="en-US" sz="2800" dirty="0">
                  <a:solidFill>
                    <a:schemeClr val="bg1"/>
                  </a:solidFill>
                  <a:latin typeface="Trebuchet MS" pitchFamily="34" charset="0"/>
                </a:rPr>
                <a:t>,</a:t>
              </a:r>
              <a:r>
                <a:rPr lang="en-US" sz="2800" baseline="0" dirty="0">
                  <a:solidFill>
                    <a:schemeClr val="bg1"/>
                  </a:solidFill>
                  <a:latin typeface="Trebuchet MS" pitchFamily="34" charset="0"/>
                </a:rPr>
                <a:t> go online to </a:t>
              </a:r>
              <a:r>
                <a:rPr lang="en-US" sz="2800" b="0" dirty="0">
                  <a:solidFill>
                    <a:schemeClr val="bg1"/>
                  </a:solidFill>
                  <a:latin typeface="Trebuchet MS" pitchFamily="34" charset="0"/>
                </a:rPr>
                <a:t>PosterPresentations.com</a:t>
              </a:r>
              <a:br>
                <a:rPr lang="en-US" sz="2800" dirty="0">
                  <a:solidFill>
                    <a:schemeClr val="bg1"/>
                  </a:solidFill>
                  <a:latin typeface="Trebuchet MS" pitchFamily="34" charset="0"/>
                </a:rPr>
              </a:br>
              <a:endParaRPr lang="en-US" sz="2800" dirty="0">
                <a:solidFill>
                  <a:schemeClr val="bg1"/>
                </a:solidFill>
                <a:latin typeface="Trebuchet MS" pitchFamily="34" charset="0"/>
              </a:endParaRPr>
            </a:p>
            <a:p>
              <a:pPr algn="l" defTabSz="3765639"/>
              <a:r>
                <a:rPr lang="en-US" sz="2800" b="0" dirty="0">
                  <a:solidFill>
                    <a:schemeClr val="bg1"/>
                  </a:solidFill>
                  <a:latin typeface="Trebuchet MS" pitchFamily="34" charset="0"/>
                </a:rPr>
                <a:t>Need</a:t>
              </a:r>
              <a:r>
                <a:rPr lang="en-US" sz="2800" b="0" baseline="0" dirty="0">
                  <a:solidFill>
                    <a:schemeClr val="bg1"/>
                  </a:solidFill>
                  <a:latin typeface="Trebuchet MS" pitchFamily="34" charset="0"/>
                </a:rPr>
                <a:t> assistance? Call us at </a:t>
              </a:r>
              <a:r>
                <a:rPr lang="en-US" sz="2800" b="0" dirty="0">
                  <a:solidFill>
                    <a:srgbClr val="FFC000"/>
                  </a:solidFill>
                  <a:latin typeface="Trebuchet MS" pitchFamily="34" charset="0"/>
                </a:rPr>
                <a:t>1.510.649.3001</a:t>
              </a:r>
            </a:p>
            <a:p>
              <a:pPr algn="l" defTabSz="3765639"/>
              <a:endParaRPr lang="en-US" sz="3600" b="1" dirty="0">
                <a:solidFill>
                  <a:srgbClr val="FFFF00"/>
                </a:solidFill>
                <a:latin typeface="Trebuchet MS" pitchFamily="34" charset="0"/>
              </a:endParaRPr>
            </a:p>
            <a:p>
              <a:pPr algn="ctr"/>
              <a:endParaRPr lang="en-US" sz="2400" b="1" dirty="0">
                <a:solidFill>
                  <a:schemeClr val="bg1"/>
                </a:solidFill>
                <a:latin typeface="Trebuchet MS" pitchFamily="34" charset="0"/>
              </a:endParaRPr>
            </a:p>
            <a:p>
              <a:pPr algn="ctr"/>
              <a:r>
                <a:rPr lang="en-US" sz="4000" b="1" spc="600" dirty="0">
                  <a:solidFill>
                    <a:schemeClr val="bg1"/>
                  </a:solidFill>
                  <a:latin typeface="Trebuchet MS" pitchFamily="34" charset="0"/>
                </a:rPr>
                <a:t>QUICK START</a:t>
              </a:r>
            </a:p>
            <a:p>
              <a:pPr algn="ctr"/>
              <a:endParaRPr lang="en-US" sz="3200" b="1"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Zoom in and out</a:t>
              </a:r>
            </a:p>
            <a:p>
              <a:pPr marL="1892300" indent="-1892300" algn="l" defTabSz="850900"/>
              <a:r>
                <a:rPr lang="en-US" sz="2400" b="0" baseline="0" dirty="0">
                  <a:solidFill>
                    <a:schemeClr val="bg1"/>
                  </a:solidFill>
                  <a:latin typeface="Trebuchet MS" pitchFamily="34" charset="0"/>
                </a:rPr>
                <a:t>	</a:t>
              </a:r>
              <a:r>
                <a:rPr lang="en-US" sz="2400" b="0" baseline="0" dirty="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dirty="0">
                  <a:solidFill>
                    <a:schemeClr val="bg1">
                      <a:lumMod val="75000"/>
                    </a:schemeClr>
                  </a:solidFill>
                  <a:latin typeface="Trebuchet MS" pitchFamily="34" charset="0"/>
                </a:rPr>
                <a:t>	</a:t>
              </a:r>
              <a:r>
                <a:rPr lang="en-US" sz="2400" b="0" baseline="0" dirty="0">
                  <a:solidFill>
                    <a:schemeClr val="bg1">
                      <a:lumMod val="75000"/>
                    </a:schemeClr>
                  </a:solidFill>
                  <a:latin typeface="Trebuchet MS" pitchFamily="34" charset="0"/>
                </a:rPr>
                <a:t>Go to VIEW &gt; ZOOM.</a:t>
              </a:r>
            </a:p>
            <a:p>
              <a:pPr algn="l"/>
              <a:endParaRPr lang="en-US" sz="2800" b="0" baseline="0" dirty="0">
                <a:solidFill>
                  <a:schemeClr val="bg1"/>
                </a:solidFill>
                <a:latin typeface="Trebuchet MS" pitchFamily="34" charset="0"/>
              </a:endParaRPr>
            </a:p>
            <a:p>
              <a:pPr algn="ctr"/>
              <a:r>
                <a:rPr lang="en-US" sz="3200" b="1" baseline="0" dirty="0">
                  <a:solidFill>
                    <a:srgbClr val="FFC000"/>
                  </a:solidFill>
                  <a:latin typeface="Trebuchet MS" pitchFamily="34" charset="0"/>
                </a:rPr>
                <a:t>Title, Authors, and Affiliations</a:t>
              </a:r>
            </a:p>
            <a:p>
              <a:pPr algn="l"/>
              <a:r>
                <a:rPr lang="en-US" sz="2400" b="0" baseline="0" dirty="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The font size of your title should be bigger than your name(s) and institution name(s).</a:t>
              </a:r>
            </a:p>
            <a:p>
              <a:pPr algn="l"/>
              <a:br>
                <a:rPr lang="en-US" sz="2800" b="1" baseline="0" dirty="0">
                  <a:solidFill>
                    <a:schemeClr val="bg1"/>
                  </a:solidFill>
                  <a:latin typeface="Trebuchet MS" pitchFamily="34" charset="0"/>
                </a:rPr>
              </a:br>
              <a:endParaRPr lang="en-US" sz="2800" b="1" dirty="0">
                <a:solidFill>
                  <a:schemeClr val="bg1"/>
                </a:solidFill>
                <a:latin typeface="Trebuchet MS" pitchFamily="34" charset="0"/>
              </a:endParaRPr>
            </a:p>
            <a:p>
              <a:pPr algn="ctr"/>
              <a:endParaRPr lang="en-US" sz="2800" b="1" dirty="0">
                <a:solidFill>
                  <a:srgbClr val="FFC000"/>
                </a:solidFill>
                <a:latin typeface="Trebuchet MS" pitchFamily="34" charset="0"/>
              </a:endParaRPr>
            </a:p>
            <a:p>
              <a:pPr algn="ctr"/>
              <a:endParaRPr lang="en-US" sz="2800" b="1" dirty="0">
                <a:solidFill>
                  <a:srgbClr val="FFC000"/>
                </a:solidFill>
                <a:latin typeface="Trebuchet MS" pitchFamily="34" charset="0"/>
              </a:endParaRPr>
            </a:p>
            <a:p>
              <a:pPr algn="ctr"/>
              <a:r>
                <a:rPr lang="en-US" sz="3200" b="1" dirty="0">
                  <a:solidFill>
                    <a:srgbClr val="FFC000"/>
                  </a:solidFill>
                  <a:latin typeface="Trebuchet MS" pitchFamily="34" charset="0"/>
                </a:rPr>
                <a:t>Adding Logos</a:t>
              </a:r>
              <a:r>
                <a:rPr lang="en-US" sz="3200" b="1" baseline="0" dirty="0">
                  <a:solidFill>
                    <a:srgbClr val="FFC000"/>
                  </a:solidFill>
                  <a:latin typeface="Trebuchet MS" pitchFamily="34" charset="0"/>
                </a:rPr>
                <a:t> / Seals</a:t>
              </a:r>
            </a:p>
            <a:p>
              <a:pPr algn="l"/>
              <a:r>
                <a:rPr lang="en-US" sz="2400"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dirty="0">
                <a:solidFill>
                  <a:schemeClr val="bg1">
                    <a:lumMod val="75000"/>
                  </a:schemeClr>
                </a:solidFill>
                <a:latin typeface="Trebuchet MS" pitchFamily="34" charset="0"/>
              </a:endParaRPr>
            </a:p>
            <a:p>
              <a:pPr algn="l"/>
              <a:r>
                <a:rPr lang="en-US" sz="2400" b="1" spc="300" baseline="0" dirty="0">
                  <a:solidFill>
                    <a:srgbClr val="FFC000"/>
                  </a:solidFill>
                  <a:latin typeface="Trebuchet MS" pitchFamily="34" charset="0"/>
                </a:rPr>
                <a:t>TIP:</a:t>
              </a:r>
              <a:r>
                <a:rPr lang="en-US" sz="2400" b="1" spc="0" baseline="0" dirty="0">
                  <a:solidFill>
                    <a:srgbClr val="FFC000"/>
                  </a:solidFill>
                  <a:latin typeface="Trebuchet MS" pitchFamily="34" charset="0"/>
                </a:rPr>
                <a:t> </a:t>
              </a:r>
              <a:r>
                <a:rPr lang="en-US" sz="2400" b="0" baseline="0" dirty="0">
                  <a:solidFill>
                    <a:schemeClr val="bg1">
                      <a:lumMod val="75000"/>
                    </a:schemeClr>
                  </a:solidFill>
                  <a:latin typeface="Trebuchet MS" pitchFamily="34" charset="0"/>
                </a:rPr>
                <a:t>See if your school’s logo is available on our free poster templates page.</a:t>
              </a:r>
            </a:p>
            <a:p>
              <a:pPr algn="l"/>
              <a:endParaRPr lang="en-US" sz="2400" b="0" baseline="0" dirty="0">
                <a:latin typeface="Trebuchet MS" pitchFamily="34" charset="0"/>
              </a:endParaRPr>
            </a:p>
            <a:p>
              <a:pPr algn="ctr"/>
              <a:r>
                <a:rPr lang="en-US" sz="3200" b="1" baseline="0" dirty="0">
                  <a:solidFill>
                    <a:srgbClr val="FFC000"/>
                  </a:solidFill>
                  <a:latin typeface="Trebuchet MS" pitchFamily="34" charset="0"/>
                </a:rPr>
                <a:t>Photographs / Graphics</a:t>
              </a:r>
            </a:p>
            <a:p>
              <a:pPr algn="l" defTabSz="977900"/>
              <a:r>
                <a:rPr lang="en-US" sz="2400"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dirty="0">
                  <a:solidFill>
                    <a:schemeClr val="bg1">
                      <a:lumMod val="75000"/>
                    </a:schemeClr>
                  </a:solidFill>
                  <a:latin typeface="Trebuchet MS" pitchFamily="34" charset="0"/>
                </a:rPr>
                <a:t>disproportionally.</a:t>
              </a:r>
            </a:p>
            <a:p>
              <a:pPr algn="l" defTabSz="977900"/>
              <a:endParaRPr lang="en-US" sz="2400" b="0" baseline="0" dirty="0">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endParaRPr lang="en-US" sz="2800" b="1" baseline="0" dirty="0">
                <a:solidFill>
                  <a:srgbClr val="FFC000"/>
                </a:solidFill>
                <a:latin typeface="Trebuchet MS" pitchFamily="34" charset="0"/>
              </a:endParaRPr>
            </a:p>
            <a:p>
              <a:pPr algn="ctr"/>
              <a:r>
                <a:rPr lang="en-US" sz="3200" b="1" baseline="0" dirty="0">
                  <a:solidFill>
                    <a:srgbClr val="FFC000"/>
                  </a:solidFill>
                  <a:latin typeface="Trebuchet MS" pitchFamily="34" charset="0"/>
                </a:rPr>
                <a:t>Image Quality Check</a:t>
              </a:r>
            </a:p>
            <a:p>
              <a:pPr lvl="0" algn="l" defTabSz="977900"/>
              <a:r>
                <a:rPr lang="en-US" sz="2400" b="0" baseline="0" dirty="0">
                  <a:solidFill>
                    <a:schemeClr val="bg1">
                      <a:lumMod val="75000"/>
                    </a:schemeClr>
                  </a:solidFill>
                  <a:latin typeface="Trebuchet MS" pitchFamily="34" charset="0"/>
                </a:rPr>
                <a:t>Zoom in and look at your images at 100% magnification. If they look good they will print well. </a:t>
              </a:r>
              <a:endParaRPr lang="en-US" sz="2800"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1"/>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2"/>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3"/>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dirty="0">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3"/>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dirty="0">
                      <a:solidFill>
                        <a:schemeClr val="bg1"/>
                      </a:solidFill>
                    </a:rPr>
                    <a:t>DISTORTED</a:t>
                  </a:r>
                  <a:endParaRPr lang="en-US" sz="700" b="1" dirty="0">
                    <a:solidFill>
                      <a:schemeClr val="bg1"/>
                    </a:solidFill>
                  </a:endParaRPr>
                </a:p>
              </p:txBody>
            </p:sp>
          </p:grpSp>
          <p:pic>
            <p:nvPicPr>
              <p:cNvPr id="66" name="Picture 65"/>
              <p:cNvPicPr>
                <a:picLocks noChangeAspect="1"/>
              </p:cNvPicPr>
              <p:nvPr userDrawn="1"/>
            </p:nvPicPr>
            <p:blipFill>
              <a:blip r:embed="rId14"/>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dirty="0">
                    <a:solidFill>
                      <a:schemeClr val="bg1"/>
                    </a:solidFill>
                  </a:rPr>
                  <a:t>Corner</a:t>
                </a:r>
                <a:r>
                  <a:rPr lang="en-US" sz="1600" baseline="0" dirty="0">
                    <a:solidFill>
                      <a:schemeClr val="bg1"/>
                    </a:solidFill>
                  </a:rPr>
                  <a:t> handles</a:t>
                </a:r>
                <a:endParaRPr lang="en-US" sz="1600" dirty="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spid="_x0000_s3265" name="Image" r:id="rId15" imgW="1828440" imgH="1117440" progId="Photoshop.Image.13">
                      <p:embed/>
                    </p:oleObj>
                  </mc:Choice>
                  <mc:Fallback>
                    <p:oleObj name="Image" r:id="rId15" imgW="1828440" imgH="1117440" progId="Photoshop.Image.13">
                      <p:embed/>
                      <p:pic>
                        <p:nvPicPr>
                          <p:cNvPr id="0" name=""/>
                          <p:cNvPicPr/>
                          <p:nvPr/>
                        </p:nvPicPr>
                        <p:blipFill>
                          <a:blip r:embed="rId16"/>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spid="_x0000_s3266" name="Image" r:id="rId17" imgW="1828440" imgH="1117440" progId="Photoshop.Image.13">
                      <p:embed/>
                    </p:oleObj>
                  </mc:Choice>
                  <mc:Fallback>
                    <p:oleObj name="Image" r:id="rId17" imgW="1828440" imgH="1117440" progId="Photoshop.Image.13">
                      <p:embed/>
                      <p:pic>
                        <p:nvPicPr>
                          <p:cNvPr id="0" name=""/>
                          <p:cNvPicPr/>
                          <p:nvPr/>
                        </p:nvPicPr>
                        <p:blipFill>
                          <a:blip r:embed="rId18"/>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dirty="0">
                    <a:solidFill>
                      <a:srgbClr val="92D050"/>
                    </a:solidFill>
                  </a:rPr>
                  <a:t>Good</a:t>
                </a:r>
                <a:r>
                  <a:rPr lang="en-US" sz="1600" baseline="0" dirty="0">
                    <a:solidFill>
                      <a:srgbClr val="92D050"/>
                    </a:solidFill>
                  </a:rPr>
                  <a:t> </a:t>
                </a:r>
                <a:r>
                  <a:rPr lang="en-US" sz="1600" baseline="0" dirty="0">
                    <a:solidFill>
                      <a:schemeClr val="bg1"/>
                    </a:solidFill>
                  </a:rPr>
                  <a:t>printing quality</a:t>
                </a:r>
                <a:endParaRPr lang="en-US" sz="1600" dirty="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dirty="0">
                    <a:solidFill>
                      <a:srgbClr val="FF0000"/>
                    </a:solidFill>
                  </a:rPr>
                  <a:t>Bad </a:t>
                </a:r>
                <a:r>
                  <a:rPr lang="en-US" sz="1600" dirty="0">
                    <a:solidFill>
                      <a:schemeClr val="bg1"/>
                    </a:solidFill>
                  </a:rPr>
                  <a:t>printing quality</a:t>
                </a:r>
              </a:p>
            </p:txBody>
          </p:sp>
        </p:grpSp>
      </p:grpSp>
      <p:sp>
        <p:nvSpPr>
          <p:cNvPr id="35" name="Rounded Rectangle 34"/>
          <p:cNvSpPr/>
          <p:nvPr userDrawn="1"/>
        </p:nvSpPr>
        <p:spPr>
          <a:xfrm>
            <a:off x="789907" y="5392017"/>
            <a:ext cx="42170157"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userDrawn="1"/>
        </p:nvSpPr>
        <p:spPr>
          <a:xfrm>
            <a:off x="0" y="0"/>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7" name="TextBox 36"/>
          <p:cNvSpPr txBox="1"/>
          <p:nvPr userDrawn="1"/>
        </p:nvSpPr>
        <p:spPr>
          <a:xfrm>
            <a:off x="44487207" y="31099467"/>
            <a:ext cx="7629577" cy="1399638"/>
          </a:xfrm>
          <a:prstGeom prst="rect">
            <a:avLst/>
          </a:prstGeom>
          <a:noFill/>
        </p:spPr>
        <p:txBody>
          <a:bodyPr wrap="square" lIns="65304" tIns="32651" rIns="65304" bIns="32651" rtlCol="0">
            <a:spAutoFit/>
          </a:bodyPr>
          <a:lstStyle/>
          <a:p>
            <a:pPr marL="401638" indent="-401638">
              <a:lnSpc>
                <a:spcPts val="2600"/>
              </a:lnSpc>
            </a:pPr>
            <a:r>
              <a:rPr lang="en-US" sz="2800" dirty="0">
                <a:solidFill>
                  <a:schemeClr val="bg1"/>
                </a:solidFill>
              </a:rPr>
              <a:t>©2015</a:t>
            </a:r>
            <a:r>
              <a:rPr lang="en-US" sz="2800" baseline="0" dirty="0">
                <a:solidFill>
                  <a:schemeClr val="bg1"/>
                </a:solidFill>
              </a:rPr>
              <a:t> </a:t>
            </a:r>
            <a:r>
              <a:rPr lang="en-US" sz="2800" dirty="0">
                <a:solidFill>
                  <a:schemeClr val="bg1"/>
                </a:solidFill>
              </a:rPr>
              <a:t>PosterPresentations.com</a:t>
            </a:r>
          </a:p>
          <a:p>
            <a:pPr marL="288925" indent="0">
              <a:lnSpc>
                <a:spcPts val="2600"/>
              </a:lnSpc>
            </a:pPr>
            <a:r>
              <a:rPr lang="en-US" sz="2400" dirty="0">
                <a:solidFill>
                  <a:schemeClr val="bg1"/>
                </a:solidFill>
              </a:rPr>
              <a:t>2117 Fourth Street ,</a:t>
            </a:r>
            <a:r>
              <a:rPr lang="en-US" sz="2400" baseline="0" dirty="0">
                <a:solidFill>
                  <a:schemeClr val="bg1"/>
                </a:solidFill>
              </a:rPr>
              <a:t> Unit C</a:t>
            </a:r>
          </a:p>
          <a:p>
            <a:pPr marL="288925" indent="0">
              <a:lnSpc>
                <a:spcPts val="2600"/>
              </a:lnSpc>
            </a:pPr>
            <a:r>
              <a:rPr lang="en-US" sz="2400" baseline="0" dirty="0">
                <a:solidFill>
                  <a:schemeClr val="bg1"/>
                </a:solidFill>
              </a:rPr>
              <a:t>Berkeley CA </a:t>
            </a:r>
            <a:r>
              <a:rPr lang="en-US" sz="2000" baseline="0" dirty="0">
                <a:solidFill>
                  <a:schemeClr val="bg1"/>
                </a:solidFill>
              </a:rPr>
              <a:t>94710</a:t>
            </a:r>
            <a:endParaRPr lang="en-US" sz="2400" baseline="0" dirty="0">
              <a:solidFill>
                <a:schemeClr val="bg1"/>
              </a:solidFill>
            </a:endParaRPr>
          </a:p>
          <a:p>
            <a:pPr marL="288925" indent="0">
              <a:lnSpc>
                <a:spcPts val="2600"/>
              </a:lnSpc>
            </a:pPr>
            <a:r>
              <a:rPr lang="en-US" sz="2400" b="1" baseline="0" dirty="0">
                <a:solidFill>
                  <a:srgbClr val="FFFF00"/>
                </a:solidFill>
              </a:rPr>
              <a:t>posterpresenter@gmail.com</a:t>
            </a:r>
            <a:endParaRPr lang="en-US" sz="2800" b="1" dirty="0">
              <a:solidFill>
                <a:srgbClr val="FFFF00"/>
              </a:solidFill>
            </a:endParaRPr>
          </a:p>
        </p:txBody>
      </p:sp>
      <p:sp>
        <p:nvSpPr>
          <p:cNvPr id="38" name="Text Box 14"/>
          <p:cNvSpPr txBox="1">
            <a:spLocks noChangeArrowheads="1"/>
          </p:cNvSpPr>
          <p:nvPr userDrawn="1"/>
        </p:nvSpPr>
        <p:spPr bwMode="auto">
          <a:xfrm>
            <a:off x="1484177" y="32124583"/>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11.png"/><Relationship Id="rId3" Type="http://schemas.openxmlformats.org/officeDocument/2006/relationships/hyperlink" Target="https://arxiv.org/pdf/1505.04597.pdf" TargetMode="External"/><Relationship Id="rId7" Type="http://schemas.openxmlformats.org/officeDocument/2006/relationships/image" Target="../media/image14.jpg"/><Relationship Id="rId12" Type="http://schemas.openxmlformats.org/officeDocument/2006/relationships/image" Target="../media/image19.png"/><Relationship Id="rId17" Type="http://schemas.openxmlformats.org/officeDocument/2006/relationships/package" Target="../embeddings/Microsoft_Word_Document.docx"/><Relationship Id="rId2" Type="http://schemas.openxmlformats.org/officeDocument/2006/relationships/slideLayout" Target="../slideLayouts/slideLayout1.xml"/><Relationship Id="rId16" Type="http://schemas.openxmlformats.org/officeDocument/2006/relationships/image" Target="../media/image22.png"/><Relationship Id="rId20" Type="http://schemas.openxmlformats.org/officeDocument/2006/relationships/image" Target="../media/image12.png"/><Relationship Id="rId1" Type="http://schemas.openxmlformats.org/officeDocument/2006/relationships/vmlDrawing" Target="../drawings/vmlDrawing4.v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hyperlink" Target="https://www.kaggle.com/raoulma/nuclei-dsb-2018-tensorflow-u-net-score-0-352" TargetMode="External"/><Relationship Id="rId15" Type="http://schemas.openxmlformats.org/officeDocument/2006/relationships/hyperlink" Target="https://engineering.matterport.com/splash-of-color-instance-segmentation-with-mask-r-cnn-and-tensorflow-7c761e238b46" TargetMode="External"/><Relationship Id="rId10" Type="http://schemas.openxmlformats.org/officeDocument/2006/relationships/image" Target="../media/image17.png"/><Relationship Id="rId19" Type="http://schemas.openxmlformats.org/officeDocument/2006/relationships/package" Target="../embeddings/Microsoft_Word_Document1.docx"/><Relationship Id="rId4" Type="http://schemas.openxmlformats.org/officeDocument/2006/relationships/hyperlink" Target="https://www.kaggle.com/keegil/keras-u-net-starter-lb-0-277?scriptVersionId=2164855" TargetMode="External"/><Relationship Id="rId9" Type="http://schemas.openxmlformats.org/officeDocument/2006/relationships/image" Target="../media/image16.png"/><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a:t>P</a:t>
            </a:r>
            <a:r>
              <a:rPr lang="en-US" altLang="zh-CN" dirty="0"/>
              <a:t>roject Pipeline</a:t>
            </a:r>
            <a:endParaRPr lang="en-US" dirty="0"/>
          </a:p>
        </p:txBody>
      </p:sp>
      <p:sp>
        <p:nvSpPr>
          <p:cNvPr id="9" name="Text Placeholder 8"/>
          <p:cNvSpPr>
            <a:spLocks noGrp="1"/>
          </p:cNvSpPr>
          <p:nvPr>
            <p:ph type="body" sz="quarter" idx="25"/>
          </p:nvPr>
        </p:nvSpPr>
        <p:spPr>
          <a:xfrm>
            <a:off x="32908052" y="5741660"/>
            <a:ext cx="10047018" cy="754045"/>
          </a:xfrm>
        </p:spPr>
        <p:txBody>
          <a:bodyPr/>
          <a:lstStyle/>
          <a:p>
            <a:r>
              <a:rPr lang="en-US" dirty="0"/>
              <a:t>Leaderboard Results</a:t>
            </a:r>
          </a:p>
        </p:txBody>
      </p:sp>
      <p:sp>
        <p:nvSpPr>
          <p:cNvPr id="16" name="Text Placeholder 15"/>
          <p:cNvSpPr>
            <a:spLocks noGrp="1"/>
          </p:cNvSpPr>
          <p:nvPr>
            <p:ph type="body" sz="quarter" idx="150"/>
          </p:nvPr>
        </p:nvSpPr>
        <p:spPr>
          <a:xfrm>
            <a:off x="6250916" y="2271591"/>
            <a:ext cx="31998968" cy="1280160"/>
          </a:xfrm>
        </p:spPr>
        <p:txBody>
          <a:bodyPr>
            <a:noAutofit/>
          </a:bodyPr>
          <a:lstStyle/>
          <a:p>
            <a:r>
              <a:rPr lang="en-US" sz="8000" dirty="0" err="1"/>
              <a:t>Chengyin</a:t>
            </a:r>
            <a:r>
              <a:rPr lang="en-US" sz="8000" dirty="0"/>
              <a:t> Liu &amp; Ran Jin</a:t>
            </a:r>
          </a:p>
        </p:txBody>
      </p:sp>
      <p:sp>
        <p:nvSpPr>
          <p:cNvPr id="18" name="Text Placeholder 17"/>
          <p:cNvSpPr>
            <a:spLocks noGrp="1"/>
          </p:cNvSpPr>
          <p:nvPr>
            <p:ph type="body" sz="quarter" idx="153"/>
          </p:nvPr>
        </p:nvSpPr>
        <p:spPr>
          <a:xfrm>
            <a:off x="6250916" y="465813"/>
            <a:ext cx="31998968" cy="1805778"/>
          </a:xfrm>
        </p:spPr>
        <p:txBody>
          <a:bodyPr>
            <a:normAutofit lnSpcReduction="10000"/>
          </a:bodyPr>
          <a:lstStyle/>
          <a:p>
            <a:r>
              <a:rPr lang="en-US" dirty="0"/>
              <a:t>COMP</a:t>
            </a:r>
            <a:r>
              <a:rPr lang="zh-CN" altLang="en-US" dirty="0"/>
              <a:t> </a:t>
            </a:r>
            <a:r>
              <a:rPr lang="en-US" altLang="zh-CN" dirty="0"/>
              <a:t>540</a:t>
            </a:r>
            <a:r>
              <a:rPr lang="zh-CN" altLang="en-US" dirty="0"/>
              <a:t> </a:t>
            </a:r>
            <a:r>
              <a:rPr lang="en-US" altLang="zh-CN" dirty="0"/>
              <a:t>Final Project</a:t>
            </a:r>
            <a:endParaRPr lang="en-US" dirty="0"/>
          </a:p>
          <a:p>
            <a:endParaRPr lang="en-US" dirty="0"/>
          </a:p>
        </p:txBody>
      </p:sp>
      <p:sp>
        <p:nvSpPr>
          <p:cNvPr id="21" name="Flowchart: Process 20"/>
          <p:cNvSpPr/>
          <p:nvPr/>
        </p:nvSpPr>
        <p:spPr>
          <a:xfrm>
            <a:off x="11523110" y="5537373"/>
            <a:ext cx="20785689" cy="16888912"/>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5" name="Flowchart: Process 24"/>
          <p:cNvSpPr/>
          <p:nvPr/>
        </p:nvSpPr>
        <p:spPr>
          <a:xfrm>
            <a:off x="11540308" y="22922165"/>
            <a:ext cx="20768492" cy="9334198"/>
          </a:xfrm>
          <a:prstGeom prst="flowChartProcess">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27" name="Arrow: Down 26"/>
          <p:cNvSpPr/>
          <p:nvPr/>
        </p:nvSpPr>
        <p:spPr>
          <a:xfrm>
            <a:off x="5499245" y="12356335"/>
            <a:ext cx="975966" cy="40408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p:cNvSpPr/>
          <p:nvPr/>
        </p:nvSpPr>
        <p:spPr>
          <a:xfrm>
            <a:off x="5499245" y="8810929"/>
            <a:ext cx="975966" cy="40408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21043455" y="5624285"/>
            <a:ext cx="1809059" cy="923330"/>
          </a:xfrm>
          <a:prstGeom prst="rect">
            <a:avLst/>
          </a:prstGeom>
          <a:noFill/>
        </p:spPr>
        <p:txBody>
          <a:bodyPr wrap="none" rtlCol="0">
            <a:spAutoFit/>
          </a:bodyPr>
          <a:lstStyle/>
          <a:p>
            <a:pPr lvl="0" algn="ctr">
              <a:spcBef>
                <a:spcPct val="20000"/>
              </a:spcBef>
            </a:pPr>
            <a:r>
              <a:rPr lang="en-US" sz="5400" b="1" u="sng" dirty="0">
                <a:solidFill>
                  <a:srgbClr val="4472C4">
                    <a:lumMod val="50000"/>
                  </a:srgbClr>
                </a:solidFill>
              </a:rPr>
              <a:t>U-net</a:t>
            </a:r>
          </a:p>
        </p:txBody>
      </p:sp>
      <p:sp>
        <p:nvSpPr>
          <p:cNvPr id="40" name="Rectangle 39"/>
          <p:cNvSpPr/>
          <p:nvPr/>
        </p:nvSpPr>
        <p:spPr>
          <a:xfrm>
            <a:off x="20272863" y="23303154"/>
            <a:ext cx="3565662" cy="923330"/>
          </a:xfrm>
          <a:prstGeom prst="rect">
            <a:avLst/>
          </a:prstGeom>
        </p:spPr>
        <p:txBody>
          <a:bodyPr wrap="none">
            <a:spAutoFit/>
          </a:bodyPr>
          <a:lstStyle/>
          <a:p>
            <a:pPr lvl="0">
              <a:spcBef>
                <a:spcPct val="20000"/>
              </a:spcBef>
            </a:pPr>
            <a:r>
              <a:rPr lang="en-US" sz="5400" b="1" u="sng" dirty="0">
                <a:solidFill>
                  <a:srgbClr val="4472C4">
                    <a:lumMod val="50000"/>
                  </a:srgbClr>
                </a:solidFill>
              </a:rPr>
              <a:t>Mask RCNN</a:t>
            </a:r>
          </a:p>
        </p:txBody>
      </p:sp>
      <p:sp>
        <p:nvSpPr>
          <p:cNvPr id="55" name="Rectangle 54"/>
          <p:cNvSpPr/>
          <p:nvPr/>
        </p:nvSpPr>
        <p:spPr>
          <a:xfrm>
            <a:off x="17645156" y="6859029"/>
            <a:ext cx="9735921" cy="1113544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p:cNvSpPr/>
          <p:nvPr/>
        </p:nvSpPr>
        <p:spPr>
          <a:xfrm>
            <a:off x="18977225" y="7685027"/>
            <a:ext cx="7408411" cy="466046"/>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Train the model in training/validation set</a:t>
            </a:r>
          </a:p>
        </p:txBody>
      </p:sp>
      <p:sp>
        <p:nvSpPr>
          <p:cNvPr id="57" name="Rectangle: Rounded Corners 56"/>
          <p:cNvSpPr/>
          <p:nvPr/>
        </p:nvSpPr>
        <p:spPr>
          <a:xfrm>
            <a:off x="18977225" y="8607563"/>
            <a:ext cx="7387955" cy="406731"/>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Validate the parameter in training/validation set</a:t>
            </a:r>
          </a:p>
        </p:txBody>
      </p:sp>
      <p:sp>
        <p:nvSpPr>
          <p:cNvPr id="58" name="Rectangle: Rounded Corners 57"/>
          <p:cNvSpPr/>
          <p:nvPr/>
        </p:nvSpPr>
        <p:spPr>
          <a:xfrm>
            <a:off x="18977226" y="9504852"/>
            <a:ext cx="7408410" cy="382635"/>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Test the model in testing set</a:t>
            </a:r>
          </a:p>
        </p:txBody>
      </p:sp>
      <p:sp>
        <p:nvSpPr>
          <p:cNvPr id="59" name="Rectangle: Rounded Corners 58"/>
          <p:cNvSpPr/>
          <p:nvPr/>
        </p:nvSpPr>
        <p:spPr>
          <a:xfrm>
            <a:off x="18977225" y="10404010"/>
            <a:ext cx="7367499" cy="441454"/>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Combine the results from different models</a:t>
            </a:r>
          </a:p>
        </p:txBody>
      </p:sp>
      <p:sp>
        <p:nvSpPr>
          <p:cNvPr id="60" name="Arrow: Down 59"/>
          <p:cNvSpPr/>
          <p:nvPr/>
        </p:nvSpPr>
        <p:spPr>
          <a:xfrm>
            <a:off x="22307444" y="8265192"/>
            <a:ext cx="734544" cy="23454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Down 61"/>
          <p:cNvSpPr/>
          <p:nvPr/>
        </p:nvSpPr>
        <p:spPr>
          <a:xfrm>
            <a:off x="22338415" y="9999926"/>
            <a:ext cx="736075" cy="207888"/>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p:cNvSpPr/>
          <p:nvPr/>
        </p:nvSpPr>
        <p:spPr>
          <a:xfrm>
            <a:off x="20523589" y="6948821"/>
            <a:ext cx="4180120" cy="553998"/>
          </a:xfrm>
          <a:prstGeom prst="rect">
            <a:avLst/>
          </a:prstGeom>
          <a:noFill/>
        </p:spPr>
        <p:txBody>
          <a:bodyPr wrap="none" lIns="91440" tIns="45720" rIns="91440" bIns="45720">
            <a:spAutoFit/>
          </a:bodyPr>
          <a:lstStyle/>
          <a:p>
            <a:pPr algn="ctr"/>
            <a:r>
              <a:rPr lang="en-US" sz="3000" dirty="0">
                <a:ln w="0"/>
                <a:effectLst>
                  <a:outerShdw blurRad="38100" dist="19050" dir="2700000" algn="tl" rotWithShape="0">
                    <a:schemeClr val="dk1">
                      <a:alpha val="40000"/>
                    </a:schemeClr>
                  </a:outerShdw>
                </a:effectLst>
              </a:rPr>
              <a:t>Building Predictive Model</a:t>
            </a:r>
            <a:endParaRPr lang="en-US" sz="3000" b="0" cap="none" spc="0" dirty="0">
              <a:ln w="0"/>
              <a:solidFill>
                <a:schemeClr val="tx1"/>
              </a:solidFill>
              <a:effectLst>
                <a:outerShdw blurRad="38100" dist="19050" dir="2700000" algn="tl" rotWithShape="0">
                  <a:schemeClr val="dk1">
                    <a:alpha val="40000"/>
                  </a:schemeClr>
                </a:outerShdw>
              </a:effectLst>
            </a:endParaRPr>
          </a:p>
        </p:txBody>
      </p:sp>
      <p:sp>
        <p:nvSpPr>
          <p:cNvPr id="78" name="Text Placeholder 3"/>
          <p:cNvSpPr>
            <a:spLocks noGrp="1"/>
          </p:cNvSpPr>
          <p:nvPr>
            <p:ph type="body" sz="quarter" idx="21"/>
          </p:nvPr>
        </p:nvSpPr>
        <p:spPr>
          <a:xfrm>
            <a:off x="11798220" y="6658371"/>
            <a:ext cx="5846936" cy="15308784"/>
          </a:xfrm>
        </p:spPr>
        <p:txBody>
          <a:bodyPr/>
          <a:lstStyle/>
          <a:p>
            <a:pPr lvl="0"/>
            <a:r>
              <a:rPr lang="en-US" b="1" dirty="0"/>
              <a:t>Why U-net?</a:t>
            </a:r>
          </a:p>
          <a:p>
            <a:r>
              <a:rPr lang="en-US" altLang="zh-CN" dirty="0"/>
              <a:t>The architecture of this model is consisted of two paths. As we input the images, it captures the structure and contracts it down to the bottom by successive layers, where pooling</a:t>
            </a:r>
            <a:r>
              <a:rPr lang="zh-CN" altLang="en-US" dirty="0"/>
              <a:t> </a:t>
            </a:r>
            <a:r>
              <a:rPr lang="en-US" altLang="zh-CN" dirty="0"/>
              <a:t>operators are replaced by </a:t>
            </a:r>
            <a:r>
              <a:rPr lang="en-US" altLang="zh-CN" dirty="0" err="1"/>
              <a:t>unsampling</a:t>
            </a:r>
            <a:r>
              <a:rPr lang="en-US" altLang="zh-CN" dirty="0"/>
              <a:t> operators in order to increase the resolution.</a:t>
            </a:r>
            <a:r>
              <a:rPr lang="zh-CN" altLang="en-US" dirty="0"/>
              <a:t> </a:t>
            </a:r>
            <a:r>
              <a:rPr lang="en-US" altLang="zh-CN" dirty="0"/>
              <a:t>Thus, by combining the high resolution features with </a:t>
            </a:r>
            <a:r>
              <a:rPr lang="en-US" altLang="zh-CN" dirty="0" err="1"/>
              <a:t>unsampled</a:t>
            </a:r>
            <a:r>
              <a:rPr lang="en-US" altLang="zh-CN" dirty="0"/>
              <a:t> operators, it enables precise localization precisely to propagate context information to higher resolution. It was showed that such network can be well trained from an end to end with few images which is our case here. </a:t>
            </a:r>
          </a:p>
          <a:p>
            <a:r>
              <a:rPr lang="en-US" altLang="zh-CN" b="1" dirty="0"/>
              <a:t>Parameter combinations:</a:t>
            </a:r>
          </a:p>
          <a:p>
            <a:pPr marL="457200" indent="-457200">
              <a:buFont typeface="+mj-lt"/>
              <a:buAutoNum type="arabicPeriod"/>
            </a:pPr>
            <a:r>
              <a:rPr lang="en-US" altLang="zh-CN" dirty="0"/>
              <a:t>Learning rate: </a:t>
            </a:r>
            <a:r>
              <a:rPr lang="en-US" altLang="zh-CN" dirty="0">
                <a:solidFill>
                  <a:srgbClr val="FF0000"/>
                </a:solidFill>
              </a:rPr>
              <a:t>0.001</a:t>
            </a:r>
            <a:r>
              <a:rPr lang="en-US" altLang="zh-CN" dirty="0"/>
              <a:t>, 0.0001 (Adam)</a:t>
            </a:r>
          </a:p>
          <a:p>
            <a:pPr marL="457200" indent="-457200">
              <a:buFont typeface="+mj-lt"/>
              <a:buAutoNum type="arabicPeriod"/>
            </a:pPr>
            <a:r>
              <a:rPr lang="en-US" altLang="zh-CN" dirty="0"/>
              <a:t>Starting depth of the network: 8, 16, </a:t>
            </a:r>
            <a:r>
              <a:rPr lang="en-US" altLang="zh-CN" dirty="0">
                <a:solidFill>
                  <a:srgbClr val="FF0000"/>
                </a:solidFill>
              </a:rPr>
              <a:t>32</a:t>
            </a:r>
            <a:r>
              <a:rPr lang="en-US" altLang="zh-CN" dirty="0"/>
              <a:t>, 64.  </a:t>
            </a:r>
          </a:p>
          <a:p>
            <a:pPr marL="457200" indent="-457200">
              <a:buFont typeface="+mj-lt"/>
              <a:buAutoNum type="arabicPeriod"/>
            </a:pPr>
            <a:r>
              <a:rPr lang="en-US" altLang="zh-CN" dirty="0"/>
              <a:t>Image size: 128*128, 256*256, </a:t>
            </a:r>
            <a:r>
              <a:rPr lang="en-US" altLang="zh-CN" dirty="0">
                <a:solidFill>
                  <a:srgbClr val="FF0000"/>
                </a:solidFill>
              </a:rPr>
              <a:t>384*384</a:t>
            </a:r>
            <a:r>
              <a:rPr lang="en-US" altLang="zh-CN" dirty="0"/>
              <a:t>, 512*512 </a:t>
            </a:r>
          </a:p>
          <a:p>
            <a:pPr marL="457200" indent="-457200">
              <a:buFont typeface="+mj-lt"/>
              <a:buAutoNum type="arabicPeriod"/>
            </a:pPr>
            <a:r>
              <a:rPr lang="en-US" altLang="zh-CN" dirty="0"/>
              <a:t>Batch size:</a:t>
            </a:r>
            <a:r>
              <a:rPr lang="en-US" altLang="zh-CN" dirty="0">
                <a:solidFill>
                  <a:srgbClr val="FF0000"/>
                </a:solidFill>
              </a:rPr>
              <a:t> 8</a:t>
            </a:r>
            <a:r>
              <a:rPr lang="en-US" altLang="zh-CN" dirty="0"/>
              <a:t>, 16</a:t>
            </a:r>
          </a:p>
          <a:p>
            <a:pPr marL="457200" indent="-457200">
              <a:buFont typeface="+mj-lt"/>
              <a:buAutoNum type="arabicPeriod"/>
            </a:pPr>
            <a:r>
              <a:rPr lang="en-US" altLang="zh-CN" dirty="0"/>
              <a:t>Number of epochs: </a:t>
            </a:r>
            <a:r>
              <a:rPr lang="en-US" altLang="zh-CN" dirty="0">
                <a:solidFill>
                  <a:srgbClr val="FF0000"/>
                </a:solidFill>
              </a:rPr>
              <a:t>30</a:t>
            </a:r>
            <a:r>
              <a:rPr lang="en-US" altLang="zh-CN" dirty="0"/>
              <a:t>, 50.</a:t>
            </a:r>
          </a:p>
          <a:p>
            <a:pPr marL="457200" indent="-457200">
              <a:buFont typeface="+mj-lt"/>
              <a:buAutoNum type="arabicPeriod"/>
            </a:pPr>
            <a:r>
              <a:rPr lang="en-US" altLang="zh-CN" dirty="0"/>
              <a:t>Filter size: (7,7), </a:t>
            </a:r>
            <a:r>
              <a:rPr lang="en-US" altLang="zh-CN" dirty="0">
                <a:solidFill>
                  <a:srgbClr val="FF0000"/>
                </a:solidFill>
              </a:rPr>
              <a:t>(3,3)</a:t>
            </a:r>
            <a:r>
              <a:rPr lang="en-US" altLang="zh-CN" dirty="0"/>
              <a:t>, (2,2)</a:t>
            </a:r>
          </a:p>
          <a:p>
            <a:r>
              <a:rPr lang="en-US" altLang="zh-CN" dirty="0"/>
              <a:t>The numbers written in red is the best combination (corresponds to highest accuracy).</a:t>
            </a:r>
          </a:p>
          <a:p>
            <a:r>
              <a:rPr lang="en-US" altLang="zh-CN" b="1" dirty="0"/>
              <a:t>Additional stuff:</a:t>
            </a:r>
          </a:p>
          <a:p>
            <a:pPr marL="457200" indent="-457200">
              <a:buFont typeface="+mj-lt"/>
              <a:buAutoNum type="arabicPeriod"/>
            </a:pPr>
            <a:r>
              <a:rPr lang="en-US" altLang="zh-CN" dirty="0"/>
              <a:t>Added dropout after each convolutional layer to control over-fitting.</a:t>
            </a:r>
            <a:r>
              <a:rPr lang="en-US" altLang="zh-CN" b="1" dirty="0"/>
              <a:t> </a:t>
            </a:r>
          </a:p>
          <a:p>
            <a:pPr marL="457200" indent="-457200">
              <a:buFont typeface="+mj-lt"/>
              <a:buAutoNum type="arabicPeriod"/>
            </a:pPr>
            <a:endParaRPr lang="en-US" altLang="zh-CN" dirty="0"/>
          </a:p>
          <a:p>
            <a:r>
              <a:rPr lang="en-US" b="1" dirty="0"/>
              <a:t>Reference: </a:t>
            </a:r>
          </a:p>
          <a:p>
            <a:r>
              <a:rPr lang="en-US" altLang="zh-CN" u="sng" dirty="0">
                <a:hlinkClick r:id="rId3"/>
              </a:rPr>
              <a:t>https://arxiv.org/pdf/1505.04597.pdf</a:t>
            </a:r>
            <a:endParaRPr lang="en-US" altLang="zh-CN" u="sng" dirty="0"/>
          </a:p>
          <a:p>
            <a:r>
              <a:rPr lang="en-US" altLang="zh-CN" u="sng" dirty="0">
                <a:hlinkClick r:id="rId4"/>
              </a:rPr>
              <a:t>https://www.kaggle.com/keegil/keras-u-net-starter-lb-0-277?scriptVersionId=2164855</a:t>
            </a:r>
            <a:endParaRPr lang="en-US" altLang="zh-CN" dirty="0"/>
          </a:p>
          <a:p>
            <a:r>
              <a:rPr lang="en-US" altLang="zh-CN" u="sng" dirty="0">
                <a:hlinkClick r:id="rId5"/>
              </a:rPr>
              <a:t>https://www.kaggle.com/raoulma/nuclei-dsb-2018-tensorflow-u-net-score-0-352</a:t>
            </a:r>
            <a:endParaRPr lang="en-US" altLang="zh-CN" u="sng" dirty="0"/>
          </a:p>
        </p:txBody>
      </p:sp>
      <p:sp>
        <p:nvSpPr>
          <p:cNvPr id="80" name="Arrow: Down 79"/>
          <p:cNvSpPr/>
          <p:nvPr/>
        </p:nvSpPr>
        <p:spPr>
          <a:xfrm rot="16200000">
            <a:off x="27543957" y="16478189"/>
            <a:ext cx="734544" cy="54526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8520550" y="14313840"/>
            <a:ext cx="3326577" cy="36806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altLang="zh-CN" sz="2400" b="1" dirty="0"/>
              <a:t>Result:</a:t>
            </a:r>
          </a:p>
          <a:p>
            <a:pPr lvl="0" algn="ctr"/>
            <a:r>
              <a:rPr lang="en-US" altLang="zh-CN" sz="2400" b="1" dirty="0"/>
              <a:t>Stage 1: </a:t>
            </a:r>
          </a:p>
          <a:p>
            <a:pPr lvl="0" algn="ctr"/>
            <a:r>
              <a:rPr lang="en-US" altLang="zh-CN" sz="2400" dirty="0"/>
              <a:t>Baseline: 0.252</a:t>
            </a:r>
          </a:p>
          <a:p>
            <a:pPr lvl="0" algn="ctr"/>
            <a:r>
              <a:rPr lang="en-US" altLang="zh-CN" sz="2400" dirty="0"/>
              <a:t>Best: 0.324</a:t>
            </a:r>
          </a:p>
          <a:p>
            <a:pPr lvl="0" algn="ctr"/>
            <a:r>
              <a:rPr lang="en-US" altLang="zh-CN" sz="2400" b="1" dirty="0"/>
              <a:t>Stage 2: </a:t>
            </a:r>
          </a:p>
          <a:p>
            <a:pPr lvl="0" algn="ctr"/>
            <a:r>
              <a:rPr lang="en-US" altLang="zh-CN" sz="2400" dirty="0"/>
              <a:t>Final: 0.422</a:t>
            </a:r>
          </a:p>
        </p:txBody>
      </p:sp>
      <p:sp>
        <p:nvSpPr>
          <p:cNvPr id="83" name="Text Placeholder 46"/>
          <p:cNvSpPr>
            <a:spLocks noGrp="1"/>
          </p:cNvSpPr>
          <p:nvPr>
            <p:ph type="body" sz="quarter" idx="29"/>
          </p:nvPr>
        </p:nvSpPr>
        <p:spPr>
          <a:xfrm>
            <a:off x="32941626" y="20367079"/>
            <a:ext cx="10047018" cy="717677"/>
          </a:xfrm>
        </p:spPr>
        <p:txBody>
          <a:bodyPr/>
          <a:lstStyle/>
          <a:p>
            <a:r>
              <a:rPr lang="en-US" dirty="0"/>
              <a:t>Our takeaways</a:t>
            </a:r>
          </a:p>
        </p:txBody>
      </p:sp>
      <p:sp>
        <p:nvSpPr>
          <p:cNvPr id="84" name="Text Placeholder 47"/>
          <p:cNvSpPr>
            <a:spLocks noGrp="1"/>
          </p:cNvSpPr>
          <p:nvPr>
            <p:ph type="body" sz="quarter" idx="30"/>
          </p:nvPr>
        </p:nvSpPr>
        <p:spPr>
          <a:xfrm>
            <a:off x="32964194" y="21119164"/>
            <a:ext cx="10052050" cy="7540057"/>
          </a:xfrm>
        </p:spPr>
        <p:txBody>
          <a:bodyPr/>
          <a:lstStyle/>
          <a:p>
            <a:pPr marL="285750" lvl="0" indent="-285750">
              <a:buFont typeface="Arial"/>
              <a:buChar char="•"/>
            </a:pPr>
            <a:r>
              <a:rPr lang="en-US" altLang="zh-CN" dirty="0">
                <a:latin typeface="Calibri"/>
                <a:cs typeface="Calibri"/>
              </a:rPr>
              <a:t>EDA is extremely important for us to understand the data, also how to specifically approach the problem using the data available, and how to turn those data into an executable phase.</a:t>
            </a:r>
          </a:p>
          <a:p>
            <a:pPr marL="285750" lvl="0" indent="-285750">
              <a:buFont typeface="Arial"/>
              <a:buChar char="•"/>
            </a:pPr>
            <a:r>
              <a:rPr lang="en-US" altLang="zh-CN" dirty="0">
                <a:latin typeface="Calibri"/>
                <a:cs typeface="Calibri"/>
              </a:rPr>
              <a:t>As validation loss goes down, it does not necessarily mean that the accuracy would go up.</a:t>
            </a:r>
          </a:p>
          <a:p>
            <a:pPr marL="285750" lvl="0" indent="-285750">
              <a:buFont typeface="Arial"/>
              <a:buChar char="•"/>
            </a:pPr>
            <a:r>
              <a:rPr lang="en-US" altLang="zh-CN" dirty="0">
                <a:latin typeface="Calibri"/>
                <a:cs typeface="Calibri"/>
              </a:rPr>
              <a:t>For every run, even with the same parameters and model, the accuracy could vary probability within + or – 0.05 accuracy range.</a:t>
            </a:r>
          </a:p>
          <a:p>
            <a:pPr marL="285750" lvl="0" indent="-285750">
              <a:buFont typeface="Arial"/>
              <a:buChar char="•"/>
            </a:pPr>
            <a:r>
              <a:rPr lang="en-US" altLang="zh-CN" dirty="0">
                <a:latin typeface="Calibri"/>
                <a:cs typeface="Calibri"/>
              </a:rPr>
              <a:t>Resizing images is easier for training but it does make some of the images lose information in the sense that if an image of 256*256 was downsized to 128*128, some information of the original image is lost. Thus, this is a trade off between complexity of training and information presented in the images.</a:t>
            </a:r>
          </a:p>
          <a:p>
            <a:pPr marL="285750" lvl="0" indent="-285750">
              <a:buFont typeface="Arial"/>
              <a:buChar char="•"/>
            </a:pPr>
            <a:r>
              <a:rPr lang="en-US" altLang="zh-CN" dirty="0">
                <a:latin typeface="Calibri"/>
                <a:cs typeface="Calibri"/>
              </a:rPr>
              <a:t>Deeper Neural Networks capture more model structure than the shallower ones.</a:t>
            </a:r>
          </a:p>
          <a:p>
            <a:pPr marL="285750" lvl="0" indent="-285750">
              <a:buFont typeface="Arial"/>
              <a:buChar char="•"/>
            </a:pPr>
            <a:r>
              <a:rPr lang="en-US" altLang="zh-CN" dirty="0">
                <a:latin typeface="Calibri"/>
                <a:cs typeface="Calibri"/>
              </a:rPr>
              <a:t>Algorithms like U-net are quite complicated in terms of number of layers and depth which would cause really long training time if executed on our own laptops. Thus, a lot of times we would have to rely on other services like AWS or Google </a:t>
            </a:r>
            <a:r>
              <a:rPr lang="en-US" altLang="zh-CN" dirty="0" err="1">
                <a:latin typeface="Calibri"/>
                <a:cs typeface="Calibri"/>
              </a:rPr>
              <a:t>Colab</a:t>
            </a:r>
            <a:r>
              <a:rPr lang="en-US" altLang="zh-CN" dirty="0">
                <a:latin typeface="Calibri"/>
                <a:cs typeface="Calibri"/>
              </a:rPr>
              <a:t> that significantly optimizes the running time. </a:t>
            </a:r>
          </a:p>
          <a:p>
            <a:pPr marL="342900" indent="-342900">
              <a:buFont typeface="Arial" panose="020B0604020202020204" pitchFamily="34" charset="0"/>
              <a:buChar char="•"/>
            </a:pPr>
            <a:endParaRPr lang="en-US" dirty="0">
              <a:latin typeface="Calibri"/>
              <a:cs typeface="Calibri"/>
            </a:endParaRPr>
          </a:p>
        </p:txBody>
      </p:sp>
      <p:pic>
        <p:nvPicPr>
          <p:cNvPr id="90" name="Picture 89"/>
          <p:cNvPicPr>
            <a:picLocks noChangeAspect="1"/>
          </p:cNvPicPr>
          <p:nvPr/>
        </p:nvPicPr>
        <p:blipFill>
          <a:blip r:embed="rId6"/>
          <a:stretch>
            <a:fillRect/>
          </a:stretch>
        </p:blipFill>
        <p:spPr>
          <a:xfrm>
            <a:off x="33959654" y="28834413"/>
            <a:ext cx="8523301" cy="2312524"/>
          </a:xfrm>
          <a:prstGeom prst="rect">
            <a:avLst/>
          </a:prstGeom>
        </p:spPr>
      </p:pic>
      <p:sp>
        <p:nvSpPr>
          <p:cNvPr id="91" name="Text Placeholder 40"/>
          <p:cNvSpPr>
            <a:spLocks noGrp="1"/>
          </p:cNvSpPr>
          <p:nvPr>
            <p:ph type="body" sz="quarter" idx="23"/>
          </p:nvPr>
        </p:nvSpPr>
        <p:spPr>
          <a:xfrm>
            <a:off x="11540308" y="24674625"/>
            <a:ext cx="6481842" cy="7331216"/>
          </a:xfrm>
        </p:spPr>
        <p:txBody>
          <a:bodyPr/>
          <a:lstStyle/>
          <a:p>
            <a:r>
              <a:rPr lang="en-US" b="1" dirty="0">
                <a:latin typeface="Cambria"/>
                <a:cs typeface="Cambria"/>
              </a:rPr>
              <a:t>O</a:t>
            </a:r>
            <a:r>
              <a:rPr lang="en-US" altLang="zh-CN" b="1" dirty="0">
                <a:latin typeface="Cambria"/>
                <a:cs typeface="Cambria"/>
              </a:rPr>
              <a:t>verview</a:t>
            </a:r>
            <a:r>
              <a:rPr lang="en-US" b="1" dirty="0">
                <a:latin typeface="Cambria"/>
                <a:cs typeface="Cambria"/>
              </a:rPr>
              <a:t>:</a:t>
            </a:r>
          </a:p>
          <a:p>
            <a:r>
              <a:rPr lang="en-US" altLang="zh-CN" dirty="0">
                <a:latin typeface="Cambria"/>
                <a:cs typeface="Cambria"/>
              </a:rPr>
              <a:t>Mask R-CNN improves the Faster R-CNN by adding a third branch that gives the output of the object mask from Faster R-CNN. It has two stages. The first stage scans the image to generate proposals (Region Proposal Network - RPN), and the second stage classifies the proposals to generate bounding boxes and masks as we see in the image in the middle. </a:t>
            </a:r>
          </a:p>
          <a:p>
            <a:r>
              <a:rPr lang="en-US" dirty="0">
                <a:latin typeface="Cambria"/>
                <a:cs typeface="Cambria"/>
              </a:rPr>
              <a:t>It is consisted of three modules:</a:t>
            </a:r>
          </a:p>
          <a:p>
            <a:pPr marL="457200" indent="-457200">
              <a:buFont typeface="+mj-lt"/>
              <a:buAutoNum type="arabicPeriod"/>
            </a:pPr>
            <a:r>
              <a:rPr lang="en-US" dirty="0">
                <a:latin typeface="Cambria"/>
                <a:cs typeface="Cambria"/>
              </a:rPr>
              <a:t>Backbone</a:t>
            </a:r>
          </a:p>
          <a:p>
            <a:pPr marL="1943025" lvl="1" indent="-457200">
              <a:buFont typeface="Wingdings" charset="2"/>
              <a:buAutoNum type="circleNumWdBlackPlain"/>
            </a:pPr>
            <a:r>
              <a:rPr lang="en-US" altLang="zh-CN" sz="2400" dirty="0">
                <a:latin typeface="Cambria"/>
                <a:cs typeface="Cambria"/>
              </a:rPr>
              <a:t>Region Proposal Network – RPN</a:t>
            </a:r>
          </a:p>
          <a:p>
            <a:pPr marL="1943025" lvl="1" indent="-457200">
              <a:buFont typeface="Wingdings" charset="2"/>
              <a:buAutoNum type="circleNumWdBlackPlain"/>
            </a:pPr>
            <a:r>
              <a:rPr lang="en-US" altLang="zh-CN" sz="2400" dirty="0"/>
              <a:t>Feature Pyramid Network (FPN)</a:t>
            </a:r>
            <a:endParaRPr lang="en-US" sz="2400" dirty="0">
              <a:latin typeface="Cambria"/>
              <a:cs typeface="Cambria"/>
            </a:endParaRPr>
          </a:p>
          <a:p>
            <a:pPr marL="457200" indent="-457200">
              <a:buFont typeface="+mj-lt"/>
              <a:buAutoNum type="arabicPeriod"/>
            </a:pPr>
            <a:r>
              <a:rPr lang="en-US" dirty="0">
                <a:latin typeface="Cambria"/>
                <a:cs typeface="Cambria"/>
              </a:rPr>
              <a:t>ROI Classifier &amp; Bounding Box </a:t>
            </a:r>
            <a:r>
              <a:rPr lang="en-US" dirty="0" err="1">
                <a:latin typeface="Cambria"/>
                <a:cs typeface="Cambria"/>
              </a:rPr>
              <a:t>Regressor</a:t>
            </a:r>
            <a:endParaRPr lang="en-US" dirty="0">
              <a:latin typeface="Cambria"/>
              <a:cs typeface="Cambria"/>
            </a:endParaRPr>
          </a:p>
          <a:p>
            <a:pPr marL="457200" indent="-457200">
              <a:buFont typeface="+mj-lt"/>
              <a:buAutoNum type="arabicPeriod"/>
            </a:pPr>
            <a:r>
              <a:rPr lang="en-US" dirty="0">
                <a:latin typeface="Cambria"/>
                <a:cs typeface="Cambria"/>
              </a:rPr>
              <a:t>Segmentation Masks</a:t>
            </a:r>
          </a:p>
        </p:txBody>
      </p:sp>
      <p:pic>
        <p:nvPicPr>
          <p:cNvPr id="2" name="图片 1" descr="rice-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6313"/>
            <a:ext cx="11356953" cy="4470555"/>
          </a:xfrm>
          <a:prstGeom prst="rect">
            <a:avLst/>
          </a:prstGeom>
        </p:spPr>
      </p:pic>
      <p:pic>
        <p:nvPicPr>
          <p:cNvPr id="109" name="图片 108" descr="rice-logo.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308800" y="36313"/>
            <a:ext cx="11705609" cy="4607800"/>
          </a:xfrm>
          <a:prstGeom prst="rect">
            <a:avLst/>
          </a:prstGeom>
        </p:spPr>
      </p:pic>
      <p:sp>
        <p:nvSpPr>
          <p:cNvPr id="110" name="Rectangle: Rounded Corners 8">
            <a:extLst>
              <a:ext uri="{FF2B5EF4-FFF2-40B4-BE49-F238E27FC236}">
                <a16:creationId xmlns:a16="http://schemas.microsoft.com/office/drawing/2014/main" id="{68686F31-592C-994B-B29A-A1FC7B6404B8}"/>
              </a:ext>
            </a:extLst>
          </p:cNvPr>
          <p:cNvSpPr/>
          <p:nvPr/>
        </p:nvSpPr>
        <p:spPr>
          <a:xfrm>
            <a:off x="2914746" y="12957270"/>
            <a:ext cx="6192610" cy="632464"/>
          </a:xfrm>
          <a:prstGeom prst="roundRect">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dirty="0">
                <a:solidFill>
                  <a:schemeClr val="bg1"/>
                </a:solidFill>
              </a:rPr>
              <a:t>Our Takeaways</a:t>
            </a:r>
          </a:p>
        </p:txBody>
      </p:sp>
      <p:sp>
        <p:nvSpPr>
          <p:cNvPr id="111" name="Rectangle: Rounded Corners 8">
            <a:extLst>
              <a:ext uri="{FF2B5EF4-FFF2-40B4-BE49-F238E27FC236}">
                <a16:creationId xmlns:a16="http://schemas.microsoft.com/office/drawing/2014/main" id="{68686F31-592C-994B-B29A-A1FC7B6404B8}"/>
              </a:ext>
            </a:extLst>
          </p:cNvPr>
          <p:cNvSpPr/>
          <p:nvPr/>
        </p:nvSpPr>
        <p:spPr>
          <a:xfrm>
            <a:off x="2890923" y="7905519"/>
            <a:ext cx="6192610" cy="632464"/>
          </a:xfrm>
          <a:prstGeom prst="roundRect">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dirty="0">
                <a:solidFill>
                  <a:schemeClr val="bg1"/>
                </a:solidFill>
              </a:rPr>
              <a:t>Exploratory Data Analysis </a:t>
            </a:r>
          </a:p>
        </p:txBody>
      </p:sp>
      <p:sp>
        <p:nvSpPr>
          <p:cNvPr id="112" name="Rectangle: Rounded Corners 8">
            <a:extLst>
              <a:ext uri="{FF2B5EF4-FFF2-40B4-BE49-F238E27FC236}">
                <a16:creationId xmlns:a16="http://schemas.microsoft.com/office/drawing/2014/main" id="{68686F31-592C-994B-B29A-A1FC7B6404B8}"/>
              </a:ext>
            </a:extLst>
          </p:cNvPr>
          <p:cNvSpPr/>
          <p:nvPr/>
        </p:nvSpPr>
        <p:spPr>
          <a:xfrm>
            <a:off x="2914746" y="9504852"/>
            <a:ext cx="6192610" cy="632464"/>
          </a:xfrm>
          <a:prstGeom prst="roundRect">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dirty="0">
                <a:solidFill>
                  <a:schemeClr val="bg1"/>
                </a:solidFill>
              </a:rPr>
              <a:t>U-net &amp; Mask RCNN fitting &amp; Selection</a:t>
            </a:r>
          </a:p>
        </p:txBody>
      </p:sp>
      <p:sp>
        <p:nvSpPr>
          <p:cNvPr id="113" name="Rectangle: Rounded Corners 8">
            <a:extLst>
              <a:ext uri="{FF2B5EF4-FFF2-40B4-BE49-F238E27FC236}">
                <a16:creationId xmlns:a16="http://schemas.microsoft.com/office/drawing/2014/main" id="{68686F31-592C-994B-B29A-A1FC7B6404B8}"/>
              </a:ext>
            </a:extLst>
          </p:cNvPr>
          <p:cNvSpPr/>
          <p:nvPr/>
        </p:nvSpPr>
        <p:spPr>
          <a:xfrm>
            <a:off x="2890923" y="11301639"/>
            <a:ext cx="6192610" cy="632464"/>
          </a:xfrm>
          <a:prstGeom prst="roundRect">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dirty="0">
                <a:solidFill>
                  <a:schemeClr val="bg1"/>
                </a:solidFill>
              </a:rPr>
              <a:t>Leaderboard Results</a:t>
            </a:r>
          </a:p>
        </p:txBody>
      </p:sp>
      <p:sp>
        <p:nvSpPr>
          <p:cNvPr id="131" name="Arrow: Down 28"/>
          <p:cNvSpPr/>
          <p:nvPr/>
        </p:nvSpPr>
        <p:spPr>
          <a:xfrm>
            <a:off x="5499245" y="10643422"/>
            <a:ext cx="975966" cy="40408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2" name="图片 131" descr="Macintosh HD:Users:OliverJin:Desktop:屏幕快照-2018-02-12-4.58.38-PM-r14ytm.png"/>
          <p:cNvPicPr/>
          <p:nvPr/>
        </p:nvPicPr>
        <p:blipFill>
          <a:blip r:embed="rId8">
            <a:extLst>
              <a:ext uri="{28A0092B-C50C-407E-A947-70E740481C1C}">
                <a14:useLocalDpi xmlns:a14="http://schemas.microsoft.com/office/drawing/2010/main" val="0"/>
              </a:ext>
            </a:extLst>
          </a:blip>
          <a:srcRect/>
          <a:stretch>
            <a:fillRect/>
          </a:stretch>
        </p:blipFill>
        <p:spPr bwMode="auto">
          <a:xfrm>
            <a:off x="922341" y="19540702"/>
            <a:ext cx="8031170" cy="2885583"/>
          </a:xfrm>
          <a:prstGeom prst="rect">
            <a:avLst/>
          </a:prstGeom>
          <a:noFill/>
          <a:ln>
            <a:noFill/>
          </a:ln>
        </p:spPr>
      </p:pic>
      <p:sp>
        <p:nvSpPr>
          <p:cNvPr id="133" name="Text Placeholder 2"/>
          <p:cNvSpPr>
            <a:spLocks noGrp="1"/>
          </p:cNvSpPr>
          <p:nvPr>
            <p:ph type="body" sz="quarter" idx="11"/>
          </p:nvPr>
        </p:nvSpPr>
        <p:spPr>
          <a:xfrm>
            <a:off x="922341" y="17994470"/>
            <a:ext cx="10048875" cy="754045"/>
          </a:xfrm>
        </p:spPr>
        <p:txBody>
          <a:bodyPr/>
          <a:lstStyle/>
          <a:p>
            <a:r>
              <a:rPr lang="en-US" dirty="0"/>
              <a:t>Exploratory Data Analysis</a:t>
            </a:r>
          </a:p>
        </p:txBody>
      </p:sp>
      <p:sp>
        <p:nvSpPr>
          <p:cNvPr id="134" name="Text Placeholder 2"/>
          <p:cNvSpPr>
            <a:spLocks noGrp="1"/>
          </p:cNvSpPr>
          <p:nvPr>
            <p:ph type="body" sz="quarter" idx="11"/>
          </p:nvPr>
        </p:nvSpPr>
        <p:spPr>
          <a:xfrm>
            <a:off x="922341" y="18729971"/>
            <a:ext cx="10048875" cy="754045"/>
          </a:xfrm>
        </p:spPr>
        <p:txBody>
          <a:bodyPr/>
          <a:lstStyle/>
          <a:p>
            <a:pPr algn="l"/>
            <a:r>
              <a:rPr lang="en-US" dirty="0"/>
              <a:t>a. Image size</a:t>
            </a:r>
          </a:p>
        </p:txBody>
      </p:sp>
      <p:sp>
        <p:nvSpPr>
          <p:cNvPr id="135" name="Text Placeholder 2"/>
          <p:cNvSpPr>
            <a:spLocks noGrp="1"/>
          </p:cNvSpPr>
          <p:nvPr>
            <p:ph type="body" sz="quarter" idx="11"/>
          </p:nvPr>
        </p:nvSpPr>
        <p:spPr>
          <a:xfrm>
            <a:off x="922341" y="22426285"/>
            <a:ext cx="10048875" cy="754045"/>
          </a:xfrm>
        </p:spPr>
        <p:txBody>
          <a:bodyPr/>
          <a:lstStyle/>
          <a:p>
            <a:pPr algn="l"/>
            <a:r>
              <a:rPr lang="en-US" dirty="0"/>
              <a:t>b. Background color</a:t>
            </a:r>
          </a:p>
        </p:txBody>
      </p:sp>
      <p:sp>
        <p:nvSpPr>
          <p:cNvPr id="136" name="Text Placeholder 2"/>
          <p:cNvSpPr>
            <a:spLocks noGrp="1"/>
          </p:cNvSpPr>
          <p:nvPr>
            <p:ph type="body" sz="quarter" idx="11"/>
          </p:nvPr>
        </p:nvSpPr>
        <p:spPr>
          <a:xfrm>
            <a:off x="922341" y="26835219"/>
            <a:ext cx="10048875" cy="754045"/>
          </a:xfrm>
        </p:spPr>
        <p:txBody>
          <a:bodyPr/>
          <a:lstStyle/>
          <a:p>
            <a:pPr algn="l"/>
            <a:r>
              <a:rPr lang="en-US" dirty="0"/>
              <a:t>c. Luminance</a:t>
            </a:r>
          </a:p>
        </p:txBody>
      </p:sp>
      <p:sp>
        <p:nvSpPr>
          <p:cNvPr id="137" name="Text Placeholder 2"/>
          <p:cNvSpPr>
            <a:spLocks noGrp="1"/>
          </p:cNvSpPr>
          <p:nvPr>
            <p:ph type="body" sz="quarter" idx="11"/>
          </p:nvPr>
        </p:nvSpPr>
        <p:spPr>
          <a:xfrm>
            <a:off x="922341" y="31146937"/>
            <a:ext cx="10048875" cy="754045"/>
          </a:xfrm>
        </p:spPr>
        <p:txBody>
          <a:bodyPr/>
          <a:lstStyle/>
          <a:p>
            <a:pPr algn="l"/>
            <a:r>
              <a:rPr lang="en-US" dirty="0"/>
              <a:t>d. Non-nuclei that look like nuclei</a:t>
            </a:r>
          </a:p>
        </p:txBody>
      </p:sp>
      <p:pic>
        <p:nvPicPr>
          <p:cNvPr id="7" name="图片 6" descr="00ae65c1c6631ae6f2be1a449902976e6eb8483bf6b0740d00530220832c6d3e.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60971" y="23236694"/>
            <a:ext cx="3712639" cy="3652752"/>
          </a:xfrm>
          <a:prstGeom prst="rect">
            <a:avLst/>
          </a:prstGeom>
        </p:spPr>
      </p:pic>
      <p:pic>
        <p:nvPicPr>
          <p:cNvPr id="8" name="图片 7" descr="0a7d30b252359a10fd298b638b90cb9ada3acced4e0c0e5a3692013f432ee4e9.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341" y="23242280"/>
            <a:ext cx="3678141" cy="3678141"/>
          </a:xfrm>
          <a:prstGeom prst="rect">
            <a:avLst/>
          </a:prstGeom>
        </p:spPr>
      </p:pic>
      <p:sp>
        <p:nvSpPr>
          <p:cNvPr id="141" name="Rectangle: Rounded Corners 8">
            <a:extLst>
              <a:ext uri="{FF2B5EF4-FFF2-40B4-BE49-F238E27FC236}">
                <a16:creationId xmlns:a16="http://schemas.microsoft.com/office/drawing/2014/main" id="{68686F31-592C-994B-B29A-A1FC7B6404B8}"/>
              </a:ext>
            </a:extLst>
          </p:cNvPr>
          <p:cNvSpPr/>
          <p:nvPr/>
        </p:nvSpPr>
        <p:spPr>
          <a:xfrm>
            <a:off x="2890923" y="6472390"/>
            <a:ext cx="6192610" cy="632464"/>
          </a:xfrm>
          <a:prstGeom prst="roundRect">
            <a:avLst/>
          </a:prstGeom>
          <a:solidFill>
            <a:schemeClr val="accent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zh-CN" sz="2000" dirty="0">
                <a:solidFill>
                  <a:schemeClr val="bg1"/>
                </a:solidFill>
              </a:rPr>
              <a:t>Motivation</a:t>
            </a:r>
          </a:p>
        </p:txBody>
      </p:sp>
      <p:sp>
        <p:nvSpPr>
          <p:cNvPr id="142" name="Arrow: Down 26"/>
          <p:cNvSpPr/>
          <p:nvPr/>
        </p:nvSpPr>
        <p:spPr>
          <a:xfrm>
            <a:off x="5499245" y="7300777"/>
            <a:ext cx="975966" cy="404084"/>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 Placeholder 2"/>
          <p:cNvSpPr>
            <a:spLocks noGrp="1"/>
          </p:cNvSpPr>
          <p:nvPr>
            <p:ph type="body" sz="quarter" idx="11"/>
          </p:nvPr>
        </p:nvSpPr>
        <p:spPr>
          <a:xfrm>
            <a:off x="922341" y="13929361"/>
            <a:ext cx="10048875" cy="754045"/>
          </a:xfrm>
        </p:spPr>
        <p:txBody>
          <a:bodyPr/>
          <a:lstStyle/>
          <a:p>
            <a:r>
              <a:rPr lang="en-US" dirty="0"/>
              <a:t>Motivation</a:t>
            </a:r>
          </a:p>
        </p:txBody>
      </p:sp>
      <p:sp>
        <p:nvSpPr>
          <p:cNvPr id="144" name="Text Placeholder 2"/>
          <p:cNvSpPr>
            <a:spLocks noGrp="1"/>
          </p:cNvSpPr>
          <p:nvPr>
            <p:ph type="body" sz="quarter" idx="11"/>
          </p:nvPr>
        </p:nvSpPr>
        <p:spPr>
          <a:xfrm>
            <a:off x="922341" y="14695058"/>
            <a:ext cx="10048875" cy="3139313"/>
          </a:xfrm>
        </p:spPr>
        <p:txBody>
          <a:bodyPr/>
          <a:lstStyle/>
          <a:p>
            <a:pPr algn="l"/>
            <a:r>
              <a:rPr lang="en-US" altLang="zh-CN" sz="2400" b="0" u="none" dirty="0"/>
              <a:t>A lot of people are suffering from all various diseases like cancer, etc. Some of the diseases are still curable within a certain time constraint (i.e. if the nuclei can be precisely detected in the early stage). The purpose of this Data Science Bowl is to detect nuclei from cells faster in a more accurate manner. Specifically, we want to develop a generalized algorithm that does the detection for us in automation. Thus, overall this competition is a great practice for us to apply what we have learned in class to a generalized segmentation problem. </a:t>
            </a:r>
          </a:p>
        </p:txBody>
      </p:sp>
      <p:pic>
        <p:nvPicPr>
          <p:cNvPr id="22" name="图片 21" descr="03f583ec5018739f4abb9b3b4a580ac43bd933c4337ad8877aa18b1dfb59fc9a.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2340" y="27542070"/>
            <a:ext cx="3678141" cy="3678141"/>
          </a:xfrm>
          <a:prstGeom prst="rect">
            <a:avLst/>
          </a:prstGeom>
        </p:spPr>
      </p:pic>
      <p:pic>
        <p:nvPicPr>
          <p:cNvPr id="23" name="图片 22" descr="8aa1a883f61f0bb5af3d3d60acaaf33af45ef4fbffaac15ae838bc1ce37b6fbf.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600480" y="27542070"/>
            <a:ext cx="3773129" cy="3678142"/>
          </a:xfrm>
          <a:prstGeom prst="rect">
            <a:avLst/>
          </a:prstGeom>
        </p:spPr>
      </p:pic>
      <p:pic>
        <p:nvPicPr>
          <p:cNvPr id="145" name="图片 144" descr="Macintosh HD:Users:OliverJin:Desktop:屏幕快照 2018-04-12 4.46.34 PM.png"/>
          <p:cNvPicPr/>
          <p:nvPr/>
        </p:nvPicPr>
        <p:blipFill>
          <a:blip r:embed="rId13">
            <a:extLst>
              <a:ext uri="{28A0092B-C50C-407E-A947-70E740481C1C}">
                <a14:useLocalDpi xmlns:a14="http://schemas.microsoft.com/office/drawing/2010/main" val="0"/>
              </a:ext>
            </a:extLst>
          </a:blip>
          <a:srcRect/>
          <a:stretch>
            <a:fillRect/>
          </a:stretch>
        </p:blipFill>
        <p:spPr bwMode="auto">
          <a:xfrm>
            <a:off x="18146878" y="11244954"/>
            <a:ext cx="8786821" cy="6589418"/>
          </a:xfrm>
          <a:prstGeom prst="rect">
            <a:avLst/>
          </a:prstGeom>
          <a:noFill/>
          <a:ln>
            <a:noFill/>
          </a:ln>
        </p:spPr>
      </p:pic>
      <p:sp>
        <p:nvSpPr>
          <p:cNvPr id="24" name="矩形 23"/>
          <p:cNvSpPr/>
          <p:nvPr/>
        </p:nvSpPr>
        <p:spPr>
          <a:xfrm>
            <a:off x="32969226" y="6586027"/>
            <a:ext cx="9991819" cy="2308324"/>
          </a:xfrm>
          <a:prstGeom prst="rect">
            <a:avLst/>
          </a:prstGeom>
        </p:spPr>
        <p:txBody>
          <a:bodyPr wrap="square">
            <a:spAutoFit/>
          </a:bodyPr>
          <a:lstStyle/>
          <a:p>
            <a:r>
              <a:rPr lang="en-US" altLang="zh-CN" sz="2400" dirty="0"/>
              <a:t>We started submitting our results on 3/7/2018. We had a total of 21 submissions. As you can see, we have improved from 0.252 to 0.431 for the overall accuracy on the leaderboard. The highest score for Mask RCNN was 0.431, and the highest score for U-net was 0.422. Overall, we were ranked 417/3634 (Top 12%) upon the completion of the competition. The following is the accuracy plot against dates submitted: </a:t>
            </a:r>
          </a:p>
        </p:txBody>
      </p:sp>
      <p:pic>
        <p:nvPicPr>
          <p:cNvPr id="36" name="图片 35" descr="屏幕快照 2018-04-16 7.47.44 PM.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2908052" y="9030424"/>
            <a:ext cx="9985844" cy="7888023"/>
          </a:xfrm>
          <a:prstGeom prst="rect">
            <a:avLst/>
          </a:prstGeom>
        </p:spPr>
      </p:pic>
      <p:sp>
        <p:nvSpPr>
          <p:cNvPr id="146" name="矩形 145"/>
          <p:cNvSpPr/>
          <p:nvPr/>
        </p:nvSpPr>
        <p:spPr>
          <a:xfrm>
            <a:off x="32969226" y="17108643"/>
            <a:ext cx="9991819" cy="3416320"/>
          </a:xfrm>
          <a:prstGeom prst="rect">
            <a:avLst/>
          </a:prstGeom>
        </p:spPr>
        <p:txBody>
          <a:bodyPr wrap="square">
            <a:spAutoFit/>
          </a:bodyPr>
          <a:lstStyle/>
          <a:p>
            <a:r>
              <a:rPr lang="en-US" altLang="zh-CN" sz="2400" dirty="0"/>
              <a:t>The points before 4/11/18 were using stage 1 testing and stage 1 training data.</a:t>
            </a:r>
          </a:p>
          <a:p>
            <a:r>
              <a:rPr lang="en-US" altLang="zh-CN" sz="2400" dirty="0"/>
              <a:t>The points after 4/11/18 were using stage 2 testing and stage 1 training data. </a:t>
            </a:r>
          </a:p>
          <a:p>
            <a:r>
              <a:rPr lang="en-US" altLang="zh-CN" sz="2400" dirty="0"/>
              <a:t>In stage 1, our highest precision score was 0.338.</a:t>
            </a:r>
          </a:p>
          <a:p>
            <a:r>
              <a:rPr lang="en-US" altLang="zh-CN" sz="2400" dirty="0"/>
              <a:t>In stage 2, our highest precision score was 0.431</a:t>
            </a:r>
          </a:p>
          <a:p>
            <a:r>
              <a:rPr lang="en-US" altLang="zh-CN" sz="2400" dirty="0"/>
              <a:t>Several reasons that our accuracy has increased in a short time period:</a:t>
            </a:r>
          </a:p>
          <a:p>
            <a:pPr marL="342900" indent="-342900">
              <a:buFont typeface="Wingdings" charset="2"/>
              <a:buChar char="Ø"/>
            </a:pPr>
            <a:r>
              <a:rPr lang="en-US" altLang="zh-CN" sz="2400" dirty="0"/>
              <a:t>More model selections (Added Mask RCNN to our plate)</a:t>
            </a:r>
          </a:p>
          <a:p>
            <a:pPr marL="342900" indent="-342900">
              <a:buFont typeface="Wingdings" charset="2"/>
              <a:buChar char="Ø"/>
            </a:pPr>
            <a:r>
              <a:rPr lang="en-US" altLang="zh-CN" sz="2400" dirty="0"/>
              <a:t>Increase the size of  compressed images</a:t>
            </a:r>
          </a:p>
          <a:p>
            <a:pPr marL="342900" indent="-342900">
              <a:buFont typeface="Wingdings" charset="2"/>
              <a:buChar char="Ø"/>
            </a:pPr>
            <a:r>
              <a:rPr lang="en-US" altLang="zh-CN" sz="2400" dirty="0"/>
              <a:t>Increase the  learning rate or epoch numbers</a:t>
            </a:r>
          </a:p>
          <a:p>
            <a:pPr marL="342900" indent="-342900">
              <a:buFont typeface="Wingdings" charset="2"/>
              <a:buChar char="Ø"/>
            </a:pPr>
            <a:endParaRPr lang="en-US" altLang="zh-CN" sz="2400" dirty="0"/>
          </a:p>
        </p:txBody>
      </p:sp>
      <p:sp>
        <p:nvSpPr>
          <p:cNvPr id="148" name="Text Placeholder 3"/>
          <p:cNvSpPr>
            <a:spLocks noGrp="1"/>
          </p:cNvSpPr>
          <p:nvPr>
            <p:ph type="body" sz="quarter" idx="21"/>
          </p:nvPr>
        </p:nvSpPr>
        <p:spPr>
          <a:xfrm rot="10800000" flipV="1">
            <a:off x="27449556" y="6489698"/>
            <a:ext cx="4859244" cy="8513076"/>
          </a:xfrm>
        </p:spPr>
        <p:txBody>
          <a:bodyPr/>
          <a:lstStyle/>
          <a:p>
            <a:pPr lvl="0"/>
            <a:r>
              <a:rPr lang="en-US" altLang="zh-CN" b="1" dirty="0"/>
              <a:t>Problems encountered:</a:t>
            </a:r>
          </a:p>
          <a:p>
            <a:pPr marL="457200" lvl="0" indent="-457200">
              <a:buFont typeface="+mj-lt"/>
              <a:buAutoNum type="arabicPeriod"/>
            </a:pPr>
            <a:r>
              <a:rPr lang="en-US" altLang="zh-CN" dirty="0"/>
              <a:t>As most of other might have, since running the code on our laptops are extremely slow, we decided to use </a:t>
            </a:r>
            <a:r>
              <a:rPr lang="en-US" altLang="zh-CN" dirty="0" err="1"/>
              <a:t>Goog</a:t>
            </a:r>
            <a:r>
              <a:rPr lang="en-US" altLang="zh-CN" dirty="0"/>
              <a:t> </a:t>
            </a:r>
            <a:r>
              <a:rPr lang="en-US" altLang="zh-CN" dirty="0" err="1"/>
              <a:t>Colab</a:t>
            </a:r>
            <a:r>
              <a:rPr lang="en-US" altLang="zh-CN" dirty="0"/>
              <a:t> to run the code.</a:t>
            </a:r>
          </a:p>
          <a:p>
            <a:pPr marL="457200" lvl="0" indent="-457200">
              <a:buFont typeface="+mj-lt"/>
              <a:buAutoNum type="arabicPeriod"/>
            </a:pPr>
            <a:r>
              <a:rPr lang="en-US" altLang="zh-CN" dirty="0"/>
              <a:t>For stage one, since the testing data was small, running the code was only about 2 hours or so. However, stage 2 had over 3000 images for test dataset. And Google </a:t>
            </a:r>
            <a:r>
              <a:rPr lang="en-US" altLang="zh-CN" dirty="0" err="1"/>
              <a:t>Colab</a:t>
            </a:r>
            <a:r>
              <a:rPr lang="en-US" altLang="zh-CN" dirty="0"/>
              <a:t> had a hard time reading all the images (Putting them all in an array). Thus, we had to separate all the test images into 20 zipped files and separately run them to get 20 </a:t>
            </a:r>
            <a:r>
              <a:rPr lang="en-US" altLang="zh-CN" dirty="0" err="1"/>
              <a:t>csv</a:t>
            </a:r>
            <a:r>
              <a:rPr lang="en-US" altLang="zh-CN" dirty="0"/>
              <a:t>. Files and then put them together in one .</a:t>
            </a:r>
            <a:r>
              <a:rPr lang="en-US" altLang="zh-CN" dirty="0" err="1"/>
              <a:t>csv</a:t>
            </a:r>
            <a:r>
              <a:rPr lang="en-US" altLang="zh-CN" dirty="0"/>
              <a:t> file.</a:t>
            </a:r>
          </a:p>
          <a:p>
            <a:endParaRPr lang="en-US" altLang="zh-CN" dirty="0"/>
          </a:p>
          <a:p>
            <a:endParaRPr lang="en-US" altLang="zh-CN" b="1" dirty="0"/>
          </a:p>
        </p:txBody>
      </p:sp>
      <p:sp>
        <p:nvSpPr>
          <p:cNvPr id="150" name="Arrow: Down 59"/>
          <p:cNvSpPr/>
          <p:nvPr/>
        </p:nvSpPr>
        <p:spPr>
          <a:xfrm>
            <a:off x="22338415" y="9163647"/>
            <a:ext cx="734544" cy="234541"/>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80"/>
          <p:cNvSpPr/>
          <p:nvPr/>
        </p:nvSpPr>
        <p:spPr>
          <a:xfrm>
            <a:off x="28693722" y="24674625"/>
            <a:ext cx="3326577" cy="427448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lvl="0" algn="ctr"/>
            <a:r>
              <a:rPr lang="en-US" altLang="zh-CN" sz="2400" b="1" dirty="0"/>
              <a:t>Result:</a:t>
            </a:r>
          </a:p>
          <a:p>
            <a:pPr lvl="0" algn="ctr"/>
            <a:r>
              <a:rPr lang="en-US" altLang="zh-CN" sz="2400" b="1" dirty="0"/>
              <a:t>Stage 1: </a:t>
            </a:r>
          </a:p>
          <a:p>
            <a:pPr lvl="0" algn="ctr"/>
            <a:r>
              <a:rPr lang="en-US" altLang="zh-CN" sz="2400" dirty="0"/>
              <a:t>None</a:t>
            </a:r>
          </a:p>
          <a:p>
            <a:pPr lvl="0" algn="ctr"/>
            <a:r>
              <a:rPr lang="en-US" altLang="zh-CN" sz="2400" b="1" dirty="0"/>
              <a:t>Stage 2:</a:t>
            </a:r>
          </a:p>
          <a:p>
            <a:pPr lvl="0" algn="ctr"/>
            <a:r>
              <a:rPr lang="en-US" altLang="zh-CN" sz="2400" dirty="0"/>
              <a:t>Baseline: 0.419 (Resizing image to 256*256)</a:t>
            </a:r>
            <a:r>
              <a:rPr lang="en-US" altLang="zh-CN" sz="2400" b="1" dirty="0"/>
              <a:t> </a:t>
            </a:r>
          </a:p>
          <a:p>
            <a:pPr lvl="0" algn="ctr"/>
            <a:r>
              <a:rPr lang="en-US" altLang="zh-CN" sz="2400" dirty="0"/>
              <a:t>Final: 0.431 (Resizing image to 512*512)</a:t>
            </a:r>
          </a:p>
        </p:txBody>
      </p:sp>
      <p:sp>
        <p:nvSpPr>
          <p:cNvPr id="153" name="Text Placeholder 40"/>
          <p:cNvSpPr>
            <a:spLocks noGrp="1"/>
          </p:cNvSpPr>
          <p:nvPr>
            <p:ph type="body" sz="quarter" idx="23"/>
          </p:nvPr>
        </p:nvSpPr>
        <p:spPr>
          <a:xfrm>
            <a:off x="27919734" y="29295134"/>
            <a:ext cx="4100565" cy="3048650"/>
          </a:xfrm>
        </p:spPr>
        <p:txBody>
          <a:bodyPr/>
          <a:lstStyle/>
          <a:p>
            <a:r>
              <a:rPr lang="en-US" b="1" dirty="0"/>
              <a:t>Reference: </a:t>
            </a:r>
          </a:p>
          <a:p>
            <a:r>
              <a:rPr lang="en-US" dirty="0">
                <a:hlinkClick r:id="rId15"/>
              </a:rPr>
              <a:t>https://engineering.matterport.com/splash-of-color-instance-segmentation-with-mask-r-cnn-and-tensorflow-7c761e238b46</a:t>
            </a:r>
            <a:endParaRPr lang="en-US" dirty="0"/>
          </a:p>
        </p:txBody>
      </p:sp>
      <p:pic>
        <p:nvPicPr>
          <p:cNvPr id="41" name="图片 40" descr="屏幕快照 2018-04-17 5.58.07 PM.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8146878" y="24674625"/>
            <a:ext cx="9575312" cy="6625105"/>
          </a:xfrm>
          <a:prstGeom prst="rect">
            <a:avLst/>
          </a:prstGeom>
        </p:spPr>
      </p:pic>
      <p:sp>
        <p:nvSpPr>
          <p:cNvPr id="154" name="Arrow: Down 79"/>
          <p:cNvSpPr/>
          <p:nvPr/>
        </p:nvSpPr>
        <p:spPr>
          <a:xfrm rot="16200000" flipH="1">
            <a:off x="27730636" y="26542066"/>
            <a:ext cx="1092894" cy="545267"/>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4" name="对象 63"/>
          <p:cNvGraphicFramePr>
            <a:graphicFrameLocks noChangeAspect="1"/>
          </p:cNvGraphicFramePr>
          <p:nvPr>
            <p:extLst>
              <p:ext uri="{D42A27DB-BD31-4B8C-83A1-F6EECF244321}">
                <p14:modId xmlns:p14="http://schemas.microsoft.com/office/powerpoint/2010/main" val="86119720"/>
              </p:ext>
            </p:extLst>
          </p:nvPr>
        </p:nvGraphicFramePr>
        <p:xfrm>
          <a:off x="18146878" y="19540702"/>
          <a:ext cx="5486400" cy="2184400"/>
        </p:xfrm>
        <a:graphic>
          <a:graphicData uri="http://schemas.openxmlformats.org/presentationml/2006/ole">
            <mc:AlternateContent xmlns:mc="http://schemas.openxmlformats.org/markup-compatibility/2006">
              <mc:Choice xmlns:v="urn:schemas-microsoft-com:vml" Requires="v">
                <p:oleObj spid="_x0000_s4112" name="文档" r:id="rId17" imgW="5486400" imgH="2184400" progId="Word.Document.12">
                  <p:embed/>
                </p:oleObj>
              </mc:Choice>
              <mc:Fallback>
                <p:oleObj name="文档" r:id="rId17" imgW="5486400" imgH="2184400" progId="Word.Document.12">
                  <p:embed/>
                  <p:pic>
                    <p:nvPicPr>
                      <p:cNvPr id="0" name=""/>
                      <p:cNvPicPr/>
                      <p:nvPr/>
                    </p:nvPicPr>
                    <p:blipFill>
                      <a:blip r:embed="rId18"/>
                      <a:stretch>
                        <a:fillRect/>
                      </a:stretch>
                    </p:blipFill>
                    <p:spPr>
                      <a:xfrm>
                        <a:off x="18146878" y="19540702"/>
                        <a:ext cx="5486400" cy="2184400"/>
                      </a:xfrm>
                      <a:prstGeom prst="rect">
                        <a:avLst/>
                      </a:prstGeom>
                    </p:spPr>
                  </p:pic>
                </p:oleObj>
              </mc:Fallback>
            </mc:AlternateContent>
          </a:graphicData>
        </a:graphic>
      </p:graphicFrame>
      <p:graphicFrame>
        <p:nvGraphicFramePr>
          <p:cNvPr id="65" name="对象 64"/>
          <p:cNvGraphicFramePr>
            <a:graphicFrameLocks noChangeAspect="1"/>
          </p:cNvGraphicFramePr>
          <p:nvPr>
            <p:extLst>
              <p:ext uri="{D42A27DB-BD31-4B8C-83A1-F6EECF244321}">
                <p14:modId xmlns:p14="http://schemas.microsoft.com/office/powerpoint/2010/main" val="3461295991"/>
              </p:ext>
            </p:extLst>
          </p:nvPr>
        </p:nvGraphicFramePr>
        <p:xfrm>
          <a:off x="24978990" y="19540702"/>
          <a:ext cx="5486400" cy="2184400"/>
        </p:xfrm>
        <a:graphic>
          <a:graphicData uri="http://schemas.openxmlformats.org/presentationml/2006/ole">
            <mc:AlternateContent xmlns:mc="http://schemas.openxmlformats.org/markup-compatibility/2006">
              <mc:Choice xmlns:v="urn:schemas-microsoft-com:vml" Requires="v">
                <p:oleObj spid="_x0000_s4113" name="文档" r:id="rId19" imgW="5486400" imgH="2184400" progId="Word.Document.12">
                  <p:embed/>
                </p:oleObj>
              </mc:Choice>
              <mc:Fallback>
                <p:oleObj name="文档" r:id="rId19" imgW="5486400" imgH="2184400" progId="Word.Document.12">
                  <p:embed/>
                  <p:pic>
                    <p:nvPicPr>
                      <p:cNvPr id="0" name=""/>
                      <p:cNvPicPr/>
                      <p:nvPr/>
                    </p:nvPicPr>
                    <p:blipFill>
                      <a:blip r:embed="rId20"/>
                      <a:stretch>
                        <a:fillRect/>
                      </a:stretch>
                    </p:blipFill>
                    <p:spPr>
                      <a:xfrm>
                        <a:off x="24978990" y="19540702"/>
                        <a:ext cx="5486400" cy="2184400"/>
                      </a:xfrm>
                      <a:prstGeom prst="rect">
                        <a:avLst/>
                      </a:prstGeom>
                    </p:spPr>
                  </p:pic>
                </p:oleObj>
              </mc:Fallback>
            </mc:AlternateContent>
          </a:graphicData>
        </a:graphic>
      </p:graphicFrame>
      <p:sp>
        <p:nvSpPr>
          <p:cNvPr id="66" name="矩形 65"/>
          <p:cNvSpPr/>
          <p:nvPr/>
        </p:nvSpPr>
        <p:spPr>
          <a:xfrm>
            <a:off x="18022150" y="18721926"/>
            <a:ext cx="9616445" cy="461665"/>
          </a:xfrm>
          <a:prstGeom prst="rect">
            <a:avLst/>
          </a:prstGeom>
        </p:spPr>
        <p:txBody>
          <a:bodyPr wrap="square">
            <a:spAutoFit/>
          </a:bodyPr>
          <a:lstStyle/>
          <a:p>
            <a:r>
              <a:rPr lang="en-US" altLang="zh-CN" sz="2400" dirty="0"/>
              <a:t>Training data fit using our developed model</a:t>
            </a:r>
          </a:p>
        </p:txBody>
      </p:sp>
      <p:sp>
        <p:nvSpPr>
          <p:cNvPr id="155" name="矩形 154"/>
          <p:cNvSpPr/>
          <p:nvPr/>
        </p:nvSpPr>
        <p:spPr>
          <a:xfrm>
            <a:off x="24978990" y="18874326"/>
            <a:ext cx="9616445" cy="461665"/>
          </a:xfrm>
          <a:prstGeom prst="rect">
            <a:avLst/>
          </a:prstGeom>
        </p:spPr>
        <p:txBody>
          <a:bodyPr wrap="square">
            <a:spAutoFit/>
          </a:bodyPr>
          <a:lstStyle/>
          <a:p>
            <a:r>
              <a:rPr lang="en-US" altLang="zh-CN" sz="2400" dirty="0"/>
              <a:t>Validation data fit using our developed model</a:t>
            </a:r>
          </a:p>
        </p:txBody>
      </p:sp>
    </p:spTree>
    <p:extLst>
      <p:ext uri="{BB962C8B-B14F-4D97-AF65-F5344CB8AC3E}">
        <p14:creationId xmlns:p14="http://schemas.microsoft.com/office/powerpoint/2010/main" val="3763479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p:cTn id="14" dur="500" fill="hold"/>
                                        <p:tgtEl>
                                          <p:spTgt spid="29"/>
                                        </p:tgtEl>
                                        <p:attrNameLst>
                                          <p:attrName>ppt_w</p:attrName>
                                        </p:attrNameLst>
                                      </p:cBhvr>
                                      <p:tavLst>
                                        <p:tav tm="0">
                                          <p:val>
                                            <p:fltVal val="0"/>
                                          </p:val>
                                        </p:tav>
                                        <p:tav tm="100000">
                                          <p:val>
                                            <p:strVal val="#ppt_w"/>
                                          </p:val>
                                        </p:tav>
                                      </p:tavLst>
                                    </p:anim>
                                    <p:anim calcmode="lin" valueType="num">
                                      <p:cBhvr>
                                        <p:cTn id="15" dur="500" fill="hold"/>
                                        <p:tgtEl>
                                          <p:spTgt spid="29"/>
                                        </p:tgtEl>
                                        <p:attrNameLst>
                                          <p:attrName>ppt_h</p:attrName>
                                        </p:attrNameLst>
                                      </p:cBhvr>
                                      <p:tavLst>
                                        <p:tav tm="0">
                                          <p:val>
                                            <p:fltVal val="0"/>
                                          </p:val>
                                        </p:tav>
                                        <p:tav tm="100000">
                                          <p:val>
                                            <p:strVal val="#ppt_h"/>
                                          </p:val>
                                        </p:tav>
                                      </p:tavLst>
                                    </p:anim>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p:cTn id="25" dur="500" fill="hold"/>
                                        <p:tgtEl>
                                          <p:spTgt spid="56"/>
                                        </p:tgtEl>
                                        <p:attrNameLst>
                                          <p:attrName>ppt_w</p:attrName>
                                        </p:attrNameLst>
                                      </p:cBhvr>
                                      <p:tavLst>
                                        <p:tav tm="0">
                                          <p:val>
                                            <p:fltVal val="0"/>
                                          </p:val>
                                        </p:tav>
                                        <p:tav tm="100000">
                                          <p:val>
                                            <p:strVal val="#ppt_w"/>
                                          </p:val>
                                        </p:tav>
                                      </p:tavLst>
                                    </p:anim>
                                    <p:anim calcmode="lin" valueType="num">
                                      <p:cBhvr>
                                        <p:cTn id="26" dur="500" fill="hold"/>
                                        <p:tgtEl>
                                          <p:spTgt spid="56"/>
                                        </p:tgtEl>
                                        <p:attrNameLst>
                                          <p:attrName>ppt_h</p:attrName>
                                        </p:attrNameLst>
                                      </p:cBhvr>
                                      <p:tavLst>
                                        <p:tav tm="0">
                                          <p:val>
                                            <p:fltVal val="0"/>
                                          </p:val>
                                        </p:tav>
                                        <p:tav tm="100000">
                                          <p:val>
                                            <p:strVal val="#ppt_h"/>
                                          </p:val>
                                        </p:tav>
                                      </p:tavLst>
                                    </p:anim>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p:cTn id="32" dur="500" fill="hold"/>
                                        <p:tgtEl>
                                          <p:spTgt spid="60"/>
                                        </p:tgtEl>
                                        <p:attrNameLst>
                                          <p:attrName>ppt_w</p:attrName>
                                        </p:attrNameLst>
                                      </p:cBhvr>
                                      <p:tavLst>
                                        <p:tav tm="0">
                                          <p:val>
                                            <p:fltVal val="0"/>
                                          </p:val>
                                        </p:tav>
                                        <p:tav tm="100000">
                                          <p:val>
                                            <p:strVal val="#ppt_w"/>
                                          </p:val>
                                        </p:tav>
                                      </p:tavLst>
                                    </p:anim>
                                    <p:anim calcmode="lin" valueType="num">
                                      <p:cBhvr>
                                        <p:cTn id="33" dur="500" fill="hold"/>
                                        <p:tgtEl>
                                          <p:spTgt spid="60"/>
                                        </p:tgtEl>
                                        <p:attrNameLst>
                                          <p:attrName>ppt_h</p:attrName>
                                        </p:attrNameLst>
                                      </p:cBhvr>
                                      <p:tavLst>
                                        <p:tav tm="0">
                                          <p:val>
                                            <p:fltVal val="0"/>
                                          </p:val>
                                        </p:tav>
                                        <p:tav tm="100000">
                                          <p:val>
                                            <p:strVal val="#ppt_h"/>
                                          </p:val>
                                        </p:tav>
                                      </p:tavLst>
                                    </p:anim>
                                    <p:animEffect transition="in" filter="fade">
                                      <p:cBhvr>
                                        <p:cTn id="34" dur="500"/>
                                        <p:tgtEl>
                                          <p:spTgt spid="60"/>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57"/>
                                        </p:tgtEl>
                                        <p:attrNameLst>
                                          <p:attrName>style.visibility</p:attrName>
                                        </p:attrNameLst>
                                      </p:cBhvr>
                                      <p:to>
                                        <p:strVal val="visible"/>
                                      </p:to>
                                    </p:set>
                                    <p:anim calcmode="lin" valueType="num">
                                      <p:cBhvr>
                                        <p:cTn id="39" dur="500" fill="hold"/>
                                        <p:tgtEl>
                                          <p:spTgt spid="57"/>
                                        </p:tgtEl>
                                        <p:attrNameLst>
                                          <p:attrName>ppt_w</p:attrName>
                                        </p:attrNameLst>
                                      </p:cBhvr>
                                      <p:tavLst>
                                        <p:tav tm="0">
                                          <p:val>
                                            <p:fltVal val="0"/>
                                          </p:val>
                                        </p:tav>
                                        <p:tav tm="100000">
                                          <p:val>
                                            <p:strVal val="#ppt_w"/>
                                          </p:val>
                                        </p:tav>
                                      </p:tavLst>
                                    </p:anim>
                                    <p:anim calcmode="lin" valueType="num">
                                      <p:cBhvr>
                                        <p:cTn id="40" dur="500" fill="hold"/>
                                        <p:tgtEl>
                                          <p:spTgt spid="57"/>
                                        </p:tgtEl>
                                        <p:attrNameLst>
                                          <p:attrName>ppt_h</p:attrName>
                                        </p:attrNameLst>
                                      </p:cBhvr>
                                      <p:tavLst>
                                        <p:tav tm="0">
                                          <p:val>
                                            <p:fltVal val="0"/>
                                          </p:val>
                                        </p:tav>
                                        <p:tav tm="100000">
                                          <p:val>
                                            <p:strVal val="#ppt_h"/>
                                          </p:val>
                                        </p:tav>
                                      </p:tavLst>
                                    </p:anim>
                                    <p:animEffect transition="in" filter="fade">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p:cTn id="46" dur="500" fill="hold"/>
                                        <p:tgtEl>
                                          <p:spTgt spid="58"/>
                                        </p:tgtEl>
                                        <p:attrNameLst>
                                          <p:attrName>ppt_w</p:attrName>
                                        </p:attrNameLst>
                                      </p:cBhvr>
                                      <p:tavLst>
                                        <p:tav tm="0">
                                          <p:val>
                                            <p:fltVal val="0"/>
                                          </p:val>
                                        </p:tav>
                                        <p:tav tm="100000">
                                          <p:val>
                                            <p:strVal val="#ppt_w"/>
                                          </p:val>
                                        </p:tav>
                                      </p:tavLst>
                                    </p:anim>
                                    <p:anim calcmode="lin" valueType="num">
                                      <p:cBhvr>
                                        <p:cTn id="47" dur="500" fill="hold"/>
                                        <p:tgtEl>
                                          <p:spTgt spid="58"/>
                                        </p:tgtEl>
                                        <p:attrNameLst>
                                          <p:attrName>ppt_h</p:attrName>
                                        </p:attrNameLst>
                                      </p:cBhvr>
                                      <p:tavLst>
                                        <p:tav tm="0">
                                          <p:val>
                                            <p:fltVal val="0"/>
                                          </p:val>
                                        </p:tav>
                                        <p:tav tm="100000">
                                          <p:val>
                                            <p:strVal val="#ppt_h"/>
                                          </p:val>
                                        </p:tav>
                                      </p:tavLst>
                                    </p:anim>
                                    <p:animEffect transition="in" filter="fade">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62"/>
                                        </p:tgtEl>
                                        <p:attrNameLst>
                                          <p:attrName>style.visibility</p:attrName>
                                        </p:attrNameLst>
                                      </p:cBhvr>
                                      <p:to>
                                        <p:strVal val="visible"/>
                                      </p:to>
                                    </p:set>
                                    <p:anim calcmode="lin" valueType="num">
                                      <p:cBhvr>
                                        <p:cTn id="53" dur="500" fill="hold"/>
                                        <p:tgtEl>
                                          <p:spTgt spid="62"/>
                                        </p:tgtEl>
                                        <p:attrNameLst>
                                          <p:attrName>ppt_w</p:attrName>
                                        </p:attrNameLst>
                                      </p:cBhvr>
                                      <p:tavLst>
                                        <p:tav tm="0">
                                          <p:val>
                                            <p:fltVal val="0"/>
                                          </p:val>
                                        </p:tav>
                                        <p:tav tm="100000">
                                          <p:val>
                                            <p:strVal val="#ppt_w"/>
                                          </p:val>
                                        </p:tav>
                                      </p:tavLst>
                                    </p:anim>
                                    <p:anim calcmode="lin" valueType="num">
                                      <p:cBhvr>
                                        <p:cTn id="54" dur="500" fill="hold"/>
                                        <p:tgtEl>
                                          <p:spTgt spid="62"/>
                                        </p:tgtEl>
                                        <p:attrNameLst>
                                          <p:attrName>ppt_h</p:attrName>
                                        </p:attrNameLst>
                                      </p:cBhvr>
                                      <p:tavLst>
                                        <p:tav tm="0">
                                          <p:val>
                                            <p:fltVal val="0"/>
                                          </p:val>
                                        </p:tav>
                                        <p:tav tm="100000">
                                          <p:val>
                                            <p:strVal val="#ppt_h"/>
                                          </p:val>
                                        </p:tav>
                                      </p:tavLst>
                                    </p:anim>
                                    <p:animEffect transition="in" filter="fade">
                                      <p:cBhvr>
                                        <p:cTn id="55" dur="500"/>
                                        <p:tgtEl>
                                          <p:spTgt spid="62"/>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ppt_w</p:attrName>
                                        </p:attrNameLst>
                                      </p:cBhvr>
                                      <p:tavLst>
                                        <p:tav tm="0">
                                          <p:val>
                                            <p:fltVal val="0"/>
                                          </p:val>
                                        </p:tav>
                                        <p:tav tm="100000">
                                          <p:val>
                                            <p:strVal val="#ppt_w"/>
                                          </p:val>
                                        </p:tav>
                                      </p:tavLst>
                                    </p:anim>
                                    <p:anim calcmode="lin" valueType="num">
                                      <p:cBhvr>
                                        <p:cTn id="61" dur="500" fill="hold"/>
                                        <p:tgtEl>
                                          <p:spTgt spid="59"/>
                                        </p:tgtEl>
                                        <p:attrNameLst>
                                          <p:attrName>ppt_h</p:attrName>
                                        </p:attrNameLst>
                                      </p:cBhvr>
                                      <p:tavLst>
                                        <p:tav tm="0">
                                          <p:val>
                                            <p:fltVal val="0"/>
                                          </p:val>
                                        </p:tav>
                                        <p:tav tm="100000">
                                          <p:val>
                                            <p:strVal val="#ppt_h"/>
                                          </p:val>
                                        </p:tav>
                                      </p:tavLst>
                                    </p:anim>
                                    <p:animEffect transition="in" filter="fade">
                                      <p:cBhvr>
                                        <p:cTn id="62" dur="500"/>
                                        <p:tgtEl>
                                          <p:spTgt spid="59"/>
                                        </p:tgtEl>
                                      </p:cBhvr>
                                    </p:animEffect>
                                  </p:childTnLst>
                                </p:cTn>
                              </p:par>
                            </p:childTnLst>
                          </p:cTn>
                        </p:par>
                      </p:childTnLst>
                    </p:cTn>
                  </p:par>
                  <p:par>
                    <p:cTn id="63" fill="hold">
                      <p:stCondLst>
                        <p:cond delay="indefinite"/>
                      </p:stCondLst>
                      <p:childTnLst>
                        <p:par>
                          <p:cTn id="64" fill="hold">
                            <p:stCondLst>
                              <p:cond delay="0"/>
                            </p:stCondLst>
                            <p:childTnLst>
                              <p:par>
                                <p:cTn id="65" presetID="53" presetClass="entr" presetSubtype="16" fill="hold" grpId="0" nodeType="clickEffect">
                                  <p:stCondLst>
                                    <p:cond delay="0"/>
                                  </p:stCondLst>
                                  <p:childTnLst>
                                    <p:set>
                                      <p:cBhvr>
                                        <p:cTn id="66" dur="1" fill="hold">
                                          <p:stCondLst>
                                            <p:cond delay="0"/>
                                          </p:stCondLst>
                                        </p:cTn>
                                        <p:tgtEl>
                                          <p:spTgt spid="80"/>
                                        </p:tgtEl>
                                        <p:attrNameLst>
                                          <p:attrName>style.visibility</p:attrName>
                                        </p:attrNameLst>
                                      </p:cBhvr>
                                      <p:to>
                                        <p:strVal val="visible"/>
                                      </p:to>
                                    </p:set>
                                    <p:anim calcmode="lin" valueType="num">
                                      <p:cBhvr>
                                        <p:cTn id="67" dur="500" fill="hold"/>
                                        <p:tgtEl>
                                          <p:spTgt spid="80"/>
                                        </p:tgtEl>
                                        <p:attrNameLst>
                                          <p:attrName>ppt_w</p:attrName>
                                        </p:attrNameLst>
                                      </p:cBhvr>
                                      <p:tavLst>
                                        <p:tav tm="0">
                                          <p:val>
                                            <p:fltVal val="0"/>
                                          </p:val>
                                        </p:tav>
                                        <p:tav tm="100000">
                                          <p:val>
                                            <p:strVal val="#ppt_w"/>
                                          </p:val>
                                        </p:tav>
                                      </p:tavLst>
                                    </p:anim>
                                    <p:anim calcmode="lin" valueType="num">
                                      <p:cBhvr>
                                        <p:cTn id="68" dur="500" fill="hold"/>
                                        <p:tgtEl>
                                          <p:spTgt spid="80"/>
                                        </p:tgtEl>
                                        <p:attrNameLst>
                                          <p:attrName>ppt_h</p:attrName>
                                        </p:attrNameLst>
                                      </p:cBhvr>
                                      <p:tavLst>
                                        <p:tav tm="0">
                                          <p:val>
                                            <p:fltVal val="0"/>
                                          </p:val>
                                        </p:tav>
                                        <p:tav tm="100000">
                                          <p:val>
                                            <p:strVal val="#ppt_h"/>
                                          </p:val>
                                        </p:tav>
                                      </p:tavLst>
                                    </p:anim>
                                    <p:animEffect transition="in" filter="fade">
                                      <p:cBhvr>
                                        <p:cTn id="69" dur="500"/>
                                        <p:tgtEl>
                                          <p:spTgt spid="80"/>
                                        </p:tgtEl>
                                      </p:cBhvr>
                                    </p:animEffect>
                                  </p:childTnLst>
                                </p:cTn>
                              </p:par>
                            </p:childTnLst>
                          </p:cTn>
                        </p:par>
                      </p:childTnLst>
                    </p:cTn>
                  </p:par>
                  <p:par>
                    <p:cTn id="70" fill="hold">
                      <p:stCondLst>
                        <p:cond delay="indefinite"/>
                      </p:stCondLst>
                      <p:childTnLst>
                        <p:par>
                          <p:cTn id="71" fill="hold">
                            <p:stCondLst>
                              <p:cond delay="0"/>
                            </p:stCondLst>
                            <p:childTnLst>
                              <p:par>
                                <p:cTn id="72" presetID="53" presetClass="entr" presetSubtype="16" fill="hold" grpId="0" nodeType="clickEffect">
                                  <p:stCondLst>
                                    <p:cond delay="0"/>
                                  </p:stCondLst>
                                  <p:childTnLst>
                                    <p:set>
                                      <p:cBhvr>
                                        <p:cTn id="73" dur="1" fill="hold">
                                          <p:stCondLst>
                                            <p:cond delay="0"/>
                                          </p:stCondLst>
                                        </p:cTn>
                                        <p:tgtEl>
                                          <p:spTgt spid="131"/>
                                        </p:tgtEl>
                                        <p:attrNameLst>
                                          <p:attrName>style.visibility</p:attrName>
                                        </p:attrNameLst>
                                      </p:cBhvr>
                                      <p:to>
                                        <p:strVal val="visible"/>
                                      </p:to>
                                    </p:set>
                                    <p:anim calcmode="lin" valueType="num">
                                      <p:cBhvr>
                                        <p:cTn id="74" dur="500" fill="hold"/>
                                        <p:tgtEl>
                                          <p:spTgt spid="131"/>
                                        </p:tgtEl>
                                        <p:attrNameLst>
                                          <p:attrName>ppt_w</p:attrName>
                                        </p:attrNameLst>
                                      </p:cBhvr>
                                      <p:tavLst>
                                        <p:tav tm="0">
                                          <p:val>
                                            <p:fltVal val="0"/>
                                          </p:val>
                                        </p:tav>
                                        <p:tav tm="100000">
                                          <p:val>
                                            <p:strVal val="#ppt_w"/>
                                          </p:val>
                                        </p:tav>
                                      </p:tavLst>
                                    </p:anim>
                                    <p:anim calcmode="lin" valueType="num">
                                      <p:cBhvr>
                                        <p:cTn id="75" dur="500" fill="hold"/>
                                        <p:tgtEl>
                                          <p:spTgt spid="131"/>
                                        </p:tgtEl>
                                        <p:attrNameLst>
                                          <p:attrName>ppt_h</p:attrName>
                                        </p:attrNameLst>
                                      </p:cBhvr>
                                      <p:tavLst>
                                        <p:tav tm="0">
                                          <p:val>
                                            <p:fltVal val="0"/>
                                          </p:val>
                                        </p:tav>
                                        <p:tav tm="100000">
                                          <p:val>
                                            <p:strVal val="#ppt_h"/>
                                          </p:val>
                                        </p:tav>
                                      </p:tavLst>
                                    </p:anim>
                                    <p:animEffect transition="in" filter="fade">
                                      <p:cBhvr>
                                        <p:cTn id="76" dur="500"/>
                                        <p:tgtEl>
                                          <p:spTgt spid="131"/>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grpId="0" nodeType="clickEffect">
                                  <p:stCondLst>
                                    <p:cond delay="0"/>
                                  </p:stCondLst>
                                  <p:childTnLst>
                                    <p:set>
                                      <p:cBhvr>
                                        <p:cTn id="80" dur="1" fill="hold">
                                          <p:stCondLst>
                                            <p:cond delay="0"/>
                                          </p:stCondLst>
                                        </p:cTn>
                                        <p:tgtEl>
                                          <p:spTgt spid="142"/>
                                        </p:tgtEl>
                                        <p:attrNameLst>
                                          <p:attrName>style.visibility</p:attrName>
                                        </p:attrNameLst>
                                      </p:cBhvr>
                                      <p:to>
                                        <p:strVal val="visible"/>
                                      </p:to>
                                    </p:set>
                                    <p:anim calcmode="lin" valueType="num">
                                      <p:cBhvr>
                                        <p:cTn id="81" dur="500" fill="hold"/>
                                        <p:tgtEl>
                                          <p:spTgt spid="142"/>
                                        </p:tgtEl>
                                        <p:attrNameLst>
                                          <p:attrName>ppt_w</p:attrName>
                                        </p:attrNameLst>
                                      </p:cBhvr>
                                      <p:tavLst>
                                        <p:tav tm="0">
                                          <p:val>
                                            <p:fltVal val="0"/>
                                          </p:val>
                                        </p:tav>
                                        <p:tav tm="100000">
                                          <p:val>
                                            <p:strVal val="#ppt_w"/>
                                          </p:val>
                                        </p:tav>
                                      </p:tavLst>
                                    </p:anim>
                                    <p:anim calcmode="lin" valueType="num">
                                      <p:cBhvr>
                                        <p:cTn id="82" dur="500" fill="hold"/>
                                        <p:tgtEl>
                                          <p:spTgt spid="142"/>
                                        </p:tgtEl>
                                        <p:attrNameLst>
                                          <p:attrName>ppt_h</p:attrName>
                                        </p:attrNameLst>
                                      </p:cBhvr>
                                      <p:tavLst>
                                        <p:tav tm="0">
                                          <p:val>
                                            <p:fltVal val="0"/>
                                          </p:val>
                                        </p:tav>
                                        <p:tav tm="100000">
                                          <p:val>
                                            <p:strVal val="#ppt_h"/>
                                          </p:val>
                                        </p:tav>
                                      </p:tavLst>
                                    </p:anim>
                                    <p:animEffect transition="in" filter="fade">
                                      <p:cBhvr>
                                        <p:cTn id="83" dur="500"/>
                                        <p:tgtEl>
                                          <p:spTgt spid="142"/>
                                        </p:tgtEl>
                                      </p:cBhvr>
                                    </p:animEffect>
                                  </p:childTnLst>
                                </p:cTn>
                              </p:par>
                            </p:childTnLst>
                          </p:cTn>
                        </p:par>
                      </p:childTnLst>
                    </p:cTn>
                  </p:par>
                  <p:par>
                    <p:cTn id="84" fill="hold">
                      <p:stCondLst>
                        <p:cond delay="indefinite"/>
                      </p:stCondLst>
                      <p:childTnLst>
                        <p:par>
                          <p:cTn id="85" fill="hold">
                            <p:stCondLst>
                              <p:cond delay="0"/>
                            </p:stCondLst>
                            <p:childTnLst>
                              <p:par>
                                <p:cTn id="86" presetID="53" presetClass="entr" presetSubtype="16" fill="hold" grpId="0" nodeType="clickEffect">
                                  <p:stCondLst>
                                    <p:cond delay="0"/>
                                  </p:stCondLst>
                                  <p:childTnLst>
                                    <p:set>
                                      <p:cBhvr>
                                        <p:cTn id="87" dur="1" fill="hold">
                                          <p:stCondLst>
                                            <p:cond delay="0"/>
                                          </p:stCondLst>
                                        </p:cTn>
                                        <p:tgtEl>
                                          <p:spTgt spid="150"/>
                                        </p:tgtEl>
                                        <p:attrNameLst>
                                          <p:attrName>style.visibility</p:attrName>
                                        </p:attrNameLst>
                                      </p:cBhvr>
                                      <p:to>
                                        <p:strVal val="visible"/>
                                      </p:to>
                                    </p:set>
                                    <p:anim calcmode="lin" valueType="num">
                                      <p:cBhvr>
                                        <p:cTn id="88" dur="500" fill="hold"/>
                                        <p:tgtEl>
                                          <p:spTgt spid="150"/>
                                        </p:tgtEl>
                                        <p:attrNameLst>
                                          <p:attrName>ppt_w</p:attrName>
                                        </p:attrNameLst>
                                      </p:cBhvr>
                                      <p:tavLst>
                                        <p:tav tm="0">
                                          <p:val>
                                            <p:fltVal val="0"/>
                                          </p:val>
                                        </p:tav>
                                        <p:tav tm="100000">
                                          <p:val>
                                            <p:strVal val="#ppt_w"/>
                                          </p:val>
                                        </p:tav>
                                      </p:tavLst>
                                    </p:anim>
                                    <p:anim calcmode="lin" valueType="num">
                                      <p:cBhvr>
                                        <p:cTn id="89" dur="500" fill="hold"/>
                                        <p:tgtEl>
                                          <p:spTgt spid="150"/>
                                        </p:tgtEl>
                                        <p:attrNameLst>
                                          <p:attrName>ppt_h</p:attrName>
                                        </p:attrNameLst>
                                      </p:cBhvr>
                                      <p:tavLst>
                                        <p:tav tm="0">
                                          <p:val>
                                            <p:fltVal val="0"/>
                                          </p:val>
                                        </p:tav>
                                        <p:tav tm="100000">
                                          <p:val>
                                            <p:strVal val="#ppt_h"/>
                                          </p:val>
                                        </p:tav>
                                      </p:tavLst>
                                    </p:anim>
                                    <p:animEffect transition="in" filter="fade">
                                      <p:cBhvr>
                                        <p:cTn id="90" dur="500"/>
                                        <p:tgtEl>
                                          <p:spTgt spid="150"/>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154"/>
                                        </p:tgtEl>
                                        <p:attrNameLst>
                                          <p:attrName>style.visibility</p:attrName>
                                        </p:attrNameLst>
                                      </p:cBhvr>
                                      <p:to>
                                        <p:strVal val="visible"/>
                                      </p:to>
                                    </p:set>
                                    <p:anim calcmode="lin" valueType="num">
                                      <p:cBhvr>
                                        <p:cTn id="95" dur="500" fill="hold"/>
                                        <p:tgtEl>
                                          <p:spTgt spid="154"/>
                                        </p:tgtEl>
                                        <p:attrNameLst>
                                          <p:attrName>ppt_w</p:attrName>
                                        </p:attrNameLst>
                                      </p:cBhvr>
                                      <p:tavLst>
                                        <p:tav tm="0">
                                          <p:val>
                                            <p:fltVal val="0"/>
                                          </p:val>
                                        </p:tav>
                                        <p:tav tm="100000">
                                          <p:val>
                                            <p:strVal val="#ppt_w"/>
                                          </p:val>
                                        </p:tav>
                                      </p:tavLst>
                                    </p:anim>
                                    <p:anim calcmode="lin" valueType="num">
                                      <p:cBhvr>
                                        <p:cTn id="96" dur="500" fill="hold"/>
                                        <p:tgtEl>
                                          <p:spTgt spid="154"/>
                                        </p:tgtEl>
                                        <p:attrNameLst>
                                          <p:attrName>ppt_h</p:attrName>
                                        </p:attrNameLst>
                                      </p:cBhvr>
                                      <p:tavLst>
                                        <p:tav tm="0">
                                          <p:val>
                                            <p:fltVal val="0"/>
                                          </p:val>
                                        </p:tav>
                                        <p:tav tm="100000">
                                          <p:val>
                                            <p:strVal val="#ppt_h"/>
                                          </p:val>
                                        </p:tav>
                                      </p:tavLst>
                                    </p:anim>
                                    <p:animEffect transition="in" filter="fade">
                                      <p:cBhvr>
                                        <p:cTn id="9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55" grpId="0" animBg="1"/>
      <p:bldP spid="56" grpId="0" animBg="1"/>
      <p:bldP spid="57" grpId="0" animBg="1"/>
      <p:bldP spid="58" grpId="0" animBg="1"/>
      <p:bldP spid="59" grpId="0" animBg="1"/>
      <p:bldP spid="60" grpId="0" animBg="1"/>
      <p:bldP spid="62" grpId="0" animBg="1"/>
      <p:bldP spid="80" grpId="0" animBg="1"/>
      <p:bldP spid="131" grpId="0" animBg="1"/>
      <p:bldP spid="142" grpId="0" animBg="1"/>
      <p:bldP spid="150" grpId="0" animBg="1"/>
      <p:bldP spid="154" grpId="0" animBg="1"/>
    </p:bldLst>
  </p:timing>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4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6428</TotalTime>
  <Words>1075</Words>
  <Application>Microsoft Office PowerPoint</Application>
  <PresentationFormat>自定义</PresentationFormat>
  <Paragraphs>83</Paragraphs>
  <Slides>1</Slides>
  <Notes>0</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2</vt:i4>
      </vt:variant>
      <vt:variant>
        <vt:lpstr>幻灯片标题</vt:lpstr>
      </vt:variant>
      <vt:variant>
        <vt:i4>1</vt:i4>
      </vt:variant>
    </vt:vector>
  </HeadingPairs>
  <TitlesOfParts>
    <vt:vector size="13" baseType="lpstr">
      <vt:lpstr>宋体</vt:lpstr>
      <vt:lpstr>Arial</vt:lpstr>
      <vt:lpstr>Calibri</vt:lpstr>
      <vt:lpstr>Cambria</vt:lpstr>
      <vt:lpstr>Times New Roman</vt:lpstr>
      <vt:lpstr>Trebuchet MS</vt:lpstr>
      <vt:lpstr>Wingdings</vt:lpstr>
      <vt:lpstr>36x48-Template-V2b</vt:lpstr>
      <vt:lpstr>1_Classic 3 Columns</vt:lpstr>
      <vt:lpstr>Classic - Wide Center</vt:lpstr>
      <vt:lpstr>Image</vt:lpstr>
      <vt:lpstr>文档</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Destin Liu</cp:lastModifiedBy>
  <cp:revision>187</cp:revision>
  <dcterms:created xsi:type="dcterms:W3CDTF">2012-02-03T19:11:35Z</dcterms:created>
  <dcterms:modified xsi:type="dcterms:W3CDTF">2018-04-18T05:46:53Z</dcterms:modified>
</cp:coreProperties>
</file>