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2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9pg6Q0qhZbx9PfS650+YuZptke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2A5600-CB64-DBD4-0C5C-396858336FDE}" name="Theodora Papadopoulou" initials="TP" userId="S::th.papadopoulou_noa.gr#ext#@rheasystemsa.onmicrosoft.com::deff6e03-de20-45c5-86ab-e648f62e5b6f" providerId="AD"/>
  <p188:author id="{95A5B5A4-8020-2CFA-6EF4-71A988877F6D}" name="Antonio Romeo" initials="AR" userId="S::a.romeo@stariongroup.eu::4680925d-8a99-4f59-9718-e7f758a892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2AD3-B282-66B4-3C0C-A597D59256E7}" v="7" dt="2025-06-11T10:51:00.814"/>
    <p1510:client id="{1BA2E08A-F716-E96F-DBCA-6D699DF8B670}" v="32" dt="2025-06-13T08:53:03.899"/>
    <p1510:client id="{E3DA895F-CAFD-C275-2BD0-B802C011F678}" v="5" dt="2025-06-13T08:54:5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dora Papadopoulou" userId="S::th.papadopoulou_noa.gr#ext#@rheasystemsa.onmicrosoft.com::deff6e03-de20-45c5-86ab-e648f62e5b6f" providerId="AD" clId="Web-{1BA2E08A-F716-E96F-DBCA-6D699DF8B670}"/>
    <pc:docChg chg="addSld delSld modSld">
      <pc:chgData name="Theodora Papadopoulou" userId="S::th.papadopoulou_noa.gr#ext#@rheasystemsa.onmicrosoft.com::deff6e03-de20-45c5-86ab-e648f62e5b6f" providerId="AD" clId="Web-{1BA2E08A-F716-E96F-DBCA-6D699DF8B670}" dt="2025-06-13T08:52:52.992" v="35"/>
      <pc:docMkLst>
        <pc:docMk/>
      </pc:docMkLst>
      <pc:sldChg chg="modSp del">
        <pc:chgData name="Theodora Papadopoulou" userId="S::th.papadopoulou_noa.gr#ext#@rheasystemsa.onmicrosoft.com::deff6e03-de20-45c5-86ab-e648f62e5b6f" providerId="AD" clId="Web-{1BA2E08A-F716-E96F-DBCA-6D699DF8B670}" dt="2025-06-13T08:52:52.992" v="35"/>
        <pc:sldMkLst>
          <pc:docMk/>
          <pc:sldMk cId="0" sldId="259"/>
        </pc:sldMkLst>
        <pc:spChg chg="mod">
          <ac:chgData name="Theodora Papadopoulou" userId="S::th.papadopoulou_noa.gr#ext#@rheasystemsa.onmicrosoft.com::deff6e03-de20-45c5-86ab-e648f62e5b6f" providerId="AD" clId="Web-{1BA2E08A-F716-E96F-DBCA-6D699DF8B670}" dt="2025-06-13T08:50:16.908" v="3"/>
          <ac:spMkLst>
            <pc:docMk/>
            <pc:sldMk cId="0" sldId="259"/>
            <ac:spMk id="100" creationId="{00000000-0000-0000-0000-000000000000}"/>
          </ac:spMkLst>
        </pc:spChg>
      </pc:sldChg>
      <pc:sldChg chg="modSp add replId">
        <pc:chgData name="Theodora Papadopoulou" userId="S::th.papadopoulou_noa.gr#ext#@rheasystemsa.onmicrosoft.com::deff6e03-de20-45c5-86ab-e648f62e5b6f" providerId="AD" clId="Web-{1BA2E08A-F716-E96F-DBCA-6D699DF8B670}" dt="2025-06-13T08:52:45.851" v="34" actId="20577"/>
        <pc:sldMkLst>
          <pc:docMk/>
          <pc:sldMk cId="1524777177" sldId="262"/>
        </pc:sldMkLst>
        <pc:spChg chg="mod">
          <ac:chgData name="Theodora Papadopoulou" userId="S::th.papadopoulou_noa.gr#ext#@rheasystemsa.onmicrosoft.com::deff6e03-de20-45c5-86ab-e648f62e5b6f" providerId="AD" clId="Web-{1BA2E08A-F716-E96F-DBCA-6D699DF8B670}" dt="2025-06-13T08:52:45.851" v="34" actId="20577"/>
          <ac:spMkLst>
            <pc:docMk/>
            <pc:sldMk cId="1524777177" sldId="262"/>
            <ac:spMk id="110" creationId="{431E74DF-9C81-A70A-9276-D681AF66D36E}"/>
          </ac:spMkLst>
        </pc:spChg>
      </pc:sldChg>
    </pc:docChg>
  </pc:docChgLst>
  <pc:docChgLst>
    <pc:chgData name="Theodora Papadopoulou" userId="S::th.papadopoulou_noa.gr#ext#@rheasystemsa.onmicrosoft.com::deff6e03-de20-45c5-86ab-e648f62e5b6f" providerId="AD" clId="Web-{03AC2AD3-B282-66B4-3C0C-A597D59256E7}"/>
    <pc:docChg chg="mod modSld">
      <pc:chgData name="Theodora Papadopoulou" userId="S::th.papadopoulou_noa.gr#ext#@rheasystemsa.onmicrosoft.com::deff6e03-de20-45c5-86ab-e648f62e5b6f" providerId="AD" clId="Web-{03AC2AD3-B282-66B4-3C0C-A597D59256E7}" dt="2025-06-11T10:51:00.814" v="5"/>
      <pc:docMkLst>
        <pc:docMk/>
      </pc:docMkLst>
      <pc:sldChg chg="delSp">
        <pc:chgData name="Theodora Papadopoulou" userId="S::th.papadopoulou_noa.gr#ext#@rheasystemsa.onmicrosoft.com::deff6e03-de20-45c5-86ab-e648f62e5b6f" providerId="AD" clId="Web-{03AC2AD3-B282-66B4-3C0C-A597D59256E7}" dt="2025-06-11T10:50:14.110" v="0"/>
        <pc:sldMkLst>
          <pc:docMk/>
          <pc:sldMk cId="0" sldId="256"/>
        </pc:sldMkLst>
        <pc:spChg chg="del">
          <ac:chgData name="Theodora Papadopoulou" userId="S::th.papadopoulou_noa.gr#ext#@rheasystemsa.onmicrosoft.com::deff6e03-de20-45c5-86ab-e648f62e5b6f" providerId="AD" clId="Web-{03AC2AD3-B282-66B4-3C0C-A597D59256E7}" dt="2025-06-11T10:50:14.110" v="0"/>
          <ac:spMkLst>
            <pc:docMk/>
            <pc:sldMk cId="0" sldId="256"/>
            <ac:spMk id="74" creationId="{00000000-0000-0000-0000-000000000000}"/>
          </ac:spMkLst>
        </pc:spChg>
      </pc:sldChg>
      <pc:sldChg chg="delSp">
        <pc:chgData name="Theodora Papadopoulou" userId="S::th.papadopoulou_noa.gr#ext#@rheasystemsa.onmicrosoft.com::deff6e03-de20-45c5-86ab-e648f62e5b6f" providerId="AD" clId="Web-{03AC2AD3-B282-66B4-3C0C-A597D59256E7}" dt="2025-06-11T10:50:25.470" v="1"/>
        <pc:sldMkLst>
          <pc:docMk/>
          <pc:sldMk cId="0" sldId="257"/>
        </pc:sldMkLst>
        <pc:spChg chg="del">
          <ac:chgData name="Theodora Papadopoulou" userId="S::th.papadopoulou_noa.gr#ext#@rheasystemsa.onmicrosoft.com::deff6e03-de20-45c5-86ab-e648f62e5b6f" providerId="AD" clId="Web-{03AC2AD3-B282-66B4-3C0C-A597D59256E7}" dt="2025-06-11T10:50:25.470" v="1"/>
          <ac:spMkLst>
            <pc:docMk/>
            <pc:sldMk cId="0" sldId="257"/>
            <ac:spMk id="84" creationId="{00000000-0000-0000-0000-000000000000}"/>
          </ac:spMkLst>
        </pc:spChg>
      </pc:sldChg>
      <pc:sldChg chg="delSp">
        <pc:chgData name="Theodora Papadopoulou" userId="S::th.papadopoulou_noa.gr#ext#@rheasystemsa.onmicrosoft.com::deff6e03-de20-45c5-86ab-e648f62e5b6f" providerId="AD" clId="Web-{03AC2AD3-B282-66B4-3C0C-A597D59256E7}" dt="2025-06-11T10:50:29.939" v="2"/>
        <pc:sldMkLst>
          <pc:docMk/>
          <pc:sldMk cId="0" sldId="258"/>
        </pc:sldMkLst>
        <pc:spChg chg="del">
          <ac:chgData name="Theodora Papadopoulou" userId="S::th.papadopoulou_noa.gr#ext#@rheasystemsa.onmicrosoft.com::deff6e03-de20-45c5-86ab-e648f62e5b6f" providerId="AD" clId="Web-{03AC2AD3-B282-66B4-3C0C-A597D59256E7}" dt="2025-06-11T10:50:29.939" v="2"/>
          <ac:spMkLst>
            <pc:docMk/>
            <pc:sldMk cId="0" sldId="258"/>
            <ac:spMk id="94" creationId="{00000000-0000-0000-0000-000000000000}"/>
          </ac:spMkLst>
        </pc:spChg>
      </pc:sldChg>
      <pc:sldChg chg="delSp">
        <pc:chgData name="Theodora Papadopoulou" userId="S::th.papadopoulou_noa.gr#ext#@rheasystemsa.onmicrosoft.com::deff6e03-de20-45c5-86ab-e648f62e5b6f" providerId="AD" clId="Web-{03AC2AD3-B282-66B4-3C0C-A597D59256E7}" dt="2025-06-11T10:50:38.751" v="3"/>
        <pc:sldMkLst>
          <pc:docMk/>
          <pc:sldMk cId="0" sldId="259"/>
        </pc:sldMkLst>
        <pc:spChg chg="del">
          <ac:chgData name="Theodora Papadopoulou" userId="S::th.papadopoulou_noa.gr#ext#@rheasystemsa.onmicrosoft.com::deff6e03-de20-45c5-86ab-e648f62e5b6f" providerId="AD" clId="Web-{03AC2AD3-B282-66B4-3C0C-A597D59256E7}" dt="2025-06-11T10:50:38.751" v="3"/>
          <ac:spMkLst>
            <pc:docMk/>
            <pc:sldMk cId="0" sldId="259"/>
            <ac:spMk id="104" creationId="{00000000-0000-0000-0000-000000000000}"/>
          </ac:spMkLst>
        </pc:spChg>
      </pc:sldChg>
      <pc:sldChg chg="delSp">
        <pc:chgData name="Theodora Papadopoulou" userId="S::th.papadopoulou_noa.gr#ext#@rheasystemsa.onmicrosoft.com::deff6e03-de20-45c5-86ab-e648f62e5b6f" providerId="AD" clId="Web-{03AC2AD3-B282-66B4-3C0C-A597D59256E7}" dt="2025-06-11T10:50:47.939" v="4"/>
        <pc:sldMkLst>
          <pc:docMk/>
          <pc:sldMk cId="0" sldId="260"/>
        </pc:sldMkLst>
        <pc:spChg chg="del">
          <ac:chgData name="Theodora Papadopoulou" userId="S::th.papadopoulou_noa.gr#ext#@rheasystemsa.onmicrosoft.com::deff6e03-de20-45c5-86ab-e648f62e5b6f" providerId="AD" clId="Web-{03AC2AD3-B282-66B4-3C0C-A597D59256E7}" dt="2025-06-11T10:50:47.939" v="4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Theodora Papadopoulou" userId="S::th.papadopoulou_noa.gr#ext#@rheasystemsa.onmicrosoft.com::deff6e03-de20-45c5-86ab-e648f62e5b6f" providerId="AD" clId="Web-{E3DA895F-CAFD-C275-2BD0-B802C011F678}"/>
    <pc:docChg chg="modSld">
      <pc:chgData name="Theodora Papadopoulou" userId="S::th.papadopoulou_noa.gr#ext#@rheasystemsa.onmicrosoft.com::deff6e03-de20-45c5-86ab-e648f62e5b6f" providerId="AD" clId="Web-{E3DA895F-CAFD-C275-2BD0-B802C011F678}" dt="2025-06-13T08:54:58.488" v="4" actId="20577"/>
      <pc:docMkLst>
        <pc:docMk/>
      </pc:docMkLst>
      <pc:sldChg chg="modSp">
        <pc:chgData name="Theodora Papadopoulou" userId="S::th.papadopoulou_noa.gr#ext#@rheasystemsa.onmicrosoft.com::deff6e03-de20-45c5-86ab-e648f62e5b6f" providerId="AD" clId="Web-{E3DA895F-CAFD-C275-2BD0-B802C011F678}" dt="2025-06-13T08:54:58.488" v="4" actId="20577"/>
        <pc:sldMkLst>
          <pc:docMk/>
          <pc:sldMk cId="1524777177" sldId="262"/>
        </pc:sldMkLst>
        <pc:spChg chg="mod">
          <ac:chgData name="Theodora Papadopoulou" userId="S::th.papadopoulou_noa.gr#ext#@rheasystemsa.onmicrosoft.com::deff6e03-de20-45c5-86ab-e648f62e5b6f" providerId="AD" clId="Web-{E3DA895F-CAFD-C275-2BD0-B802C011F678}" dt="2025-06-13T08:54:58.488" v="4" actId="20577"/>
          <ac:spMkLst>
            <pc:docMk/>
            <pc:sldMk cId="1524777177" sldId="262"/>
            <ac:spMk id="110" creationId="{431E74DF-9C81-A70A-9276-D681AF66D36E}"/>
          </ac:spMkLst>
        </pc:spChg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2930C8-458D-4883-9FA2-3DF11AB2868E}" authorId="{95A5B5A4-8020-2CFA-6EF4-71A988877F6D}" created="2025-06-11T09:10:08.2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74" creationId="{00000000-0000-0000-0000-000000000000}"/>
    </ac:deMkLst>
    <p188:replyLst>
      <p188:reply id="{2732E50B-6D02-49B4-BBD9-D53BDE3EB390}" authorId="{912A5600-CB64-DBD4-0C5C-396858336FDE}" created="2025-06-11T10:51:00.814">
        <p188:txBody>
          <a:bodyPr/>
          <a:lstStyle/>
          <a:p>
            <a:r>
              <a:rPr lang="el-GR"/>
              <a:t>OK</a:t>
            </a:r>
          </a:p>
        </p188:txBody>
      </p188:reply>
    </p188:replyLst>
    <p188:txBody>
      <a:bodyPr/>
      <a:lstStyle/>
      <a:p>
        <a:r>
          <a:rPr lang="en-US"/>
          <a:t>You can remove the background green box and leave only your logo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e2af3b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04e2af3b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6315D54-B21D-5336-8310-E4F47AB9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>
            <a:extLst>
              <a:ext uri="{FF2B5EF4-FFF2-40B4-BE49-F238E27FC236}">
                <a16:creationId xmlns:a16="http://schemas.microsoft.com/office/drawing/2014/main" id="{93E25873-AB62-DB83-EADE-A74802819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>
            <a:extLst>
              <a:ext uri="{FF2B5EF4-FFF2-40B4-BE49-F238E27FC236}">
                <a16:creationId xmlns:a16="http://schemas.microsoft.com/office/drawing/2014/main" id="{471ED7DC-926A-1206-3222-4925CD536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87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255638" y="948009"/>
            <a:ext cx="11643950" cy="9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ubTitle" idx="1"/>
          </p:nvPr>
        </p:nvSpPr>
        <p:spPr>
          <a:xfrm>
            <a:off x="255638" y="2450592"/>
            <a:ext cx="11607177" cy="374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32831" y="6344764"/>
            <a:ext cx="6603740" cy="2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9172" y="352608"/>
            <a:ext cx="307405" cy="30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081867" y="6382485"/>
            <a:ext cx="1882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10"/>
          <p:cNvSpPr>
            <a:spLocks noGrp="1"/>
          </p:cNvSpPr>
          <p:nvPr>
            <p:ph type="pic" idx="2"/>
          </p:nvPr>
        </p:nvSpPr>
        <p:spPr>
          <a:xfrm>
            <a:off x="255639" y="268192"/>
            <a:ext cx="1803400" cy="457674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  <p:sp>
        <p:nvSpPr>
          <p:cNvPr id="22" name="Google Shape;22;p10"/>
          <p:cNvSpPr txBox="1"/>
          <p:nvPr/>
        </p:nvSpPr>
        <p:spPr>
          <a:xfrm>
            <a:off x="2548469" y="310400"/>
            <a:ext cx="3132667" cy="37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destination-earth.eu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3081867" y="104645"/>
            <a:ext cx="8874159" cy="50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255639" y="804672"/>
            <a:ext cx="5686125" cy="53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075088" y="804672"/>
            <a:ext cx="5880938" cy="53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1388533" y="6382485"/>
            <a:ext cx="35756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9" name="Google Shape;29;p11"/>
          <p:cNvSpPr>
            <a:spLocks noGrp="1"/>
          </p:cNvSpPr>
          <p:nvPr>
            <p:ph type="pic" idx="3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87" cy="544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i="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3462867" y="104645"/>
            <a:ext cx="8493159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ftr" idx="11"/>
          </p:nvPr>
        </p:nvSpPr>
        <p:spPr>
          <a:xfrm>
            <a:off x="1346201" y="6382485"/>
            <a:ext cx="36179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5" name="Google Shape;35;p12"/>
          <p:cNvSpPr>
            <a:spLocks noGrp="1"/>
          </p:cNvSpPr>
          <p:nvPr>
            <p:ph type="pic" idx="2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body" idx="1"/>
          </p:nvPr>
        </p:nvSpPr>
        <p:spPr>
          <a:xfrm>
            <a:off x="255639" y="792480"/>
            <a:ext cx="11700387" cy="542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3674533" y="104645"/>
            <a:ext cx="8281493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1354667" y="6382485"/>
            <a:ext cx="36095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1" name="Google Shape;41;p13"/>
          <p:cNvSpPr>
            <a:spLocks noGrp="1"/>
          </p:cNvSpPr>
          <p:nvPr>
            <p:ph type="pic" idx="2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3412067" y="104645"/>
            <a:ext cx="8543959" cy="50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255639" y="804672"/>
            <a:ext cx="5686125" cy="53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075088" y="804672"/>
            <a:ext cx="5880938" cy="53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1261533" y="6382485"/>
            <a:ext cx="37026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8" name="Google Shape;48;p14"/>
          <p:cNvSpPr>
            <a:spLocks noGrp="1"/>
          </p:cNvSpPr>
          <p:nvPr>
            <p:ph type="pic" idx="3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87" cy="544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i="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3708400" y="104645"/>
            <a:ext cx="8247626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1329267" y="6382485"/>
            <a:ext cx="36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4" name="Google Shape;54;p15"/>
          <p:cNvSpPr>
            <a:spLocks noGrp="1"/>
          </p:cNvSpPr>
          <p:nvPr>
            <p:ph type="pic" idx="2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255639" y="792480"/>
            <a:ext cx="11700387" cy="542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615267" y="104645"/>
            <a:ext cx="8340759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ftr" idx="11"/>
          </p:nvPr>
        </p:nvSpPr>
        <p:spPr>
          <a:xfrm>
            <a:off x="1261533" y="6382485"/>
            <a:ext cx="37026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0" name="Google Shape;60;p16"/>
          <p:cNvSpPr>
            <a:spLocks noGrp="1"/>
          </p:cNvSpPr>
          <p:nvPr>
            <p:ph type="pic" idx="2"/>
          </p:nvPr>
        </p:nvSpPr>
        <p:spPr>
          <a:xfrm>
            <a:off x="255639" y="111394"/>
            <a:ext cx="1803400" cy="348530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353641" y="2238702"/>
            <a:ext cx="4930978" cy="7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353641" y="4213868"/>
            <a:ext cx="4930978" cy="141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831" y="6344764"/>
            <a:ext cx="6603740" cy="29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7174" y="437024"/>
            <a:ext cx="307405" cy="30740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>
            <a:spLocks noGrp="1"/>
          </p:cNvSpPr>
          <p:nvPr>
            <p:ph type="pic" idx="2"/>
          </p:nvPr>
        </p:nvSpPr>
        <p:spPr>
          <a:xfrm>
            <a:off x="353641" y="352608"/>
            <a:ext cx="1803400" cy="457674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sp>
      <p:sp>
        <p:nvSpPr>
          <p:cNvPr id="67" name="Google Shape;67;p17"/>
          <p:cNvSpPr txBox="1"/>
          <p:nvPr/>
        </p:nvSpPr>
        <p:spPr>
          <a:xfrm>
            <a:off x="2646471" y="394816"/>
            <a:ext cx="3132667" cy="37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destination-earth.eu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235974" y="840900"/>
            <a:ext cx="117200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235975" y="2313387"/>
            <a:ext cx="11720052" cy="386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ftr" idx="11"/>
          </p:nvPr>
        </p:nvSpPr>
        <p:spPr>
          <a:xfrm>
            <a:off x="1353311" y="6323887"/>
            <a:ext cx="3852673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255639" y="6309711"/>
            <a:ext cx="9513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?uri=celex%3A32018L200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eur-lex.europa.eu/legal-content/EN/TXT/?uri=COM%3A2022%3A230%3AFIN&amp;qid=165303374248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255638" y="948009"/>
            <a:ext cx="11643950" cy="92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/>
              <a:t>DRE Use Case</a:t>
            </a:r>
            <a:endParaRPr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255638" y="2450592"/>
            <a:ext cx="11607177" cy="374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/>
              <a:t>Introduction</a:t>
            </a:r>
            <a:endParaRPr/>
          </a:p>
        </p:txBody>
      </p:sp>
      <p:pic>
        <p:nvPicPr>
          <p:cNvPr id="75" name="Google Shape;75;p1" title="Screenshot 2025-06-10 at 11.09.5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275" y="238438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A fully functional use case of DestinE for </a:t>
            </a:r>
            <a:r>
              <a:rPr lang="it-IT" b="1"/>
              <a:t>wind and solar energy forecasting from now up to two days ahead with high-temporal detail.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Builds upon two operational solutions developed and demonstrated in past EU-funded projects focusing on renewable energy and the energy market.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Provides a </a:t>
            </a:r>
            <a:r>
              <a:rPr lang="it-IT" b="1"/>
              <a:t>decision-making tool for alternative uses, energy storage and  trading opportunities</a:t>
            </a:r>
            <a:r>
              <a:rPr lang="it-IT"/>
              <a:t> based on the availability of renewable energy from wind and solar resources.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Uses data from the </a:t>
            </a:r>
            <a:r>
              <a:rPr lang="it-IT" b="1"/>
              <a:t>DestinE Data Lake, </a:t>
            </a:r>
            <a:r>
              <a:rPr lang="it-IT"/>
              <a:t>including the Cams Solar Radiation Time Series, ERA5 hourly data on single levels, and the </a:t>
            </a:r>
            <a:r>
              <a:rPr lang="it-IT" b="1"/>
              <a:t>Weather-induced extremes Digital Twin.</a:t>
            </a:r>
            <a:endParaRPr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Built to be flexible and scalable, based on real user needs.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3462867" y="104645"/>
            <a:ext cx="8493159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it-IT"/>
              <a:t>Overview of the Use Case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ftr" idx="11"/>
          </p:nvPr>
        </p:nvSpPr>
        <p:spPr>
          <a:xfrm>
            <a:off x="1346201" y="6382485"/>
            <a:ext cx="36179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pic>
        <p:nvPicPr>
          <p:cNvPr id="85" name="Google Shape;85;p3" title="Screenshot 2025-06-10 at 11.09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27100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e2af3b5b_0_0"/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00" cy="54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Key requirements: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Accurate forecasting is essential to support the global transition to sustainable energy systems by making renewable energy more reliable and feasible.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Developing standardized forecasting models and protocols can facilitate international collaboration and knowledge sharing.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A flexible forecasting methodology, adaptable to different geographical regions and climates, supports the global deployment of renewable energy projects.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it-IT"/>
              <a:t>The unified DestinE platform capabilities and high-quality global data provide an excellent opportunity to use data and resources previously used sporadically and in a fragmented way. Accurate, real-time and state-of-the-art datasets and data pools available on DestinE, significantly enhance the forecasting accuracy for both solar and wind technologies.</a:t>
            </a:r>
            <a:endParaRPr/>
          </a:p>
        </p:txBody>
      </p:sp>
      <p:sp>
        <p:nvSpPr>
          <p:cNvPr id="91" name="Google Shape;91;g304e2af3b5b_0_0"/>
          <p:cNvSpPr txBox="1">
            <a:spLocks noGrp="1"/>
          </p:cNvSpPr>
          <p:nvPr>
            <p:ph type="title"/>
          </p:nvPr>
        </p:nvSpPr>
        <p:spPr>
          <a:xfrm>
            <a:off x="3462867" y="104645"/>
            <a:ext cx="8493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it-IT"/>
              <a:t>Relevance to the DestinE initiative</a:t>
            </a:r>
            <a:endParaRPr/>
          </a:p>
        </p:txBody>
      </p:sp>
      <p:sp>
        <p:nvSpPr>
          <p:cNvPr id="92" name="Google Shape;92;g304e2af3b5b_0_0"/>
          <p:cNvSpPr txBox="1">
            <a:spLocks noGrp="1"/>
          </p:cNvSpPr>
          <p:nvPr>
            <p:ph type="ftr" idx="11"/>
          </p:nvPr>
        </p:nvSpPr>
        <p:spPr>
          <a:xfrm>
            <a:off x="1346201" y="6382485"/>
            <a:ext cx="361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04e2af3b5b_0_0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pic>
        <p:nvPicPr>
          <p:cNvPr id="95" name="Google Shape;95;g304e2af3b5b_0_0" title="Screenshot 2025-06-10 at 11.09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27100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5E9062D-91D5-3C2C-221B-A4BC56C6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>
            <a:extLst>
              <a:ext uri="{FF2B5EF4-FFF2-40B4-BE49-F238E27FC236}">
                <a16:creationId xmlns:a16="http://schemas.microsoft.com/office/drawing/2014/main" id="{431E74DF-9C81-A70A-9276-D681AF66D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87" cy="544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None/>
            </a:pPr>
            <a:endParaRPr lang="it-IT" dirty="0"/>
          </a:p>
          <a:p>
            <a:pPr>
              <a:spcBef>
                <a:spcPts val="0"/>
              </a:spcBef>
            </a:pPr>
            <a:r>
              <a:rPr lang="it-IT" dirty="0"/>
              <a:t>The </a:t>
            </a:r>
            <a:r>
              <a:rPr lang="it-IT" err="1"/>
              <a:t>transition</a:t>
            </a:r>
            <a:r>
              <a:rPr lang="it-IT" dirty="0"/>
              <a:t> to </a:t>
            </a:r>
            <a:r>
              <a:rPr lang="it-IT" err="1"/>
              <a:t>clean</a:t>
            </a:r>
            <a:r>
              <a:rPr lang="it-IT" dirty="0"/>
              <a:t> energy (2030 Agenda for </a:t>
            </a:r>
            <a:r>
              <a:rPr lang="it-IT" err="1"/>
              <a:t>Sustainable</a:t>
            </a:r>
            <a:r>
              <a:rPr lang="it-IT" dirty="0"/>
              <a:t> Development, Paris Agreement on </a:t>
            </a:r>
            <a:r>
              <a:rPr lang="it-IT" err="1"/>
              <a:t>climate</a:t>
            </a:r>
            <a:r>
              <a:rPr lang="it-IT" dirty="0"/>
              <a:t> </a:t>
            </a:r>
            <a:r>
              <a:rPr lang="it-IT" err="1"/>
              <a:t>change</a:t>
            </a:r>
            <a:r>
              <a:rPr lang="it-IT" dirty="0"/>
              <a:t>) </a:t>
            </a:r>
            <a:r>
              <a:rPr lang="it-IT" err="1"/>
              <a:t>is</a:t>
            </a:r>
            <a:r>
              <a:rPr lang="it-IT" dirty="0"/>
              <a:t> </a:t>
            </a:r>
            <a:r>
              <a:rPr lang="it-IT" err="1"/>
              <a:t>challenged</a:t>
            </a:r>
            <a:r>
              <a:rPr lang="it-IT" dirty="0"/>
              <a:t> by the </a:t>
            </a:r>
            <a:r>
              <a:rPr lang="it-IT" b="1" err="1"/>
              <a:t>dependency</a:t>
            </a:r>
            <a:r>
              <a:rPr lang="it-IT" dirty="0"/>
              <a:t> of </a:t>
            </a:r>
            <a:r>
              <a:rPr lang="it-IT" err="1"/>
              <a:t>renewable</a:t>
            </a:r>
            <a:r>
              <a:rPr lang="it-IT" dirty="0"/>
              <a:t> energy systems (solar and wind) </a:t>
            </a:r>
            <a:r>
              <a:rPr lang="it-IT" b="1" dirty="0"/>
              <a:t>on </a:t>
            </a:r>
            <a:r>
              <a:rPr lang="it-IT" b="1" err="1"/>
              <a:t>climate</a:t>
            </a:r>
            <a:r>
              <a:rPr lang="it-IT" b="1" dirty="0"/>
              <a:t> and </a:t>
            </a:r>
            <a:r>
              <a:rPr lang="it-IT" b="1" err="1"/>
              <a:t>weather</a:t>
            </a:r>
            <a:r>
              <a:rPr lang="it-IT" dirty="0"/>
              <a:t>. 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it-IT"/>
              <a:t>To tackle </a:t>
            </a:r>
            <a:r>
              <a:rPr lang="it-IT" err="1"/>
              <a:t>this</a:t>
            </a:r>
            <a:r>
              <a:rPr lang="it-IT"/>
              <a:t> challenge, accurate </a:t>
            </a:r>
            <a:r>
              <a:rPr lang="it-IT" err="1"/>
              <a:t>climate</a:t>
            </a:r>
            <a:r>
              <a:rPr lang="it-IT"/>
              <a:t> information on solar and wind </a:t>
            </a:r>
            <a:r>
              <a:rPr lang="it-IT" err="1"/>
              <a:t>availability</a:t>
            </a:r>
            <a:r>
              <a:rPr lang="it-IT"/>
              <a:t> in </a:t>
            </a:r>
            <a:r>
              <a:rPr lang="it-IT" err="1"/>
              <a:t>different</a:t>
            </a:r>
            <a:r>
              <a:rPr lang="it-IT" dirty="0"/>
              <a:t> </a:t>
            </a:r>
            <a:r>
              <a:rPr lang="it-IT" err="1"/>
              <a:t>spatial</a:t>
            </a:r>
            <a:r>
              <a:rPr lang="it-IT" dirty="0"/>
              <a:t> </a:t>
            </a:r>
            <a:r>
              <a:rPr lang="it-IT" err="1"/>
              <a:t>scales</a:t>
            </a:r>
            <a:r>
              <a:rPr lang="it-IT" dirty="0"/>
              <a:t> </a:t>
            </a:r>
            <a:r>
              <a:rPr lang="it-IT" err="1"/>
              <a:t>is</a:t>
            </a:r>
            <a:r>
              <a:rPr lang="it-IT" dirty="0"/>
              <a:t> </a:t>
            </a:r>
            <a:r>
              <a:rPr lang="it-IT" err="1"/>
              <a:t>essential</a:t>
            </a:r>
            <a:r>
              <a:rPr lang="it-IT"/>
              <a:t>. </a:t>
            </a:r>
            <a:r>
              <a:rPr lang="it-IT" err="1"/>
              <a:t>This</a:t>
            </a:r>
            <a:r>
              <a:rPr lang="it-IT"/>
              <a:t> information can be </a:t>
            </a:r>
            <a:r>
              <a:rPr lang="it-IT" err="1"/>
              <a:t>provided</a:t>
            </a:r>
            <a:r>
              <a:rPr lang="it-IT" dirty="0"/>
              <a:t> </a:t>
            </a:r>
            <a:r>
              <a:rPr lang="it-IT"/>
              <a:t>by </a:t>
            </a:r>
            <a:r>
              <a:rPr lang="it-IT" err="1"/>
              <a:t>climate</a:t>
            </a:r>
            <a:r>
              <a:rPr lang="it-IT"/>
              <a:t> services and satellite-</a:t>
            </a:r>
            <a:r>
              <a:rPr lang="it-IT" err="1"/>
              <a:t>based</a:t>
            </a:r>
            <a:r>
              <a:rPr lang="it-IT" dirty="0"/>
              <a:t> </a:t>
            </a:r>
            <a:r>
              <a:rPr lang="it-IT" err="1"/>
              <a:t>earth</a:t>
            </a:r>
            <a:r>
              <a:rPr lang="it-IT" dirty="0"/>
              <a:t> </a:t>
            </a:r>
            <a:r>
              <a:rPr lang="it-IT" err="1"/>
              <a:t>observation</a:t>
            </a:r>
            <a:r>
              <a:rPr lang="it-IT" dirty="0"/>
              <a:t> </a:t>
            </a:r>
            <a:r>
              <a:rPr lang="it-IT" err="1"/>
              <a:t>platforms</a:t>
            </a:r>
            <a:r>
              <a:rPr lang="it-IT"/>
              <a:t>, </a:t>
            </a:r>
            <a:r>
              <a:rPr lang="it-IT" err="1"/>
              <a:t>which</a:t>
            </a:r>
            <a:r>
              <a:rPr lang="it-IT"/>
              <a:t> can be </a:t>
            </a:r>
            <a:r>
              <a:rPr lang="it-IT" err="1"/>
              <a:t>used</a:t>
            </a:r>
            <a:r>
              <a:rPr lang="it-IT"/>
              <a:t> to </a:t>
            </a:r>
            <a:r>
              <a:rPr lang="it-IT" err="1"/>
              <a:t>develop</a:t>
            </a:r>
            <a:r>
              <a:rPr lang="it-IT" dirty="0"/>
              <a:t> </a:t>
            </a:r>
            <a:r>
              <a:rPr lang="it-IT" err="1"/>
              <a:t>applications</a:t>
            </a:r>
            <a:r>
              <a:rPr lang="it-IT" dirty="0"/>
              <a:t> </a:t>
            </a:r>
            <a:r>
              <a:rPr lang="it-IT" err="1"/>
              <a:t>that</a:t>
            </a:r>
            <a:r>
              <a:rPr lang="it-IT" dirty="0"/>
              <a:t> </a:t>
            </a:r>
            <a:r>
              <a:rPr lang="it-IT" b="1" err="1"/>
              <a:t>enhance</a:t>
            </a:r>
            <a:r>
              <a:rPr lang="it-IT" b="1"/>
              <a:t> the </a:t>
            </a:r>
            <a:r>
              <a:rPr lang="it-IT" b="1" err="1"/>
              <a:t>resilience</a:t>
            </a:r>
            <a:r>
              <a:rPr lang="it-IT" b="1"/>
              <a:t> of energy systems to </a:t>
            </a:r>
            <a:r>
              <a:rPr lang="it-IT" b="1" err="1"/>
              <a:t>climate-related</a:t>
            </a:r>
            <a:r>
              <a:rPr lang="it-IT" b="1"/>
              <a:t> shocks and </a:t>
            </a:r>
            <a:r>
              <a:rPr lang="it-IT" b="1" err="1"/>
              <a:t>maximize</a:t>
            </a:r>
            <a:r>
              <a:rPr lang="it-IT" b="1" dirty="0"/>
              <a:t> </a:t>
            </a:r>
            <a:r>
              <a:rPr lang="it-IT" b="1" err="1"/>
              <a:t>their</a:t>
            </a:r>
            <a:r>
              <a:rPr lang="it-IT" b="1" dirty="0"/>
              <a:t> </a:t>
            </a:r>
            <a:r>
              <a:rPr lang="it-IT" b="1" err="1"/>
              <a:t>efficiency</a:t>
            </a:r>
            <a:r>
              <a:rPr lang="it-IT"/>
              <a:t>. </a:t>
            </a:r>
            <a:endParaRPr lang="en-US"/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it-IT"/>
              <a:t>The DRE Use Case </a:t>
            </a:r>
            <a:r>
              <a:rPr lang="it-IT" err="1"/>
              <a:t>developed</a:t>
            </a:r>
            <a:r>
              <a:rPr lang="it-IT"/>
              <a:t> the </a:t>
            </a:r>
            <a:r>
              <a:rPr lang="it-IT" b="1" err="1"/>
              <a:t>Hybrid</a:t>
            </a:r>
            <a:r>
              <a:rPr lang="it-IT" b="1" dirty="0"/>
              <a:t> </a:t>
            </a:r>
            <a:r>
              <a:rPr lang="it-IT" b="1" err="1"/>
              <a:t>Renewable</a:t>
            </a:r>
            <a:r>
              <a:rPr lang="it-IT" b="1"/>
              <a:t> Energy Forecasting System (HYREF)</a:t>
            </a:r>
            <a:r>
              <a:rPr lang="it-IT"/>
              <a:t>, a </a:t>
            </a:r>
            <a:r>
              <a:rPr lang="it-IT" err="1"/>
              <a:t>hybrid</a:t>
            </a:r>
            <a:r>
              <a:rPr lang="it-IT"/>
              <a:t> (solar and wind) </a:t>
            </a:r>
            <a:r>
              <a:rPr lang="it-IT" err="1"/>
              <a:t>application</a:t>
            </a:r>
            <a:r>
              <a:rPr lang="it-IT" dirty="0"/>
              <a:t> </a:t>
            </a:r>
            <a:r>
              <a:rPr lang="it-IT" err="1"/>
              <a:t>that</a:t>
            </a:r>
            <a:r>
              <a:rPr lang="it-IT" dirty="0"/>
              <a:t> </a:t>
            </a:r>
            <a:r>
              <a:rPr lang="it-IT" err="1"/>
              <a:t>provides</a:t>
            </a:r>
            <a:r>
              <a:rPr lang="it-IT" dirty="0"/>
              <a:t> </a:t>
            </a:r>
            <a:r>
              <a:rPr lang="it-IT" err="1"/>
              <a:t>renewable</a:t>
            </a:r>
            <a:r>
              <a:rPr lang="it-IT" dirty="0"/>
              <a:t> </a:t>
            </a:r>
            <a:r>
              <a:rPr lang="it-IT"/>
              <a:t>energy forecasts in </a:t>
            </a:r>
            <a:r>
              <a:rPr lang="it-IT" err="1"/>
              <a:t>different</a:t>
            </a:r>
            <a:r>
              <a:rPr lang="it-IT"/>
              <a:t> time </a:t>
            </a:r>
            <a:r>
              <a:rPr lang="it-IT" err="1"/>
              <a:t>scales</a:t>
            </a:r>
            <a:r>
              <a:rPr lang="it-IT"/>
              <a:t> by </a:t>
            </a:r>
            <a:r>
              <a:rPr lang="it-IT" err="1"/>
              <a:t>utilising</a:t>
            </a:r>
            <a:r>
              <a:rPr lang="it-IT"/>
              <a:t> the capabilities of the </a:t>
            </a:r>
            <a:r>
              <a:rPr lang="it-IT" err="1"/>
              <a:t>DestinE</a:t>
            </a:r>
            <a:r>
              <a:rPr lang="it-IT" dirty="0"/>
              <a:t> </a:t>
            </a:r>
            <a:r>
              <a:rPr lang="it-IT" err="1"/>
              <a:t>platform</a:t>
            </a:r>
            <a:r>
              <a:rPr lang="it-IT"/>
              <a:t>, part of the </a:t>
            </a:r>
            <a:r>
              <a:rPr lang="it-IT" err="1"/>
              <a:t>Destination</a:t>
            </a:r>
            <a:r>
              <a:rPr lang="it-IT"/>
              <a:t> Earth </a:t>
            </a:r>
            <a:r>
              <a:rPr lang="it-IT" err="1"/>
              <a:t>initiative</a:t>
            </a:r>
            <a:r>
              <a:rPr lang="it-IT"/>
              <a:t>.</a:t>
            </a:r>
            <a:endParaRPr/>
          </a:p>
        </p:txBody>
      </p:sp>
      <p:sp>
        <p:nvSpPr>
          <p:cNvPr id="111" name="Google Shape;111;p6">
            <a:extLst>
              <a:ext uri="{FF2B5EF4-FFF2-40B4-BE49-F238E27FC236}">
                <a16:creationId xmlns:a16="http://schemas.microsoft.com/office/drawing/2014/main" id="{95B58BE8-3850-64AD-D10C-565B73DB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8400" y="104645"/>
            <a:ext cx="8247626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it-IT"/>
              <a:t>Key outcomes</a:t>
            </a:r>
            <a:endParaRPr/>
          </a:p>
        </p:txBody>
      </p:sp>
      <p:sp>
        <p:nvSpPr>
          <p:cNvPr id="112" name="Google Shape;112;p6">
            <a:extLst>
              <a:ext uri="{FF2B5EF4-FFF2-40B4-BE49-F238E27FC236}">
                <a16:creationId xmlns:a16="http://schemas.microsoft.com/office/drawing/2014/main" id="{5E46EF94-D7FA-8E8C-FCEB-38B3FD0BD54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329267" y="6382485"/>
            <a:ext cx="36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>
            <a:extLst>
              <a:ext uri="{FF2B5EF4-FFF2-40B4-BE49-F238E27FC236}">
                <a16:creationId xmlns:a16="http://schemas.microsoft.com/office/drawing/2014/main" id="{81C08808-9304-D4A3-4B26-99F452784F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pic>
        <p:nvPicPr>
          <p:cNvPr id="115" name="Google Shape;115;p6" title="Screenshot 2025-06-10 at 11.09.58.png">
            <a:extLst>
              <a:ext uri="{FF2B5EF4-FFF2-40B4-BE49-F238E27FC236}">
                <a16:creationId xmlns:a16="http://schemas.microsoft.com/office/drawing/2014/main" id="{907AAB4A-CE7A-BEF3-65A3-83DDF36797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225" y="27100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77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255639" y="804672"/>
            <a:ext cx="11700387" cy="544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/>
              <a:t>The DRE Use Case is expected to: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Demonstrate and harness the value and potential of DestinE for accurate and reliable energy forecasting services.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Empower policymakers and decision-makers with crucial insights for informed energy trade strategies, enhanced energy security, and optimized resource allocation.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Support the EU Green Deal Supporting initiatives, such as the promotion of renewable energy outlined in DIRECTIVE </a:t>
            </a:r>
            <a:r>
              <a:rPr lang="it-IT">
                <a:uFill>
                  <a:noFill/>
                </a:uFill>
                <a:hlinkClick r:id="rId3"/>
              </a:rPr>
              <a:t>(EU) 2018/2001</a:t>
            </a:r>
            <a:r>
              <a:rPr lang="it-IT"/>
              <a:t>, and the </a:t>
            </a:r>
            <a:r>
              <a:rPr lang="it-IT">
                <a:uFill>
                  <a:noFill/>
                </a:uFill>
                <a:hlinkClick r:id="rId4"/>
              </a:rPr>
              <a:t>REPowerEU Plan</a:t>
            </a:r>
            <a:r>
              <a:rPr lang="it-IT"/>
              <a:t>.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it-IT"/>
              <a:t>Contribute significantly to achieving the goals outlined in both the 2030 Agenda for Sustainable Development* and the Paris Agreement on climate change. </a:t>
            </a:r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3708400" y="104645"/>
            <a:ext cx="8247626" cy="51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it-IT"/>
              <a:t>Key outcomes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ftr" idx="11"/>
          </p:nvPr>
        </p:nvSpPr>
        <p:spPr>
          <a:xfrm>
            <a:off x="1329267" y="6382485"/>
            <a:ext cx="36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255639" y="6399081"/>
            <a:ext cx="6587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pic>
        <p:nvPicPr>
          <p:cNvPr id="115" name="Google Shape;115;p6" title="Screenshot 2025-06-10 at 11.09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225" y="27100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ctrTitle"/>
          </p:nvPr>
        </p:nvSpPr>
        <p:spPr>
          <a:xfrm>
            <a:off x="353641" y="2238702"/>
            <a:ext cx="4930978" cy="74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it-IT"/>
              <a:t>DRE Use Case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ubTitle" idx="1"/>
          </p:nvPr>
        </p:nvSpPr>
        <p:spPr>
          <a:xfrm>
            <a:off x="353641" y="4213868"/>
            <a:ext cx="4930978" cy="141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it-IT"/>
              <a:t>Introduction</a:t>
            </a:r>
            <a:endParaRPr/>
          </a:p>
        </p:txBody>
      </p:sp>
      <p:pic>
        <p:nvPicPr>
          <p:cNvPr id="122" name="Google Shape;122;p8" title="Screenshot 2025-06-10 at 11.09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75" y="322838"/>
            <a:ext cx="516161" cy="517201"/>
          </a:xfrm>
          <a:prstGeom prst="rect">
            <a:avLst/>
          </a:prstGeom>
          <a:solidFill>
            <a:srgbClr val="00B050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1e1866-b0c4-4e07-91cc-633d9c28dc39" xsi:nil="true"/>
    <lcf76f155ced4ddcb4097134ff3c332f xmlns="e52e99af-e22b-4a66-9c8b-20198721f09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B0877AE03854480FC574A68B37D74" ma:contentTypeVersion="15" ma:contentTypeDescription="Create a new document." ma:contentTypeScope="" ma:versionID="c95ab7109a75d4831bcd82e6f2f7034c">
  <xsd:schema xmlns:xsd="http://www.w3.org/2001/XMLSchema" xmlns:xs="http://www.w3.org/2001/XMLSchema" xmlns:p="http://schemas.microsoft.com/office/2006/metadata/properties" xmlns:ns2="e52e99af-e22b-4a66-9c8b-20198721f093" xmlns:ns3="1c1e1866-b0c4-4e07-91cc-633d9c28dc39" targetNamespace="http://schemas.microsoft.com/office/2006/metadata/properties" ma:root="true" ma:fieldsID="940c20d75c1a5b00912aefc1a56bf2c3" ns2:_="" ns3:_="">
    <xsd:import namespace="e52e99af-e22b-4a66-9c8b-20198721f093"/>
    <xsd:import namespace="1c1e1866-b0c4-4e07-91cc-633d9c28dc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e99af-e22b-4a66-9c8b-20198721f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54beaa3-a1fb-4dfd-bbf1-cfc6f70e07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1866-b0c4-4e07-91cc-633d9c28dc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5c0da12-cd0d-4e5b-a95e-12251753d4fb}" ma:internalName="TaxCatchAll" ma:showField="CatchAllData" ma:web="1c1e1866-b0c4-4e07-91cc-633d9c28dc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2BE3E-DCFD-427E-B7A1-0792AD4895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43C5EE-4945-4527-9C89-13E3FB1A05E9}">
  <ds:schemaRefs>
    <ds:schemaRef ds:uri="http://schemas.microsoft.com/office/2006/metadata/properties"/>
    <ds:schemaRef ds:uri="http://schemas.microsoft.com/office/infopath/2007/PartnerControls"/>
    <ds:schemaRef ds:uri="1c1e1866-b0c4-4e07-91cc-633d9c28dc39"/>
    <ds:schemaRef ds:uri="e52e99af-e22b-4a66-9c8b-20198721f093"/>
  </ds:schemaRefs>
</ds:datastoreItem>
</file>

<file path=customXml/itemProps3.xml><?xml version="1.0" encoding="utf-8"?>
<ds:datastoreItem xmlns:ds="http://schemas.openxmlformats.org/officeDocument/2006/customXml" ds:itemID="{95F6C338-68DB-4ABA-A984-F95549A39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e99af-e22b-4a66-9c8b-20198721f093"/>
    <ds:schemaRef ds:uri="1c1e1866-b0c4-4e07-91cc-633d9c28d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Standard</vt:lpstr>
      <vt:lpstr>DRE Use Case</vt:lpstr>
      <vt:lpstr>Overview of the Use Case</vt:lpstr>
      <vt:lpstr>Relevance to the DestinE initiative</vt:lpstr>
      <vt:lpstr>Key outcomes</vt:lpstr>
      <vt:lpstr>Key outcomes</vt:lpstr>
      <vt:lpstr>DRE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Utente di Microsoft Office</dc:creator>
  <cp:lastModifiedBy>Antonio Romeo</cp:lastModifiedBy>
  <cp:revision>30</cp:revision>
  <dcterms:created xsi:type="dcterms:W3CDTF">2022-02-17T16:07:10Z</dcterms:created>
  <dcterms:modified xsi:type="dcterms:W3CDTF">2025-06-13T08:55:02Z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0x010100831B0877AE03854480FC574A68B37D74</vt:lpwstr>
  </property>
  <property fmtid="{D5CDD505-2E9C-101B-9397-08002B2CF9AE}" pid="3" name="MediaServiceImageTags">
    <vt:lpwstr/>
  </property>
</Properties>
</file>