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1_0.xml" ContentType="application/vnd.ms-powerpoint.comments+xml"/>
  <Override PartName="/ppt/notesSlides/notesSlide3.xml" ContentType="application/vnd.openxmlformats-officedocument.presentationml.notesSlide+xml"/>
  <Override PartName="/ppt/comments/modernComment_102_0.xml" ContentType="application/vnd.ms-powerpoint.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11"/>
  </p:notesMasterIdLst>
  <p:sldIdLst>
    <p:sldId id="256" r:id="rId5"/>
    <p:sldId id="257" r:id="rId6"/>
    <p:sldId id="258" r:id="rId7"/>
    <p:sldId id="259" r:id="rId8"/>
    <p:sldId id="260" r:id="rId9"/>
    <p:sldId id="261"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12" roundtripDataSignature="AMtx7mhUY1z9UiLpaNtXd7g+f9csIFKnHQ=="/>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12A5600-CB64-DBD4-0C5C-396858336FDE}" name="Theodora Papadopoulou" initials="TP" userId="S::th.papadopoulou_noa.gr#ext#@rheasystemsa.onmicrosoft.com::deff6e03-de20-45c5-86ab-e648f62e5b6f" providerId="AD"/>
  <p188:author id="{95A5B5A4-8020-2CFA-6EF4-71A988877F6D}" name="Antonio Romeo" initials="AR" userId="S::a.romeo@stariongroup.eu::4680925d-8a99-4f59-9718-e7f758a8929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1A476-48A2-08FC-D2A7-EFCDE3EF54C8}" v="3" dt="2025-06-12T11:28:28.228"/>
    <p1510:client id="{1A342597-C895-E24E-5CB7-64105FBC1C5D}" v="6" dt="2025-06-11T10:52:11.310"/>
    <p1510:client id="{243324B3-3883-1448-172A-128D4E120DF5}" v="2" dt="2025-06-11T10:53:44.1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customschemas.google.com/relationships/presentationmetadata" Target="metadata"/><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dora Papadopoulou" userId="S::th.papadopoulou_noa.gr#ext#@rheasystemsa.onmicrosoft.com::deff6e03-de20-45c5-86ab-e648f62e5b6f" providerId="AD" clId="Web-{243324B3-3883-1448-172A-128D4E120DF5}"/>
    <pc:docChg chg="mod">
      <pc:chgData name="Theodora Papadopoulou" userId="S::th.papadopoulou_noa.gr#ext#@rheasystemsa.onmicrosoft.com::deff6e03-de20-45c5-86ab-e648f62e5b6f" providerId="AD" clId="Web-{243324B3-3883-1448-172A-128D4E120DF5}" dt="2025-06-11T10:53:44.176" v="0"/>
      <pc:docMkLst>
        <pc:docMk/>
      </pc:docMkLst>
    </pc:docChg>
  </pc:docChgLst>
  <pc:docChgLst>
    <pc:chgData name="Theodora Papadopoulou" userId="S::th.papadopoulou_noa.gr#ext#@rheasystemsa.onmicrosoft.com::deff6e03-de20-45c5-86ab-e648f62e5b6f" providerId="AD" clId="Web-{0791A476-48A2-08FC-D2A7-EFCDE3EF54C8}"/>
    <pc:docChg chg="modSld">
      <pc:chgData name="Theodora Papadopoulou" userId="S::th.papadopoulou_noa.gr#ext#@rheasystemsa.onmicrosoft.com::deff6e03-de20-45c5-86ab-e648f62e5b6f" providerId="AD" clId="Web-{0791A476-48A2-08FC-D2A7-EFCDE3EF54C8}" dt="2025-06-12T11:28:28.228" v="76" actId="20577"/>
      <pc:docMkLst>
        <pc:docMk/>
      </pc:docMkLst>
      <pc:sldChg chg="modSp modCm">
        <pc:chgData name="Theodora Papadopoulou" userId="S::th.papadopoulou_noa.gr#ext#@rheasystemsa.onmicrosoft.com::deff6e03-de20-45c5-86ab-e648f62e5b6f" providerId="AD" clId="Web-{0791A476-48A2-08FC-D2A7-EFCDE3EF54C8}" dt="2025-06-12T11:28:28.228" v="76" actId="20577"/>
        <pc:sldMkLst>
          <pc:docMk/>
          <pc:sldMk cId="0" sldId="257"/>
        </pc:sldMkLst>
        <pc:spChg chg="mod">
          <ac:chgData name="Theodora Papadopoulou" userId="S::th.papadopoulou_noa.gr#ext#@rheasystemsa.onmicrosoft.com::deff6e03-de20-45c5-86ab-e648f62e5b6f" providerId="AD" clId="Web-{0791A476-48A2-08FC-D2A7-EFCDE3EF54C8}" dt="2025-06-12T11:28:28.228" v="76" actId="20577"/>
          <ac:spMkLst>
            <pc:docMk/>
            <pc:sldMk cId="0" sldId="257"/>
            <ac:spMk id="80" creationId="{00000000-0000-0000-0000-000000000000}"/>
          </ac:spMkLst>
        </pc:spChg>
        <pc:extLst>
          <p:ext xmlns:p="http://schemas.openxmlformats.org/presentationml/2006/main" uri="{D6D511B9-2390-475A-947B-AFAB55BFBCF1}">
            <pc226:cmChg xmlns:pc226="http://schemas.microsoft.com/office/powerpoint/2022/06/main/command" chg="mod">
              <pc226:chgData name="Theodora Papadopoulou" userId="S::th.papadopoulou_noa.gr#ext#@rheasystemsa.onmicrosoft.com::deff6e03-de20-45c5-86ab-e648f62e5b6f" providerId="AD" clId="Web-{0791A476-48A2-08FC-D2A7-EFCDE3EF54C8}" dt="2025-06-12T11:27:33.867" v="74" actId="20577"/>
              <pc2:cmMkLst xmlns:pc2="http://schemas.microsoft.com/office/powerpoint/2019/9/main/command">
                <pc:docMk/>
                <pc:sldMk cId="0" sldId="257"/>
                <pc2:cmMk id="{C76761AF-959E-42C6-AE49-8617AA498CEF}"/>
              </pc2:cmMkLst>
            </pc226:cmChg>
          </p:ext>
        </pc:extLst>
      </pc:sldChg>
    </pc:docChg>
  </pc:docChgLst>
  <pc:docChgLst>
    <pc:chgData name="Theodora Papadopoulou" userId="S::th.papadopoulou_noa.gr#ext#@rheasystemsa.onmicrosoft.com::deff6e03-de20-45c5-86ab-e648f62e5b6f" providerId="AD" clId="Web-{1A342597-C895-E24E-5CB7-64105FBC1C5D}"/>
    <pc:docChg chg="modSld">
      <pc:chgData name="Theodora Papadopoulou" userId="S::th.papadopoulou_noa.gr#ext#@rheasystemsa.onmicrosoft.com::deff6e03-de20-45c5-86ab-e648f62e5b6f" providerId="AD" clId="Web-{1A342597-C895-E24E-5CB7-64105FBC1C5D}" dt="2025-06-11T10:52:11.310" v="5"/>
      <pc:docMkLst>
        <pc:docMk/>
      </pc:docMkLst>
      <pc:sldChg chg="delSp">
        <pc:chgData name="Theodora Papadopoulou" userId="S::th.papadopoulou_noa.gr#ext#@rheasystemsa.onmicrosoft.com::deff6e03-de20-45c5-86ab-e648f62e5b6f" providerId="AD" clId="Web-{1A342597-C895-E24E-5CB7-64105FBC1C5D}" dt="2025-06-11T10:51:38.450" v="0"/>
        <pc:sldMkLst>
          <pc:docMk/>
          <pc:sldMk cId="0" sldId="256"/>
        </pc:sldMkLst>
        <pc:spChg chg="del">
          <ac:chgData name="Theodora Papadopoulou" userId="S::th.papadopoulou_noa.gr#ext#@rheasystemsa.onmicrosoft.com::deff6e03-de20-45c5-86ab-e648f62e5b6f" providerId="AD" clId="Web-{1A342597-C895-E24E-5CB7-64105FBC1C5D}" dt="2025-06-11T10:51:38.450" v="0"/>
          <ac:spMkLst>
            <pc:docMk/>
            <pc:sldMk cId="0" sldId="256"/>
            <ac:spMk id="74" creationId="{00000000-0000-0000-0000-000000000000}"/>
          </ac:spMkLst>
        </pc:spChg>
      </pc:sldChg>
      <pc:sldChg chg="delSp">
        <pc:chgData name="Theodora Papadopoulou" userId="S::th.papadopoulou_noa.gr#ext#@rheasystemsa.onmicrosoft.com::deff6e03-de20-45c5-86ab-e648f62e5b6f" providerId="AD" clId="Web-{1A342597-C895-E24E-5CB7-64105FBC1C5D}" dt="2025-06-11T10:51:43.294" v="1"/>
        <pc:sldMkLst>
          <pc:docMk/>
          <pc:sldMk cId="0" sldId="257"/>
        </pc:sldMkLst>
        <pc:spChg chg="del">
          <ac:chgData name="Theodora Papadopoulou" userId="S::th.papadopoulou_noa.gr#ext#@rheasystemsa.onmicrosoft.com::deff6e03-de20-45c5-86ab-e648f62e5b6f" providerId="AD" clId="Web-{1A342597-C895-E24E-5CB7-64105FBC1C5D}" dt="2025-06-11T10:51:43.294" v="1"/>
          <ac:spMkLst>
            <pc:docMk/>
            <pc:sldMk cId="0" sldId="257"/>
            <ac:spMk id="84" creationId="{00000000-0000-0000-0000-000000000000}"/>
          </ac:spMkLst>
        </pc:spChg>
      </pc:sldChg>
      <pc:sldChg chg="delSp">
        <pc:chgData name="Theodora Papadopoulou" userId="S::th.papadopoulou_noa.gr#ext#@rheasystemsa.onmicrosoft.com::deff6e03-de20-45c5-86ab-e648f62e5b6f" providerId="AD" clId="Web-{1A342597-C895-E24E-5CB7-64105FBC1C5D}" dt="2025-06-11T10:52:11.310" v="5"/>
        <pc:sldMkLst>
          <pc:docMk/>
          <pc:sldMk cId="0" sldId="258"/>
        </pc:sldMkLst>
        <pc:spChg chg="del">
          <ac:chgData name="Theodora Papadopoulou" userId="S::th.papadopoulou_noa.gr#ext#@rheasystemsa.onmicrosoft.com::deff6e03-de20-45c5-86ab-e648f62e5b6f" providerId="AD" clId="Web-{1A342597-C895-E24E-5CB7-64105FBC1C5D}" dt="2025-06-11T10:52:11.310" v="5"/>
          <ac:spMkLst>
            <pc:docMk/>
            <pc:sldMk cId="0" sldId="258"/>
            <ac:spMk id="94" creationId="{00000000-0000-0000-0000-000000000000}"/>
          </ac:spMkLst>
        </pc:spChg>
      </pc:sldChg>
      <pc:sldChg chg="delSp">
        <pc:chgData name="Theodora Papadopoulou" userId="S::th.papadopoulou_noa.gr#ext#@rheasystemsa.onmicrosoft.com::deff6e03-de20-45c5-86ab-e648f62e5b6f" providerId="AD" clId="Web-{1A342597-C895-E24E-5CB7-64105FBC1C5D}" dt="2025-06-11T10:51:49.700" v="2"/>
        <pc:sldMkLst>
          <pc:docMk/>
          <pc:sldMk cId="0" sldId="259"/>
        </pc:sldMkLst>
        <pc:spChg chg="del">
          <ac:chgData name="Theodora Papadopoulou" userId="S::th.papadopoulou_noa.gr#ext#@rheasystemsa.onmicrosoft.com::deff6e03-de20-45c5-86ab-e648f62e5b6f" providerId="AD" clId="Web-{1A342597-C895-E24E-5CB7-64105FBC1C5D}" dt="2025-06-11T10:51:49.700" v="2"/>
          <ac:spMkLst>
            <pc:docMk/>
            <pc:sldMk cId="0" sldId="259"/>
            <ac:spMk id="104" creationId="{00000000-0000-0000-0000-000000000000}"/>
          </ac:spMkLst>
        </pc:spChg>
      </pc:sldChg>
      <pc:sldChg chg="delSp">
        <pc:chgData name="Theodora Papadopoulou" userId="S::th.papadopoulou_noa.gr#ext#@rheasystemsa.onmicrosoft.com::deff6e03-de20-45c5-86ab-e648f62e5b6f" providerId="AD" clId="Web-{1A342597-C895-E24E-5CB7-64105FBC1C5D}" dt="2025-06-11T10:52:04.341" v="4"/>
        <pc:sldMkLst>
          <pc:docMk/>
          <pc:sldMk cId="0" sldId="260"/>
        </pc:sldMkLst>
        <pc:spChg chg="del">
          <ac:chgData name="Theodora Papadopoulou" userId="S::th.papadopoulou_noa.gr#ext#@rheasystemsa.onmicrosoft.com::deff6e03-de20-45c5-86ab-e648f62e5b6f" providerId="AD" clId="Web-{1A342597-C895-E24E-5CB7-64105FBC1C5D}" dt="2025-06-11T10:52:04.341" v="4"/>
          <ac:spMkLst>
            <pc:docMk/>
            <pc:sldMk cId="0" sldId="260"/>
            <ac:spMk id="114" creationId="{00000000-0000-0000-0000-000000000000}"/>
          </ac:spMkLst>
        </pc:spChg>
      </pc:sldChg>
      <pc:sldChg chg="delSp">
        <pc:chgData name="Theodora Papadopoulou" userId="S::th.papadopoulou_noa.gr#ext#@rheasystemsa.onmicrosoft.com::deff6e03-de20-45c5-86ab-e648f62e5b6f" providerId="AD" clId="Web-{1A342597-C895-E24E-5CB7-64105FBC1C5D}" dt="2025-06-11T10:52:01.107" v="3"/>
        <pc:sldMkLst>
          <pc:docMk/>
          <pc:sldMk cId="0" sldId="261"/>
        </pc:sldMkLst>
        <pc:spChg chg="del">
          <ac:chgData name="Theodora Papadopoulou" userId="S::th.papadopoulou_noa.gr#ext#@rheasystemsa.onmicrosoft.com::deff6e03-de20-45c5-86ab-e648f62e5b6f" providerId="AD" clId="Web-{1A342597-C895-E24E-5CB7-64105FBC1C5D}" dt="2025-06-11T10:52:01.107" v="3"/>
          <ac:spMkLst>
            <pc:docMk/>
            <pc:sldMk cId="0" sldId="261"/>
            <ac:spMk id="122" creationId="{00000000-0000-0000-0000-000000000000}"/>
          </ac:spMkLst>
        </pc:spChg>
      </pc:sldChg>
    </pc:docChg>
  </pc:docChgLst>
</pc:chgInfo>
</file>

<file path=ppt/comments/modernComment_101_0.xml><?xml version="1.0" encoding="utf-8"?>
<p188:cmLst xmlns:a="http://schemas.openxmlformats.org/drawingml/2006/main" xmlns:r="http://schemas.openxmlformats.org/officeDocument/2006/relationships" xmlns:p188="http://schemas.microsoft.com/office/powerpoint/2018/8/main">
  <p188:cm id="{C76761AF-959E-42C6-AE49-8617AA498CEF}" authorId="{95A5B5A4-8020-2CFA-6EF4-71A988877F6D}" created="2025-06-11T09:20:28.129">
    <ac:txMkLst xmlns:ac="http://schemas.microsoft.com/office/drawing/2013/main/command">
      <pc:docMk xmlns:pc="http://schemas.microsoft.com/office/powerpoint/2013/main/command"/>
      <pc:sldMk xmlns:pc="http://schemas.microsoft.com/office/powerpoint/2013/main/command" cId="0" sldId="257"/>
      <ac:spMk id="80" creationId="{00000000-0000-0000-0000-000000000000}"/>
      <ac:txMk cp="472" len="73">
        <ac:context len="633" hash="3864831469"/>
      </ac:txMk>
    </ac:txMkLst>
    <p188:pos x="10776796" y="4960024"/>
    <p188:replyLst>
      <p188:reply id="{4BD5CE88-FEB1-4865-BD86-A24726BD31A2}" authorId="{912A5600-CB64-DBD4-0C5C-396858336FDE}" created="2025-06-12T11:28:27.807">
        <p188:txBody>
          <a:bodyPr/>
          <a:lstStyle/>
          <a:p>
            <a:r>
              <a:rPr lang="el-GR"/>
              <a:t>I have included on the MOOC folder, the DRE user guide with step by step guidelines and also updated this slide to mention it.</a:t>
            </a:r>
          </a:p>
        </p188:txBody>
      </p188:reply>
    </p188:replyLst>
    <p188:txBody>
      <a:bodyPr/>
      <a:lstStyle/>
      <a:p>
        <a:r>
          <a:rPr lang="en-US"/>
          <a:t>Maybe some additional slides with screeshots and explanation of the paramenters can complement the video which is really nice to understand the potential of DRE and have an idea of how to interact with it but it may not be sufficient to start using the service  just viewing it</a:t>
        </a:r>
      </a:p>
    </p188:txBody>
  </p188:cm>
</p188:cmLst>
</file>

<file path=ppt/comments/modernComment_102_0.xml><?xml version="1.0" encoding="utf-8"?>
<p188:cmLst xmlns:a="http://schemas.openxmlformats.org/drawingml/2006/main" xmlns:r="http://schemas.openxmlformats.org/officeDocument/2006/relationships" xmlns:p188="http://schemas.microsoft.com/office/powerpoint/2018/8/main">
  <p188:cm id="{1E77D437-1D48-4069-8E24-55382FBF6A34}" authorId="{95A5B5A4-8020-2CFA-6EF4-71A988877F6D}" created="2025-06-11T09:15:06.974">
    <ac:txMkLst xmlns:ac="http://schemas.microsoft.com/office/drawing/2013/main/command">
      <pc:docMk xmlns:pc="http://schemas.microsoft.com/office/powerpoint/2013/main/command"/>
      <pc:sldMk xmlns:pc="http://schemas.microsoft.com/office/powerpoint/2013/main/command" cId="0" sldId="258"/>
      <ac:spMk id="90" creationId="{00000000-0000-0000-0000-000000000000}"/>
      <ac:txMk cp="517" len="4">
        <ac:context len="523" hash="3433153874"/>
      </ac:txMk>
    </ac:txMkLst>
    <p188:pos x="1215352" y="4564711"/>
    <p188:replyLst>
      <p188:reply id="{53205D16-D5EF-4183-8F9D-585B52E0C3EF}" authorId="{912A5600-CB64-DBD4-0C5C-396858336FDE}" created="2025-06-11T10:53:44.176">
        <p188:txBody>
          <a:bodyPr/>
          <a:lstStyle/>
          <a:p>
            <a:r>
              <a:rPr lang="el-GR"/>
              <a:t>I forgot to upload it earlier, it's in a separate .doc</a:t>
            </a:r>
          </a:p>
        </p188:txBody>
      </p188:reply>
    </p188:replyLst>
    <p188:txBody>
      <a:bodyPr/>
      <a:lstStyle/>
      <a:p>
        <a:r>
          <a:rPr lang="en-US"/>
          <a:t>Where is the quiz?</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
        <p:cNvGrpSpPr/>
        <p:nvPr/>
      </p:nvGrpSpPr>
      <p:grpSpPr>
        <a:xfrm>
          <a:off x="0" y="0"/>
          <a:ext cx="0" cy="0"/>
          <a:chOff x="0" y="0"/>
          <a:chExt cx="0" cy="0"/>
        </a:xfrm>
      </p:grpSpPr>
      <p:sp>
        <p:nvSpPr>
          <p:cNvPr id="15" name="Google Shape;15;p10"/>
          <p:cNvSpPr txBox="1">
            <a:spLocks noGrp="1"/>
          </p:cNvSpPr>
          <p:nvPr>
            <p:ph type="title"/>
          </p:nvPr>
        </p:nvSpPr>
        <p:spPr>
          <a:xfrm>
            <a:off x="255638" y="948009"/>
            <a:ext cx="11643950" cy="92659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255638" y="2450592"/>
            <a:ext cx="11607177" cy="3742943"/>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Font typeface="Arial"/>
              <a:buNone/>
              <a:defRPr sz="2400">
                <a:solidFill>
                  <a:schemeClr val="lt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10"/>
          <p:cNvPicPr preferRelativeResize="0"/>
          <p:nvPr/>
        </p:nvPicPr>
        <p:blipFill rotWithShape="1">
          <a:blip r:embed="rId2">
            <a:alphaModFix/>
          </a:blip>
          <a:srcRect/>
          <a:stretch/>
        </p:blipFill>
        <p:spPr>
          <a:xfrm>
            <a:off x="5132831" y="6344764"/>
            <a:ext cx="6603740" cy="290178"/>
          </a:xfrm>
          <a:prstGeom prst="rect">
            <a:avLst/>
          </a:prstGeom>
          <a:noFill/>
          <a:ln>
            <a:noFill/>
          </a:ln>
        </p:spPr>
      </p:pic>
      <p:pic>
        <p:nvPicPr>
          <p:cNvPr id="18" name="Google Shape;18;p10"/>
          <p:cNvPicPr preferRelativeResize="0"/>
          <p:nvPr/>
        </p:nvPicPr>
        <p:blipFill rotWithShape="1">
          <a:blip r:embed="rId3">
            <a:alphaModFix/>
          </a:blip>
          <a:srcRect/>
          <a:stretch/>
        </p:blipFill>
        <p:spPr>
          <a:xfrm>
            <a:off x="2279172" y="352608"/>
            <a:ext cx="307405" cy="307405"/>
          </a:xfrm>
          <a:prstGeom prst="rect">
            <a:avLst/>
          </a:prstGeom>
          <a:noFill/>
          <a:ln>
            <a:noFill/>
          </a:ln>
        </p:spPr>
      </p:pic>
      <p:sp>
        <p:nvSpPr>
          <p:cNvPr id="19" name="Google Shape;19;p10"/>
          <p:cNvSpPr txBox="1">
            <a:spLocks noGrp="1"/>
          </p:cNvSpPr>
          <p:nvPr>
            <p:ph type="ftr" idx="11"/>
          </p:nvPr>
        </p:nvSpPr>
        <p:spPr>
          <a:xfrm>
            <a:off x="3081867" y="6382485"/>
            <a:ext cx="188230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21" name="Google Shape;21;p10"/>
          <p:cNvSpPr>
            <a:spLocks noGrp="1"/>
          </p:cNvSpPr>
          <p:nvPr>
            <p:ph type="pic" idx="2"/>
          </p:nvPr>
        </p:nvSpPr>
        <p:spPr>
          <a:xfrm>
            <a:off x="255639" y="268192"/>
            <a:ext cx="1803400" cy="457674"/>
          </a:xfrm>
          <a:prstGeom prst="rect">
            <a:avLst/>
          </a:prstGeom>
          <a:solidFill>
            <a:srgbClr val="00B050"/>
          </a:solidFill>
          <a:ln>
            <a:noFill/>
          </a:ln>
        </p:spPr>
      </p:sp>
      <p:sp>
        <p:nvSpPr>
          <p:cNvPr id="22" name="Google Shape;22;p10"/>
          <p:cNvSpPr txBox="1"/>
          <p:nvPr/>
        </p:nvSpPr>
        <p:spPr>
          <a:xfrm>
            <a:off x="2548469" y="310400"/>
            <a:ext cx="3132667" cy="373258"/>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it-IT" sz="1800" b="1" i="0" u="none" strike="noStrike" cap="none">
                <a:solidFill>
                  <a:schemeClr val="lt1"/>
                </a:solidFill>
                <a:latin typeface="Calibri"/>
                <a:ea typeface="Calibri"/>
                <a:cs typeface="Calibri"/>
                <a:sym typeface="Calibri"/>
              </a:rPr>
              <a:t>destination-earth.eu</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3081867" y="104645"/>
            <a:ext cx="8874159" cy="504955"/>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subTitle" idx="1"/>
          </p:nvPr>
        </p:nvSpPr>
        <p:spPr>
          <a:xfrm>
            <a:off x="255639" y="804672"/>
            <a:ext cx="5686125" cy="538886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70C0"/>
              </a:buClr>
              <a:buSzPts val="2400"/>
              <a:buFont typeface="Arial"/>
              <a:buChar char="•"/>
              <a:defRPr sz="2400">
                <a:solidFill>
                  <a:schemeClr val="dk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11"/>
          <p:cNvSpPr txBox="1">
            <a:spLocks noGrp="1"/>
          </p:cNvSpPr>
          <p:nvPr>
            <p:ph type="body" idx="2"/>
          </p:nvPr>
        </p:nvSpPr>
        <p:spPr>
          <a:xfrm>
            <a:off x="6075088" y="804672"/>
            <a:ext cx="5880938" cy="538886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1"/>
          <p:cNvSpPr txBox="1">
            <a:spLocks noGrp="1"/>
          </p:cNvSpPr>
          <p:nvPr>
            <p:ph type="ftr" idx="11"/>
          </p:nvPr>
        </p:nvSpPr>
        <p:spPr>
          <a:xfrm>
            <a:off x="1388533" y="6382485"/>
            <a:ext cx="35756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29" name="Google Shape;29;p11"/>
          <p:cNvSpPr>
            <a:spLocks noGrp="1"/>
          </p:cNvSpPr>
          <p:nvPr>
            <p:ph type="pic" idx="3"/>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12"/>
          <p:cNvSpPr txBox="1">
            <a:spLocks noGrp="1"/>
          </p:cNvSpPr>
          <p:nvPr>
            <p:ph type="body" idx="1"/>
          </p:nvPr>
        </p:nvSpPr>
        <p:spPr>
          <a:xfrm>
            <a:off x="255639" y="804672"/>
            <a:ext cx="11700387" cy="54498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55600" algn="l">
              <a:lnSpc>
                <a:spcPct val="90000"/>
              </a:lnSpc>
              <a:spcBef>
                <a:spcPts val="500"/>
              </a:spcBef>
              <a:spcAft>
                <a:spcPts val="0"/>
              </a:spcAft>
              <a:buClr>
                <a:srgbClr val="0070C0"/>
              </a:buClr>
              <a:buSzPts val="2000"/>
              <a:buFont typeface="Arial"/>
              <a:buChar char="•"/>
              <a:defRPr sz="2000">
                <a:solidFill>
                  <a:schemeClr val="dk1"/>
                </a:solidFill>
              </a:defRPr>
            </a:lvl2pPr>
            <a:lvl3pPr marL="1371600" lvl="2" indent="-342900" algn="l">
              <a:lnSpc>
                <a:spcPct val="90000"/>
              </a:lnSpc>
              <a:spcBef>
                <a:spcPts val="500"/>
              </a:spcBef>
              <a:spcAft>
                <a:spcPts val="0"/>
              </a:spcAft>
              <a:buClr>
                <a:srgbClr val="0070C0"/>
              </a:buClr>
              <a:buSzPts val="1800"/>
              <a:buFont typeface="Arial"/>
              <a:buChar char="•"/>
              <a:defRPr sz="1800" i="0">
                <a:solidFill>
                  <a:schemeClr val="dk1"/>
                </a:solidFill>
              </a:defRPr>
            </a:lvl3pPr>
            <a:lvl4pPr marL="1828800" lvl="3" indent="-330200" algn="l">
              <a:lnSpc>
                <a:spcPct val="90000"/>
              </a:lnSpc>
              <a:spcBef>
                <a:spcPts val="500"/>
              </a:spcBef>
              <a:spcAft>
                <a:spcPts val="0"/>
              </a:spcAft>
              <a:buClr>
                <a:srgbClr val="0070C0"/>
              </a:buClr>
              <a:buSzPts val="1600"/>
              <a:buFont typeface="Arial"/>
              <a:buChar char="•"/>
              <a:defRPr sz="1600">
                <a:solidFill>
                  <a:schemeClr val="dk1"/>
                </a:solidFill>
              </a:defRPr>
            </a:lvl4pPr>
            <a:lvl5pPr marL="2286000" lvl="4" indent="-330200" algn="l">
              <a:lnSpc>
                <a:spcPct val="90000"/>
              </a:lnSpc>
              <a:spcBef>
                <a:spcPts val="500"/>
              </a:spcBef>
              <a:spcAft>
                <a:spcPts val="0"/>
              </a:spcAft>
              <a:buClr>
                <a:srgbClr val="0070C0"/>
              </a:buClr>
              <a:buSzPts val="1600"/>
              <a:buFont typeface="Arial"/>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title"/>
          </p:nvPr>
        </p:nvSpPr>
        <p:spPr>
          <a:xfrm>
            <a:off x="3462867" y="104645"/>
            <a:ext cx="8493159"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1346201" y="6382485"/>
            <a:ext cx="361797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35" name="Google Shape;35;p12"/>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3"/>
          <p:cNvSpPr txBox="1">
            <a:spLocks noGrp="1"/>
          </p:cNvSpPr>
          <p:nvPr>
            <p:ph type="body" idx="1"/>
          </p:nvPr>
        </p:nvSpPr>
        <p:spPr>
          <a:xfrm>
            <a:off x="255639" y="792480"/>
            <a:ext cx="11700387" cy="54254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Font typeface="Arial"/>
              <a:buNone/>
              <a:defRPr sz="2400">
                <a:solidFill>
                  <a:schemeClr val="dk1"/>
                </a:solidFill>
              </a:defRPr>
            </a:lvl1pPr>
            <a:lvl2pPr marL="914400" lvl="1" indent="-228600" algn="l">
              <a:lnSpc>
                <a:spcPct val="90000"/>
              </a:lnSpc>
              <a:spcBef>
                <a:spcPts val="500"/>
              </a:spcBef>
              <a:spcAft>
                <a:spcPts val="0"/>
              </a:spcAft>
              <a:buClr>
                <a:srgbClr val="888888"/>
              </a:buClr>
              <a:buSzPts val="2000"/>
              <a:buFont typeface="Arial"/>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Arial"/>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Arial"/>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Arial"/>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3"/>
          <p:cNvSpPr txBox="1">
            <a:spLocks noGrp="1"/>
          </p:cNvSpPr>
          <p:nvPr>
            <p:ph type="title"/>
          </p:nvPr>
        </p:nvSpPr>
        <p:spPr>
          <a:xfrm>
            <a:off x="3674533" y="104645"/>
            <a:ext cx="8281493"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1354667" y="6382485"/>
            <a:ext cx="360950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41" name="Google Shape;41;p13"/>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3412067" y="104645"/>
            <a:ext cx="8543959" cy="504955"/>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4"/>
          <p:cNvSpPr txBox="1">
            <a:spLocks noGrp="1"/>
          </p:cNvSpPr>
          <p:nvPr>
            <p:ph type="subTitle" idx="1"/>
          </p:nvPr>
        </p:nvSpPr>
        <p:spPr>
          <a:xfrm>
            <a:off x="255639" y="804672"/>
            <a:ext cx="5686125" cy="538886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70C0"/>
              </a:buClr>
              <a:buSzPts val="2400"/>
              <a:buFont typeface="Arial"/>
              <a:buChar char="•"/>
              <a:defRPr sz="2400">
                <a:solidFill>
                  <a:schemeClr val="dk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14"/>
          <p:cNvSpPr txBox="1">
            <a:spLocks noGrp="1"/>
          </p:cNvSpPr>
          <p:nvPr>
            <p:ph type="body" idx="2"/>
          </p:nvPr>
        </p:nvSpPr>
        <p:spPr>
          <a:xfrm>
            <a:off x="6075088" y="804672"/>
            <a:ext cx="5880938" cy="538886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ftr" idx="11"/>
          </p:nvPr>
        </p:nvSpPr>
        <p:spPr>
          <a:xfrm>
            <a:off x="1261533" y="6382485"/>
            <a:ext cx="37026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48" name="Google Shape;48;p14"/>
          <p:cNvSpPr>
            <a:spLocks noGrp="1"/>
          </p:cNvSpPr>
          <p:nvPr>
            <p:ph type="pic" idx="3"/>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5"/>
          <p:cNvSpPr txBox="1">
            <a:spLocks noGrp="1"/>
          </p:cNvSpPr>
          <p:nvPr>
            <p:ph type="body" idx="1"/>
          </p:nvPr>
        </p:nvSpPr>
        <p:spPr>
          <a:xfrm>
            <a:off x="255639" y="804672"/>
            <a:ext cx="11700387" cy="54498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55600" algn="l">
              <a:lnSpc>
                <a:spcPct val="90000"/>
              </a:lnSpc>
              <a:spcBef>
                <a:spcPts val="500"/>
              </a:spcBef>
              <a:spcAft>
                <a:spcPts val="0"/>
              </a:spcAft>
              <a:buClr>
                <a:srgbClr val="0070C0"/>
              </a:buClr>
              <a:buSzPts val="2000"/>
              <a:buFont typeface="Arial"/>
              <a:buChar char="•"/>
              <a:defRPr sz="2000">
                <a:solidFill>
                  <a:schemeClr val="dk1"/>
                </a:solidFill>
              </a:defRPr>
            </a:lvl2pPr>
            <a:lvl3pPr marL="1371600" lvl="2" indent="-342900" algn="l">
              <a:lnSpc>
                <a:spcPct val="90000"/>
              </a:lnSpc>
              <a:spcBef>
                <a:spcPts val="500"/>
              </a:spcBef>
              <a:spcAft>
                <a:spcPts val="0"/>
              </a:spcAft>
              <a:buClr>
                <a:srgbClr val="0070C0"/>
              </a:buClr>
              <a:buSzPts val="1800"/>
              <a:buFont typeface="Arial"/>
              <a:buChar char="•"/>
              <a:defRPr sz="1800" i="0">
                <a:solidFill>
                  <a:schemeClr val="dk1"/>
                </a:solidFill>
              </a:defRPr>
            </a:lvl3pPr>
            <a:lvl4pPr marL="1828800" lvl="3" indent="-330200" algn="l">
              <a:lnSpc>
                <a:spcPct val="90000"/>
              </a:lnSpc>
              <a:spcBef>
                <a:spcPts val="500"/>
              </a:spcBef>
              <a:spcAft>
                <a:spcPts val="0"/>
              </a:spcAft>
              <a:buClr>
                <a:srgbClr val="0070C0"/>
              </a:buClr>
              <a:buSzPts val="1600"/>
              <a:buFont typeface="Arial"/>
              <a:buChar char="•"/>
              <a:defRPr sz="1600">
                <a:solidFill>
                  <a:schemeClr val="dk1"/>
                </a:solidFill>
              </a:defRPr>
            </a:lvl4pPr>
            <a:lvl5pPr marL="2286000" lvl="4" indent="-330200" algn="l">
              <a:lnSpc>
                <a:spcPct val="90000"/>
              </a:lnSpc>
              <a:spcBef>
                <a:spcPts val="500"/>
              </a:spcBef>
              <a:spcAft>
                <a:spcPts val="0"/>
              </a:spcAft>
              <a:buClr>
                <a:srgbClr val="0070C0"/>
              </a:buClr>
              <a:buSzPts val="1600"/>
              <a:buFont typeface="Arial"/>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title"/>
          </p:nvPr>
        </p:nvSpPr>
        <p:spPr>
          <a:xfrm>
            <a:off x="3708400" y="104645"/>
            <a:ext cx="8247626"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1329267" y="6382485"/>
            <a:ext cx="363490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54" name="Google Shape;54;p15"/>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6"/>
          <p:cNvSpPr txBox="1">
            <a:spLocks noGrp="1"/>
          </p:cNvSpPr>
          <p:nvPr>
            <p:ph type="body" idx="1"/>
          </p:nvPr>
        </p:nvSpPr>
        <p:spPr>
          <a:xfrm>
            <a:off x="255639" y="792480"/>
            <a:ext cx="11700387" cy="54254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Font typeface="Arial"/>
              <a:buNone/>
              <a:defRPr sz="2400">
                <a:solidFill>
                  <a:schemeClr val="dk1"/>
                </a:solidFill>
              </a:defRPr>
            </a:lvl1pPr>
            <a:lvl2pPr marL="914400" lvl="1" indent="-228600" algn="l">
              <a:lnSpc>
                <a:spcPct val="90000"/>
              </a:lnSpc>
              <a:spcBef>
                <a:spcPts val="500"/>
              </a:spcBef>
              <a:spcAft>
                <a:spcPts val="0"/>
              </a:spcAft>
              <a:buClr>
                <a:srgbClr val="888888"/>
              </a:buClr>
              <a:buSzPts val="2000"/>
              <a:buFont typeface="Arial"/>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Arial"/>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Arial"/>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Arial"/>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16"/>
          <p:cNvSpPr txBox="1">
            <a:spLocks noGrp="1"/>
          </p:cNvSpPr>
          <p:nvPr>
            <p:ph type="title"/>
          </p:nvPr>
        </p:nvSpPr>
        <p:spPr>
          <a:xfrm>
            <a:off x="3615267" y="104645"/>
            <a:ext cx="8340759"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261533" y="6382485"/>
            <a:ext cx="37026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60" name="Google Shape;60;p16"/>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7"/>
          <p:cNvSpPr txBox="1">
            <a:spLocks noGrp="1"/>
          </p:cNvSpPr>
          <p:nvPr>
            <p:ph type="ctrTitle"/>
          </p:nvPr>
        </p:nvSpPr>
        <p:spPr>
          <a:xfrm>
            <a:off x="353641" y="2238702"/>
            <a:ext cx="4930978" cy="7483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txBox="1">
            <a:spLocks noGrp="1"/>
          </p:cNvSpPr>
          <p:nvPr>
            <p:ph type="subTitle" idx="1"/>
          </p:nvPr>
        </p:nvSpPr>
        <p:spPr>
          <a:xfrm>
            <a:off x="353641" y="4213868"/>
            <a:ext cx="4930978" cy="141600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Font typeface="Arial"/>
              <a:buNone/>
              <a:defRPr sz="2400">
                <a:solidFill>
                  <a:schemeClr val="lt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64" name="Google Shape;64;p17"/>
          <p:cNvPicPr preferRelativeResize="0"/>
          <p:nvPr/>
        </p:nvPicPr>
        <p:blipFill rotWithShape="1">
          <a:blip r:embed="rId3">
            <a:alphaModFix/>
          </a:blip>
          <a:srcRect/>
          <a:stretch/>
        </p:blipFill>
        <p:spPr>
          <a:xfrm>
            <a:off x="5132831" y="6344764"/>
            <a:ext cx="6603740" cy="290178"/>
          </a:xfrm>
          <a:prstGeom prst="rect">
            <a:avLst/>
          </a:prstGeom>
          <a:noFill/>
          <a:ln>
            <a:noFill/>
          </a:ln>
        </p:spPr>
      </p:pic>
      <p:pic>
        <p:nvPicPr>
          <p:cNvPr id="65" name="Google Shape;65;p17"/>
          <p:cNvPicPr preferRelativeResize="0"/>
          <p:nvPr/>
        </p:nvPicPr>
        <p:blipFill rotWithShape="1">
          <a:blip r:embed="rId4">
            <a:alphaModFix/>
          </a:blip>
          <a:srcRect/>
          <a:stretch/>
        </p:blipFill>
        <p:spPr>
          <a:xfrm>
            <a:off x="2377174" y="437024"/>
            <a:ext cx="307405" cy="307405"/>
          </a:xfrm>
          <a:prstGeom prst="rect">
            <a:avLst/>
          </a:prstGeom>
          <a:noFill/>
          <a:ln>
            <a:noFill/>
          </a:ln>
        </p:spPr>
      </p:pic>
      <p:sp>
        <p:nvSpPr>
          <p:cNvPr id="66" name="Google Shape;66;p17"/>
          <p:cNvSpPr>
            <a:spLocks noGrp="1"/>
          </p:cNvSpPr>
          <p:nvPr>
            <p:ph type="pic" idx="2"/>
          </p:nvPr>
        </p:nvSpPr>
        <p:spPr>
          <a:xfrm>
            <a:off x="353641" y="352608"/>
            <a:ext cx="1803400" cy="457674"/>
          </a:xfrm>
          <a:prstGeom prst="rect">
            <a:avLst/>
          </a:prstGeom>
          <a:solidFill>
            <a:srgbClr val="00B050"/>
          </a:solidFill>
          <a:ln>
            <a:noFill/>
          </a:ln>
        </p:spPr>
      </p:sp>
      <p:sp>
        <p:nvSpPr>
          <p:cNvPr id="67" name="Google Shape;67;p17"/>
          <p:cNvSpPr txBox="1"/>
          <p:nvPr/>
        </p:nvSpPr>
        <p:spPr>
          <a:xfrm>
            <a:off x="2646471" y="394816"/>
            <a:ext cx="3132667" cy="373258"/>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it-IT" sz="1800" b="1" i="0" u="none" strike="noStrike" cap="none">
                <a:solidFill>
                  <a:schemeClr val="lt1"/>
                </a:solidFill>
                <a:latin typeface="Calibri"/>
                <a:ea typeface="Calibri"/>
                <a:cs typeface="Calibri"/>
                <a:sym typeface="Calibri"/>
              </a:rPr>
              <a:t>destination-earth.eu</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235974" y="840900"/>
            <a:ext cx="11720052" cy="13255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235975" y="2313387"/>
            <a:ext cx="11720052" cy="386357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ftr" idx="11"/>
          </p:nvPr>
        </p:nvSpPr>
        <p:spPr>
          <a:xfrm>
            <a:off x="1353311" y="6323887"/>
            <a:ext cx="3852673" cy="33193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sldNum" idx="12"/>
          </p:nvPr>
        </p:nvSpPr>
        <p:spPr>
          <a:xfrm>
            <a:off x="255639" y="6309711"/>
            <a:ext cx="951369"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chemeClr val="lt1"/>
                </a:solidFill>
                <a:latin typeface="Arial"/>
                <a:ea typeface="Arial"/>
                <a:cs typeface="Arial"/>
                <a:sym typeface="Arial"/>
              </a:defRPr>
            </a:lvl1pPr>
            <a:lvl2pPr marL="0" marR="0" lvl="1" indent="0" algn="l" rtl="0">
              <a:spcBef>
                <a:spcPts val="0"/>
              </a:spcBef>
              <a:buNone/>
              <a:defRPr sz="1200" b="0" i="0" u="none" strike="noStrike" cap="none">
                <a:solidFill>
                  <a:schemeClr val="lt1"/>
                </a:solidFill>
                <a:latin typeface="Arial"/>
                <a:ea typeface="Arial"/>
                <a:cs typeface="Arial"/>
                <a:sym typeface="Arial"/>
              </a:defRPr>
            </a:lvl2pPr>
            <a:lvl3pPr marL="0" marR="0" lvl="2" indent="0" algn="l" rtl="0">
              <a:spcBef>
                <a:spcPts val="0"/>
              </a:spcBef>
              <a:buNone/>
              <a:defRPr sz="1200" b="0" i="0" u="none" strike="noStrike" cap="none">
                <a:solidFill>
                  <a:schemeClr val="lt1"/>
                </a:solidFill>
                <a:latin typeface="Arial"/>
                <a:ea typeface="Arial"/>
                <a:cs typeface="Arial"/>
                <a:sym typeface="Arial"/>
              </a:defRPr>
            </a:lvl3pPr>
            <a:lvl4pPr marL="0" marR="0" lvl="3" indent="0" algn="l" rtl="0">
              <a:spcBef>
                <a:spcPts val="0"/>
              </a:spcBef>
              <a:buNone/>
              <a:defRPr sz="1200" b="0" i="0" u="none" strike="noStrike" cap="none">
                <a:solidFill>
                  <a:schemeClr val="lt1"/>
                </a:solidFill>
                <a:latin typeface="Arial"/>
                <a:ea typeface="Arial"/>
                <a:cs typeface="Arial"/>
                <a:sym typeface="Arial"/>
              </a:defRPr>
            </a:lvl4pPr>
            <a:lvl5pPr marL="0" marR="0" lvl="4" indent="0" algn="l" rtl="0">
              <a:spcBef>
                <a:spcPts val="0"/>
              </a:spcBef>
              <a:buNone/>
              <a:defRPr sz="1200" b="0" i="0" u="none" strike="noStrike" cap="none">
                <a:solidFill>
                  <a:schemeClr val="lt1"/>
                </a:solidFill>
                <a:latin typeface="Arial"/>
                <a:ea typeface="Arial"/>
                <a:cs typeface="Arial"/>
                <a:sym typeface="Arial"/>
              </a:defRPr>
            </a:lvl5pPr>
            <a:lvl6pPr marL="0" marR="0" lvl="5" indent="0" algn="l" rtl="0">
              <a:spcBef>
                <a:spcPts val="0"/>
              </a:spcBef>
              <a:buNone/>
              <a:defRPr sz="1200" b="0" i="0" u="none" strike="noStrike" cap="none">
                <a:solidFill>
                  <a:schemeClr val="lt1"/>
                </a:solidFill>
                <a:latin typeface="Arial"/>
                <a:ea typeface="Arial"/>
                <a:cs typeface="Arial"/>
                <a:sym typeface="Arial"/>
              </a:defRPr>
            </a:lvl6pPr>
            <a:lvl7pPr marL="0" marR="0" lvl="6" indent="0" algn="l" rtl="0">
              <a:spcBef>
                <a:spcPts val="0"/>
              </a:spcBef>
              <a:buNone/>
              <a:defRPr sz="1200" b="0" i="0" u="none" strike="noStrike" cap="none">
                <a:solidFill>
                  <a:schemeClr val="lt1"/>
                </a:solidFill>
                <a:latin typeface="Arial"/>
                <a:ea typeface="Arial"/>
                <a:cs typeface="Arial"/>
                <a:sym typeface="Arial"/>
              </a:defRPr>
            </a:lvl7pPr>
            <a:lvl8pPr marL="0" marR="0" lvl="7" indent="0" algn="l" rtl="0">
              <a:spcBef>
                <a:spcPts val="0"/>
              </a:spcBef>
              <a:buNone/>
              <a:defRPr sz="1200" b="0" i="0" u="none" strike="noStrike" cap="none">
                <a:solidFill>
                  <a:schemeClr val="lt1"/>
                </a:solidFill>
                <a:latin typeface="Arial"/>
                <a:ea typeface="Arial"/>
                <a:cs typeface="Arial"/>
                <a:sym typeface="Arial"/>
              </a:defRPr>
            </a:lvl8pPr>
            <a:lvl9pPr marL="0" marR="0" lvl="8" indent="0" algn="l" rtl="0">
              <a:spcBef>
                <a:spcPts val="0"/>
              </a:spcBef>
              <a:buNone/>
              <a:defRPr sz="12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1_0.xm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microsoft.com/office/2018/10/relationships/comments" Target="../comments/modernComment_102_0.xml"/><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hyperlink" Target="https://windpowerlib.readthedocs.io/en/stable/index.html" TargetMode="External"/><Relationship Id="rId3" Type="http://schemas.openxmlformats.org/officeDocument/2006/relationships/hyperlink" Target="https://www.wind-energy-the-facts.org/" TargetMode="External"/><Relationship Id="rId7" Type="http://schemas.openxmlformats.org/officeDocument/2006/relationships/hyperlink" Target="https://doi.org/10.1016/j.solener.2016.06.069"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hyperlink" Target="https://doi.org/10.1002/wene.365" TargetMode="External"/><Relationship Id="rId5" Type="http://schemas.openxmlformats.org/officeDocument/2006/relationships/hyperlink" Target="https://www.iea.org/energy-system/renewables/solar-pv" TargetMode="External"/><Relationship Id="rId4" Type="http://schemas.openxmlformats.org/officeDocument/2006/relationships/hyperlink" Target="https://www.iea.org/energy-system/renewables/wind" TargetMode="Externa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mailto:dre@noa.gr" TargetMode="Externa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255638" y="948009"/>
            <a:ext cx="11643950" cy="9265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Arial"/>
              <a:buNone/>
            </a:pPr>
            <a:r>
              <a:rPr lang="it-IT"/>
              <a:t>DRE Use Case</a:t>
            </a:r>
            <a:endParaRPr/>
          </a:p>
        </p:txBody>
      </p:sp>
      <p:sp>
        <p:nvSpPr>
          <p:cNvPr id="73" name="Google Shape;73;p1"/>
          <p:cNvSpPr txBox="1">
            <a:spLocks noGrp="1"/>
          </p:cNvSpPr>
          <p:nvPr>
            <p:ph type="subTitle" idx="1"/>
          </p:nvPr>
        </p:nvSpPr>
        <p:spPr>
          <a:xfrm>
            <a:off x="255638" y="2450592"/>
            <a:ext cx="11607177" cy="37429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Font typeface="Arial"/>
              <a:buNone/>
            </a:pPr>
            <a:r>
              <a:rPr lang="it-IT"/>
              <a:t>Conclusion and Next Steps</a:t>
            </a:r>
            <a:endParaRPr/>
          </a:p>
        </p:txBody>
      </p:sp>
      <p:pic>
        <p:nvPicPr>
          <p:cNvPr id="75" name="Google Shape;75;p1" title="Screenshot 2025-06-10 at 11.09.58.png"/>
          <p:cNvPicPr preferRelativeResize="0"/>
          <p:nvPr/>
        </p:nvPicPr>
        <p:blipFill>
          <a:blip r:embed="rId3">
            <a:alphaModFix/>
          </a:blip>
          <a:stretch>
            <a:fillRect/>
          </a:stretch>
        </p:blipFill>
        <p:spPr>
          <a:xfrm>
            <a:off x="899275" y="238438"/>
            <a:ext cx="516161" cy="517201"/>
          </a:xfrm>
          <a:prstGeom prst="rect">
            <a:avLst/>
          </a:prstGeom>
          <a:solidFill>
            <a:srgbClr val="00B050"/>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
          <p:cNvSpPr txBox="1">
            <a:spLocks noGrp="1"/>
          </p:cNvSpPr>
          <p:nvPr>
            <p:ph type="body" idx="1"/>
          </p:nvPr>
        </p:nvSpPr>
        <p:spPr>
          <a:xfrm>
            <a:off x="255639" y="804672"/>
            <a:ext cx="11700387" cy="5449824"/>
          </a:xfrm>
          <a:prstGeom prst="rect">
            <a:avLst/>
          </a:prstGeom>
          <a:noFill/>
          <a:ln>
            <a:noFill/>
          </a:ln>
        </p:spPr>
        <p:txBody>
          <a:bodyPr spcFirstLastPara="1" wrap="square" lIns="91425" tIns="45700" rIns="91425" bIns="45700" anchor="t" anchorCtr="0">
            <a:normAutofit fontScale="92500"/>
          </a:bodyPr>
          <a:lstStyle/>
          <a:p>
            <a:pPr marL="0" lvl="0" indent="0" algn="l" rtl="0">
              <a:spcBef>
                <a:spcPts val="0"/>
              </a:spcBef>
              <a:spcAft>
                <a:spcPts val="0"/>
              </a:spcAft>
              <a:buClr>
                <a:schemeClr val="dk1"/>
              </a:buClr>
              <a:buSzPts val="2400"/>
              <a:buFont typeface="Arial"/>
              <a:buNone/>
            </a:pPr>
            <a:r>
              <a:rPr lang="it-IT" dirty="0"/>
              <a:t>The </a:t>
            </a:r>
            <a:r>
              <a:rPr lang="it-IT" dirty="0" err="1"/>
              <a:t>module</a:t>
            </a:r>
            <a:r>
              <a:rPr lang="it-IT" dirty="0"/>
              <a:t>:</a:t>
            </a:r>
            <a:endParaRPr dirty="0"/>
          </a:p>
          <a:p>
            <a:pPr marL="0" lvl="0" indent="0" algn="l" rtl="0">
              <a:spcBef>
                <a:spcPts val="0"/>
              </a:spcBef>
              <a:spcAft>
                <a:spcPts val="0"/>
              </a:spcAft>
              <a:buClr>
                <a:schemeClr val="dk1"/>
              </a:buClr>
              <a:buSzPts val="2400"/>
              <a:buFont typeface="Arial"/>
              <a:buNone/>
            </a:pPr>
            <a:endParaRPr/>
          </a:p>
          <a:p>
            <a:pPr marL="457200" lvl="0" indent="-381000" algn="l" rtl="0">
              <a:spcBef>
                <a:spcPts val="0"/>
              </a:spcBef>
              <a:spcAft>
                <a:spcPts val="0"/>
              </a:spcAft>
              <a:buSzPts val="2400"/>
              <a:buChar char="•"/>
            </a:pPr>
            <a:r>
              <a:rPr lang="it-IT" err="1"/>
              <a:t>introduces</a:t>
            </a:r>
            <a:r>
              <a:rPr lang="it-IT"/>
              <a:t> the </a:t>
            </a:r>
            <a:r>
              <a:rPr lang="it-IT" err="1"/>
              <a:t>Destination</a:t>
            </a:r>
            <a:r>
              <a:rPr lang="it-IT"/>
              <a:t> </a:t>
            </a:r>
            <a:r>
              <a:rPr lang="it-IT" err="1"/>
              <a:t>Renewable</a:t>
            </a:r>
            <a:r>
              <a:rPr lang="it-IT"/>
              <a:t> Energy (DRE) use case </a:t>
            </a:r>
            <a:r>
              <a:rPr lang="it-IT" err="1"/>
              <a:t>available</a:t>
            </a:r>
            <a:r>
              <a:rPr lang="it-IT"/>
              <a:t> on the </a:t>
            </a:r>
            <a:r>
              <a:rPr lang="it-IT" err="1"/>
              <a:t>DestinE</a:t>
            </a:r>
            <a:r>
              <a:rPr lang="it-IT"/>
              <a:t> </a:t>
            </a:r>
            <a:r>
              <a:rPr lang="it-IT" err="1"/>
              <a:t>platform</a:t>
            </a:r>
            <a:endParaRPr err="1"/>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it-IT"/>
              <a:t>helps </a:t>
            </a:r>
            <a:r>
              <a:rPr lang="it-IT" err="1"/>
              <a:t>potential</a:t>
            </a:r>
            <a:r>
              <a:rPr lang="it-IT"/>
              <a:t> users </a:t>
            </a:r>
            <a:r>
              <a:rPr lang="it-IT" err="1"/>
              <a:t>understand</a:t>
            </a:r>
            <a:r>
              <a:rPr lang="it-IT"/>
              <a:t> the </a:t>
            </a:r>
            <a:r>
              <a:rPr lang="it-IT" err="1"/>
              <a:t>purpose</a:t>
            </a:r>
            <a:r>
              <a:rPr lang="it-IT"/>
              <a:t> and </a:t>
            </a:r>
            <a:r>
              <a:rPr lang="it-IT" err="1"/>
              <a:t>structure</a:t>
            </a:r>
            <a:r>
              <a:rPr lang="it-IT"/>
              <a:t> of the DRE </a:t>
            </a:r>
            <a:r>
              <a:rPr lang="it-IT" err="1"/>
              <a:t>application</a:t>
            </a:r>
            <a:endParaRPr err="1"/>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it-IT" dirty="0" err="1"/>
              <a:t>demonstrates</a:t>
            </a:r>
            <a:r>
              <a:rPr lang="it-IT" dirty="0"/>
              <a:t> </a:t>
            </a:r>
            <a:r>
              <a:rPr lang="it-IT" dirty="0" err="1"/>
              <a:t>how</a:t>
            </a:r>
            <a:r>
              <a:rPr lang="it-IT" dirty="0"/>
              <a:t> users can:</a:t>
            </a:r>
            <a:endParaRPr dirty="0"/>
          </a:p>
          <a:p>
            <a:pPr marL="914400" marR="0" lvl="1" indent="-381000" algn="l" rtl="0">
              <a:lnSpc>
                <a:spcPct val="90000"/>
              </a:lnSpc>
              <a:spcBef>
                <a:spcPts val="0"/>
              </a:spcBef>
              <a:spcAft>
                <a:spcPts val="0"/>
              </a:spcAft>
              <a:buSzPts val="2400"/>
              <a:buChar char="•"/>
            </a:pPr>
            <a:r>
              <a:rPr lang="it-IT" sz="2400" dirty="0"/>
              <a:t>log </a:t>
            </a:r>
            <a:r>
              <a:rPr lang="it-IT" sz="2400" dirty="0" err="1"/>
              <a:t>into</a:t>
            </a:r>
            <a:r>
              <a:rPr lang="it-IT" sz="2400" dirty="0"/>
              <a:t> the DRE </a:t>
            </a:r>
            <a:r>
              <a:rPr lang="it-IT" sz="2400" dirty="0" err="1"/>
              <a:t>application</a:t>
            </a:r>
            <a:endParaRPr dirty="0" err="1"/>
          </a:p>
          <a:p>
            <a:pPr marL="914400" lvl="1" indent="-381000" algn="l" rtl="0">
              <a:spcBef>
                <a:spcPts val="0"/>
              </a:spcBef>
              <a:spcAft>
                <a:spcPts val="0"/>
              </a:spcAft>
              <a:buSzPts val="2400"/>
              <a:buChar char="•"/>
            </a:pPr>
            <a:r>
              <a:rPr lang="it-IT" sz="2400" dirty="0"/>
              <a:t>navigate </a:t>
            </a:r>
            <a:r>
              <a:rPr lang="it-IT" sz="2400" dirty="0" err="1"/>
              <a:t>through</a:t>
            </a:r>
            <a:r>
              <a:rPr lang="it-IT" sz="2400" dirty="0"/>
              <a:t> the </a:t>
            </a:r>
            <a:r>
              <a:rPr lang="it-IT" sz="2400" dirty="0" err="1"/>
              <a:t>application</a:t>
            </a:r>
            <a:endParaRPr sz="2400" dirty="0" err="1"/>
          </a:p>
          <a:p>
            <a:pPr marL="914400" lvl="1" indent="-381000" algn="l" rtl="0">
              <a:spcBef>
                <a:spcPts val="0"/>
              </a:spcBef>
              <a:spcAft>
                <a:spcPts val="0"/>
              </a:spcAft>
              <a:buSzPts val="2400"/>
              <a:buChar char="•"/>
            </a:pPr>
            <a:r>
              <a:rPr lang="it-IT" sz="2400" dirty="0"/>
              <a:t>use the </a:t>
            </a:r>
            <a:r>
              <a:rPr lang="it-IT" sz="2400" dirty="0" err="1"/>
              <a:t>available</a:t>
            </a:r>
            <a:r>
              <a:rPr lang="it-IT" sz="2400" dirty="0"/>
              <a:t> services and features</a:t>
            </a:r>
            <a:endParaRPr sz="2400" dirty="0"/>
          </a:p>
          <a:p>
            <a:pPr marL="914400" lvl="1" indent="-381000" algn="l" rtl="0">
              <a:spcBef>
                <a:spcPts val="0"/>
              </a:spcBef>
              <a:spcAft>
                <a:spcPts val="0"/>
              </a:spcAft>
              <a:buSzPts val="2400"/>
              <a:buChar char="•"/>
            </a:pPr>
            <a:r>
              <a:rPr lang="it-IT" sz="2400" dirty="0" err="1"/>
              <a:t>extract</a:t>
            </a:r>
            <a:r>
              <a:rPr lang="it-IT" sz="2400" dirty="0"/>
              <a:t> </a:t>
            </a:r>
            <a:r>
              <a:rPr lang="it-IT" sz="2400" dirty="0" err="1"/>
              <a:t>valuable</a:t>
            </a:r>
            <a:r>
              <a:rPr lang="it-IT" sz="2400" dirty="0"/>
              <a:t> outputs, </a:t>
            </a:r>
            <a:r>
              <a:rPr lang="it-IT" sz="2400" dirty="0" err="1"/>
              <a:t>including</a:t>
            </a:r>
            <a:r>
              <a:rPr lang="it-IT" sz="2400" dirty="0"/>
              <a:t>:</a:t>
            </a:r>
            <a:endParaRPr sz="2400" dirty="0"/>
          </a:p>
          <a:p>
            <a:pPr marL="1371600" lvl="0" indent="-381000" algn="l" rtl="0">
              <a:spcBef>
                <a:spcPts val="0"/>
              </a:spcBef>
              <a:spcAft>
                <a:spcPts val="0"/>
              </a:spcAft>
              <a:buSzPts val="2400"/>
              <a:buAutoNum type="alphaLcPeriod"/>
            </a:pPr>
            <a:r>
              <a:rPr lang="it-IT" sz="2400" dirty="0" err="1"/>
              <a:t>assessment</a:t>
            </a:r>
            <a:r>
              <a:rPr lang="it-IT" sz="2400" dirty="0"/>
              <a:t> on power production, solar </a:t>
            </a:r>
            <a:r>
              <a:rPr lang="it-IT" sz="2400" dirty="0" err="1"/>
              <a:t>radiation</a:t>
            </a:r>
            <a:r>
              <a:rPr lang="it-IT" sz="2400" dirty="0"/>
              <a:t> and wind power</a:t>
            </a:r>
            <a:endParaRPr dirty="0"/>
          </a:p>
          <a:p>
            <a:pPr marL="1371600" lvl="0" indent="-381000" algn="l" rtl="0">
              <a:spcBef>
                <a:spcPts val="0"/>
              </a:spcBef>
              <a:spcAft>
                <a:spcPts val="0"/>
              </a:spcAft>
              <a:buSzPts val="2400"/>
              <a:buAutoNum type="alphaLcPeriod"/>
            </a:pPr>
            <a:r>
              <a:rPr lang="it-IT" dirty="0"/>
              <a:t>2</a:t>
            </a:r>
            <a:r>
              <a:rPr lang="it-IT" sz="2400" dirty="0"/>
              <a:t>-day solar and wind parks’ power output forecasts</a:t>
            </a:r>
            <a:endParaRPr sz="2400" dirty="0"/>
          </a:p>
          <a:p>
            <a:pPr marL="914400" lvl="0" indent="0" algn="l" rtl="0">
              <a:spcBef>
                <a:spcPts val="0"/>
              </a:spcBef>
              <a:spcAft>
                <a:spcPts val="0"/>
              </a:spcAft>
              <a:buNone/>
            </a:pPr>
            <a:endParaRPr sz="2400"/>
          </a:p>
          <a:p>
            <a:pPr>
              <a:spcBef>
                <a:spcPts val="0"/>
              </a:spcBef>
            </a:pPr>
            <a:r>
              <a:rPr lang="it-IT" dirty="0"/>
              <a:t>helps </a:t>
            </a:r>
            <a:r>
              <a:rPr lang="it-IT" dirty="0" err="1"/>
              <a:t>learners</a:t>
            </a:r>
            <a:r>
              <a:rPr lang="it-IT" dirty="0"/>
              <a:t> </a:t>
            </a:r>
            <a:r>
              <a:rPr lang="it-IT" dirty="0" err="1"/>
              <a:t>understand</a:t>
            </a:r>
            <a:r>
              <a:rPr lang="it-IT" dirty="0"/>
              <a:t> </a:t>
            </a:r>
            <a:r>
              <a:rPr lang="it-IT" dirty="0" err="1"/>
              <a:t>how</a:t>
            </a:r>
            <a:r>
              <a:rPr lang="it-IT" dirty="0"/>
              <a:t> to </a:t>
            </a:r>
            <a:r>
              <a:rPr lang="it-IT" dirty="0" err="1"/>
              <a:t>interpret</a:t>
            </a:r>
            <a:r>
              <a:rPr lang="it-IT" dirty="0"/>
              <a:t> </a:t>
            </a:r>
            <a:r>
              <a:rPr lang="it-IT" dirty="0" err="1"/>
              <a:t>advanced</a:t>
            </a:r>
            <a:r>
              <a:rPr lang="it-IT" dirty="0"/>
              <a:t> output </a:t>
            </a:r>
            <a:r>
              <a:rPr lang="it-IT" dirty="0" err="1"/>
              <a:t>results</a:t>
            </a:r>
            <a:r>
              <a:rPr lang="it-IT" dirty="0"/>
              <a:t> of DRE. A user guide with </a:t>
            </a:r>
            <a:r>
              <a:rPr lang="it-IT" dirty="0" err="1"/>
              <a:t>step-by-step</a:t>
            </a:r>
            <a:r>
              <a:rPr lang="it-IT" dirty="0"/>
              <a:t> </a:t>
            </a:r>
            <a:r>
              <a:rPr lang="it-IT" dirty="0" err="1"/>
              <a:t>guidelines</a:t>
            </a:r>
            <a:r>
              <a:rPr lang="it-IT" dirty="0"/>
              <a:t> </a:t>
            </a:r>
            <a:r>
              <a:rPr lang="it-IT" dirty="0" err="1"/>
              <a:t>is</a:t>
            </a:r>
            <a:r>
              <a:rPr lang="it-IT" dirty="0"/>
              <a:t> </a:t>
            </a:r>
            <a:r>
              <a:rPr lang="it-IT" dirty="0" err="1"/>
              <a:t>available</a:t>
            </a:r>
            <a:r>
              <a:rPr lang="it-IT" dirty="0"/>
              <a:t> </a:t>
            </a:r>
            <a:r>
              <a:rPr lang="it-IT" dirty="0" err="1"/>
              <a:t>as</a:t>
            </a:r>
            <a:r>
              <a:rPr lang="it-IT" dirty="0"/>
              <a:t> a separate file and on DRE.</a:t>
            </a:r>
            <a:endParaRPr lang="it-IT" dirty="0">
              <a:solidFill>
                <a:srgbClr val="000000"/>
              </a:solidFill>
            </a:endParaRPr>
          </a:p>
        </p:txBody>
      </p:sp>
      <p:sp>
        <p:nvSpPr>
          <p:cNvPr id="81" name="Google Shape;81;p3"/>
          <p:cNvSpPr txBox="1">
            <a:spLocks noGrp="1"/>
          </p:cNvSpPr>
          <p:nvPr>
            <p:ph type="title"/>
          </p:nvPr>
        </p:nvSpPr>
        <p:spPr>
          <a:xfrm>
            <a:off x="3462867" y="104645"/>
            <a:ext cx="8493159" cy="51714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800"/>
              <a:buFont typeface="Arial"/>
              <a:buNone/>
            </a:pPr>
            <a:r>
              <a:rPr lang="it-IT"/>
              <a:t>Purpose</a:t>
            </a:r>
            <a:endParaRPr/>
          </a:p>
        </p:txBody>
      </p:sp>
      <p:sp>
        <p:nvSpPr>
          <p:cNvPr id="82" name="Google Shape;82;p3"/>
          <p:cNvSpPr txBox="1">
            <a:spLocks noGrp="1"/>
          </p:cNvSpPr>
          <p:nvPr>
            <p:ph type="ftr" idx="11"/>
          </p:nvPr>
        </p:nvSpPr>
        <p:spPr>
          <a:xfrm>
            <a:off x="1346201" y="6382485"/>
            <a:ext cx="3617976"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3" name="Google Shape;83;p3"/>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it-IT"/>
              <a:t>2</a:t>
            </a:fld>
            <a:endParaRPr/>
          </a:p>
        </p:txBody>
      </p:sp>
      <p:pic>
        <p:nvPicPr>
          <p:cNvPr id="85" name="Google Shape;85;p3" title="Screenshot 2025-06-10 at 11.09.58.png"/>
          <p:cNvPicPr preferRelativeResize="0"/>
          <p:nvPr/>
        </p:nvPicPr>
        <p:blipFill>
          <a:blip r:embed="rId4">
            <a:alphaModFix/>
          </a:blip>
          <a:stretch>
            <a:fillRect/>
          </a:stretch>
        </p:blipFill>
        <p:spPr>
          <a:xfrm>
            <a:off x="899225" y="27100"/>
            <a:ext cx="516161" cy="517201"/>
          </a:xfrm>
          <a:prstGeom prst="rect">
            <a:avLst/>
          </a:prstGeom>
          <a:solidFill>
            <a:srgbClr val="00B050"/>
          </a:solidFill>
          <a:ln>
            <a:noFill/>
          </a:ln>
        </p:spPr>
      </p:pic>
    </p:spTree>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4"/>
          <p:cNvSpPr txBox="1">
            <a:spLocks noGrp="1"/>
          </p:cNvSpPr>
          <p:nvPr>
            <p:ph type="body" idx="1"/>
          </p:nvPr>
        </p:nvSpPr>
        <p:spPr>
          <a:xfrm>
            <a:off x="255639" y="792480"/>
            <a:ext cx="11700387" cy="542543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a:p>
            <a:pPr marL="457200" lvl="0" indent="-381000" algn="l" rtl="0">
              <a:spcBef>
                <a:spcPts val="0"/>
              </a:spcBef>
              <a:spcAft>
                <a:spcPts val="0"/>
              </a:spcAft>
              <a:buSzPts val="2400"/>
              <a:buChar char="●"/>
            </a:pPr>
            <a:r>
              <a:rPr lang="it-IT"/>
              <a:t>Module Overview: Purpose of the Module, Learning Objectives, Target Audience, Prerequisites, User level, Duration and Certification Process.</a:t>
            </a:r>
            <a:endParaRPr/>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it-IT"/>
              <a:t>Introduction to DRE: The background of the DRE Use Case, the challenges it tackles, its relevance to the DestinE platform and the expected outcomes.</a:t>
            </a:r>
            <a:endParaRPr/>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it-IT"/>
              <a:t>DRE application demo overview: A video demonstrating the DRE application, its data, tools and services for different end users.</a:t>
            </a:r>
            <a:endParaRPr/>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it-IT"/>
              <a:t>Conclusions: Purpose of the module, key points, FAQs and contact details for further support.</a:t>
            </a:r>
            <a:endParaRPr/>
          </a:p>
          <a:p>
            <a:pPr marL="457200" lvl="0" indent="0" algn="l" rtl="0">
              <a:spcBef>
                <a:spcPts val="0"/>
              </a:spcBef>
              <a:spcAft>
                <a:spcPts val="0"/>
              </a:spcAft>
              <a:buNone/>
            </a:pPr>
            <a:endParaRPr/>
          </a:p>
          <a:p>
            <a:pPr marL="457200" lvl="0" indent="-381000" algn="l" rtl="0">
              <a:spcBef>
                <a:spcPts val="0"/>
              </a:spcBef>
              <a:spcAft>
                <a:spcPts val="0"/>
              </a:spcAft>
              <a:buSzPts val="2400"/>
              <a:buChar char="●"/>
            </a:pPr>
            <a:r>
              <a:rPr lang="it-IT"/>
              <a:t>Quiz</a:t>
            </a:r>
            <a:endParaRPr/>
          </a:p>
          <a:p>
            <a:pPr marL="342900" lvl="0" indent="-190500" algn="l" rtl="0">
              <a:spcBef>
                <a:spcPts val="0"/>
              </a:spcBef>
              <a:spcAft>
                <a:spcPts val="0"/>
              </a:spcAft>
              <a:buClr>
                <a:srgbClr val="0070C0"/>
              </a:buClr>
              <a:buSzPts val="2400"/>
              <a:buFont typeface="Arial"/>
              <a:buNone/>
            </a:pPr>
            <a:endParaRPr>
              <a:solidFill>
                <a:srgbClr val="FF0000"/>
              </a:solidFill>
            </a:endParaRPr>
          </a:p>
        </p:txBody>
      </p:sp>
      <p:sp>
        <p:nvSpPr>
          <p:cNvPr id="91" name="Google Shape;91;p4"/>
          <p:cNvSpPr txBox="1">
            <a:spLocks noGrp="1"/>
          </p:cNvSpPr>
          <p:nvPr>
            <p:ph type="title"/>
          </p:nvPr>
        </p:nvSpPr>
        <p:spPr>
          <a:xfrm>
            <a:off x="3674533" y="104645"/>
            <a:ext cx="8281493" cy="51714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800"/>
              <a:buFont typeface="Arial"/>
              <a:buNone/>
            </a:pPr>
            <a:r>
              <a:rPr lang="it-IT"/>
              <a:t>DRE key points</a:t>
            </a:r>
            <a:endParaRPr/>
          </a:p>
        </p:txBody>
      </p:sp>
      <p:sp>
        <p:nvSpPr>
          <p:cNvPr id="92" name="Google Shape;92;p4"/>
          <p:cNvSpPr txBox="1">
            <a:spLocks noGrp="1"/>
          </p:cNvSpPr>
          <p:nvPr>
            <p:ph type="ftr" idx="11"/>
          </p:nvPr>
        </p:nvSpPr>
        <p:spPr>
          <a:xfrm>
            <a:off x="1354667" y="6382485"/>
            <a:ext cx="36095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93" name="Google Shape;93;p4"/>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it-IT"/>
              <a:t>3</a:t>
            </a:fld>
            <a:endParaRPr/>
          </a:p>
        </p:txBody>
      </p:sp>
      <p:pic>
        <p:nvPicPr>
          <p:cNvPr id="95" name="Google Shape;95;p4" title="Screenshot 2025-06-10 at 11.09.58.png"/>
          <p:cNvPicPr preferRelativeResize="0"/>
          <p:nvPr/>
        </p:nvPicPr>
        <p:blipFill>
          <a:blip r:embed="rId4">
            <a:alphaModFix/>
          </a:blip>
          <a:stretch>
            <a:fillRect/>
          </a:stretch>
        </p:blipFill>
        <p:spPr>
          <a:xfrm>
            <a:off x="899225" y="27100"/>
            <a:ext cx="516161" cy="517201"/>
          </a:xfrm>
          <a:prstGeom prst="rect">
            <a:avLst/>
          </a:prstGeom>
          <a:solidFill>
            <a:srgbClr val="00B050"/>
          </a:solidFill>
          <a:ln>
            <a:noFill/>
          </a:ln>
        </p:spPr>
      </p:pic>
    </p:spTree>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6"/>
          <p:cNvSpPr txBox="1">
            <a:spLocks noGrp="1"/>
          </p:cNvSpPr>
          <p:nvPr>
            <p:ph type="body" idx="1"/>
          </p:nvPr>
        </p:nvSpPr>
        <p:spPr>
          <a:xfrm>
            <a:off x="255639" y="804672"/>
            <a:ext cx="11700387" cy="5449824"/>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rgbClr val="0070C0"/>
              </a:buClr>
              <a:buSzPts val="2400"/>
              <a:buFont typeface="Arial"/>
              <a:buNone/>
            </a:pPr>
            <a:r>
              <a:rPr lang="it-IT"/>
              <a:t>Provide links to additional papers, datasets, or related modules. </a:t>
            </a:r>
            <a:endParaRPr>
              <a:solidFill>
                <a:srgbClr val="FF0000"/>
              </a:solidFill>
            </a:endParaRPr>
          </a:p>
          <a:p>
            <a:pPr marL="342900" lvl="0" indent="-190500" algn="l" rtl="0">
              <a:spcBef>
                <a:spcPts val="0"/>
              </a:spcBef>
              <a:spcAft>
                <a:spcPts val="0"/>
              </a:spcAft>
              <a:buClr>
                <a:srgbClr val="0070C0"/>
              </a:buClr>
              <a:buSzPts val="2400"/>
              <a:buFont typeface="Arial"/>
              <a:buNone/>
            </a:pPr>
            <a:endParaRPr sz="2200"/>
          </a:p>
          <a:p>
            <a:pPr marL="342900" lvl="0" indent="-190500" algn="l" rtl="0">
              <a:spcBef>
                <a:spcPts val="0"/>
              </a:spcBef>
              <a:spcAft>
                <a:spcPts val="0"/>
              </a:spcAft>
              <a:buClr>
                <a:srgbClr val="0070C0"/>
              </a:buClr>
              <a:buSzPts val="2400"/>
              <a:buFont typeface="Arial"/>
              <a:buNone/>
            </a:pPr>
            <a:r>
              <a:rPr lang="it-IT" sz="2200"/>
              <a:t>Links:</a:t>
            </a:r>
            <a:endParaRPr sz="2200"/>
          </a:p>
          <a:p>
            <a:pPr marL="342900" lvl="0" indent="-190500" algn="l" rtl="0">
              <a:spcBef>
                <a:spcPts val="0"/>
              </a:spcBef>
              <a:spcAft>
                <a:spcPts val="0"/>
              </a:spcAft>
              <a:buClr>
                <a:srgbClr val="0070C0"/>
              </a:buClr>
              <a:buSzPts val="2400"/>
              <a:buFont typeface="Arial"/>
              <a:buNone/>
            </a:pPr>
            <a:r>
              <a:rPr lang="it-IT" sz="1800" u="sng">
                <a:solidFill>
                  <a:schemeClr val="hlink"/>
                </a:solidFill>
                <a:hlinkClick r:id="rId3"/>
              </a:rPr>
              <a:t>https://www.wind-energy-the-facts.org/</a:t>
            </a:r>
            <a:endParaRPr sz="1800"/>
          </a:p>
          <a:p>
            <a:pPr marL="342900" lvl="0" indent="-190500" algn="l" rtl="0">
              <a:spcBef>
                <a:spcPts val="0"/>
              </a:spcBef>
              <a:spcAft>
                <a:spcPts val="0"/>
              </a:spcAft>
              <a:buClr>
                <a:srgbClr val="0070C0"/>
              </a:buClr>
              <a:buSzPts val="2400"/>
              <a:buFont typeface="Arial"/>
              <a:buNone/>
            </a:pPr>
            <a:r>
              <a:rPr lang="it-IT" sz="1800" u="sng">
                <a:solidFill>
                  <a:schemeClr val="hlink"/>
                </a:solidFill>
                <a:hlinkClick r:id="rId4"/>
              </a:rPr>
              <a:t>https://www.iea.org/energy-system/renewables/wind</a:t>
            </a:r>
            <a:endParaRPr sz="1800">
              <a:solidFill>
                <a:srgbClr val="1C1D1E"/>
              </a:solidFill>
              <a:highlight>
                <a:srgbClr val="FFFFFF"/>
              </a:highlight>
            </a:endParaRPr>
          </a:p>
          <a:p>
            <a:pPr marL="342900" lvl="0" indent="-190500" algn="l" rtl="0">
              <a:spcBef>
                <a:spcPts val="0"/>
              </a:spcBef>
              <a:spcAft>
                <a:spcPts val="0"/>
              </a:spcAft>
              <a:buClr>
                <a:srgbClr val="0070C0"/>
              </a:buClr>
              <a:buSzPts val="2400"/>
              <a:buFont typeface="Arial"/>
              <a:buNone/>
            </a:pPr>
            <a:r>
              <a:rPr lang="it-IT" sz="1800" u="sng">
                <a:solidFill>
                  <a:schemeClr val="hlink"/>
                </a:solidFill>
                <a:hlinkClick r:id="rId5"/>
              </a:rPr>
              <a:t>https://www.iea.org/energy-system/renewables/solar-pv</a:t>
            </a:r>
            <a:endParaRPr sz="1800" u="sng">
              <a:solidFill>
                <a:schemeClr val="hlink"/>
              </a:solidFill>
            </a:endParaRPr>
          </a:p>
          <a:p>
            <a:pPr marL="342900" lvl="0" indent="-190500" algn="l" rtl="0">
              <a:spcBef>
                <a:spcPts val="0"/>
              </a:spcBef>
              <a:spcAft>
                <a:spcPts val="0"/>
              </a:spcAft>
              <a:buClr>
                <a:srgbClr val="0070C0"/>
              </a:buClr>
              <a:buSzPts val="2400"/>
              <a:buFont typeface="Arial"/>
              <a:buNone/>
            </a:pPr>
            <a:r>
              <a:rPr lang="it-IT" sz="1800" u="sng">
                <a:solidFill>
                  <a:schemeClr val="hlink"/>
                </a:solidFill>
              </a:rPr>
              <a:t>https://www.pveducation.org/</a:t>
            </a:r>
            <a:endParaRPr sz="1800" u="sng">
              <a:solidFill>
                <a:schemeClr val="hlink"/>
              </a:solidFill>
            </a:endParaRPr>
          </a:p>
          <a:p>
            <a:pPr marL="342900" lvl="0" indent="-190500" algn="l" rtl="0">
              <a:spcBef>
                <a:spcPts val="0"/>
              </a:spcBef>
              <a:spcAft>
                <a:spcPts val="0"/>
              </a:spcAft>
              <a:buClr>
                <a:srgbClr val="0070C0"/>
              </a:buClr>
              <a:buSzPts val="2400"/>
              <a:buFont typeface="Arial"/>
              <a:buNone/>
            </a:pPr>
            <a:endParaRPr sz="1200" u="sng">
              <a:solidFill>
                <a:schemeClr val="hlink"/>
              </a:solidFill>
            </a:endParaRPr>
          </a:p>
          <a:p>
            <a:pPr marL="342900" lvl="0" indent="-190500" algn="l" rtl="0">
              <a:spcBef>
                <a:spcPts val="0"/>
              </a:spcBef>
              <a:spcAft>
                <a:spcPts val="0"/>
              </a:spcAft>
              <a:buClr>
                <a:srgbClr val="0070C0"/>
              </a:buClr>
              <a:buSzPts val="2400"/>
              <a:buFont typeface="Arial"/>
              <a:buNone/>
            </a:pPr>
            <a:r>
              <a:rPr lang="it-IT" sz="2200"/>
              <a:t>Papers:</a:t>
            </a:r>
            <a:endParaRPr sz="1200">
              <a:solidFill>
                <a:srgbClr val="1C1D1E"/>
              </a:solidFill>
              <a:highlight>
                <a:srgbClr val="FFFFFF"/>
              </a:highlight>
            </a:endParaRPr>
          </a:p>
          <a:p>
            <a:pPr marL="342900" lvl="0" indent="-190500" algn="l" rtl="0">
              <a:spcBef>
                <a:spcPts val="0"/>
              </a:spcBef>
              <a:spcAft>
                <a:spcPts val="0"/>
              </a:spcAft>
              <a:buClr>
                <a:srgbClr val="0070C0"/>
              </a:buClr>
              <a:buSzPts val="2400"/>
              <a:buFont typeface="Arial"/>
              <a:buNone/>
            </a:pPr>
            <a:r>
              <a:rPr lang="it-IT" sz="1600">
                <a:solidFill>
                  <a:srgbClr val="1C1D1E"/>
                </a:solidFill>
                <a:highlight>
                  <a:srgbClr val="FFFFFF"/>
                </a:highlight>
              </a:rPr>
              <a:t>-The future of forecasting for renewable energy. Sweeney C, Bessa RJ, Browell J, Pinson P.. </a:t>
            </a:r>
            <a:r>
              <a:rPr lang="it-IT" sz="1600" i="1">
                <a:solidFill>
                  <a:srgbClr val="1C1D1E"/>
                </a:solidFill>
                <a:highlight>
                  <a:srgbClr val="FFFFFF"/>
                </a:highlight>
              </a:rPr>
              <a:t>WIREs Energy Environ</a:t>
            </a:r>
            <a:r>
              <a:rPr lang="it-IT" sz="1600">
                <a:solidFill>
                  <a:srgbClr val="1C1D1E"/>
                </a:solidFill>
                <a:highlight>
                  <a:srgbClr val="FFFFFF"/>
                </a:highlight>
              </a:rPr>
              <a:t>. 2020; 9:e365. </a:t>
            </a:r>
            <a:r>
              <a:rPr lang="it-IT" sz="1600">
                <a:solidFill>
                  <a:srgbClr val="336699"/>
                </a:solidFill>
                <a:highlight>
                  <a:srgbClr val="FFFFFF"/>
                </a:highlight>
                <a:uFill>
                  <a:noFill/>
                </a:uFill>
                <a:hlinkClick r:id="rId6">
                  <a:extLst>
                    <a:ext uri="{A12FA001-AC4F-418D-AE19-62706E023703}">
                      <ahyp:hlinkClr xmlns:ahyp="http://schemas.microsoft.com/office/drawing/2018/hyperlinkcolor" val="tx"/>
                    </a:ext>
                  </a:extLst>
                </a:hlinkClick>
              </a:rPr>
              <a:t>https://doi.org/10.1002/wene.365</a:t>
            </a:r>
            <a:endParaRPr sz="1600"/>
          </a:p>
          <a:p>
            <a:pPr marL="342900" lvl="0" indent="-190500" algn="l" rtl="0">
              <a:spcBef>
                <a:spcPts val="0"/>
              </a:spcBef>
              <a:spcAft>
                <a:spcPts val="0"/>
              </a:spcAft>
              <a:buClr>
                <a:schemeClr val="dk1"/>
              </a:buClr>
              <a:buSzPts val="1100"/>
              <a:buFont typeface="Arial"/>
              <a:buNone/>
            </a:pPr>
            <a:r>
              <a:rPr lang="it-IT" sz="1600"/>
              <a:t>-Current status and future advances for wind speed and power forecasting (2014) Renewable and Sustainable Energy Reviews, 31, pp. 762 - 777, DOI: 10.1016/j.rser.2013.12.054</a:t>
            </a:r>
            <a:endParaRPr sz="1600"/>
          </a:p>
          <a:p>
            <a:pPr marL="342900" marR="0" lvl="0" indent="-190500" algn="l" rtl="0">
              <a:lnSpc>
                <a:spcPct val="90000"/>
              </a:lnSpc>
              <a:spcBef>
                <a:spcPts val="0"/>
              </a:spcBef>
              <a:spcAft>
                <a:spcPts val="0"/>
              </a:spcAft>
              <a:buClr>
                <a:schemeClr val="dk1"/>
              </a:buClr>
              <a:buSzPts val="1100"/>
              <a:buFont typeface="Arial"/>
              <a:buNone/>
            </a:pPr>
            <a:r>
              <a:rPr lang="it-IT" sz="1600">
                <a:solidFill>
                  <a:srgbClr val="1C1D1E"/>
                </a:solidFill>
                <a:highlight>
                  <a:srgbClr val="FFFFFF"/>
                </a:highlight>
              </a:rPr>
              <a:t>-Review of photovoltaic power forecasting. Antonanzas J, Osorio N, Escobar R, Urraca R, Martinez-de-Pison FJ, Antonanzas-Torres F. Solar Energy. 2016;136:78-111. </a:t>
            </a:r>
            <a:r>
              <a:rPr lang="it-IT" sz="1600">
                <a:solidFill>
                  <a:srgbClr val="1C1D1E"/>
                </a:solidFill>
                <a:highlight>
                  <a:srgbClr val="FFFFFF"/>
                </a:highlight>
                <a:uFill>
                  <a:noFill/>
                </a:uFill>
                <a:hlinkClick r:id="rId7">
                  <a:extLst>
                    <a:ext uri="{A12FA001-AC4F-418D-AE19-62706E023703}">
                      <ahyp:hlinkClr xmlns:ahyp="http://schemas.microsoft.com/office/drawing/2018/hyperlinkcolor" val="tx"/>
                    </a:ext>
                  </a:extLst>
                </a:hlinkClick>
              </a:rPr>
              <a:t>https://doi.org/10.1016/j.solener.2016.06.069</a:t>
            </a:r>
            <a:r>
              <a:rPr lang="it-IT" sz="1600">
                <a:solidFill>
                  <a:srgbClr val="1C1D1E"/>
                </a:solidFill>
                <a:highlight>
                  <a:srgbClr val="FFFFFF"/>
                </a:highlight>
              </a:rPr>
              <a:t>.</a:t>
            </a:r>
            <a:endParaRPr sz="2700"/>
          </a:p>
          <a:p>
            <a:pPr marL="342900" marR="0" lvl="0" indent="-190500" algn="l" rtl="0">
              <a:lnSpc>
                <a:spcPct val="90000"/>
              </a:lnSpc>
              <a:spcBef>
                <a:spcPts val="0"/>
              </a:spcBef>
              <a:spcAft>
                <a:spcPts val="0"/>
              </a:spcAft>
              <a:buClr>
                <a:schemeClr val="dk1"/>
              </a:buClr>
              <a:buSzPts val="1100"/>
              <a:buFont typeface="Arial"/>
              <a:buNone/>
            </a:pPr>
            <a:endParaRPr sz="2300"/>
          </a:p>
          <a:p>
            <a:pPr marL="342900" lvl="0" indent="-190500" algn="l" rtl="0">
              <a:spcBef>
                <a:spcPts val="0"/>
              </a:spcBef>
              <a:spcAft>
                <a:spcPts val="0"/>
              </a:spcAft>
              <a:buClr>
                <a:srgbClr val="0070C0"/>
              </a:buClr>
              <a:buSzPts val="2400"/>
              <a:buFont typeface="Arial"/>
              <a:buNone/>
            </a:pPr>
            <a:r>
              <a:rPr lang="it-IT" sz="2200"/>
              <a:t>Modules:</a:t>
            </a:r>
            <a:endParaRPr sz="2200"/>
          </a:p>
          <a:p>
            <a:pPr marL="342900" lvl="0" indent="-190500" algn="l" rtl="0">
              <a:spcBef>
                <a:spcPts val="0"/>
              </a:spcBef>
              <a:spcAft>
                <a:spcPts val="0"/>
              </a:spcAft>
              <a:buClr>
                <a:srgbClr val="0070C0"/>
              </a:buClr>
              <a:buSzPts val="2400"/>
              <a:buFont typeface="Arial"/>
              <a:buNone/>
            </a:pPr>
            <a:r>
              <a:rPr lang="it-IT" sz="1800" u="sng">
                <a:solidFill>
                  <a:schemeClr val="hlink"/>
                </a:solidFill>
                <a:hlinkClick r:id="rId8"/>
              </a:rPr>
              <a:t>https://windpowerlib.readthedocs.io/en/stable/index.html</a:t>
            </a:r>
            <a:endParaRPr sz="1800"/>
          </a:p>
          <a:p>
            <a:pPr marL="342900" lvl="0" indent="-190500" algn="l" rtl="0">
              <a:spcBef>
                <a:spcPts val="0"/>
              </a:spcBef>
              <a:spcAft>
                <a:spcPts val="0"/>
              </a:spcAft>
              <a:buClr>
                <a:srgbClr val="0070C0"/>
              </a:buClr>
              <a:buSzPts val="2400"/>
              <a:buFont typeface="Arial"/>
              <a:buNone/>
            </a:pPr>
            <a:r>
              <a:rPr lang="it-IT" sz="1800" u="sng">
                <a:solidFill>
                  <a:schemeClr val="hlink"/>
                </a:solidFill>
              </a:rPr>
              <a:t>https://pvlib-python.readthedocs.io/en/stable/</a:t>
            </a:r>
            <a:endParaRPr sz="1800"/>
          </a:p>
        </p:txBody>
      </p:sp>
      <p:sp>
        <p:nvSpPr>
          <p:cNvPr id="101" name="Google Shape;101;p6"/>
          <p:cNvSpPr txBox="1">
            <a:spLocks noGrp="1"/>
          </p:cNvSpPr>
          <p:nvPr>
            <p:ph type="title"/>
          </p:nvPr>
        </p:nvSpPr>
        <p:spPr>
          <a:xfrm>
            <a:off x="3708400" y="104645"/>
            <a:ext cx="8247626" cy="517147"/>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800"/>
              <a:buFont typeface="Arial"/>
              <a:buNone/>
            </a:pPr>
            <a:r>
              <a:rPr lang="it-IT"/>
              <a:t>Future Learning Opportunities</a:t>
            </a:r>
            <a:endParaRPr/>
          </a:p>
        </p:txBody>
      </p:sp>
      <p:sp>
        <p:nvSpPr>
          <p:cNvPr id="102" name="Google Shape;102;p6"/>
          <p:cNvSpPr txBox="1">
            <a:spLocks noGrp="1"/>
          </p:cNvSpPr>
          <p:nvPr>
            <p:ph type="ftr" idx="11"/>
          </p:nvPr>
        </p:nvSpPr>
        <p:spPr>
          <a:xfrm>
            <a:off x="1329267" y="6382485"/>
            <a:ext cx="3634909"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03" name="Google Shape;103;p6"/>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it-IT"/>
              <a:t>4</a:t>
            </a:fld>
            <a:endParaRPr/>
          </a:p>
        </p:txBody>
      </p:sp>
      <p:pic>
        <p:nvPicPr>
          <p:cNvPr id="105" name="Google Shape;105;p6" title="Screenshot 2025-06-10 at 11.09.58.png"/>
          <p:cNvPicPr preferRelativeResize="0"/>
          <p:nvPr/>
        </p:nvPicPr>
        <p:blipFill>
          <a:blip r:embed="rId9">
            <a:alphaModFix/>
          </a:blip>
          <a:stretch>
            <a:fillRect/>
          </a:stretch>
        </p:blipFill>
        <p:spPr>
          <a:xfrm>
            <a:off x="899225" y="27100"/>
            <a:ext cx="516161" cy="517201"/>
          </a:xfrm>
          <a:prstGeom prst="rect">
            <a:avLst/>
          </a:prstGeom>
          <a:solidFill>
            <a:srgbClr val="00B050"/>
          </a:solid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7"/>
          <p:cNvSpPr txBox="1">
            <a:spLocks noGrp="1"/>
          </p:cNvSpPr>
          <p:nvPr>
            <p:ph type="body" idx="1"/>
          </p:nvPr>
        </p:nvSpPr>
        <p:spPr>
          <a:xfrm>
            <a:off x="255639" y="792480"/>
            <a:ext cx="11700387" cy="5425439"/>
          </a:xfrm>
          <a:prstGeom prst="rect">
            <a:avLst/>
          </a:prstGeom>
          <a:noFill/>
          <a:ln>
            <a:noFill/>
          </a:ln>
        </p:spPr>
        <p:txBody>
          <a:bodyPr spcFirstLastPara="1" wrap="square" lIns="91425" tIns="45700" rIns="91425" bIns="45700" anchor="t" anchorCtr="0">
            <a:normAutofit/>
          </a:bodyPr>
          <a:lstStyle/>
          <a:p>
            <a:pPr marL="457200" marR="0" lvl="0" indent="0" algn="l" rtl="0">
              <a:lnSpc>
                <a:spcPct val="90000"/>
              </a:lnSpc>
              <a:spcBef>
                <a:spcPts val="0"/>
              </a:spcBef>
              <a:spcAft>
                <a:spcPts val="0"/>
              </a:spcAft>
              <a:buNone/>
            </a:pPr>
            <a:endParaRPr sz="2400">
              <a:solidFill>
                <a:srgbClr val="FF0000"/>
              </a:solidFill>
            </a:endParaRPr>
          </a:p>
          <a:p>
            <a:pPr marL="457200" marR="0" lvl="0" indent="-381000" algn="l" rtl="0">
              <a:lnSpc>
                <a:spcPct val="90000"/>
              </a:lnSpc>
              <a:spcBef>
                <a:spcPts val="0"/>
              </a:spcBef>
              <a:spcAft>
                <a:spcPts val="0"/>
              </a:spcAft>
              <a:buClr>
                <a:srgbClr val="0070C0"/>
              </a:buClr>
              <a:buSzPts val="2400"/>
              <a:buChar char="•"/>
            </a:pPr>
            <a:r>
              <a:rPr lang="it-IT" sz="2400">
                <a:solidFill>
                  <a:schemeClr val="dk1"/>
                </a:solidFill>
              </a:rPr>
              <a:t>A Frequently Asked Questions (FAQs) page is available </a:t>
            </a:r>
            <a:r>
              <a:rPr lang="it-IT"/>
              <a:t>for DRE.</a:t>
            </a:r>
            <a:endParaRPr sz="2400">
              <a:solidFill>
                <a:srgbClr val="FF0000"/>
              </a:solidFill>
            </a:endParaRPr>
          </a:p>
          <a:p>
            <a:pPr marL="0" marR="0" lvl="0" indent="0" algn="l" rtl="0">
              <a:lnSpc>
                <a:spcPct val="90000"/>
              </a:lnSpc>
              <a:spcBef>
                <a:spcPts val="0"/>
              </a:spcBef>
              <a:spcAft>
                <a:spcPts val="0"/>
              </a:spcAft>
              <a:buNone/>
            </a:pPr>
            <a:endParaRPr>
              <a:solidFill>
                <a:srgbClr val="FF0000"/>
              </a:solidFill>
            </a:endParaRPr>
          </a:p>
          <a:p>
            <a:pPr marL="457200" marR="0" lvl="0" indent="-381000" algn="l" rtl="0">
              <a:lnSpc>
                <a:spcPct val="90000"/>
              </a:lnSpc>
              <a:spcBef>
                <a:spcPts val="0"/>
              </a:spcBef>
              <a:spcAft>
                <a:spcPts val="0"/>
              </a:spcAft>
              <a:buClr>
                <a:srgbClr val="0070C0"/>
              </a:buClr>
              <a:buSzPts val="2400"/>
              <a:buChar char="•"/>
            </a:pPr>
            <a:r>
              <a:rPr lang="it-IT" i="1"/>
              <a:t>How can I access the FAQs webpage?</a:t>
            </a:r>
            <a:endParaRPr i="1">
              <a:solidFill>
                <a:srgbClr val="FF0000"/>
              </a:solidFill>
            </a:endParaRPr>
          </a:p>
          <a:p>
            <a:pPr marL="457200" marR="0" lvl="0" indent="0" algn="l" rtl="0">
              <a:lnSpc>
                <a:spcPct val="90000"/>
              </a:lnSpc>
              <a:spcBef>
                <a:spcPts val="0"/>
              </a:spcBef>
              <a:spcAft>
                <a:spcPts val="0"/>
              </a:spcAft>
              <a:buNone/>
            </a:pPr>
            <a:r>
              <a:rPr lang="it-IT"/>
              <a:t>To access the DRE FAQs webpage, you need to be a registered DestinE user.</a:t>
            </a:r>
            <a:endParaRPr/>
          </a:p>
          <a:p>
            <a:pPr marL="0" marR="0" lvl="0" indent="0" algn="l" rtl="0">
              <a:lnSpc>
                <a:spcPct val="90000"/>
              </a:lnSpc>
              <a:spcBef>
                <a:spcPts val="0"/>
              </a:spcBef>
              <a:spcAft>
                <a:spcPts val="0"/>
              </a:spcAft>
              <a:buNone/>
            </a:pPr>
            <a:endParaRPr/>
          </a:p>
          <a:p>
            <a:pPr marL="457200" marR="0" lvl="0" indent="-381000" algn="l" rtl="0">
              <a:lnSpc>
                <a:spcPct val="90000"/>
              </a:lnSpc>
              <a:spcBef>
                <a:spcPts val="0"/>
              </a:spcBef>
              <a:spcAft>
                <a:spcPts val="0"/>
              </a:spcAft>
              <a:buClr>
                <a:srgbClr val="0070C0"/>
              </a:buClr>
              <a:buSzPts val="2400"/>
              <a:buChar char="•"/>
            </a:pPr>
            <a:r>
              <a:rPr lang="it-IT" sz="2400" i="1">
                <a:solidFill>
                  <a:schemeClr val="dk1"/>
                </a:solidFill>
              </a:rPr>
              <a:t>Who can I contact for further information?</a:t>
            </a:r>
            <a:endParaRPr sz="2400" i="1">
              <a:solidFill>
                <a:schemeClr val="dk1"/>
              </a:solidFill>
            </a:endParaRPr>
          </a:p>
          <a:p>
            <a:pPr marL="457200" marR="0" lvl="0" indent="0" algn="l" rtl="0">
              <a:lnSpc>
                <a:spcPct val="90000"/>
              </a:lnSpc>
              <a:spcBef>
                <a:spcPts val="0"/>
              </a:spcBef>
              <a:spcAft>
                <a:spcPts val="0"/>
              </a:spcAft>
              <a:buNone/>
            </a:pPr>
            <a:r>
              <a:rPr lang="it-IT"/>
              <a:t>For any further enquiries, please contact </a:t>
            </a:r>
            <a:r>
              <a:rPr lang="it-IT" u="sng">
                <a:solidFill>
                  <a:schemeClr val="hlink"/>
                </a:solidFill>
                <a:hlinkClick r:id="rId3"/>
              </a:rPr>
              <a:t>dre@noa.gr</a:t>
            </a:r>
            <a:r>
              <a:rPr lang="it-IT"/>
              <a:t> </a:t>
            </a:r>
            <a:endParaRPr/>
          </a:p>
          <a:p>
            <a:pPr marL="0" lvl="0" indent="0" algn="just" rtl="0">
              <a:lnSpc>
                <a:spcPct val="107916"/>
              </a:lnSpc>
              <a:spcBef>
                <a:spcPts val="0"/>
              </a:spcBef>
              <a:spcAft>
                <a:spcPts val="0"/>
              </a:spcAft>
              <a:buNone/>
            </a:pPr>
            <a:endParaRPr sz="2400" i="1">
              <a:solidFill>
                <a:schemeClr val="dk1"/>
              </a:solidFill>
            </a:endParaRPr>
          </a:p>
        </p:txBody>
      </p:sp>
      <p:sp>
        <p:nvSpPr>
          <p:cNvPr id="111" name="Google Shape;111;p7"/>
          <p:cNvSpPr txBox="1">
            <a:spLocks noGrp="1"/>
          </p:cNvSpPr>
          <p:nvPr>
            <p:ph type="title"/>
          </p:nvPr>
        </p:nvSpPr>
        <p:spPr>
          <a:xfrm>
            <a:off x="3615267" y="104645"/>
            <a:ext cx="8340759" cy="517147"/>
          </a:xfrm>
          <a:prstGeom prst="rect">
            <a:avLst/>
          </a:prstGeom>
          <a:noFill/>
          <a:ln>
            <a:noFill/>
          </a:ln>
        </p:spPr>
        <p:txBody>
          <a:bodyPr spcFirstLastPara="1" wrap="square" lIns="91425" tIns="45700" rIns="91425" bIns="45700" anchor="t" anchorCtr="0">
            <a:noAutofit/>
          </a:bodyPr>
          <a:lstStyle/>
          <a:p>
            <a:pPr marL="0" lvl="0" indent="0" algn="r" rtl="0">
              <a:lnSpc>
                <a:spcPct val="107916"/>
              </a:lnSpc>
              <a:spcBef>
                <a:spcPts val="0"/>
              </a:spcBef>
              <a:spcAft>
                <a:spcPts val="0"/>
              </a:spcAft>
              <a:buClr>
                <a:schemeClr val="dk1"/>
              </a:buClr>
              <a:buSzPts val="1100"/>
              <a:buFont typeface="Arial"/>
              <a:buNone/>
            </a:pPr>
            <a:r>
              <a:rPr lang="it-IT"/>
              <a:t>FAQs and Support</a:t>
            </a:r>
            <a:endParaRPr/>
          </a:p>
        </p:txBody>
      </p:sp>
      <p:sp>
        <p:nvSpPr>
          <p:cNvPr id="112" name="Google Shape;112;p7"/>
          <p:cNvSpPr txBox="1">
            <a:spLocks noGrp="1"/>
          </p:cNvSpPr>
          <p:nvPr>
            <p:ph type="ftr" idx="11"/>
          </p:nvPr>
        </p:nvSpPr>
        <p:spPr>
          <a:xfrm>
            <a:off x="1261533" y="6382485"/>
            <a:ext cx="3702643"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3" name="Google Shape;113;p7"/>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it-IT"/>
              <a:t>5</a:t>
            </a:fld>
            <a:endParaRPr/>
          </a:p>
        </p:txBody>
      </p:sp>
      <p:pic>
        <p:nvPicPr>
          <p:cNvPr id="115" name="Google Shape;115;p7" title="Screenshot 2025-06-10 at 11.09.58.png"/>
          <p:cNvPicPr preferRelativeResize="0"/>
          <p:nvPr/>
        </p:nvPicPr>
        <p:blipFill>
          <a:blip r:embed="rId4">
            <a:alphaModFix/>
          </a:blip>
          <a:stretch>
            <a:fillRect/>
          </a:stretch>
        </p:blipFill>
        <p:spPr>
          <a:xfrm>
            <a:off x="899225" y="27100"/>
            <a:ext cx="516161" cy="517201"/>
          </a:xfrm>
          <a:prstGeom prst="rect">
            <a:avLst/>
          </a:prstGeom>
          <a:solidFill>
            <a:srgbClr val="00B050"/>
          </a:solid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8"/>
          <p:cNvSpPr txBox="1">
            <a:spLocks noGrp="1"/>
          </p:cNvSpPr>
          <p:nvPr>
            <p:ph type="ctrTitle"/>
          </p:nvPr>
        </p:nvSpPr>
        <p:spPr>
          <a:xfrm>
            <a:off x="353641" y="2238702"/>
            <a:ext cx="4930978" cy="7483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400"/>
              <a:buFont typeface="Arial"/>
              <a:buNone/>
            </a:pPr>
            <a:r>
              <a:rPr lang="it-IT"/>
              <a:t>DRE Use Case</a:t>
            </a:r>
            <a:endParaRPr/>
          </a:p>
        </p:txBody>
      </p:sp>
      <p:sp>
        <p:nvSpPr>
          <p:cNvPr id="121" name="Google Shape;121;p8"/>
          <p:cNvSpPr txBox="1">
            <a:spLocks noGrp="1"/>
          </p:cNvSpPr>
          <p:nvPr>
            <p:ph type="subTitle" idx="1"/>
          </p:nvPr>
        </p:nvSpPr>
        <p:spPr>
          <a:xfrm>
            <a:off x="353641" y="4213868"/>
            <a:ext cx="4930978" cy="141600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2400"/>
              <a:buFont typeface="Arial"/>
              <a:buNone/>
            </a:pPr>
            <a:r>
              <a:rPr lang="it-IT"/>
              <a:t>Conclusion and Next Steps</a:t>
            </a:r>
            <a:endParaRPr/>
          </a:p>
        </p:txBody>
      </p:sp>
      <p:pic>
        <p:nvPicPr>
          <p:cNvPr id="123" name="Google Shape;123;p8" title="Screenshot 2025-06-10 at 11.09.58.png"/>
          <p:cNvPicPr preferRelativeResize="0"/>
          <p:nvPr/>
        </p:nvPicPr>
        <p:blipFill>
          <a:blip r:embed="rId3">
            <a:alphaModFix/>
          </a:blip>
          <a:stretch>
            <a:fillRect/>
          </a:stretch>
        </p:blipFill>
        <p:spPr>
          <a:xfrm>
            <a:off x="997275" y="322838"/>
            <a:ext cx="516161" cy="517201"/>
          </a:xfrm>
          <a:prstGeom prst="rect">
            <a:avLst/>
          </a:prstGeom>
          <a:solidFill>
            <a:srgbClr val="00B050"/>
          </a:solidFill>
          <a:ln>
            <a:noFill/>
          </a:ln>
        </p:spPr>
      </p:pic>
    </p:spTree>
  </p:cSld>
  <p:clrMapOvr>
    <a:masterClrMapping/>
  </p:clrMapOvr>
</p:sld>
</file>

<file path=ppt/theme/theme1.xml><?xml version="1.0" encoding="utf-8"?>
<a:theme xmlns:a="http://schemas.openxmlformats.org/drawingml/2006/main" name="Standar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1B0877AE03854480FC574A68B37D74" ma:contentTypeVersion="15" ma:contentTypeDescription="Create a new document." ma:contentTypeScope="" ma:versionID="c95ab7109a75d4831bcd82e6f2f7034c">
  <xsd:schema xmlns:xsd="http://www.w3.org/2001/XMLSchema" xmlns:xs="http://www.w3.org/2001/XMLSchema" xmlns:p="http://schemas.microsoft.com/office/2006/metadata/properties" xmlns:ns2="e52e99af-e22b-4a66-9c8b-20198721f093" xmlns:ns3="1c1e1866-b0c4-4e07-91cc-633d9c28dc39" targetNamespace="http://schemas.microsoft.com/office/2006/metadata/properties" ma:root="true" ma:fieldsID="940c20d75c1a5b00912aefc1a56bf2c3" ns2:_="" ns3:_="">
    <xsd:import namespace="e52e99af-e22b-4a66-9c8b-20198721f093"/>
    <xsd:import namespace="1c1e1866-b0c4-4e07-91cc-633d9c28dc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e99af-e22b-4a66-9c8b-20198721f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4beaa3-a1fb-4dfd-bbf1-cfc6f70e07ce"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1e1866-b0c4-4e07-91cc-633d9c28dc3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5c0da12-cd0d-4e5b-a95e-12251753d4fb}" ma:internalName="TaxCatchAll" ma:showField="CatchAllData" ma:web="1c1e1866-b0c4-4e07-91cc-633d9c28dc3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c1e1866-b0c4-4e07-91cc-633d9c28dc39" xsi:nil="true"/>
    <lcf76f155ced4ddcb4097134ff3c332f xmlns="e52e99af-e22b-4a66-9c8b-20198721f09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46040BA0-FE4F-4C61-A967-33C877B38591}">
  <ds:schemaRefs>
    <ds:schemaRef ds:uri="http://schemas.microsoft.com/sharepoint/v3/contenttype/forms"/>
  </ds:schemaRefs>
</ds:datastoreItem>
</file>

<file path=customXml/itemProps2.xml><?xml version="1.0" encoding="utf-8"?>
<ds:datastoreItem xmlns:ds="http://schemas.openxmlformats.org/officeDocument/2006/customXml" ds:itemID="{BCD72C10-1F44-4EDA-89F9-13AE1AAAE192}"/>
</file>

<file path=customXml/itemProps3.xml><?xml version="1.0" encoding="utf-8"?>
<ds:datastoreItem xmlns:ds="http://schemas.openxmlformats.org/officeDocument/2006/customXml" ds:itemID="{F7999CD7-1B00-4B35-8A57-141AC48CCF02}">
  <ds:schemaRefs>
    <ds:schemaRef ds:uri="1c1e1866-b0c4-4e07-91cc-633d9c28dc39"/>
    <ds:schemaRef ds:uri="e52e99af-e22b-4a66-9c8b-20198721f093"/>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6</Slides>
  <Notes>6</Notes>
  <HiddenSlides>0</HiddenSlide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Standard</vt:lpstr>
      <vt:lpstr>DRE Use Case</vt:lpstr>
      <vt:lpstr>Purpose</vt:lpstr>
      <vt:lpstr>DRE key points</vt:lpstr>
      <vt:lpstr>Future Learning Opportunities</vt:lpstr>
      <vt:lpstr>FAQs and Support</vt:lpstr>
      <vt:lpstr>DRE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Utente di Microsoft Office</dc:creator>
  <cp:revision>12</cp:revision>
  <dcterms:created xsi:type="dcterms:W3CDTF">2022-02-17T16:07:10Z</dcterms:created>
  <dcterms:modified xsi:type="dcterms:W3CDTF">2025-06-12T11:28:38Z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0x010100831B0877AE03854480FC574A68B37D74</vt:lpwstr>
  </property>
  <property fmtid="{D5CDD505-2E9C-101B-9397-08002B2CF9AE}" pid="3" name="MediaServiceImageTags">
    <vt:lpwstr/>
  </property>
</Properties>
</file>