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  <p:sldMasterId id="2147483688" r:id="rId3"/>
  </p:sldMasterIdLst>
  <p:notesMasterIdLst>
    <p:notesMasterId r:id="rId9"/>
  </p:notesMasterIdLst>
  <p:sldIdLst>
    <p:sldId id="256" r:id="rId4"/>
    <p:sldId id="259" r:id="rId5"/>
    <p:sldId id="262" r:id="rId6"/>
    <p:sldId id="260" r:id="rId7"/>
    <p:sldId id="261" r:id="rId8"/>
  </p:sldIdLst>
  <p:sldSz cx="12192000" cy="6858000"/>
  <p:notesSz cx="6858000" cy="9144000"/>
  <p:embeddedFontLst>
    <p:embeddedFont>
      <p:font typeface="Red Hat Display" panose="020B0604020202020204" charset="0"/>
      <p:regular r:id="rId10"/>
      <p:bold r:id="rId11"/>
      <p:italic r:id="rId12"/>
      <p:boldItalic r:id="rId13"/>
    </p:embeddedFont>
    <p:embeddedFont>
      <p:font typeface="Red Hat Display Black" panose="020B060402020202020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Q1/eJ0Q6k7YUW9vxhxPQ40t0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1E769A-D60C-4CD5-8E8E-E8E2ECA806FB}">
  <a:tblStyle styleId="{9F1E769A-D60C-4CD5-8E8E-E8E2ECA806F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1EE"/>
          </a:solidFill>
        </a:fill>
      </a:tcStyle>
    </a:wholeTbl>
    <a:band1H>
      <a:tcTxStyle/>
      <a:tcStyle>
        <a:tcBdr/>
        <a:fill>
          <a:solidFill>
            <a:srgbClr val="CAE1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1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642" name="Google Shape;642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642" name="Google Shape;642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76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8" name="Google Shape;65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</p:txBody>
      </p:sp>
      <p:sp>
        <p:nvSpPr>
          <p:cNvPr id="659" name="Google Shape;659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5" name="Google Shape;6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Garde">
  <p:cSld name="Page de Gar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82739" y="216945"/>
            <a:ext cx="15113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911" y="11575"/>
            <a:ext cx="1029241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1278439" y="2382361"/>
            <a:ext cx="1051560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ed Hat Display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255149" y="2143168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1267425" y="2906545"/>
            <a:ext cx="10515600" cy="68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Text + Chart">
  <p:cSld name="Titre + Text + Char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>
            <a:spLocks noGrp="1"/>
          </p:cNvSpPr>
          <p:nvPr>
            <p:ph type="chart" idx="2"/>
          </p:nvPr>
        </p:nvSpPr>
        <p:spPr>
          <a:xfrm>
            <a:off x="5373688" y="1703565"/>
            <a:ext cx="6397625" cy="41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>
            <a:off x="-1" y="1410770"/>
            <a:ext cx="629855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3"/>
          </p:nvPr>
        </p:nvSpPr>
        <p:spPr>
          <a:xfrm>
            <a:off x="653489" y="1708084"/>
            <a:ext cx="4508820" cy="435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4"/>
          </p:nvPr>
        </p:nvSpPr>
        <p:spPr>
          <a:xfrm>
            <a:off x="5373145" y="5892099"/>
            <a:ext cx="6398307" cy="20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ed Hat Display"/>
              <a:buNone/>
              <a:defRPr sz="1050" b="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490955" y="5830796"/>
            <a:ext cx="6398307" cy="2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"/>
              <a:buNone/>
              <a:defRPr sz="1100" b="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chart" idx="2"/>
          </p:nvPr>
        </p:nvSpPr>
        <p:spPr>
          <a:xfrm>
            <a:off x="490956" y="1318844"/>
            <a:ext cx="10898533" cy="4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+ Text + Smart">
  <p:cSld name="1_Titre + Text + Smar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>
            <a:spLocks noGrp="1"/>
          </p:cNvSpPr>
          <p:nvPr>
            <p:ph type="dgm" idx="2"/>
          </p:nvPr>
        </p:nvSpPr>
        <p:spPr>
          <a:xfrm>
            <a:off x="5373688" y="1679432"/>
            <a:ext cx="6397625" cy="417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-1" y="1410770"/>
            <a:ext cx="629855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53489" y="1708084"/>
            <a:ext cx="4508820" cy="435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3"/>
          </p:nvPr>
        </p:nvSpPr>
        <p:spPr>
          <a:xfrm>
            <a:off x="5373145" y="5892099"/>
            <a:ext cx="6398307" cy="20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ed Hat Display"/>
              <a:buNone/>
              <a:defRPr sz="1050" b="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4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">
  <p:cSld name="Smar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518037" y="5555848"/>
            <a:ext cx="11253415" cy="33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Display"/>
              <a:buNone/>
              <a:defRPr sz="1100" b="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dgm" idx="2"/>
          </p:nvPr>
        </p:nvSpPr>
        <p:spPr>
          <a:xfrm>
            <a:off x="490956" y="1819703"/>
            <a:ext cx="11280358" cy="352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3"/>
          </p:nvPr>
        </p:nvSpPr>
        <p:spPr>
          <a:xfrm>
            <a:off x="518036" y="1420455"/>
            <a:ext cx="11253415" cy="22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653488" y="1697117"/>
            <a:ext cx="11115553" cy="421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1" y="1410770"/>
            <a:ext cx="629855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che - debut Gris">
  <p:cSld name="2_Fiche - debut Gri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2051613" y="1201037"/>
            <a:ext cx="8088774" cy="44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2"/>
          </p:nvPr>
        </p:nvSpPr>
        <p:spPr>
          <a:xfrm>
            <a:off x="653488" y="3122174"/>
            <a:ext cx="5006532" cy="25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3"/>
          </p:nvPr>
        </p:nvSpPr>
        <p:spPr>
          <a:xfrm>
            <a:off x="6111431" y="3121112"/>
            <a:ext cx="5127587" cy="25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4"/>
          </p:nvPr>
        </p:nvSpPr>
        <p:spPr>
          <a:xfrm>
            <a:off x="653488" y="2571951"/>
            <a:ext cx="5006532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5"/>
          </p:nvPr>
        </p:nvSpPr>
        <p:spPr>
          <a:xfrm>
            <a:off x="6111431" y="2567924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625031" y="2903758"/>
            <a:ext cx="5034989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6111431" y="2903758"/>
            <a:ext cx="5127587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6"/>
          </p:nvPr>
        </p:nvSpPr>
        <p:spPr>
          <a:xfrm>
            <a:off x="998663" y="1715641"/>
            <a:ext cx="9787416" cy="61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-7" y="1360557"/>
            <a:ext cx="2015999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10174931" y="1360556"/>
            <a:ext cx="2015999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che Suite Gris">
  <p:cSld name="2_Fiche Suite Gri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-1" y="1260148"/>
            <a:ext cx="197927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2054504" y="1155623"/>
            <a:ext cx="8088774" cy="29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2"/>
          </p:nvPr>
        </p:nvSpPr>
        <p:spPr>
          <a:xfrm>
            <a:off x="653488" y="2277218"/>
            <a:ext cx="5006532" cy="381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3"/>
          </p:nvPr>
        </p:nvSpPr>
        <p:spPr>
          <a:xfrm>
            <a:off x="6111431" y="2276156"/>
            <a:ext cx="5127587" cy="16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10232019" y="1260148"/>
            <a:ext cx="197927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"/>
          </p:nvPr>
        </p:nvSpPr>
        <p:spPr>
          <a:xfrm>
            <a:off x="653488" y="1726995"/>
            <a:ext cx="5006532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5"/>
          </p:nvPr>
        </p:nvSpPr>
        <p:spPr>
          <a:xfrm>
            <a:off x="6111431" y="1722968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625031" y="2058802"/>
            <a:ext cx="5034989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6111431" y="2058802"/>
            <a:ext cx="5127587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6"/>
          </p:nvPr>
        </p:nvSpPr>
        <p:spPr>
          <a:xfrm>
            <a:off x="6096000" y="4664407"/>
            <a:ext cx="5127587" cy="14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7"/>
          </p:nvPr>
        </p:nvSpPr>
        <p:spPr>
          <a:xfrm>
            <a:off x="6096000" y="4111219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6096000" y="4447053"/>
            <a:ext cx="5127587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che + Chart Gris - Right">
  <p:cSld name="Fiche + Chart Gris - Righ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8651595" y="1290095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0"/>
          <p:cNvSpPr>
            <a:spLocks noGrp="1"/>
          </p:cNvSpPr>
          <p:nvPr>
            <p:ph type="chart" idx="2"/>
          </p:nvPr>
        </p:nvSpPr>
        <p:spPr>
          <a:xfrm>
            <a:off x="220360" y="1274400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che + Smart Gris - Right">
  <p:cSld name="Fiche + Smart Gris - Righ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07" name="Google Shape;207;p31"/>
          <p:cNvSpPr>
            <a:spLocks noGrp="1"/>
          </p:cNvSpPr>
          <p:nvPr>
            <p:ph type="dgm" idx="2"/>
          </p:nvPr>
        </p:nvSpPr>
        <p:spPr>
          <a:xfrm>
            <a:off x="220360" y="1273315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8651595" y="1290095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che + tableau Gris - Right">
  <p:cSld name="Fiche + tableau Gris - Righ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8651595" y="1290095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fin">
  <p:cSld name="Page de fi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4896" y="0"/>
            <a:ext cx="949069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2739" y="216945"/>
            <a:ext cx="15113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6"/>
          <p:cNvSpPr txBox="1"/>
          <p:nvPr/>
        </p:nvSpPr>
        <p:spPr>
          <a:xfrm>
            <a:off x="405115" y="5764197"/>
            <a:ext cx="33913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 b="1" i="0" u="none" strike="noStrike" cap="none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15 Rue Victor Hugo 31150 Bruguière</a:t>
            </a:r>
            <a:endParaRPr sz="1200" b="1" i="0" u="none" strike="noStrike" cap="none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407040" y="5986047"/>
            <a:ext cx="33913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0" i="0" u="none" strike="noStrike" cap="none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N°  de SIRET : 848934497200029</a:t>
            </a:r>
            <a:endParaRPr sz="1100" b="0" i="0" u="none" strike="noStrike" cap="none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3;p16"/>
          <p:cNvSpPr txBox="1"/>
          <p:nvPr/>
        </p:nvSpPr>
        <p:spPr>
          <a:xfrm>
            <a:off x="408965" y="6173172"/>
            <a:ext cx="33913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 b="0" i="0" u="none" strike="noStrike" cap="none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N° de TVA : FR88848934972 - Toulouse</a:t>
            </a:r>
            <a:endParaRPr sz="1100" b="0" i="0" u="none" strike="noStrike" cap="none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4;p16"/>
          <p:cNvSpPr txBox="1"/>
          <p:nvPr/>
        </p:nvSpPr>
        <p:spPr>
          <a:xfrm>
            <a:off x="407045" y="5546205"/>
            <a:ext cx="33913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 – SAS</a:t>
            </a:r>
            <a:endParaRPr sz="1400" b="1" i="0" u="none" strike="noStrike" cap="none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iche + Chart Gris - Left">
  <p:cSld name="4_Fiche + Chart Gris - Lef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8651595" y="1299090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3"/>
          <p:cNvSpPr>
            <a:spLocks noGrp="1"/>
          </p:cNvSpPr>
          <p:nvPr>
            <p:ph type="chart" idx="2"/>
          </p:nvPr>
        </p:nvSpPr>
        <p:spPr>
          <a:xfrm>
            <a:off x="220360" y="1274400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iche + Smart Gris - Left">
  <p:cSld name="4_Fiche + Smart Gris - Lef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8651595" y="1299090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4"/>
          <p:cNvSpPr>
            <a:spLocks noGrp="1"/>
          </p:cNvSpPr>
          <p:nvPr>
            <p:ph type="dgm" idx="2"/>
          </p:nvPr>
        </p:nvSpPr>
        <p:spPr>
          <a:xfrm>
            <a:off x="220360" y="1273315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iche + tableau Gris - Left">
  <p:cSld name="4_Fiche + tableau Gris - Lef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8651595" y="1299090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che - debut Gris 2">
  <p:cSld name="1_Fiche - debut Gris 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2051613" y="1201037"/>
            <a:ext cx="8088774" cy="44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2"/>
          </p:nvPr>
        </p:nvSpPr>
        <p:spPr>
          <a:xfrm>
            <a:off x="653488" y="3122174"/>
            <a:ext cx="5006532" cy="25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3"/>
          </p:nvPr>
        </p:nvSpPr>
        <p:spPr>
          <a:xfrm>
            <a:off x="6111431" y="3121112"/>
            <a:ext cx="5127587" cy="25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4"/>
          </p:nvPr>
        </p:nvSpPr>
        <p:spPr>
          <a:xfrm>
            <a:off x="653488" y="2571951"/>
            <a:ext cx="5006532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Black"/>
              <a:buNone/>
              <a:defRPr sz="1400" b="1" i="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5"/>
          </p:nvPr>
        </p:nvSpPr>
        <p:spPr>
          <a:xfrm>
            <a:off x="6111431" y="2567924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Black"/>
              <a:buNone/>
              <a:defRPr sz="1400" b="1" i="0">
                <a:solidFill>
                  <a:schemeClr val="dk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625031" y="2903758"/>
            <a:ext cx="5034989" cy="92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6111431" y="2903758"/>
            <a:ext cx="5127587" cy="92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6"/>
          </p:nvPr>
        </p:nvSpPr>
        <p:spPr>
          <a:xfrm>
            <a:off x="998663" y="1715641"/>
            <a:ext cx="9787416" cy="61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-7" y="1360557"/>
            <a:ext cx="2015999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10174931" y="1360556"/>
            <a:ext cx="2015999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che Suite Gris 2">
  <p:cSld name="1_Fiche Suite Gris 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/>
          <p:nvPr/>
        </p:nvSpPr>
        <p:spPr>
          <a:xfrm>
            <a:off x="-1" y="1260148"/>
            <a:ext cx="197927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7"/>
          <p:cNvSpPr txBox="1">
            <a:spLocks noGrp="1"/>
          </p:cNvSpPr>
          <p:nvPr>
            <p:ph type="body" idx="1"/>
          </p:nvPr>
        </p:nvSpPr>
        <p:spPr>
          <a:xfrm>
            <a:off x="2054504" y="1155623"/>
            <a:ext cx="8088774" cy="29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None/>
              <a:defRPr sz="1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37"/>
          <p:cNvSpPr txBox="1">
            <a:spLocks noGrp="1"/>
          </p:cNvSpPr>
          <p:nvPr>
            <p:ph type="body" idx="2"/>
          </p:nvPr>
        </p:nvSpPr>
        <p:spPr>
          <a:xfrm>
            <a:off x="653488" y="2277218"/>
            <a:ext cx="5006532" cy="381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body" idx="3"/>
          </p:nvPr>
        </p:nvSpPr>
        <p:spPr>
          <a:xfrm>
            <a:off x="6111431" y="2276156"/>
            <a:ext cx="5127587" cy="16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10232019" y="1260148"/>
            <a:ext cx="197927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7"/>
          <p:cNvSpPr txBox="1">
            <a:spLocks noGrp="1"/>
          </p:cNvSpPr>
          <p:nvPr>
            <p:ph type="body" idx="4"/>
          </p:nvPr>
        </p:nvSpPr>
        <p:spPr>
          <a:xfrm>
            <a:off x="653488" y="1726995"/>
            <a:ext cx="5006532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Black"/>
              <a:buNone/>
              <a:defRPr sz="1400" b="1" i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5"/>
          </p:nvPr>
        </p:nvSpPr>
        <p:spPr>
          <a:xfrm>
            <a:off x="6111431" y="1722968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Black"/>
              <a:buNone/>
              <a:defRPr sz="1400" b="1" i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625031" y="2058802"/>
            <a:ext cx="5034989" cy="92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6111431" y="2058802"/>
            <a:ext cx="5127587" cy="92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6"/>
          </p:nvPr>
        </p:nvSpPr>
        <p:spPr>
          <a:xfrm>
            <a:off x="6096000" y="4664407"/>
            <a:ext cx="5127587" cy="14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7"/>
          </p:nvPr>
        </p:nvSpPr>
        <p:spPr>
          <a:xfrm>
            <a:off x="6096000" y="4111219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 Black"/>
              <a:buNone/>
              <a:defRPr sz="1400" b="1" i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6096000" y="4447053"/>
            <a:ext cx="5127587" cy="92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che + Chart Gris 2 - Right">
  <p:cSld name="2_Fiche + Chart Gris 2 - Righ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99" name="Google Shape;299;p38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8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38"/>
          <p:cNvSpPr>
            <a:spLocks noGrp="1"/>
          </p:cNvSpPr>
          <p:nvPr>
            <p:ph type="chart" idx="2"/>
          </p:nvPr>
        </p:nvSpPr>
        <p:spPr>
          <a:xfrm>
            <a:off x="220360" y="1274400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che + Smart Gris 2 - Right">
  <p:cSld name="2_Fiche + Smart Gris 2 - Righ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39"/>
          <p:cNvSpPr>
            <a:spLocks noGrp="1"/>
          </p:cNvSpPr>
          <p:nvPr>
            <p:ph type="dgm" idx="2"/>
          </p:nvPr>
        </p:nvSpPr>
        <p:spPr>
          <a:xfrm>
            <a:off x="220360" y="1273315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che + tableau Gris 2 - Right">
  <p:cSld name="2_Fiche + tableau Gris 2 - Righ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0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Fiche + Chart Gris 2 - Left">
  <p:cSld name="3_Fiche + Chart Gris 2 - Lef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31" name="Google Shape;331;p41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1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1"/>
          <p:cNvSpPr>
            <a:spLocks noGrp="1"/>
          </p:cNvSpPr>
          <p:nvPr>
            <p:ph type="chart" idx="2"/>
          </p:nvPr>
        </p:nvSpPr>
        <p:spPr>
          <a:xfrm>
            <a:off x="220360" y="1274400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Fiche + Smart Gris 2 - Left">
  <p:cSld name="3_Fiche + Smart Gris 2 - Lef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2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2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2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2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42"/>
          <p:cNvSpPr>
            <a:spLocks noGrp="1"/>
          </p:cNvSpPr>
          <p:nvPr>
            <p:ph type="dgm" idx="2"/>
          </p:nvPr>
        </p:nvSpPr>
        <p:spPr>
          <a:xfrm>
            <a:off x="220360" y="1273315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maire">
  <p:cSld name="Sommair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750827" y="435845"/>
            <a:ext cx="1051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ed Hat Display"/>
              <a:buNone/>
              <a:defRPr sz="28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9979" y="201629"/>
            <a:ext cx="663438" cy="114995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1602612" y="1601936"/>
            <a:ext cx="9183467" cy="40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Display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734021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Fiche + tableau Gris 2 - Left">
  <p:cSld name="3_Fiche + tableau Gris 2 - Lef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3" name="Google Shape;3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3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55" name="Google Shape;355;p43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3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3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che - debut Green">
  <p:cSld name="Fiche - debut Green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4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62" name="Google Shape;362;p44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4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4"/>
          <p:cNvSpPr txBox="1">
            <a:spLocks noGrp="1"/>
          </p:cNvSpPr>
          <p:nvPr>
            <p:ph type="body" idx="1"/>
          </p:nvPr>
        </p:nvSpPr>
        <p:spPr>
          <a:xfrm>
            <a:off x="2051613" y="1201037"/>
            <a:ext cx="8088774" cy="44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ed Hat Display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body" idx="2"/>
          </p:nvPr>
        </p:nvSpPr>
        <p:spPr>
          <a:xfrm>
            <a:off x="653488" y="3122174"/>
            <a:ext cx="5006532" cy="25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body" idx="3"/>
          </p:nvPr>
        </p:nvSpPr>
        <p:spPr>
          <a:xfrm>
            <a:off x="6111431" y="3121112"/>
            <a:ext cx="5127587" cy="25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44"/>
          <p:cNvSpPr txBox="1">
            <a:spLocks noGrp="1"/>
          </p:cNvSpPr>
          <p:nvPr>
            <p:ph type="body" idx="4"/>
          </p:nvPr>
        </p:nvSpPr>
        <p:spPr>
          <a:xfrm>
            <a:off x="653488" y="2571951"/>
            <a:ext cx="5006532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44"/>
          <p:cNvSpPr txBox="1">
            <a:spLocks noGrp="1"/>
          </p:cNvSpPr>
          <p:nvPr>
            <p:ph type="body" idx="5"/>
          </p:nvPr>
        </p:nvSpPr>
        <p:spPr>
          <a:xfrm>
            <a:off x="6111431" y="2567924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44"/>
          <p:cNvSpPr/>
          <p:nvPr/>
        </p:nvSpPr>
        <p:spPr>
          <a:xfrm>
            <a:off x="625031" y="2903758"/>
            <a:ext cx="5034989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6111431" y="2903758"/>
            <a:ext cx="5127587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4"/>
          <p:cNvSpPr txBox="1">
            <a:spLocks noGrp="1"/>
          </p:cNvSpPr>
          <p:nvPr>
            <p:ph type="body" idx="6"/>
          </p:nvPr>
        </p:nvSpPr>
        <p:spPr>
          <a:xfrm>
            <a:off x="998663" y="1715641"/>
            <a:ext cx="9787416" cy="61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44"/>
          <p:cNvSpPr/>
          <p:nvPr/>
        </p:nvSpPr>
        <p:spPr>
          <a:xfrm>
            <a:off x="-7" y="1360557"/>
            <a:ext cx="2015999" cy="108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10174931" y="1360556"/>
            <a:ext cx="2015999" cy="1087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8906" y="143317"/>
            <a:ext cx="543497" cy="91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che Suite Green">
  <p:cSld name="Fiche Suite Gree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5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81" name="Google Shape;381;p45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5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-1" y="1260148"/>
            <a:ext cx="1979272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5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5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2054504" y="1155623"/>
            <a:ext cx="8088774" cy="29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2"/>
          </p:nvPr>
        </p:nvSpPr>
        <p:spPr>
          <a:xfrm>
            <a:off x="653488" y="2277218"/>
            <a:ext cx="5006532" cy="381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body" idx="3"/>
          </p:nvPr>
        </p:nvSpPr>
        <p:spPr>
          <a:xfrm>
            <a:off x="6111431" y="2276156"/>
            <a:ext cx="5127587" cy="16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45"/>
          <p:cNvSpPr/>
          <p:nvPr/>
        </p:nvSpPr>
        <p:spPr>
          <a:xfrm>
            <a:off x="10232019" y="1260148"/>
            <a:ext cx="1979272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body" idx="4"/>
          </p:nvPr>
        </p:nvSpPr>
        <p:spPr>
          <a:xfrm>
            <a:off x="653488" y="1726995"/>
            <a:ext cx="5006532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45"/>
          <p:cNvSpPr txBox="1">
            <a:spLocks noGrp="1"/>
          </p:cNvSpPr>
          <p:nvPr>
            <p:ph type="body" idx="5"/>
          </p:nvPr>
        </p:nvSpPr>
        <p:spPr>
          <a:xfrm>
            <a:off x="6111431" y="1722968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45"/>
          <p:cNvSpPr/>
          <p:nvPr/>
        </p:nvSpPr>
        <p:spPr>
          <a:xfrm>
            <a:off x="625031" y="2058802"/>
            <a:ext cx="5034989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6111431" y="2058802"/>
            <a:ext cx="5127587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5"/>
          <p:cNvSpPr txBox="1">
            <a:spLocks noGrp="1"/>
          </p:cNvSpPr>
          <p:nvPr>
            <p:ph type="body" idx="6"/>
          </p:nvPr>
        </p:nvSpPr>
        <p:spPr>
          <a:xfrm>
            <a:off x="6096000" y="4664407"/>
            <a:ext cx="5127587" cy="14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45"/>
          <p:cNvSpPr txBox="1">
            <a:spLocks noGrp="1"/>
          </p:cNvSpPr>
          <p:nvPr>
            <p:ph type="body" idx="7"/>
          </p:nvPr>
        </p:nvSpPr>
        <p:spPr>
          <a:xfrm>
            <a:off x="6096000" y="4111219"/>
            <a:ext cx="5127587" cy="41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45"/>
          <p:cNvSpPr/>
          <p:nvPr/>
        </p:nvSpPr>
        <p:spPr>
          <a:xfrm>
            <a:off x="6096000" y="4447053"/>
            <a:ext cx="5127587" cy="929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8906" y="143317"/>
            <a:ext cx="543497" cy="91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che + Chart Green - Right">
  <p:cSld name="1_Fiche + Chart Green - Right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6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03" name="Google Shape;403;p46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46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7" name="Google Shape;40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06" y="143317"/>
            <a:ext cx="543497" cy="91790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6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9" name="Google Shape;409;p46"/>
          <p:cNvSpPr>
            <a:spLocks noGrp="1"/>
          </p:cNvSpPr>
          <p:nvPr>
            <p:ph type="chart" idx="2"/>
          </p:nvPr>
        </p:nvSpPr>
        <p:spPr>
          <a:xfrm>
            <a:off x="220360" y="1274400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che + Smart Green - Right">
  <p:cSld name="1_Fiche + Smart Green - Righ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7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14" name="Google Shape;414;p47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7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47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18" name="Google Shape;41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06" y="143317"/>
            <a:ext cx="543497" cy="91790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7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0" name="Google Shape;420;p47"/>
          <p:cNvSpPr>
            <a:spLocks noGrp="1"/>
          </p:cNvSpPr>
          <p:nvPr>
            <p:ph type="dgm" idx="2"/>
          </p:nvPr>
        </p:nvSpPr>
        <p:spPr>
          <a:xfrm>
            <a:off x="220360" y="1273315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che + tableau Green - Right">
  <p:cSld name="1_Fiche + tableau Green - Right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/>
          <p:nvPr/>
        </p:nvSpPr>
        <p:spPr>
          <a:xfrm>
            <a:off x="0" y="0"/>
            <a:ext cx="8356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8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4" name="Google Shape;42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8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26" name="Google Shape;426;p48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 Black"/>
              <a:buNone/>
              <a:defRPr sz="1400" b="1" i="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48"/>
          <p:cNvSpPr txBox="1">
            <a:spLocks noGrp="1"/>
          </p:cNvSpPr>
          <p:nvPr>
            <p:ph type="body" idx="1"/>
          </p:nvPr>
        </p:nvSpPr>
        <p:spPr>
          <a:xfrm>
            <a:off x="8651595" y="1307607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48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48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06" y="143317"/>
            <a:ext cx="543497" cy="9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Fiche + Chart Green - Left">
  <p:cSld name="5_Fiche + Chart Green - Lef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9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35" name="Google Shape;435;p49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49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9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9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9" name="Google Shape;43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9"/>
          <p:cNvSpPr txBox="1">
            <a:spLocks noGrp="1"/>
          </p:cNvSpPr>
          <p:nvPr>
            <p:ph type="body" idx="1"/>
          </p:nvPr>
        </p:nvSpPr>
        <p:spPr>
          <a:xfrm>
            <a:off x="8651595" y="1299090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1" name="Google Shape;441;p49"/>
          <p:cNvSpPr>
            <a:spLocks noGrp="1"/>
          </p:cNvSpPr>
          <p:nvPr>
            <p:ph type="chart" idx="2"/>
          </p:nvPr>
        </p:nvSpPr>
        <p:spPr>
          <a:xfrm>
            <a:off x="220360" y="1274400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Fiche + Smart Green - Left">
  <p:cSld name="5_Fiche + Smart Green - Lef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0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46" name="Google Shape;446;p50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0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50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0" name="Google Shape;45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0"/>
          <p:cNvSpPr txBox="1">
            <a:spLocks noGrp="1"/>
          </p:cNvSpPr>
          <p:nvPr>
            <p:ph type="body" idx="1"/>
          </p:nvPr>
        </p:nvSpPr>
        <p:spPr>
          <a:xfrm>
            <a:off x="8651595" y="1299090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50"/>
          <p:cNvSpPr>
            <a:spLocks noGrp="1"/>
          </p:cNvSpPr>
          <p:nvPr>
            <p:ph type="dgm" idx="2"/>
          </p:nvPr>
        </p:nvSpPr>
        <p:spPr>
          <a:xfrm>
            <a:off x="220360" y="1273315"/>
            <a:ext cx="79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Fiche + tableau Green - Left">
  <p:cSld name="5_Fiche + tableau Green - Left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/>
          <p:nvPr/>
        </p:nvSpPr>
        <p:spPr>
          <a:xfrm flipH="1">
            <a:off x="8356922" y="0"/>
            <a:ext cx="38350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51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58" name="Google Shape;458;p51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1"/>
          <p:cNvSpPr txBox="1">
            <a:spLocks noGrp="1"/>
          </p:cNvSpPr>
          <p:nvPr>
            <p:ph type="body" idx="1"/>
          </p:nvPr>
        </p:nvSpPr>
        <p:spPr>
          <a:xfrm>
            <a:off x="8651595" y="1299090"/>
            <a:ext cx="3004111" cy="46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0" name="Google Shape;460;p51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51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HAPITRE - FOND UNI" type="secHead">
  <p:cSld name="SECTION_HEADER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7A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5300" y="2163647"/>
            <a:ext cx="1076796" cy="181858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ed Hat Display"/>
              <a:buNone/>
              <a:defRPr sz="5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pic>
        <p:nvPicPr>
          <p:cNvPr id="474" name="Google Shape;47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 txBox="1">
            <a:spLocks noGrp="1"/>
          </p:cNvSpPr>
          <p:nvPr>
            <p:ph type="sldNum" idx="12"/>
          </p:nvPr>
        </p:nvSpPr>
        <p:spPr>
          <a:xfrm>
            <a:off x="1104892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76" name="Google Shape;476;p53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53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3"/>
          <p:cNvSpPr txBox="1">
            <a:spLocks noGrp="1"/>
          </p:cNvSpPr>
          <p:nvPr>
            <p:ph type="ftr" idx="11"/>
          </p:nvPr>
        </p:nvSpPr>
        <p:spPr>
          <a:xfrm>
            <a:off x="817102" y="65201"/>
            <a:ext cx="4114800" cy="2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redit">
  <p:cSld name="1_Credi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2852680" y="2358428"/>
            <a:ext cx="5967230" cy="273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ed Hat Display"/>
              <a:buNone/>
              <a:defRPr sz="1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2852678" y="1867461"/>
            <a:ext cx="5967231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"/>
              <a:buNone/>
              <a:defRPr sz="14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HAPITRE - FOND UNI">
  <p:cSld name="2 CHAPITRE - FOND UNI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7A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5300" y="2487739"/>
            <a:ext cx="1076796" cy="181858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4"/>
          <p:cNvSpPr txBox="1">
            <a:spLocks noGrp="1"/>
          </p:cNvSpPr>
          <p:nvPr>
            <p:ph type="title"/>
          </p:nvPr>
        </p:nvSpPr>
        <p:spPr>
          <a:xfrm>
            <a:off x="808706" y="637784"/>
            <a:ext cx="10515600" cy="50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ed Hat Display"/>
              <a:buNone/>
              <a:defRPr sz="5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3" name="Google Shape;48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4"/>
          <p:cNvSpPr txBox="1">
            <a:spLocks noGrp="1"/>
          </p:cNvSpPr>
          <p:nvPr>
            <p:ph type="sldNum" idx="12"/>
          </p:nvPr>
        </p:nvSpPr>
        <p:spPr>
          <a:xfrm>
            <a:off x="1104892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85" name="Google Shape;485;p54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54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4"/>
          <p:cNvSpPr txBox="1">
            <a:spLocks noGrp="1"/>
          </p:cNvSpPr>
          <p:nvPr>
            <p:ph type="ftr" idx="11"/>
          </p:nvPr>
        </p:nvSpPr>
        <p:spPr>
          <a:xfrm>
            <a:off x="817102" y="65201"/>
            <a:ext cx="4114800" cy="2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HAPITRE - FOND BLANC">
  <p:cSld name="3 CHAPITRE - FOND BLANC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04" y="2450816"/>
            <a:ext cx="1161499" cy="201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ed Hat Display"/>
              <a:buNone/>
              <a:defRPr sz="54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55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94" name="Google Shape;494;p55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5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5"/>
          <p:cNvSpPr txBox="1">
            <a:spLocks noGrp="1"/>
          </p:cNvSpPr>
          <p:nvPr>
            <p:ph type="ftr" idx="11"/>
          </p:nvPr>
        </p:nvSpPr>
        <p:spPr>
          <a:xfrm>
            <a:off x="817102" y="65201"/>
            <a:ext cx="4114800" cy="2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HAPITRE - FOND BLANC">
  <p:cSld name="4 CHAPITRE - FOND BLANC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>
            <a:spLocks noGrp="1"/>
          </p:cNvSpPr>
          <p:nvPr>
            <p:ph type="title"/>
          </p:nvPr>
        </p:nvSpPr>
        <p:spPr>
          <a:xfrm>
            <a:off x="831850" y="637784"/>
            <a:ext cx="10515600" cy="50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ed Hat Display"/>
              <a:buNone/>
              <a:defRPr sz="54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99" name="Google Shape;499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04" y="2450816"/>
            <a:ext cx="1161499" cy="201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6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02" name="Google Shape;502;p56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6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6"/>
          <p:cNvSpPr txBox="1">
            <a:spLocks noGrp="1"/>
          </p:cNvSpPr>
          <p:nvPr>
            <p:ph type="ftr" idx="11"/>
          </p:nvPr>
        </p:nvSpPr>
        <p:spPr>
          <a:xfrm>
            <a:off x="817102" y="65201"/>
            <a:ext cx="4114800" cy="2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ITRE">
  <p:cSld name="1_CHAPITRE">
    <p:bg>
      <p:bgPr>
        <a:gradFill>
          <a:gsLst>
            <a:gs pos="0">
              <a:srgbClr val="81BA2D"/>
            </a:gs>
            <a:gs pos="77000">
              <a:srgbClr val="00A5A1"/>
            </a:gs>
            <a:gs pos="100000">
              <a:srgbClr val="00A5A1"/>
            </a:gs>
          </a:gsLst>
          <a:lin ang="0" scaled="0"/>
        </a:gra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1BA2D"/>
              </a:gs>
              <a:gs pos="77000">
                <a:srgbClr val="00A5A1"/>
              </a:gs>
              <a:gs pos="100000">
                <a:srgbClr val="00A5A1"/>
              </a:gs>
            </a:gsLst>
            <a:lin ang="0" scaled="0"/>
          </a:gradFill>
          <a:ln w="12700" cap="flat" cmpd="sng">
            <a:solidFill>
              <a:srgbClr val="007A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5300" y="2487739"/>
            <a:ext cx="1076796" cy="181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ed Hat Display"/>
              <a:buNone/>
              <a:defRPr sz="5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5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2000"/>
              <a:buNone/>
              <a:defRPr sz="2000">
                <a:solidFill>
                  <a:srgbClr val="9191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800"/>
              <a:buNone/>
              <a:defRPr sz="1800">
                <a:solidFill>
                  <a:srgbClr val="9191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19191"/>
              </a:buClr>
              <a:buSzPts val="1600"/>
              <a:buNone/>
              <a:defRPr sz="1600">
                <a:solidFill>
                  <a:srgbClr val="91919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57"/>
          <p:cNvSpPr txBox="1">
            <a:spLocks noGrp="1"/>
          </p:cNvSpPr>
          <p:nvPr>
            <p:ph type="sldNum" idx="12"/>
          </p:nvPr>
        </p:nvSpPr>
        <p:spPr>
          <a:xfrm>
            <a:off x="1104892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12" name="Google Shape;512;p57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7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7"/>
          <p:cNvSpPr txBox="1">
            <a:spLocks noGrp="1"/>
          </p:cNvSpPr>
          <p:nvPr>
            <p:ph type="ftr" idx="11"/>
          </p:nvPr>
        </p:nvSpPr>
        <p:spPr>
          <a:xfrm>
            <a:off x="817102" y="65201"/>
            <a:ext cx="4114800" cy="2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ITRE ">
  <p:cSld name="1_CHAPITRE 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1BA2D"/>
              </a:gs>
              <a:gs pos="77000">
                <a:srgbClr val="00A5A1"/>
              </a:gs>
              <a:gs pos="100000">
                <a:srgbClr val="00A5A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8"/>
          <p:cNvSpPr txBox="1">
            <a:spLocks noGrp="1"/>
          </p:cNvSpPr>
          <p:nvPr>
            <p:ph type="title"/>
          </p:nvPr>
        </p:nvSpPr>
        <p:spPr>
          <a:xfrm>
            <a:off x="831850" y="637784"/>
            <a:ext cx="10515600" cy="505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ed Hat Display"/>
              <a:buNone/>
              <a:defRPr sz="540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8" name="Google Shape;518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5300" y="2985453"/>
            <a:ext cx="1076796" cy="181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5035" y="6370851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8"/>
          <p:cNvSpPr txBox="1">
            <a:spLocks noGrp="1"/>
          </p:cNvSpPr>
          <p:nvPr>
            <p:ph type="sldNum" idx="12"/>
          </p:nvPr>
        </p:nvSpPr>
        <p:spPr>
          <a:xfrm>
            <a:off x="1104892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21" name="Google Shape;521;p58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58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8"/>
          <p:cNvSpPr txBox="1">
            <a:spLocks noGrp="1"/>
          </p:cNvSpPr>
          <p:nvPr>
            <p:ph type="ftr" idx="11"/>
          </p:nvPr>
        </p:nvSpPr>
        <p:spPr>
          <a:xfrm>
            <a:off x="817102" y="65201"/>
            <a:ext cx="4114800" cy="22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Text + Tableau">
  <p:cSld name="Titre + Text + Tableau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53489" y="1708084"/>
            <a:ext cx="4508820" cy="435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5373145" y="5892099"/>
            <a:ext cx="6398307" cy="207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ed Hat Display"/>
              <a:buNone/>
              <a:defRPr sz="1050" b="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/>
          <p:nvPr/>
        </p:nvSpPr>
        <p:spPr>
          <a:xfrm>
            <a:off x="-1" y="1410770"/>
            <a:ext cx="629855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3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Blank + foot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1 colonne">
  <p:cSld name="Titre + 1 colonn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/>
          <p:nvPr/>
        </p:nvSpPr>
        <p:spPr>
          <a:xfrm>
            <a:off x="-1" y="1410770"/>
            <a:ext cx="629855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653488" y="1697874"/>
            <a:ext cx="11115553" cy="430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+ 2 colonnes">
  <p:cSld name="Titre + 2 colonne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/>
          <p:nvPr/>
        </p:nvSpPr>
        <p:spPr>
          <a:xfrm>
            <a:off x="-1" y="1410770"/>
            <a:ext cx="629855" cy="108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653488" y="1705248"/>
            <a:ext cx="5208496" cy="445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6180992" y="1704187"/>
            <a:ext cx="5208496" cy="4458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3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6079" y="6370802"/>
            <a:ext cx="1371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32144" y="6414225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/>
          <p:nvPr/>
        </p:nvSpPr>
        <p:spPr>
          <a:xfrm>
            <a:off x="115346" y="6597156"/>
            <a:ext cx="10515600" cy="20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ed Hat Display"/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MURMURATION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300" y="135877"/>
            <a:ext cx="564337" cy="97818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  <a:defRPr sz="1400" b="1" i="0">
                <a:solidFill>
                  <a:schemeClr val="accen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490955" y="340660"/>
            <a:ext cx="4114800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518037" y="5860315"/>
            <a:ext cx="6398307" cy="2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ed Hat Display"/>
              <a:buNone/>
              <a:defRPr sz="1050" b="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518036" y="1420455"/>
            <a:ext cx="11253415" cy="22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 b="1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None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ed Hat Display"/>
              <a:buNone/>
              <a:defRPr sz="4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6" name="Google Shape;46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7" name="Google Shape;46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1919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68" name="Google Shape;468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ervices.murmureo.com/dash/dev/urban-square/air-qualit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abien.castel@murmuration-sa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amille.laine@murmuration-sa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"/>
          <p:cNvSpPr txBox="1">
            <a:spLocks noGrp="1"/>
          </p:cNvSpPr>
          <p:nvPr>
            <p:ph type="title"/>
          </p:nvPr>
        </p:nvSpPr>
        <p:spPr>
          <a:xfrm>
            <a:off x="1278439" y="2382361"/>
            <a:ext cx="1051560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ed Hat Display"/>
              <a:buNone/>
            </a:pPr>
            <a:r>
              <a:rPr lang="fr-FR" dirty="0"/>
              <a:t> URBAN SQUARE</a:t>
            </a:r>
            <a:endParaRPr dirty="0"/>
          </a:p>
        </p:txBody>
      </p:sp>
      <p:sp>
        <p:nvSpPr>
          <p:cNvPr id="530" name="Google Shape;530;p1"/>
          <p:cNvSpPr txBox="1">
            <a:spLocks noGrp="1"/>
          </p:cNvSpPr>
          <p:nvPr>
            <p:ph type="dt" idx="10"/>
          </p:nvPr>
        </p:nvSpPr>
        <p:spPr>
          <a:xfrm>
            <a:off x="6255149" y="2153926"/>
            <a:ext cx="5527876" cy="18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>
                <a:latin typeface="Red Hat Display"/>
                <a:ea typeface="Red Hat Display"/>
                <a:cs typeface="Red Hat Display"/>
                <a:sym typeface="Red Hat Display"/>
              </a:rPr>
              <a:t>24/01/2024</a:t>
            </a:r>
            <a:endParaRPr dirty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1" name="Google Shape;531;p1"/>
          <p:cNvSpPr txBox="1">
            <a:spLocks noGrp="1"/>
          </p:cNvSpPr>
          <p:nvPr>
            <p:ph type="body" idx="1"/>
          </p:nvPr>
        </p:nvSpPr>
        <p:spPr>
          <a:xfrm>
            <a:off x="1267425" y="2896713"/>
            <a:ext cx="10515600" cy="681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fr-FR" b="0"/>
              <a:t>HIGH RESOLUTION AIR QUALITY MEASUREMENTS</a:t>
            </a:r>
            <a:endParaRPr b="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2" name="Google Shape;532;p1"/>
          <p:cNvSpPr txBox="1"/>
          <p:nvPr/>
        </p:nvSpPr>
        <p:spPr>
          <a:xfrm>
            <a:off x="10039546" y="3429000"/>
            <a:ext cx="1743479" cy="75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892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00A89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Camille Lainé</a:t>
            </a:r>
            <a:endParaRPr sz="1600" b="0" i="0" u="none" strike="noStrike" cap="none" dirty="0">
              <a:solidFill>
                <a:srgbClr val="00A89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1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645" name="Google Shape;645;p61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</a:pPr>
            <a:r>
              <a:rPr lang="fr-FR" dirty="0"/>
              <a:t> URBAN SQUARE</a:t>
            </a:r>
            <a:endParaRPr dirty="0"/>
          </a:p>
        </p:txBody>
      </p:sp>
      <p:sp>
        <p:nvSpPr>
          <p:cNvPr id="646" name="Google Shape;646;p61"/>
          <p:cNvSpPr txBox="1">
            <a:spLocks noGrp="1"/>
          </p:cNvSpPr>
          <p:nvPr>
            <p:ph type="body" idx="3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User stories</a:t>
            </a:r>
            <a:endParaRPr sz="2400" b="0" i="0" u="none" strike="noStrike" cap="none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aphicFrame>
        <p:nvGraphicFramePr>
          <p:cNvPr id="647" name="Google Shape;647;p61"/>
          <p:cNvGraphicFramePr/>
          <p:nvPr>
            <p:extLst>
              <p:ext uri="{D42A27DB-BD31-4B8C-83A1-F6EECF244321}">
                <p14:modId xmlns:p14="http://schemas.microsoft.com/office/powerpoint/2010/main" val="1668068473"/>
              </p:ext>
            </p:extLst>
          </p:nvPr>
        </p:nvGraphicFramePr>
        <p:xfrm>
          <a:off x="2372032" y="2425803"/>
          <a:ext cx="7447936" cy="2716468"/>
        </p:xfrm>
        <a:graphic>
          <a:graphicData uri="http://schemas.openxmlformats.org/drawingml/2006/table">
            <a:tbl>
              <a:tblPr firstRow="1" bandRow="1">
                <a:noFill/>
                <a:tableStyleId>{9F1E769A-D60C-4CD5-8E8E-E8E2ECA806FB}</a:tableStyleId>
              </a:tblPr>
              <a:tblGrid>
                <a:gridCol w="535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  <a:sym typeface="Red Hat Display"/>
                        </a:rPr>
                        <a:t>User story</a:t>
                      </a:r>
                      <a:endParaRPr sz="1600" b="1" dirty="0"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0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  <a:sym typeface="Red Hat Display"/>
                        </a:rPr>
                        <a:t>State</a:t>
                      </a:r>
                      <a:endParaRPr sz="1600" b="1" dirty="0"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Map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of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neighborhood-level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air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quality</a:t>
                      </a:r>
                      <a:endParaRPr sz="1600" dirty="0"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 err="1">
                          <a:solidFill>
                            <a:schemeClr val="accent2"/>
                          </a:solidFill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Done</a:t>
                      </a:r>
                      <a:endParaRPr sz="1600" b="1" dirty="0">
                        <a:solidFill>
                          <a:schemeClr val="accent2"/>
                        </a:solidFill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Download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neighborhood-level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air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quality</a:t>
                      </a:r>
                      <a:endParaRPr sz="1600" dirty="0"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 err="1">
                          <a:solidFill>
                            <a:schemeClr val="accent2"/>
                          </a:solidFill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Done</a:t>
                      </a:r>
                      <a:endParaRPr sz="1600" b="1" dirty="0">
                        <a:solidFill>
                          <a:schemeClr val="accent2"/>
                        </a:solidFill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User-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friendly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interface</a:t>
                      </a:r>
                      <a:endParaRPr sz="1600" dirty="0"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chemeClr val="accent4"/>
                          </a:solidFill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On-</a:t>
                      </a:r>
                      <a:r>
                        <a:rPr lang="fr-FR" sz="1600" b="1" dirty="0" err="1">
                          <a:solidFill>
                            <a:schemeClr val="accent4"/>
                          </a:solidFill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going</a:t>
                      </a:r>
                      <a:endParaRPr sz="1600" b="1" dirty="0">
                        <a:solidFill>
                          <a:schemeClr val="accent4"/>
                        </a:solidFill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Time-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series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for a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particular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pixel</a:t>
                      </a:r>
                      <a:endParaRPr sz="1600" dirty="0"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 err="1">
                          <a:solidFill>
                            <a:schemeClr val="accent2"/>
                          </a:solidFill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Done</a:t>
                      </a:r>
                      <a:endParaRPr sz="1600" b="1" dirty="0">
                        <a:solidFill>
                          <a:schemeClr val="accent2"/>
                        </a:solidFill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Air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quality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profiles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based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on </a:t>
                      </a:r>
                      <a:r>
                        <a:rPr lang="fr-FR" sz="1600" b="1" u="none" strike="noStrike" cap="none" dirty="0" err="1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weather</a:t>
                      </a:r>
                      <a:r>
                        <a:rPr lang="fr-FR" sz="1600" b="1" u="none" strike="noStrike" cap="none" dirty="0"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 conditions</a:t>
                      </a:r>
                      <a:endParaRPr sz="1600" dirty="0"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>
                          <a:solidFill>
                            <a:srgbClr val="C00000"/>
                          </a:solidFill>
                          <a:latin typeface="Red Hat Display" panose="020B0604020202020204" charset="0"/>
                          <a:ea typeface="Red Hat Display" panose="020B0604020202020204" charset="0"/>
                          <a:cs typeface="Red Hat Display" panose="020B0604020202020204" charset="0"/>
                        </a:rPr>
                        <a:t>To Do</a:t>
                      </a:r>
                      <a:endParaRPr sz="1600" b="1" dirty="0">
                        <a:solidFill>
                          <a:srgbClr val="C00000"/>
                        </a:solidFill>
                        <a:latin typeface="Red Hat Display" panose="020B0604020202020204" charset="0"/>
                        <a:ea typeface="Red Hat Display" panose="020B0604020202020204" charset="0"/>
                        <a:cs typeface="Red Hat Display" panose="020B060402020202020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1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645" name="Google Shape;645;p61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</a:pPr>
            <a:r>
              <a:rPr lang="fr-FR" dirty="0"/>
              <a:t> URBAN SQUARE</a:t>
            </a:r>
            <a:endParaRPr dirty="0"/>
          </a:p>
        </p:txBody>
      </p:sp>
      <p:sp>
        <p:nvSpPr>
          <p:cNvPr id="646" name="Google Shape;646;p61"/>
          <p:cNvSpPr txBox="1">
            <a:spLocks noGrp="1"/>
          </p:cNvSpPr>
          <p:nvPr>
            <p:ph type="body" idx="3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Dashboard V1</a:t>
            </a:r>
            <a:endParaRPr sz="2400" b="0" i="0" u="none" strike="noStrike" cap="none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" name="Image 2" descr="Une image contenant texte, capture d’écran, Logiciel multimédia, Logiciel de graphisme&#10;&#10;Description générée automatiquement">
            <a:extLst>
              <a:ext uri="{FF2B5EF4-FFF2-40B4-BE49-F238E27FC236}">
                <a16:creationId xmlns:a16="http://schemas.microsoft.com/office/drawing/2014/main" id="{1E418F8E-CD2A-6CF1-2DA0-E2EA739FF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7" y="1841124"/>
            <a:ext cx="8148145" cy="40189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E975D3-9CCB-8077-F9A8-AB4F945193AE}"/>
              </a:ext>
            </a:extLst>
          </p:cNvPr>
          <p:cNvSpPr txBox="1"/>
          <p:nvPr/>
        </p:nvSpPr>
        <p:spPr>
          <a:xfrm>
            <a:off x="3398786" y="5998305"/>
            <a:ext cx="5394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hlinkClick r:id="rId4"/>
              </a:rPr>
              <a:t>https://services.murmureo.com/dash/dev/urban-square/air-quality/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9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>
            <a:spLocks noGrp="1"/>
          </p:cNvSpPr>
          <p:nvPr>
            <p:ph type="sldNum" idx="12"/>
          </p:nvPr>
        </p:nvSpPr>
        <p:spPr>
          <a:xfrm>
            <a:off x="11072073" y="6489664"/>
            <a:ext cx="1007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662" name="Google Shape;662;p62"/>
          <p:cNvSpPr txBox="1">
            <a:spLocks noGrp="1"/>
          </p:cNvSpPr>
          <p:nvPr>
            <p:ph type="title"/>
          </p:nvPr>
        </p:nvSpPr>
        <p:spPr>
          <a:xfrm>
            <a:off x="490955" y="551918"/>
            <a:ext cx="10515600" cy="24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ed Hat Display Black"/>
              <a:buNone/>
            </a:pPr>
            <a:r>
              <a:rPr lang="fr-FR" dirty="0"/>
              <a:t> URBAN SQUARE</a:t>
            </a:r>
            <a:endParaRPr dirty="0"/>
          </a:p>
        </p:txBody>
      </p:sp>
      <p:sp>
        <p:nvSpPr>
          <p:cNvPr id="663" name="Google Shape;663;p62"/>
          <p:cNvSpPr txBox="1">
            <a:spLocks noGrp="1"/>
          </p:cNvSpPr>
          <p:nvPr>
            <p:ph type="body" idx="3"/>
          </p:nvPr>
        </p:nvSpPr>
        <p:spPr>
          <a:xfrm>
            <a:off x="655899" y="1268725"/>
            <a:ext cx="11115554" cy="42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Next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steps</a:t>
            </a:r>
            <a:endParaRPr sz="2400" b="0" i="0" u="none" strike="noStrike" cap="none" dirty="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655900" y="2263692"/>
            <a:ext cx="10818344" cy="322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000" dirty="0"/>
              <a:t>Work on the </a:t>
            </a:r>
            <a:r>
              <a:rPr lang="fr-FR" sz="2000" dirty="0" err="1"/>
              <a:t>scheduled</a:t>
            </a:r>
            <a:r>
              <a:rPr lang="fr-FR" sz="2000" dirty="0"/>
              <a:t> flow to </a:t>
            </a:r>
            <a:r>
              <a:rPr lang="fr-FR" sz="2000" dirty="0" err="1"/>
              <a:t>retrieve</a:t>
            </a:r>
            <a:r>
              <a:rPr lang="fr-FR" sz="2000" dirty="0"/>
              <a:t> up-to-date data (5 </a:t>
            </a:r>
            <a:r>
              <a:rPr lang="fr-FR" sz="2000" dirty="0" err="1"/>
              <a:t>days</a:t>
            </a:r>
            <a:r>
              <a:rPr lang="fr-FR" sz="2000" dirty="0"/>
              <a:t> </a:t>
            </a:r>
            <a:r>
              <a:rPr lang="fr-FR" sz="2000" dirty="0" err="1"/>
              <a:t>ago</a:t>
            </a:r>
            <a:r>
              <a:rPr lang="fr-FR" sz="2000" dirty="0"/>
              <a:t>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000" dirty="0" err="1"/>
              <a:t>Add</a:t>
            </a:r>
            <a:r>
              <a:rPr lang="fr-FR" sz="2000" dirty="0"/>
              <a:t> </a:t>
            </a:r>
            <a:r>
              <a:rPr lang="fr-FR" sz="2000" dirty="0" err="1"/>
              <a:t>explainability</a:t>
            </a:r>
            <a:r>
              <a:rPr lang="fr-FR" sz="2000" dirty="0"/>
              <a:t> 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Char char="•"/>
            </a:pPr>
            <a:r>
              <a:rPr lang="fr-FR" sz="1800" dirty="0"/>
              <a:t>SHAP graphs to </a:t>
            </a:r>
            <a:r>
              <a:rPr lang="fr-FR" sz="1800" dirty="0" err="1"/>
              <a:t>explain</a:t>
            </a:r>
            <a:r>
              <a:rPr lang="fr-FR" sz="1800" dirty="0"/>
              <a:t> the </a:t>
            </a:r>
            <a:r>
              <a:rPr lang="fr-FR" sz="1800" dirty="0" err="1"/>
              <a:t>model’s</a:t>
            </a:r>
            <a:r>
              <a:rPr lang="fr-FR" sz="1800" dirty="0"/>
              <a:t> </a:t>
            </a:r>
            <a:r>
              <a:rPr lang="fr-FR" sz="1800" dirty="0" err="1"/>
              <a:t>decision-making</a:t>
            </a:r>
            <a:r>
              <a:rPr lang="fr-FR" sz="1800" dirty="0"/>
              <a:t> process (highlight </a:t>
            </a:r>
            <a:r>
              <a:rPr lang="fr-FR" sz="1800" dirty="0" err="1"/>
              <a:t>which</a:t>
            </a:r>
            <a:r>
              <a:rPr lang="fr-FR" sz="1800" dirty="0"/>
              <a:t> variables </a:t>
            </a:r>
            <a:r>
              <a:rPr lang="fr-FR" sz="1800" dirty="0" err="1"/>
              <a:t>were</a:t>
            </a:r>
            <a:r>
              <a:rPr lang="fr-FR" sz="1800" dirty="0"/>
              <a:t> </a:t>
            </a:r>
            <a:r>
              <a:rPr lang="fr-FR" sz="1800" dirty="0" err="1"/>
              <a:t>responsible</a:t>
            </a:r>
            <a:r>
              <a:rPr lang="fr-FR" sz="1800" dirty="0"/>
              <a:t> for </a:t>
            </a:r>
            <a:r>
              <a:rPr lang="fr-FR" sz="1800" dirty="0" err="1"/>
              <a:t>increasing</a:t>
            </a:r>
            <a:r>
              <a:rPr lang="fr-FR" sz="1800" dirty="0"/>
              <a:t> concentration </a:t>
            </a:r>
            <a:r>
              <a:rPr lang="fr-FR" sz="1800" dirty="0" err="1"/>
              <a:t>levels</a:t>
            </a:r>
            <a:r>
              <a:rPr lang="fr-FR" sz="1800" dirty="0"/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Char char="•"/>
            </a:pPr>
            <a:r>
              <a:rPr lang="fr-FR" sz="2000" dirty="0" err="1"/>
              <a:t>Add</a:t>
            </a:r>
            <a:r>
              <a:rPr lang="fr-FR" sz="2000" dirty="0"/>
              <a:t> </a:t>
            </a:r>
            <a:r>
              <a:rPr lang="fr-FR" sz="2000" dirty="0" err="1"/>
              <a:t>relationship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pollution and </a:t>
            </a:r>
            <a:r>
              <a:rPr lang="fr-FR" sz="2000" dirty="0" err="1"/>
              <a:t>weather</a:t>
            </a:r>
            <a:endParaRPr lang="fr-FR" sz="14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000" dirty="0" err="1"/>
              <a:t>Improve</a:t>
            </a:r>
            <a:r>
              <a:rPr lang="fr-FR" sz="2000" dirty="0"/>
              <a:t> UX design</a:t>
            </a:r>
            <a:endParaRPr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"/>
          <p:cNvSpPr txBox="1"/>
          <p:nvPr/>
        </p:nvSpPr>
        <p:spPr>
          <a:xfrm>
            <a:off x="451413" y="438776"/>
            <a:ext cx="3113353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Contact us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Fabien Castel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sng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fabien.castel@murmuration-sas.com</a:t>
            </a:r>
            <a:endParaRPr sz="1400" b="0" i="0" u="none" strike="noStrike" cap="non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Camille Lainé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sng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camille.laine@murmuration-sas.com</a:t>
            </a:r>
            <a:endParaRPr sz="1400" b="0" i="0" u="none" strike="noStrike" cap="non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 - MURMURATION - Opening/Ending">
  <a:themeElements>
    <a:clrScheme name="MURMRATION - COLORS">
      <a:dk1>
        <a:srgbClr val="444444"/>
      </a:dk1>
      <a:lt1>
        <a:srgbClr val="FFFFFF"/>
      </a:lt1>
      <a:dk2>
        <a:srgbClr val="44546A"/>
      </a:dk2>
      <a:lt2>
        <a:srgbClr val="E7E6E6"/>
      </a:lt2>
      <a:accent1>
        <a:srgbClr val="00A892"/>
      </a:accent1>
      <a:accent2>
        <a:srgbClr val="81BA2C"/>
      </a:accent2>
      <a:accent3>
        <a:srgbClr val="A5A5A5"/>
      </a:accent3>
      <a:accent4>
        <a:srgbClr val="FFC000"/>
      </a:accent4>
      <a:accent5>
        <a:srgbClr val="2E78A8"/>
      </a:accent5>
      <a:accent6>
        <a:srgbClr val="004166"/>
      </a:accent6>
      <a:hlink>
        <a:srgbClr val="00A59F"/>
      </a:hlink>
      <a:folHlink>
        <a:srgbClr val="00A5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 - MURMURATION - Layouts ">
  <a:themeElements>
    <a:clrScheme name="MURMRATION - COLORS">
      <a:dk1>
        <a:srgbClr val="444444"/>
      </a:dk1>
      <a:lt1>
        <a:srgbClr val="FFFFFF"/>
      </a:lt1>
      <a:dk2>
        <a:srgbClr val="44546A"/>
      </a:dk2>
      <a:lt2>
        <a:srgbClr val="E7E6E6"/>
      </a:lt2>
      <a:accent1>
        <a:srgbClr val="00A892"/>
      </a:accent1>
      <a:accent2>
        <a:srgbClr val="81BA2C"/>
      </a:accent2>
      <a:accent3>
        <a:srgbClr val="A5A5A5"/>
      </a:accent3>
      <a:accent4>
        <a:srgbClr val="FFC000"/>
      </a:accent4>
      <a:accent5>
        <a:srgbClr val="2E78A8"/>
      </a:accent5>
      <a:accent6>
        <a:srgbClr val="004166"/>
      </a:accent6>
      <a:hlink>
        <a:srgbClr val="00A59F"/>
      </a:hlink>
      <a:folHlink>
        <a:srgbClr val="00A5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 - MURMURATION - CHAPTERS">
  <a:themeElements>
    <a:clrScheme name="MURMRATION - COLORS">
      <a:dk1>
        <a:srgbClr val="444444"/>
      </a:dk1>
      <a:lt1>
        <a:srgbClr val="FFFFFF"/>
      </a:lt1>
      <a:dk2>
        <a:srgbClr val="44546A"/>
      </a:dk2>
      <a:lt2>
        <a:srgbClr val="E7E6E6"/>
      </a:lt2>
      <a:accent1>
        <a:srgbClr val="00A892"/>
      </a:accent1>
      <a:accent2>
        <a:srgbClr val="81BA2C"/>
      </a:accent2>
      <a:accent3>
        <a:srgbClr val="A5A5A5"/>
      </a:accent3>
      <a:accent4>
        <a:srgbClr val="FFC000"/>
      </a:accent4>
      <a:accent5>
        <a:srgbClr val="2E78A8"/>
      </a:accent5>
      <a:accent6>
        <a:srgbClr val="004166"/>
      </a:accent6>
      <a:hlink>
        <a:srgbClr val="00A59F"/>
      </a:hlink>
      <a:folHlink>
        <a:srgbClr val="00A5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Grand écran</PresentationFormat>
  <Paragraphs>43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Red Hat Display Black</vt:lpstr>
      <vt:lpstr>Calibri</vt:lpstr>
      <vt:lpstr>Red Hat Display</vt:lpstr>
      <vt:lpstr>Arial</vt:lpstr>
      <vt:lpstr>A - MURMURATION - Opening/Ending</vt:lpstr>
      <vt:lpstr>C - MURMURATION - Layouts </vt:lpstr>
      <vt:lpstr>B - MURMURATION - CHAPTERS</vt:lpstr>
      <vt:lpstr> URBAN SQUARE</vt:lpstr>
      <vt:lpstr> URBAN SQUARE</vt:lpstr>
      <vt:lpstr> URBAN SQUARE</vt:lpstr>
      <vt:lpstr> URBAN SQUARE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DESTINATION EARTH</dc:title>
  <dc:creator>C LLi</dc:creator>
  <cp:lastModifiedBy>Camille Lainé</cp:lastModifiedBy>
  <cp:revision>4</cp:revision>
  <dcterms:created xsi:type="dcterms:W3CDTF">2021-08-29T07:15:39Z</dcterms:created>
  <dcterms:modified xsi:type="dcterms:W3CDTF">2024-01-22T16:22:19Z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ame">
    <vt:lpwstr>test</vt:lpwstr>
  </property>
</Properties>
</file>