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e14dd37bcc9a4635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35"/>
  </p:notesMasterIdLst>
  <p:sldIdLst>
    <p:sldId id="404" r:id="rId2"/>
    <p:sldId id="421" r:id="rId3"/>
    <p:sldId id="416" r:id="rId4"/>
    <p:sldId id="422" r:id="rId5"/>
    <p:sldId id="379" r:id="rId6"/>
    <p:sldId id="405" r:id="rId7"/>
    <p:sldId id="423" r:id="rId8"/>
    <p:sldId id="424" r:id="rId9"/>
    <p:sldId id="427" r:id="rId10"/>
    <p:sldId id="429" r:id="rId11"/>
    <p:sldId id="425" r:id="rId12"/>
    <p:sldId id="428" r:id="rId13"/>
    <p:sldId id="431" r:id="rId14"/>
    <p:sldId id="441" r:id="rId15"/>
    <p:sldId id="432" r:id="rId16"/>
    <p:sldId id="426" r:id="rId17"/>
    <p:sldId id="435" r:id="rId18"/>
    <p:sldId id="430" r:id="rId19"/>
    <p:sldId id="433" r:id="rId20"/>
    <p:sldId id="411" r:id="rId21"/>
    <p:sldId id="436" r:id="rId22"/>
    <p:sldId id="409" r:id="rId23"/>
    <p:sldId id="434" r:id="rId24"/>
    <p:sldId id="417" r:id="rId25"/>
    <p:sldId id="439" r:id="rId26"/>
    <p:sldId id="440" r:id="rId27"/>
    <p:sldId id="412" r:id="rId28"/>
    <p:sldId id="407" r:id="rId29"/>
    <p:sldId id="408" r:id="rId30"/>
    <p:sldId id="437" r:id="rId31"/>
    <p:sldId id="438" r:id="rId32"/>
    <p:sldId id="418" r:id="rId33"/>
    <p:sldId id="403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7" autoAdjust="0"/>
    <p:restoredTop sz="76355" autoAdjust="0"/>
  </p:normalViewPr>
  <p:slideViewPr>
    <p:cSldViewPr>
      <p:cViewPr varScale="1">
        <p:scale>
          <a:sx n="67" d="100"/>
          <a:sy n="67" d="100"/>
        </p:scale>
        <p:origin x="20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519FC6-F96F-4410-8E11-752F0A8BA066}" type="datetimeFigureOut">
              <a:rPr lang="zh-CN" altLang="en-US"/>
              <a:pPr>
                <a:defRPr/>
              </a:pPr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E6772A-AA80-43B7-953F-EDFFDDD0E5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61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ncurrent/BlockingQueu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performance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AX-Exchange/disruptor/wiki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csdn.net/canot/article/details/102417161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ifeve.com/disruptor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上周分享了</a:t>
            </a:r>
            <a:r>
              <a:rPr lang="en-US" altLang="zh-CN" sz="1200" dirty="0" err="1" smtClean="0"/>
              <a:t>Netty</a:t>
            </a:r>
            <a:r>
              <a:rPr lang="zh-CN" altLang="en-US" sz="1200" dirty="0" smtClean="0"/>
              <a:t>，乘热打铁，</a:t>
            </a:r>
            <a:r>
              <a:rPr lang="zh-CN" altLang="en-US" sz="1200" strike="sngStrike" dirty="0" smtClean="0"/>
              <a:t>多喝拿铁</a:t>
            </a:r>
            <a:r>
              <a:rPr lang="zh-CN" altLang="en-US" sz="1200" dirty="0" smtClean="0"/>
              <a:t>，再学</a:t>
            </a:r>
            <a:r>
              <a:rPr lang="en-US" altLang="zh-CN" sz="1200" dirty="0" smtClean="0"/>
              <a:t>Disruptor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772A-AA80-43B7-953F-EDFFDDD0E5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5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0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44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没有对比就没有伤害，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最好的对比就是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BlockingQueue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自带的队列都是优秀程序员的智慧结晶，性能也是非常的强悍，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是在这样强悍的基础上把性能提升了一个数量级，这是非常了不起的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就像要把我的存款增长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倍相对容易（月底工资到手就翻了不止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倍了），但是要让东哥的身价再涨一番就很难了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无锁的方式一般都是无界的（无法保证队列的长度在确定的范围内），加锁的方式，可以实现有界队列。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在稳定性要求特别高的系统中，为了防止生产者速度过快，导致内存溢出，只能选择有界队列。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80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提示注意多生产者的时候，这几个队列的吞吐量是一样的，但是后面一张图却不是这样的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难道测试程序写错了吗？？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922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官网性能测试截图：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3"/>
              </a:rPr>
              <a:t>http://logging.apache.org/log4j/2.x/performance.html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问大家有没有问题？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这里多线程反而吞吐量更好？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029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官网的对比测试结果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87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997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956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先问大家一个问题： 多核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本身还有流水线、超线程，但是内存只能走一条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与内存如此大的速度差异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聪明的计算机科学家早就想到了办法：加一个缓存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速度对等的是寄存器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9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对比着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和高速缓存的硬件特性，来设计一个对于性能有极限追求的系统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80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提示：这是一个有奖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问答</a:t>
            </a:r>
            <a:endParaRPr lang="en-US" altLang="zh-CN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大家现在都已经掌握了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，那么再来看一则有趣的对话</a:t>
            </a:r>
            <a:endParaRPr lang="zh-CN" altLang="en-US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342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局部性原理：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读缓存和读内存的速度差了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所以缓存的命中率越高系统的性能越厉害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220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138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LocalityTest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这是一个填充数组的程序，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用的时间会是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的多少倍？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Cache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装载内存里面的数据，不是一个一个字段加载的，而是加载一整个缓存行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的计算机，缓存行通常是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1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缓存行存在一个问题：伪共享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个字节中一个字节被修改，那么整个缓存行都存在失效的风险（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MESI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FalseSharingTest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字段填充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05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直接来看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16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ReentrantLock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内部只是有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方法的调用而已，而这个调用是为了做状态检查和获取锁。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ReetrantLock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AbstractQueuedSynchronizer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，并且会在拿不到锁的时候会有让当前节点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本质上，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ReentrantLock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层面实现了一个跨平台的锁机制，它的底层调用用到了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方法而已，而不是直接基于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来设计队列。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ReentrantLock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内部也有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的操作，只不过也会有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，是简化了操作。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93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212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消费者模型中，链表是最天然的数据结构，但是为什么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没采用呢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？组数相对链表的优势就是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缓存局部性原理，缓存行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预填充：链表每次发布事件都要重新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对象，而数组队列可以做到预填充，同时减少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LinkedBlockingQueue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数组更利于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缓存行，分支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队列的底层一般分成三种：数组、链表和堆。其中，堆一般情况下是为了实现带有优先级特性的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比较典型的是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ArrayBlockingQueue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，它主要通过加锁的方式来保证线程安全；基于链表的线程安全队列分成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LinkedBlockingQueue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ConcurrentLinkedQueue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两大类，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前者也通过锁的方式来实现线程安全，而后者以及上面表格中的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LinkedTransferQueue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都是通过原子变量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swap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（以下简称“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）这种不加锁的方式来实现的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不加锁的方式实现的队列都是无界的（无法保证队列的长度在确定的范围内）；而加锁的方式，可以实现有界队列。在稳定性要求特别高的系统中，为了防止生产者速度过快，导致内存溢出，只能选择有界队列；同时，为了减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的垃圾回收对系统性能的影响，会尽量选择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array/heap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格式的数据结构。这样筛选下来，符合条件的队列就只有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ArrayBlockingQueue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是以数组的形势存放元素，可以利用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的高速缓存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^ 64 / (100 * 10000 * 60 * 60 * 24 * 365) / 2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85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686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互联网系统中，一般最大的瓶颈在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层，但很少有人意识到，除了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，日志可能也是一个很重要的影响因素。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曾经公司某次线上故障就是因为某个高频接口某天突然加了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logger.info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日志，导致线上故障（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的同步日志）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20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java.util.logging</a:t>
            </a:r>
            <a:r>
              <a:rPr lang="zh-CN" altLang="en-US" b="0" dirty="0" smtClean="0">
                <a:solidFill>
                  <a:srgbClr val="C00000"/>
                </a:solidFill>
              </a:rPr>
              <a:t>带着深闺怨妇的腔调抱怨到</a:t>
            </a:r>
            <a:r>
              <a:rPr lang="zh-CN" altLang="en-US" b="0" dirty="0" smtClean="0">
                <a:solidFill>
                  <a:srgbClr val="C00000"/>
                </a:solidFill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旁边的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commons-logging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按捺不住了：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slf4j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缓缓走来：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不服：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最后的最后作者跳了出来：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完这段对话，我们了解到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Log4j2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是目前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平台性能最快的日志框架，而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又是最流行的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高性能网络框架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Log4j2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底层是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写的嚒？或者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做日志存储吗？（这里挖个坑）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解决了不这个问题，那么有什么好的办法呢？我们来看今天的主角：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</a:p>
        </p:txBody>
      </p:sp>
    </p:spTree>
    <p:extLst>
      <p:ext uri="{BB962C8B-B14F-4D97-AF65-F5344CB8AC3E}">
        <p14:creationId xmlns:p14="http://schemas.microsoft.com/office/powerpoint/2010/main" val="4137083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728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39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和计算都重，那就只有问问架构师了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162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F46F-3A79-4D95-A018-1F6F27D7804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62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LMAX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开源出来的，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是英国一家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asmtools.jar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是由法国电信公司开发的，这些国外的传统软件公司也是很厉害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参考资料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hlinkClick r:id="rId3"/>
              </a:rPr>
              <a:t>https://github.com/LMAX-Exchange/disruptor/wiki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hlinkClick r:id="rId4"/>
              </a:rPr>
              <a:t>https://ifeve.com/disruptor/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hlinkClick r:id="rId5"/>
              </a:rPr>
              <a:t>https://zhuanlan.zhihu.com/p/23863915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6"/>
              </a:rPr>
              <a:t>https://blog.csdn.net/canot/article/details/102417161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835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、这里说的线程间其实就是同一个进程内，不同线程间的消息传递，跟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中的那些阻塞和并发队列的用法是一样的，也就是说它们不会夸进程，跟我们日常见到的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并非是消费者消费完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的数据，而是说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Disruptor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数据发送给消费者，换句话说，不是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，而是每秒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的派发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这里想问大家一个问题：为什么这里强调的是单线程呢？为什么单线程的性能反而会更高呢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21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ym typeface="+mn-ea"/>
              </a:rPr>
              <a:t>原因同</a:t>
            </a:r>
            <a:r>
              <a:rPr lang="en-US" altLang="zh-CN" sz="1200" dirty="0" err="1" smtClean="0">
                <a:sym typeface="+mn-ea"/>
              </a:rPr>
              <a:t>HashMap</a:t>
            </a:r>
            <a:r>
              <a:rPr lang="zh-CN" altLang="en-US" sz="1200" dirty="0" smtClean="0">
                <a:sym typeface="+mn-ea"/>
              </a:rPr>
              <a:t>的</a:t>
            </a:r>
            <a:r>
              <a:rPr lang="en-US" altLang="zh-CN" sz="1200" dirty="0" smtClean="0">
                <a:sym typeface="+mn-ea"/>
              </a:rPr>
              <a:t>table</a:t>
            </a:r>
            <a:r>
              <a:rPr lang="zh-CN" altLang="en-US" sz="1200" dirty="0" smtClean="0">
                <a:sym typeface="+mn-ea"/>
              </a:rPr>
              <a:t>的</a:t>
            </a:r>
            <a:r>
              <a:rPr lang="en-US" altLang="zh-CN" sz="1200" dirty="0" smtClean="0">
                <a:sym typeface="+mn-ea"/>
              </a:rPr>
              <a:t>length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47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81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具体的查看 </a:t>
            </a:r>
            <a:r>
              <a:rPr lang="en-US" altLang="zh-CN" dirty="0" err="1" smtClean="0"/>
              <a:t>SampleTest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分别讲解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种常见策略实现原理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02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ED881-8CA8-4163-BFF2-FDBDA69E20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A7E10-E01C-4C30-8222-E92BED4DB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1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BBE47-2F8A-4850-A6FC-662696B88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F9543-E8D2-44C7-96A4-F253562F79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68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FAAD5-14EA-4A18-9DE5-677683115B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4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22CD9-8D59-41AE-BF4B-AA2E8018AC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1CAD-6EBE-4704-A0B1-D0B7612E4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21C08-E553-452B-B1B3-2D6C69684C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1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C277-56F2-496D-860A-C10E8D34A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B7DDB-F5D8-4543-8765-CC136FAD2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0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D0BDD-5322-4474-B254-63579EE66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29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CFB9B05-7DEE-47AD-B96F-0EB0292491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ccup234/misc/blob/master/src/main/java/top/hiccup/misc/LocalityTest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ma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78082" y="3668840"/>
            <a:ext cx="7124496" cy="733404"/>
          </a:xfrm>
        </p:spPr>
        <p:txBody>
          <a:bodyPr>
            <a:normAutofit/>
          </a:bodyPr>
          <a:lstStyle/>
          <a:p>
            <a:pPr marL="4754563" algn="l"/>
            <a:r>
              <a:rPr lang="zh-CN" altLang="en-US" sz="1600" dirty="0"/>
              <a:t>潘宏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1273" y="984320"/>
            <a:ext cx="85070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的句子相似度计算实战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797152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74435" y="3479472"/>
            <a:ext cx="4751759" cy="19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0" b="10678"/>
          <a:stretch>
            <a:fillRect/>
          </a:stretch>
        </p:blipFill>
        <p:spPr bwMode="auto">
          <a:xfrm>
            <a:off x="5652120" y="5353312"/>
            <a:ext cx="3328198" cy="8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 flipV="1">
            <a:off x="611560" y="779758"/>
            <a:ext cx="4104580" cy="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5576" y="1286092"/>
            <a:ext cx="6848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高性能内存队列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Disruptor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3564" y="2418913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- -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原理分析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8144" y="4035542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文海洋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202001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一行代码就够了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820891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1628800"/>
            <a:ext cx="5796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、起源</a:t>
            </a:r>
            <a:r>
              <a:rPr lang="en-US" altLang="zh-CN" sz="3200" b="1" dirty="0" smtClean="0"/>
              <a:t>&amp;</a:t>
            </a:r>
            <a:r>
              <a:rPr lang="zh-CN" altLang="en-US" sz="3200" b="1" dirty="0" smtClean="0"/>
              <a:t>概况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、怎么用？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、有多快？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、为什么那么快？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、系统优化的一点点思考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53548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跟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JDK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的队列对比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6" y="1772816"/>
            <a:ext cx="8534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1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本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机测试结果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0768"/>
            <a:ext cx="6953398" cy="50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数据说话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Picture 4" descr="Peak throughput compari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6975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0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数据说话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050" name="Picture 2" descr="http://lmax-exchange.github.com/disruptor/images/latency-hist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3543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6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1628800"/>
            <a:ext cx="5796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、起源</a:t>
            </a:r>
            <a:r>
              <a:rPr lang="en-US" altLang="zh-CN" sz="3200" b="1" dirty="0" smtClean="0"/>
              <a:t>&amp;</a:t>
            </a:r>
            <a:r>
              <a:rPr lang="zh-CN" altLang="en-US" sz="3200" b="1" dirty="0" smtClean="0"/>
              <a:t>概况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、怎么用？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、有多快？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、为什么那么快？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、系统优化的一点点思考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85896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为什么这么快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2204864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、缓存行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、无锁（</a:t>
            </a:r>
            <a:r>
              <a:rPr lang="en-US" altLang="zh-CN" sz="2400" dirty="0"/>
              <a:t>CAS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、预分配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152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CPU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与内存的速度差多少倍？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1349" y="576460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350Km/h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28182" y="57646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5Km/h</a:t>
            </a:r>
            <a:endParaRPr lang="zh-CN" altLang="en-US" dirty="0"/>
          </a:p>
        </p:txBody>
      </p:sp>
      <p:pic>
        <p:nvPicPr>
          <p:cNvPr id="2052" name="Picture 4" descr="http://www.frpgd.com/Uploads/201801/20180129_102044_1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91135"/>
            <a:ext cx="3888432" cy="25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592694"/>
            <a:ext cx="3319777" cy="2514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3688" y="16901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GHz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89574" y="16945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DDR3: 1600MHz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22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、局部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性原理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高速缓存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420888"/>
            <a:ext cx="477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hlinkClick r:id="rId3"/>
            </a:endParaRP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53174" y="1497558"/>
            <a:ext cx="392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https://static001.geekbang.org/resource/image/3a/cc/3a6fcfd1155e03f4f2781dbb6ddaf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26066"/>
            <a:ext cx="6863636" cy="376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0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回顾一下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55679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去年的</a:t>
            </a:r>
            <a:r>
              <a:rPr lang="en-US" altLang="zh-CN" sz="2400" b="1" dirty="0" err="1" smtClean="0"/>
              <a:t>Netty</a:t>
            </a:r>
            <a:r>
              <a:rPr lang="zh-CN" altLang="en-US" sz="2400" b="1" dirty="0" smtClean="0"/>
              <a:t>，大家还记得哪些关键字？？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350100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异步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7671" y="3148516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i="0" dirty="0" smtClean="0">
                <a:solidFill>
                  <a:srgbClr val="002060"/>
                </a:solidFill>
                <a:effectLst/>
                <a:latin typeface="Open Sans"/>
              </a:rPr>
              <a:t>事件</a:t>
            </a:r>
            <a:endParaRPr lang="en-US" altLang="zh-CN" sz="4800" b="1" i="0" dirty="0">
              <a:solidFill>
                <a:srgbClr val="002060"/>
              </a:solidFill>
              <a:effectLst/>
              <a:latin typeface="Open San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552" y="4538847"/>
            <a:ext cx="2630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0" dirty="0" err="1" smtClean="0">
                <a:solidFill>
                  <a:srgbClr val="C00000"/>
                </a:solidFill>
                <a:effectLst/>
                <a:latin typeface="Open Sans"/>
              </a:rPr>
              <a:t>ByteBuf</a:t>
            </a:r>
            <a:endParaRPr lang="en-US" altLang="zh-CN" sz="5400" b="1" i="0" dirty="0">
              <a:solidFill>
                <a:srgbClr val="C00000"/>
              </a:solidFill>
              <a:effectLst/>
              <a:latin typeface="Open San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4638" y="4155559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B0F0"/>
                </a:solidFill>
              </a:rPr>
              <a:t>高性能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93180" y="318031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零拷贝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801324" y="5445224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IO 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框架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9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、局部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性原理</a:t>
            </a:r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高速缓存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136" y="24928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空空空</a:t>
            </a:r>
            <a:endParaRPr lang="zh-CN" altLang="en-US" dirty="0"/>
          </a:p>
        </p:txBody>
      </p:sp>
      <p:pic>
        <p:nvPicPr>
          <p:cNvPr id="5" name="Picture 2" descr="https://static001.geekbang.org/resource/image/d3/a6/d39b0f2b3962d646133d450541fb75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58199" cy="409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3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、局部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性原理</a:t>
            </a:r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高速缓存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650316" cy="47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6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、缓存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行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伪共享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816" y="1196752"/>
            <a:ext cx="8354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CPU</a:t>
            </a:r>
            <a:r>
              <a:rPr lang="zh-CN" altLang="en-US" sz="2800" b="1" dirty="0"/>
              <a:t>缓存</a:t>
            </a:r>
            <a:r>
              <a:rPr lang="zh-CN" altLang="en-US" sz="2800" b="1" dirty="0" smtClean="0"/>
              <a:t>行大小通常</a:t>
            </a:r>
            <a:r>
              <a:rPr lang="zh-CN" altLang="en-US" sz="2800" b="1" dirty="0"/>
              <a:t>是 </a:t>
            </a:r>
            <a:r>
              <a:rPr lang="en-US" altLang="zh-CN" sz="2800" b="1" dirty="0">
                <a:solidFill>
                  <a:srgbClr val="FF0000"/>
                </a:solidFill>
              </a:rPr>
              <a:t>64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个字节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6" y="1124744"/>
            <a:ext cx="843094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6" y="2243192"/>
            <a:ext cx="7762875" cy="3619500"/>
          </a:xfrm>
          <a:prstGeom prst="rect">
            <a:avLst/>
          </a:prstGeom>
        </p:spPr>
      </p:pic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、缓存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行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伪共享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816" y="1196752"/>
            <a:ext cx="8354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JDK</a:t>
            </a:r>
            <a:r>
              <a:rPr lang="zh-CN" altLang="en-US" sz="2800" b="1" dirty="0" smtClean="0"/>
              <a:t>怎么解决伪共享问题？</a:t>
            </a: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844824"/>
            <a:ext cx="7378198" cy="30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1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、缓存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行</a:t>
            </a:r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伪共享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96752"/>
            <a:ext cx="5486400" cy="4876800"/>
          </a:xfrm>
          <a:prstGeom prst="rect">
            <a:avLst/>
          </a:prstGeom>
        </p:spPr>
      </p:pic>
      <p:pic>
        <p:nvPicPr>
          <p:cNvPr id="5122" name="Picture 2" descr="https://static001.geekbang.org/resource/image/93/b1/9330b8fb1e8de3f62d34c6f85f268db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4" y="1196752"/>
            <a:ext cx="799251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3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、无锁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7768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任何</a:t>
            </a:r>
            <a:r>
              <a:rPr lang="zh-CN" altLang="en-US" sz="2400" dirty="0"/>
              <a:t>并发环境</a:t>
            </a:r>
            <a:r>
              <a:rPr lang="zh-CN" altLang="en-US" sz="2400" dirty="0" smtClean="0"/>
              <a:t>中开销</a:t>
            </a:r>
            <a:r>
              <a:rPr lang="zh-CN" altLang="en-US" sz="2400" dirty="0"/>
              <a:t>最大的</a:t>
            </a:r>
            <a:r>
              <a:rPr lang="zh-CN" altLang="en-US" sz="2400" dirty="0" smtClean="0"/>
              <a:t>操作都是：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争用</a:t>
            </a:r>
            <a:r>
              <a:rPr lang="zh-CN" altLang="en-US" sz="2400" b="1" dirty="0">
                <a:solidFill>
                  <a:srgbClr val="C00000"/>
                </a:solidFill>
              </a:rPr>
              <a:t>写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访问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      </a:t>
            </a:r>
          </a:p>
          <a:p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读写可以分离，读可以做共享锁，但写只能是独占</a:t>
            </a:r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ffectLst/>
              </a:rPr>
              <a:t>JDK</a:t>
            </a:r>
            <a:r>
              <a:rPr lang="zh-CN" altLang="en-US" sz="2000" dirty="0" smtClean="0">
                <a:effectLst/>
              </a:rPr>
              <a:t>的阻塞队列包括并发队列中都存在对写操作的独占访问</a:t>
            </a:r>
            <a:endParaRPr lang="en-US" altLang="zh-CN" sz="2000" dirty="0" smtClean="0">
              <a:effectLst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Disruptor</a:t>
            </a:r>
            <a:r>
              <a:rPr lang="zh-CN" altLang="en-US" sz="2000" dirty="0" smtClean="0">
                <a:latin typeface="+mn-ea"/>
              </a:rPr>
              <a:t>中也存在写访问争用，但是它减弱了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争用的激烈程度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而且通过无锁的</a:t>
            </a:r>
            <a:r>
              <a:rPr lang="en-US" altLang="zh-CN" sz="2000" dirty="0" smtClean="0">
                <a:latin typeface="+mn-ea"/>
              </a:rPr>
              <a:t>CAS</a:t>
            </a:r>
            <a:r>
              <a:rPr lang="zh-CN" altLang="en-US" sz="2000" dirty="0" smtClean="0">
                <a:latin typeface="+mn-ea"/>
              </a:rPr>
              <a:t>避免了庞大的线程切换开销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增么减弱的</a:t>
            </a:r>
            <a:r>
              <a:rPr lang="zh-CN" altLang="en-US" sz="2000" b="1" dirty="0" smtClean="0">
                <a:latin typeface="+mn-ea"/>
              </a:rPr>
              <a:t>？ </a:t>
            </a:r>
            <a:r>
              <a:rPr lang="en-US" altLang="zh-CN" sz="2000" b="1" dirty="0" smtClean="0">
                <a:latin typeface="+mn-ea"/>
              </a:rPr>
              <a:t>long </a:t>
            </a:r>
            <a:r>
              <a:rPr lang="en-US" altLang="zh-CN" sz="2000" b="1" dirty="0" err="1">
                <a:latin typeface="+mn-ea"/>
              </a:rPr>
              <a:t>seq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latin typeface="+mn-ea"/>
              </a:rPr>
              <a:t>innerRingBuffer.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next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(50);</a:t>
            </a:r>
          </a:p>
          <a:p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25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、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不加锁的程序有多快？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8" y="3284984"/>
            <a:ext cx="6971684" cy="2160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0170" y="1700808"/>
            <a:ext cx="444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基准测试程序： </a:t>
            </a:r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LockBenchmarkTest.java</a:t>
            </a:r>
            <a:endParaRPr lang="zh-CN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9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3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b="1" dirty="0" err="1" smtClean="0">
                <a:latin typeface="Verdana" panose="020B0604030504040204" pitchFamily="34" charset="0"/>
                <a:ea typeface="黑体" panose="02010609060101010101" pitchFamily="49" charset="-122"/>
              </a:rPr>
              <a:t>RingBuffer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340768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首尾相连的环：</a:t>
            </a:r>
            <a:r>
              <a:rPr lang="zh-CN" altLang="en-US" sz="2400" dirty="0" smtClean="0"/>
              <a:t>数组，循环</a:t>
            </a:r>
            <a:r>
              <a:rPr lang="zh-CN" altLang="en-US" sz="2400" dirty="0" smtClean="0"/>
              <a:t>队列，但是</a:t>
            </a:r>
            <a:r>
              <a:rPr lang="zh-CN" altLang="en-US" sz="2400" dirty="0" smtClean="0"/>
              <a:t>它没有尾指针，跟正常的循环队列不一样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b="1" dirty="0" smtClean="0"/>
          </a:p>
          <a:p>
            <a:r>
              <a:rPr lang="en-US" altLang="zh-CN" sz="2400" dirty="0" err="1"/>
              <a:t>Ringbuffer</a:t>
            </a:r>
            <a:r>
              <a:rPr lang="zh-CN" altLang="en-US" sz="2400" dirty="0"/>
              <a:t>的特别之</a:t>
            </a:r>
            <a:r>
              <a:rPr lang="zh-CN" altLang="en-US" sz="2400" dirty="0" smtClean="0"/>
              <a:t>处：</a:t>
            </a:r>
            <a:endParaRPr lang="en-US" altLang="zh-CN" sz="2400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/>
              <a:t>1</a:t>
            </a:r>
            <a:r>
              <a:rPr lang="zh-CN" altLang="en-US" sz="2000" dirty="0"/>
              <a:t>：减少竞争点，比如不删除数据，所以不需要尾</a:t>
            </a:r>
            <a:r>
              <a:rPr lang="zh-CN" altLang="en-US" sz="2000" dirty="0" smtClean="0"/>
              <a:t>指针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：重复利用数组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不需要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事件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3: </a:t>
            </a:r>
            <a:r>
              <a:rPr lang="zh-CN" altLang="en-US" sz="2000" dirty="0"/>
              <a:t>使用数组存储数据，可以利用缓存每次都加载一个</a:t>
            </a:r>
            <a:r>
              <a:rPr lang="en-US" altLang="zh-CN" sz="2000" dirty="0" err="1"/>
              <a:t>cacheline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特性</a:t>
            </a:r>
            <a:endParaRPr lang="en-US" altLang="zh-CN" sz="2000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833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3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、同样</a:t>
            </a:r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的设计思想有哪些？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72816"/>
            <a:ext cx="72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JVM</a:t>
            </a:r>
            <a:r>
              <a:rPr lang="zh-CN" altLang="en-US" sz="2400" dirty="0"/>
              <a:t>堆内存中</a:t>
            </a:r>
            <a:r>
              <a:rPr lang="zh-CN" altLang="en-US" sz="2400" dirty="0"/>
              <a:t>的</a:t>
            </a:r>
            <a:r>
              <a:rPr lang="en-US" altLang="zh-CN" sz="2400" dirty="0"/>
              <a:t>TLAB</a:t>
            </a:r>
            <a:r>
              <a:rPr lang="zh-CN" altLang="en-US" sz="2400" dirty="0"/>
              <a:t>分配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Redis</a:t>
            </a:r>
            <a:r>
              <a:rPr lang="zh-CN" altLang="en-US" sz="2400" dirty="0"/>
              <a:t>中的动态字符串结构 </a:t>
            </a:r>
            <a:r>
              <a:rPr lang="en-US" altLang="zh-CN" sz="2400" dirty="0"/>
              <a:t>- - SDS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动态数组 </a:t>
            </a:r>
            <a:r>
              <a:rPr lang="en-US" altLang="zh-CN" sz="2400" dirty="0"/>
              <a:t>- - 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注：虽然后面两个都不是为应对多线程设计的，但还是有相同的设计</a:t>
            </a:r>
            <a:r>
              <a:rPr lang="zh-CN" altLang="en-US" sz="2000" dirty="0" smtClean="0"/>
              <a:t>理念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191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应用场景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700808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针对现有系统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Disruptor</a:t>
            </a:r>
            <a:r>
              <a:rPr lang="zh-CN" altLang="en-US" sz="2400" b="1" dirty="0" smtClean="0"/>
              <a:t>怎么</a:t>
            </a:r>
            <a:r>
              <a:rPr lang="zh-CN" altLang="en-US" sz="2400" b="1" dirty="0"/>
              <a:t>用？</a:t>
            </a:r>
          </a:p>
          <a:p>
            <a:r>
              <a:rPr lang="en-US" altLang="zh-CN" sz="2400" dirty="0" smtClean="0"/>
              <a:t>   </a:t>
            </a:r>
          </a:p>
          <a:p>
            <a:r>
              <a:rPr lang="en-US" altLang="zh-CN" sz="2400" dirty="0" smtClean="0"/>
              <a:t>    </a:t>
            </a:r>
            <a:r>
              <a:rPr lang="zh-CN" altLang="en-US" sz="2000" dirty="0" smtClean="0">
                <a:latin typeface="+mn-ea"/>
                <a:ea typeface="+mn-ea"/>
              </a:rPr>
              <a:t>答：</a:t>
            </a:r>
            <a:r>
              <a:rPr lang="en-US" altLang="zh-CN" sz="2000" dirty="0" err="1" smtClean="0">
                <a:latin typeface="+mn-ea"/>
                <a:ea typeface="+mn-ea"/>
              </a:rPr>
              <a:t>Jtalk</a:t>
            </a:r>
            <a:r>
              <a:rPr lang="zh-CN" altLang="en-US" sz="2000" dirty="0" smtClean="0">
                <a:latin typeface="+mn-ea"/>
                <a:ea typeface="+mn-ea"/>
              </a:rPr>
              <a:t>项目日志框架现在都是用的</a:t>
            </a:r>
            <a:r>
              <a:rPr lang="en-US" altLang="zh-CN" sz="2000" dirty="0" err="1" smtClean="0">
                <a:latin typeface="+mn-ea"/>
                <a:ea typeface="+mn-ea"/>
              </a:rPr>
              <a:t>logback</a:t>
            </a:r>
            <a:r>
              <a:rPr lang="zh-CN" altLang="en-US" sz="2000" dirty="0" smtClean="0">
                <a:latin typeface="+mn-ea"/>
                <a:ea typeface="+mn-ea"/>
              </a:rPr>
              <a:t>，虽然性能也挺不错，但是</a:t>
            </a:r>
            <a:r>
              <a:rPr lang="en-US" altLang="zh-CN" sz="2000" dirty="0" smtClean="0">
                <a:latin typeface="+mn-ea"/>
                <a:ea typeface="+mn-ea"/>
              </a:rPr>
              <a:t>Log4j2</a:t>
            </a:r>
            <a:r>
              <a:rPr lang="zh-CN" altLang="en-US" sz="2000" dirty="0" smtClean="0">
                <a:latin typeface="+mn-ea"/>
                <a:ea typeface="+mn-ea"/>
              </a:rPr>
              <a:t>的异步也值得尝试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性能也更好。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视频客服如果用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做？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000" dirty="0" smtClean="0"/>
              <a:t>答：</a:t>
            </a:r>
            <a:r>
              <a:rPr lang="zh-CN" altLang="en-US" sz="2000" dirty="0" smtClean="0"/>
              <a:t>那么</a:t>
            </a:r>
            <a:r>
              <a:rPr lang="en-US" altLang="zh-CN" sz="2000" dirty="0" smtClean="0"/>
              <a:t>Disruptor</a:t>
            </a:r>
            <a:r>
              <a:rPr lang="zh-CN" altLang="en-US" sz="2000" dirty="0" smtClean="0"/>
              <a:t>肯定能有大作为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34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某天一堆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日志框架凑在一起聊天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4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1124744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java.util.logging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虽然这帮叛逆的程序员都</a:t>
            </a:r>
            <a:r>
              <a:rPr lang="zh-CN" altLang="en-US" dirty="0" smtClean="0"/>
              <a:t>不愿用</a:t>
            </a:r>
            <a:r>
              <a:rPr lang="zh-CN" altLang="en-US" dirty="0"/>
              <a:t>我，但老娘是</a:t>
            </a:r>
            <a:r>
              <a:rPr lang="zh-CN" altLang="en-US" dirty="0" smtClean="0"/>
              <a:t>正室啊，而且也不用</a:t>
            </a:r>
            <a:r>
              <a:rPr lang="zh-CN" altLang="en-US" dirty="0"/>
              <a:t>引入</a:t>
            </a:r>
            <a:r>
              <a:rPr lang="en-US" altLang="zh-CN" dirty="0"/>
              <a:t>jar</a:t>
            </a:r>
            <a:r>
              <a:rPr lang="zh-CN" altLang="en-US" dirty="0"/>
              <a:t>包了</a:t>
            </a:r>
            <a:r>
              <a:rPr lang="zh-CN" altLang="en-US" dirty="0" smtClean="0"/>
              <a:t>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log4j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瞅啥瞅</a:t>
            </a:r>
            <a:r>
              <a:rPr lang="zh-CN" altLang="en-US" dirty="0" smtClean="0"/>
              <a:t>，现在</a:t>
            </a:r>
            <a:r>
              <a:rPr lang="en-US" altLang="zh-CN" dirty="0"/>
              <a:t>90%</a:t>
            </a:r>
            <a:r>
              <a:rPr lang="zh-CN" altLang="en-US" dirty="0"/>
              <a:t>的程序都是我在出力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commons-logging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楼上的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Spring</a:t>
            </a:r>
            <a:r>
              <a:rPr lang="zh-CN" altLang="en-US" dirty="0"/>
              <a:t>不，我敢</a:t>
            </a:r>
            <a:r>
              <a:rPr lang="zh-CN" altLang="en-US" dirty="0" smtClean="0"/>
              <a:t>说</a:t>
            </a:r>
            <a:r>
              <a:rPr lang="en-US" altLang="zh-CN" dirty="0" smtClean="0"/>
              <a:t>99</a:t>
            </a:r>
            <a:r>
              <a:rPr lang="en-US" altLang="zh-CN" dirty="0"/>
              <a:t>%</a:t>
            </a:r>
            <a:r>
              <a:rPr lang="zh-CN" altLang="en-US" dirty="0"/>
              <a:t>的地方你都是躲在</a:t>
            </a:r>
            <a:r>
              <a:rPr lang="zh-CN" altLang="en-US" dirty="0" smtClean="0"/>
              <a:t>我的后面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slf4j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唉，</a:t>
            </a:r>
            <a:r>
              <a:rPr lang="zh-CN" altLang="en-US" dirty="0" smtClean="0"/>
              <a:t>楼上</a:t>
            </a:r>
            <a:r>
              <a:rPr lang="zh-CN" altLang="en-US" dirty="0"/>
              <a:t>的要不是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Spring</a:t>
            </a:r>
            <a:r>
              <a:rPr lang="zh-CN" altLang="en-US" dirty="0"/>
              <a:t>撑着，早都过气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logback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你们这些老掉牙的，现在是讲性能的时代，你们都</a:t>
            </a:r>
            <a:r>
              <a:rPr lang="en-US" altLang="zh-CN" dirty="0"/>
              <a:t>out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log4j2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性能？ 我才是老大！！</a:t>
            </a:r>
            <a:endParaRPr lang="en-US" altLang="zh-CN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Ceki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Gülcü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：吵啥吵，都是老子一个人写的，有啥好吵的</a:t>
            </a:r>
          </a:p>
        </p:txBody>
      </p:sp>
      <p:pic>
        <p:nvPicPr>
          <p:cNvPr id="6150" name="Picture 6" descr="Ceki GÃ¼lcÃ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746889"/>
            <a:ext cx="680864" cy="6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42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1628800"/>
            <a:ext cx="5796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、起源</a:t>
            </a:r>
            <a:r>
              <a:rPr lang="en-US" altLang="zh-CN" sz="3200" b="1" dirty="0" smtClean="0"/>
              <a:t>&amp;</a:t>
            </a:r>
            <a:r>
              <a:rPr lang="zh-CN" altLang="en-US" sz="3200" b="1" dirty="0" smtClean="0"/>
              <a:t>概况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、怎么用？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、有多快？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、为什么那么快？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、系统优化的一点点思考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153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系统怎么优化？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97245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假如你是创业公司的“高开”，怎么优化让系统性能翻倍？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343341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答：升硬件，加机器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560" y="5661248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但是，老板说太贵了，预算有限</a:t>
            </a:r>
            <a:r>
              <a:rPr lang="en-US" altLang="zh-CN" sz="2400" dirty="0" smtClean="0"/>
              <a:t>… </a:t>
            </a:r>
            <a:r>
              <a:rPr lang="zh-CN" altLang="en-US" sz="2400" dirty="0" smtClean="0"/>
              <a:t>怎么办</a:t>
            </a:r>
            <a:r>
              <a:rPr lang="en-US" altLang="zh-CN" sz="2400" dirty="0" smtClean="0"/>
              <a:t>?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20105"/>
            <a:ext cx="5252268" cy="22863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10466"/>
            <a:ext cx="324036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Verdana" panose="020B0604030504040204" pitchFamily="34" charset="0"/>
                <a:ea typeface="黑体" panose="02010609060101010101" pitchFamily="49" charset="-122"/>
              </a:rPr>
              <a:t>系统怎么优化</a:t>
            </a:r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？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276872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分两种：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、偏</a:t>
            </a:r>
            <a:r>
              <a:rPr lang="en-US" altLang="zh-CN" sz="2400" dirty="0" smtClean="0"/>
              <a:t>IO        -       </a:t>
            </a:r>
            <a:r>
              <a:rPr lang="zh-CN" altLang="en-US" sz="2400" dirty="0" smtClean="0"/>
              <a:t>考虑下</a:t>
            </a:r>
            <a:r>
              <a:rPr lang="en-US" altLang="zh-CN" sz="2400" dirty="0" err="1" smtClean="0"/>
              <a:t>Netty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、偏计算      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想想</a:t>
            </a:r>
            <a:r>
              <a:rPr lang="en-US" altLang="zh-CN" sz="2400" dirty="0" smtClean="0"/>
              <a:t>Disruptor</a:t>
            </a:r>
            <a:r>
              <a:rPr lang="zh-CN" altLang="en-US" sz="2400" dirty="0" smtClean="0"/>
              <a:t>的“硬件偏向”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3544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124744"/>
            <a:ext cx="9144000" cy="5143500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2367171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kumimoji="0"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3573463"/>
            <a:ext cx="24844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59564" y="3573463"/>
            <a:ext cx="24844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916832"/>
            <a:ext cx="5796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、起源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概况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、怎么用？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、有多快？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、为什么那么快？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、系统优化的一点点思考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5842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起源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68760"/>
            <a:ext cx="777686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ea typeface="+mn-ea"/>
                <a:hlinkClick r:id="rId3"/>
              </a:rPr>
              <a:t>lmax.com</a:t>
            </a:r>
            <a:r>
              <a:rPr lang="zh-CN" altLang="en-US" sz="2400" dirty="0" smtClean="0">
                <a:latin typeface="+mn-ea"/>
                <a:ea typeface="+mn-ea"/>
              </a:rPr>
              <a:t>：英国一家</a:t>
            </a:r>
            <a:r>
              <a:rPr lang="zh-CN" altLang="en-US" sz="2400" dirty="0">
                <a:latin typeface="+mn-ea"/>
                <a:ea typeface="+mn-ea"/>
              </a:rPr>
              <a:t>专注</a:t>
            </a:r>
            <a:r>
              <a:rPr lang="zh-CN" altLang="en-US" sz="2400" dirty="0" smtClean="0">
                <a:latin typeface="+mn-ea"/>
                <a:ea typeface="+mn-ea"/>
              </a:rPr>
              <a:t>于</a:t>
            </a:r>
            <a:r>
              <a:rPr lang="zh-CN" altLang="en-US" sz="2400" dirty="0">
                <a:latin typeface="+mn-ea"/>
                <a:ea typeface="+mn-ea"/>
              </a:rPr>
              <a:t>研发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高频交易系统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</a:rPr>
              <a:t>外汇交易商</a:t>
            </a:r>
            <a:r>
              <a:rPr lang="zh-CN" altLang="en-US" sz="2400" dirty="0" smtClean="0">
                <a:latin typeface="+mn-ea"/>
                <a:ea typeface="+mn-ea"/>
              </a:rPr>
              <a:t>，是高性能的刚需，研发初衷是为了解决内存队列极限性能的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延迟和吞吐量</a:t>
            </a:r>
            <a:r>
              <a:rPr lang="zh-CN" altLang="en-US" sz="2400" dirty="0" smtClean="0">
                <a:latin typeface="+mn-ea"/>
                <a:ea typeface="+mn-ea"/>
              </a:rPr>
              <a:t>问题。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2010</a:t>
            </a:r>
            <a:r>
              <a:rPr lang="zh-CN" altLang="en-US" sz="2400" dirty="0">
                <a:latin typeface="+mn-ea"/>
                <a:ea typeface="+mn-ea"/>
              </a:rPr>
              <a:t>年在</a:t>
            </a:r>
            <a:r>
              <a:rPr lang="en-US" altLang="zh-CN" sz="2400" b="1" dirty="0" err="1" smtClean="0">
                <a:latin typeface="+mn-ea"/>
                <a:ea typeface="+mn-ea"/>
              </a:rPr>
              <a:t>Qcon</a:t>
            </a:r>
            <a:r>
              <a:rPr lang="zh-CN" altLang="en-US" sz="2400" dirty="0" smtClean="0">
                <a:latin typeface="+mn-ea"/>
                <a:ea typeface="+mn-ea"/>
              </a:rPr>
              <a:t>首次发表，并且在</a:t>
            </a:r>
            <a:r>
              <a:rPr lang="en-US" altLang="zh-CN" sz="2400" dirty="0" smtClean="0">
                <a:latin typeface="+mn-ea"/>
                <a:ea typeface="+mn-ea"/>
              </a:rPr>
              <a:t>2011</a:t>
            </a:r>
            <a:r>
              <a:rPr lang="zh-CN" altLang="en-US" sz="2400" dirty="0">
                <a:latin typeface="+mn-ea"/>
                <a:ea typeface="+mn-ea"/>
              </a:rPr>
              <a:t>年获得</a:t>
            </a:r>
            <a:r>
              <a:rPr lang="en-US" altLang="zh-CN" sz="2400" dirty="0" smtClean="0">
                <a:latin typeface="+mn-ea"/>
                <a:ea typeface="+mn-ea"/>
              </a:rPr>
              <a:t>Oracle</a:t>
            </a:r>
            <a:r>
              <a:rPr lang="zh-CN" altLang="en-US" sz="2400" dirty="0" smtClean="0">
                <a:latin typeface="+mn-ea"/>
                <a:ea typeface="+mn-ea"/>
              </a:rPr>
              <a:t>公司的编程</a:t>
            </a:r>
            <a:r>
              <a:rPr lang="zh-CN" altLang="en-US" sz="2400" dirty="0">
                <a:latin typeface="+mn-ea"/>
                <a:ea typeface="+mn-ea"/>
              </a:rPr>
              <a:t>大奖 </a:t>
            </a:r>
            <a:r>
              <a:rPr lang="en-US" altLang="zh-CN" sz="2400" dirty="0">
                <a:latin typeface="+mn-ea"/>
                <a:ea typeface="+mn-ea"/>
              </a:rPr>
              <a:t>- - </a:t>
            </a:r>
            <a:r>
              <a:rPr lang="en-US" altLang="zh-CN" sz="2400" b="1" dirty="0">
                <a:latin typeface="+mn-ea"/>
                <a:ea typeface="+mn-ea"/>
              </a:rPr>
              <a:t>Duke</a:t>
            </a:r>
            <a:r>
              <a:rPr lang="zh-CN" altLang="en-US" sz="2400" b="1" dirty="0" smtClean="0">
                <a:latin typeface="+mn-ea"/>
                <a:ea typeface="+mn-ea"/>
              </a:rPr>
              <a:t>奖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同时，</a:t>
            </a:r>
            <a:r>
              <a:rPr lang="en-US" altLang="zh-CN" sz="2400" dirty="0" err="1" smtClean="0">
                <a:latin typeface="+mn-ea"/>
                <a:ea typeface="+mn-ea"/>
              </a:rPr>
              <a:t>lmax</a:t>
            </a:r>
            <a:r>
              <a:rPr lang="zh-CN" altLang="en-US" sz="2400" dirty="0" smtClean="0">
                <a:latin typeface="+mn-ea"/>
                <a:ea typeface="+mn-ea"/>
              </a:rPr>
              <a:t>公司基于</a:t>
            </a:r>
            <a:r>
              <a:rPr lang="en-US" altLang="zh-CN" sz="2400" dirty="0">
                <a:latin typeface="+mn-ea"/>
                <a:ea typeface="+mn-ea"/>
              </a:rPr>
              <a:t>Disruptor</a:t>
            </a:r>
            <a:r>
              <a:rPr lang="zh-CN" altLang="en-US" sz="2400" dirty="0">
                <a:latin typeface="+mn-ea"/>
                <a:ea typeface="+mn-ea"/>
              </a:rPr>
              <a:t>构建的交易系统也多次斩获</a:t>
            </a:r>
            <a:r>
              <a:rPr lang="zh-CN" altLang="en-US" sz="2400" dirty="0" smtClean="0">
                <a:latin typeface="+mn-ea"/>
                <a:ea typeface="+mn-ea"/>
              </a:rPr>
              <a:t>金融界大奖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strike="sngStrike" dirty="0" smtClean="0">
                <a:latin typeface="宋体" panose="02010600030101010101" pitchFamily="2" charset="-122"/>
              </a:rPr>
              <a:t>定义：</a:t>
            </a:r>
            <a:r>
              <a:rPr lang="zh-CN" altLang="en-US" sz="1600" strike="sngStrike" dirty="0" smtClean="0">
                <a:latin typeface="宋体" panose="02010600030101010101" pitchFamily="2" charset="-122"/>
              </a:rPr>
              <a:t>往往最</a:t>
            </a:r>
            <a:r>
              <a:rPr lang="zh-CN" altLang="en-US" sz="1600" strike="sngStrike" dirty="0">
                <a:latin typeface="宋体" panose="02010600030101010101" pitchFamily="2" charset="-122"/>
              </a:rPr>
              <a:t>在意极限性能的并不是互联网公司，而是高频交易</a:t>
            </a:r>
            <a:r>
              <a:rPr lang="zh-CN" altLang="en-US" sz="1600" strike="sngStrike" dirty="0" smtClean="0">
                <a:latin typeface="宋体" panose="02010600030101010101" pitchFamily="2" charset="-122"/>
              </a:rPr>
              <a:t>公司</a:t>
            </a:r>
            <a:endParaRPr lang="en-US" altLang="zh-CN" sz="1600" strike="sngStrike" dirty="0" smtClean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trike="sngStrike" dirty="0" smtClean="0">
                <a:latin typeface="宋体" panose="02010600030101010101" pitchFamily="2" charset="-122"/>
              </a:rPr>
              <a:t>互联网</a:t>
            </a:r>
            <a:r>
              <a:rPr lang="zh-CN" altLang="en-US" sz="1600" strike="sngStrike" dirty="0">
                <a:latin typeface="宋体" panose="02010600030101010101" pitchFamily="2" charset="-122"/>
              </a:rPr>
              <a:t>公司更在乎并发量，</a:t>
            </a:r>
            <a:r>
              <a:rPr lang="en-US" altLang="zh-CN" sz="1600" strike="sngStrike" dirty="0">
                <a:latin typeface="宋体" panose="02010600030101010101" pitchFamily="2" charset="-122"/>
              </a:rPr>
              <a:t>QPS</a:t>
            </a:r>
            <a:r>
              <a:rPr lang="zh-CN" altLang="en-US" sz="1600" strike="sngStrike" dirty="0">
                <a:latin typeface="宋体" panose="02010600030101010101" pitchFamily="2" charset="-122"/>
              </a:rPr>
              <a:t>，</a:t>
            </a:r>
            <a:r>
              <a:rPr lang="en-US" altLang="zh-CN" sz="1600" strike="sngStrike" dirty="0" smtClean="0">
                <a:latin typeface="宋体" panose="02010600030101010101" pitchFamily="2" charset="-122"/>
              </a:rPr>
              <a:t>TPS</a:t>
            </a:r>
            <a:endParaRPr lang="zh-CN" altLang="en-US" sz="1600" strike="sngStrike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概况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792088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官方定义：</a:t>
            </a:r>
            <a:r>
              <a:rPr lang="zh-CN" altLang="en-US" sz="2000" dirty="0" smtClean="0">
                <a:latin typeface="+mn-ea"/>
                <a:ea typeface="+mn-ea"/>
              </a:rPr>
              <a:t>高性能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线程间</a:t>
            </a:r>
            <a:r>
              <a:rPr lang="zh-CN" altLang="en-US" sz="2000" dirty="0">
                <a:latin typeface="+mn-ea"/>
                <a:ea typeface="+mn-ea"/>
              </a:rPr>
              <a:t>消息</a:t>
            </a:r>
            <a:r>
              <a:rPr lang="zh-CN" altLang="en-US" sz="2000" dirty="0" smtClean="0">
                <a:latin typeface="+mn-ea"/>
                <a:ea typeface="+mn-ea"/>
              </a:rPr>
              <a:t>传递框架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、框架很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轻量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 smtClean="0">
                <a:latin typeface="+mn-ea"/>
                <a:ea typeface="+mn-ea"/>
              </a:rPr>
              <a:t>最新版本 </a:t>
            </a:r>
            <a:r>
              <a:rPr lang="en-US" altLang="zh-CN" sz="2000" dirty="0" smtClean="0">
                <a:latin typeface="+mn-ea"/>
                <a:ea typeface="+mn-ea"/>
              </a:rPr>
              <a:t>3.4.2 </a:t>
            </a:r>
            <a:r>
              <a:rPr lang="zh-CN" altLang="en-US" sz="2000" dirty="0" smtClean="0">
                <a:latin typeface="+mn-ea"/>
                <a:ea typeface="+mn-ea"/>
              </a:rPr>
              <a:t>也</a:t>
            </a:r>
            <a:r>
              <a:rPr lang="zh-CN" altLang="en-US" sz="2000" dirty="0">
                <a:latin typeface="+mn-ea"/>
                <a:ea typeface="+mn-ea"/>
              </a:rPr>
              <a:t>只有</a:t>
            </a:r>
            <a:r>
              <a:rPr lang="en-US" altLang="zh-CN" sz="2000" dirty="0">
                <a:latin typeface="+mn-ea"/>
                <a:ea typeface="+mn-ea"/>
              </a:rPr>
              <a:t>80</a:t>
            </a:r>
            <a:r>
              <a:rPr lang="zh-CN" altLang="en-US" sz="2000" dirty="0">
                <a:latin typeface="+mn-ea"/>
                <a:ea typeface="+mn-ea"/>
              </a:rPr>
              <a:t>个类不到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、性能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很厉害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a</a:t>
            </a:r>
            <a:r>
              <a:rPr lang="zh-CN" altLang="en-US" sz="2000" dirty="0" smtClean="0">
                <a:latin typeface="+mn-ea"/>
                <a:ea typeface="+mn-ea"/>
              </a:rPr>
              <a:t>、比</a:t>
            </a:r>
            <a:r>
              <a:rPr lang="en-US" altLang="zh-CN" sz="2000" dirty="0" smtClean="0">
                <a:latin typeface="+mn-ea"/>
                <a:ea typeface="+mn-ea"/>
              </a:rPr>
              <a:t>JDK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 err="1" smtClean="0">
                <a:latin typeface="+mn-ea"/>
                <a:ea typeface="+mn-ea"/>
              </a:rPr>
              <a:t>ArrayBlockingQueue</a:t>
            </a:r>
            <a:r>
              <a:rPr lang="zh-CN" altLang="en-US" sz="2000" dirty="0" smtClean="0">
                <a:latin typeface="+mn-ea"/>
                <a:ea typeface="+mn-ea"/>
              </a:rPr>
              <a:t>性能高 </a:t>
            </a:r>
            <a:r>
              <a:rPr lang="zh-CN" altLang="en-US" sz="2400" b="1" dirty="0" smtClean="0">
                <a:solidFill>
                  <a:srgbClr val="7030A0"/>
                </a:solidFill>
                <a:latin typeface="+mn-ea"/>
                <a:ea typeface="+mn-ea"/>
              </a:rPr>
              <a:t>近一</a:t>
            </a:r>
            <a:r>
              <a:rPr lang="zh-CN" altLang="en-US" sz="2400" b="1" dirty="0">
                <a:solidFill>
                  <a:srgbClr val="7030A0"/>
                </a:solidFill>
                <a:latin typeface="+mn-ea"/>
                <a:ea typeface="+mn-ea"/>
              </a:rPr>
              <a:t>个数量级</a:t>
            </a:r>
            <a:endParaRPr lang="en-US" altLang="zh-CN" sz="2400" b="1" dirty="0">
              <a:solidFill>
                <a:srgbClr val="7030A0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b</a:t>
            </a:r>
            <a:r>
              <a:rPr lang="zh-CN" altLang="en-US" sz="2000" dirty="0" smtClean="0">
                <a:latin typeface="+mn-ea"/>
                <a:ea typeface="+mn-ea"/>
              </a:rPr>
              <a:t>、</a:t>
            </a:r>
            <a:r>
              <a:rPr lang="zh-CN" altLang="en-US" sz="2000" dirty="0">
                <a:latin typeface="+mn-ea"/>
                <a:ea typeface="+mn-ea"/>
              </a:rPr>
              <a:t>单线程每秒能</a:t>
            </a:r>
            <a:r>
              <a:rPr lang="zh-CN" altLang="en-US" sz="2000" dirty="0" smtClean="0">
                <a:latin typeface="+mn-ea"/>
                <a:ea typeface="+mn-ea"/>
              </a:rPr>
              <a:t>处理超 </a:t>
            </a:r>
            <a:r>
              <a:rPr lang="en-US" altLang="zh-CN" sz="2400" b="1" dirty="0" smtClean="0">
                <a:solidFill>
                  <a:srgbClr val="7030A0"/>
                </a:solidFill>
                <a:latin typeface="+mn-ea"/>
                <a:ea typeface="+mn-ea"/>
              </a:rPr>
              <a:t>600W</a:t>
            </a:r>
            <a:r>
              <a:rPr lang="en-US" altLang="zh-CN" sz="2000" b="1" dirty="0" smtClean="0">
                <a:solidFill>
                  <a:srgbClr val="7030A0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的数据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c</a:t>
            </a:r>
            <a:r>
              <a:rPr lang="zh-CN" altLang="en-US" sz="2000" dirty="0" smtClean="0">
                <a:latin typeface="+mn-ea"/>
                <a:ea typeface="+mn-ea"/>
              </a:rPr>
              <a:t>、基于 </a:t>
            </a:r>
            <a:r>
              <a:rPr lang="zh-CN" altLang="en-US" sz="2400" b="1" dirty="0" smtClean="0">
                <a:solidFill>
                  <a:srgbClr val="7030A0"/>
                </a:solidFill>
                <a:latin typeface="+mn-ea"/>
                <a:ea typeface="+mn-ea"/>
              </a:rPr>
              <a:t>事件</a:t>
            </a:r>
            <a:r>
              <a:rPr lang="zh-CN" altLang="en-US" sz="2000" dirty="0" smtClean="0">
                <a:latin typeface="+mn-ea"/>
                <a:ea typeface="+mn-ea"/>
              </a:rPr>
              <a:t> 驱动</a:t>
            </a:r>
            <a:r>
              <a:rPr lang="zh-CN" altLang="en-US" sz="2000" dirty="0">
                <a:latin typeface="+mn-ea"/>
                <a:ea typeface="+mn-ea"/>
              </a:rPr>
              <a:t>模型，不用消费者主动拉取</a:t>
            </a:r>
            <a:r>
              <a:rPr lang="zh-CN" altLang="en-US" sz="2000" dirty="0" smtClean="0">
                <a:latin typeface="+mn-ea"/>
                <a:ea typeface="+mn-ea"/>
              </a:rPr>
              <a:t>消息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 smtClean="0">
                <a:latin typeface="+mn-ea"/>
                <a:ea typeface="+mn-ea"/>
              </a:rPr>
              <a:t>总结就是：</a:t>
            </a:r>
            <a:r>
              <a:rPr lang="zh-CN" altLang="en-US" sz="2400" dirty="0" smtClean="0">
                <a:latin typeface="+mn-ea"/>
                <a:ea typeface="+mn-ea"/>
              </a:rPr>
              <a:t>低延迟、高吞吐量、硬件偏向</a:t>
            </a:r>
            <a:endParaRPr lang="en-US" altLang="zh-CN" sz="2400" dirty="0">
              <a:latin typeface="+mn-ea"/>
              <a:ea typeface="+mn-ea"/>
            </a:endParaRPr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、应用很广泛：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Apache 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Storm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  <a:sym typeface="+mn-ea"/>
              </a:rPr>
              <a:t>Apache 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Camel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、Log4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j2</a:t>
            </a:r>
            <a:endParaRPr lang="en-US" altLang="zh-CN" sz="2400" dirty="0" smtClean="0">
              <a:latin typeface="+mn-ea"/>
              <a:ea typeface="+mn-ea"/>
              <a:sym typeface="+mn-ea"/>
            </a:endParaRPr>
          </a:p>
          <a:p>
            <a:r>
              <a:rPr lang="en-US" altLang="zh-CN" sz="1200" dirty="0" smtClean="0">
                <a:latin typeface="+mn-ea"/>
                <a:ea typeface="+mn-ea"/>
                <a:sym typeface="+mn-ea"/>
              </a:rPr>
              <a:t>(</a:t>
            </a:r>
            <a:r>
              <a:rPr lang="zh-CN" altLang="en-US" sz="1200" dirty="0" smtClean="0">
                <a:latin typeface="+mn-ea"/>
                <a:ea typeface="+mn-ea"/>
                <a:sym typeface="+mn-ea"/>
              </a:rPr>
              <a:t>见：</a:t>
            </a:r>
            <a:r>
              <a:rPr lang="en-US" altLang="zh-CN" sz="1200" dirty="0">
                <a:latin typeface="+mn-ea"/>
                <a:ea typeface="+mn-ea"/>
                <a:sym typeface="+mn-ea"/>
              </a:rPr>
              <a:t>org.apache.logging.log4j.core.async. </a:t>
            </a:r>
            <a:r>
              <a:rPr lang="en-US" altLang="zh-CN" sz="1200" dirty="0" err="1">
                <a:latin typeface="+mn-ea"/>
                <a:ea typeface="+mn-ea"/>
                <a:sym typeface="+mn-ea"/>
              </a:rPr>
              <a:t>AsyncLoggerDisruptor</a:t>
            </a:r>
            <a:r>
              <a:rPr lang="en-US" altLang="zh-CN" sz="1200" dirty="0">
                <a:latin typeface="+mn-ea"/>
                <a:ea typeface="+mn-ea"/>
                <a:sym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  <a:sym typeface="+mn-ea"/>
              </a:rPr>
              <a:t>等都在用</a:t>
            </a:r>
            <a:endParaRPr lang="en-US" altLang="zh-CN" sz="2400" dirty="0" smtClean="0">
              <a:latin typeface="+mn-ea"/>
              <a:ea typeface="+mn-ea"/>
              <a:sym typeface="+mn-ea"/>
            </a:endParaRPr>
          </a:p>
          <a:p>
            <a:endParaRPr lang="en-US" altLang="zh-CN" sz="2400" dirty="0">
              <a:latin typeface="+mn-ea"/>
              <a:ea typeface="+mn-ea"/>
              <a:sym typeface="+mn-ea"/>
            </a:endParaRPr>
          </a:p>
          <a:p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528" y="1228760"/>
            <a:ext cx="8267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7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核心类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事件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类： </a:t>
            </a:r>
            <a:r>
              <a:rPr lang="zh-CN" altLang="en-US" sz="2400" dirty="0" smtClean="0">
                <a:sym typeface="+mn-ea"/>
              </a:rPr>
              <a:t>自己定义</a:t>
            </a:r>
            <a:endParaRPr lang="en-US" altLang="zh-CN" sz="2400" dirty="0" smtClean="0">
              <a:sym typeface="+mn-ea"/>
            </a:endParaRPr>
          </a:p>
          <a:p>
            <a:endParaRPr lang="en-US" altLang="zh-CN" sz="2400" dirty="0" smtClean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事件工厂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类： </a:t>
            </a:r>
            <a:r>
              <a:rPr lang="en-US" altLang="zh-CN" sz="2400" dirty="0" err="1" smtClean="0">
                <a:sym typeface="+mn-ea"/>
              </a:rPr>
              <a:t>EventFactory</a:t>
            </a:r>
            <a:r>
              <a:rPr lang="zh-CN" altLang="en-US" sz="2400" dirty="0" smtClean="0">
                <a:sym typeface="+mn-ea"/>
              </a:rPr>
              <a:t>（接口）</a:t>
            </a:r>
            <a:endParaRPr lang="en-US" altLang="zh-CN" sz="2400" dirty="0" smtClean="0">
              <a:sym typeface="+mn-ea"/>
            </a:endParaRPr>
          </a:p>
          <a:p>
            <a:endParaRPr lang="en-US" altLang="zh-CN" sz="2400" dirty="0" smtClean="0">
              <a:sym typeface="+mn-ea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事件监听类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： </a:t>
            </a:r>
            <a:r>
              <a:rPr lang="en-US" altLang="zh-CN" sz="2400" dirty="0" err="1" smtClean="0">
                <a:sym typeface="+mn-ea"/>
              </a:rPr>
              <a:t>EventHandler</a:t>
            </a:r>
            <a:r>
              <a:rPr lang="zh-CN" altLang="en-US" sz="2400" dirty="0">
                <a:sym typeface="+mn-ea"/>
              </a:rPr>
              <a:t>（接口）</a:t>
            </a:r>
            <a:endParaRPr lang="en-US" altLang="zh-CN" sz="2400" dirty="0">
              <a:sym typeface="+mn-ea"/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类： </a:t>
            </a:r>
            <a:r>
              <a:rPr lang="en-US" altLang="zh-CN" sz="2400" dirty="0" err="1" smtClean="0"/>
              <a:t>com.lmax.disruptor.dsl.</a:t>
            </a:r>
            <a:r>
              <a:rPr lang="en-US" altLang="zh-CN" sz="2400" dirty="0" err="1" smtClean="0">
                <a:sym typeface="+mn-ea"/>
              </a:rPr>
              <a:t>Disruptor</a:t>
            </a:r>
            <a:endParaRPr lang="en-US" altLang="zh-CN" sz="2400" dirty="0" smtClean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sym typeface="+mn-ea"/>
              </a:rPr>
              <a:t>RingBuffer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类：</a:t>
            </a:r>
            <a:r>
              <a:rPr lang="zh-CN" altLang="en-US" sz="2400" dirty="0">
                <a:sym typeface="+mn-ea"/>
              </a:rPr>
              <a:t>长</a:t>
            </a:r>
            <a:r>
              <a:rPr lang="zh-CN" altLang="en-US" sz="2400" dirty="0" smtClean="0">
                <a:sym typeface="+mn-ea"/>
              </a:rPr>
              <a:t>得很像</a:t>
            </a:r>
            <a:r>
              <a:rPr lang="en-US" altLang="zh-CN" sz="2400" dirty="0" err="1" smtClean="0">
                <a:sym typeface="+mn-ea"/>
              </a:rPr>
              <a:t>Netty</a:t>
            </a:r>
            <a:r>
              <a:rPr lang="zh-CN" altLang="en-US" sz="2400" dirty="0" smtClean="0">
                <a:sym typeface="+mn-ea"/>
              </a:rPr>
              <a:t>的 </a:t>
            </a:r>
            <a:r>
              <a:rPr lang="en-US" altLang="zh-CN" sz="2400" b="1" dirty="0" err="1" smtClean="0">
                <a:solidFill>
                  <a:srgbClr val="FF0000"/>
                </a:solidFill>
                <a:sym typeface="+mn-ea"/>
              </a:rPr>
              <a:t>ByteBuf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                  （</a:t>
            </a:r>
            <a:r>
              <a:rPr lang="zh-CN" altLang="en-US" sz="2400" dirty="0" smtClean="0">
                <a:sym typeface="+mn-ea"/>
              </a:rPr>
              <a:t>大小</a:t>
            </a:r>
            <a:r>
              <a:rPr lang="zh-CN" altLang="en-US" sz="2400" dirty="0">
                <a:sym typeface="+mn-ea"/>
              </a:rPr>
              <a:t>一定要指定为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次</a:t>
            </a:r>
            <a:r>
              <a:rPr lang="zh-CN" altLang="en-US" sz="2400" dirty="0" smtClean="0">
                <a:sym typeface="+mn-ea"/>
              </a:rPr>
              <a:t>方）</a:t>
            </a:r>
            <a:endParaRPr lang="en-US" altLang="zh-CN" sz="2400" dirty="0" smtClean="0">
              <a:sym typeface="+mn-ea"/>
            </a:endParaRPr>
          </a:p>
          <a:p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 dirty="0" smtClean="0">
                <a:sym typeface="+mn-ea"/>
              </a:rPr>
              <a:t>Sequence </a:t>
            </a:r>
            <a:r>
              <a:rPr lang="en-US" altLang="zh-CN" sz="2400" b="1" dirty="0">
                <a:sym typeface="+mn-ea"/>
              </a:rPr>
              <a:t>&amp; Sequencer</a:t>
            </a:r>
            <a:endParaRPr lang="zh-CN" altLang="en-US" sz="2400" b="1" dirty="0">
              <a:sym typeface="+mn-ea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366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CD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Disruptor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1628800"/>
            <a:ext cx="5796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、起源</a:t>
            </a:r>
            <a:r>
              <a:rPr lang="en-US" altLang="zh-CN" sz="3200" b="1" dirty="0" smtClean="0"/>
              <a:t>&amp;</a:t>
            </a:r>
            <a:r>
              <a:rPr lang="zh-CN" altLang="en-US" sz="3200" b="1" dirty="0" smtClean="0"/>
              <a:t>概况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、怎么用？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、有多快？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、为什么那么快？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、系统优化的一点点思考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2866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4"/>
          <p:cNvSpPr txBox="1">
            <a:spLocks noChangeArrowheads="1"/>
          </p:cNvSpPr>
          <p:nvPr/>
        </p:nvSpPr>
        <p:spPr bwMode="auto">
          <a:xfrm>
            <a:off x="321816" y="227683"/>
            <a:ext cx="547432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 smtClean="0">
                <a:latin typeface="Verdana" panose="020B0604030504040204" pitchFamily="34" charset="0"/>
                <a:ea typeface="黑体" panose="02010609060101010101" pitchFamily="49" charset="-122"/>
              </a:rPr>
              <a:t>用起来很简单</a:t>
            </a:r>
            <a:endParaRPr kumimoji="1" lang="en-US" altLang="zh-CN" sz="2800" b="1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、定义事件及事件工厂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、定义事件处理器（消费者）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、定义线程池（可选）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、指定等待策略（最新版本有</a:t>
            </a:r>
            <a:r>
              <a:rPr lang="en-US" altLang="zh-CN" sz="2400" dirty="0" smtClean="0">
                <a:latin typeface="+mn-ea"/>
                <a:ea typeface="+mn-ea"/>
              </a:rPr>
              <a:t>8</a:t>
            </a:r>
            <a:r>
              <a:rPr lang="zh-CN" altLang="en-US" sz="2400" dirty="0" smtClean="0">
                <a:latin typeface="+mn-ea"/>
                <a:ea typeface="+mn-ea"/>
              </a:rPr>
              <a:t>种等待策略）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5</a:t>
            </a:r>
            <a:r>
              <a:rPr lang="zh-CN" altLang="en-US" sz="2400" dirty="0" smtClean="0">
                <a:latin typeface="+mn-ea"/>
                <a:ea typeface="+mn-ea"/>
              </a:rPr>
              <a:t>、创建并启动</a:t>
            </a:r>
            <a:r>
              <a:rPr lang="en-US" altLang="zh-CN" sz="2400" dirty="0" smtClean="0">
                <a:latin typeface="+mn-ea"/>
                <a:ea typeface="+mn-ea"/>
              </a:rPr>
              <a:t>Disruptor</a:t>
            </a:r>
            <a:r>
              <a:rPr lang="zh-CN" altLang="en-US" sz="2400" dirty="0" smtClean="0">
                <a:latin typeface="+mn-ea"/>
                <a:ea typeface="+mn-ea"/>
              </a:rPr>
              <a:t>队列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6</a:t>
            </a:r>
            <a:r>
              <a:rPr lang="zh-CN" altLang="en-US" sz="2400" dirty="0" smtClean="0">
                <a:latin typeface="+mn-ea"/>
                <a:ea typeface="+mn-ea"/>
              </a:rPr>
              <a:t>、发布事件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、关闭</a:t>
            </a:r>
            <a:r>
              <a:rPr lang="en-US" altLang="zh-CN" sz="2400" dirty="0" smtClean="0">
                <a:latin typeface="+mn-ea"/>
                <a:ea typeface="+mn-ea"/>
              </a:rPr>
              <a:t>Disruptor</a:t>
            </a:r>
            <a:r>
              <a:rPr lang="zh-CN" altLang="en-US" sz="2400" dirty="0" smtClean="0">
                <a:latin typeface="+mn-ea"/>
                <a:ea typeface="+mn-ea"/>
              </a:rPr>
              <a:t>队列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03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22505</TotalTime>
  <Words>2226</Words>
  <Application>Microsoft Office PowerPoint</Application>
  <PresentationFormat>全屏显示(4:3)</PresentationFormat>
  <Paragraphs>295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Open Sans</vt:lpstr>
      <vt:lpstr>黑体</vt:lpstr>
      <vt:lpstr>楷体</vt:lpstr>
      <vt:lpstr>宋体</vt:lpstr>
      <vt:lpstr>微软雅黑</vt:lpstr>
      <vt:lpstr>微软雅黑 Light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龙浩</dc:creator>
  <cp:lastModifiedBy>wenhaiyang3</cp:lastModifiedBy>
  <cp:revision>986</cp:revision>
  <dcterms:created xsi:type="dcterms:W3CDTF">2009-02-24T07:45:42Z</dcterms:created>
  <dcterms:modified xsi:type="dcterms:W3CDTF">2020-01-02T08:34:17Z</dcterms:modified>
</cp:coreProperties>
</file>