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68" r:id="rId2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>
            <a:off x="9550400" y="-1270"/>
            <a:ext cx="2642235" cy="6239510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787082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>
            <a:off x="9550400" y="2132965"/>
            <a:ext cx="2654935" cy="15125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부제목을 입력하십시오</a:t>
            </a:r>
            <a:endParaRPr lang="ko-KR" altLang="en-US" sz="24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3200" b="0" strike="noStrike" cap="none" dirty="0" smtClean="0"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돋움" charset="0"/>
                <a:ea typeface="돋움" charset="0"/>
              </a:rPr>
              <a:t>둘째 수준</a:t>
            </a:r>
            <a:endParaRPr lang="ko-KR" altLang="en-US" sz="2800" b="0" strike="noStrike" cap="none" dirty="0" smtClean="0"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셋째 수준</a:t>
            </a:r>
            <a:endParaRPr lang="ko-KR" altLang="en-US" sz="2400" b="0" strike="noStrike" cap="none" dirty="0" smtClean="0"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넷째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다섯째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8784590" y="-1270"/>
            <a:ext cx="3408045" cy="6239510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8785225" cy="6238240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텍스트를 입력하십시오</a:t>
            </a:r>
            <a:endParaRPr lang="ko-KR" altLang="en-US" sz="32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둘째 수준</a:t>
            </a:r>
            <a:endParaRPr lang="ko-KR" altLang="en-US" sz="28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셋째 수준</a:t>
            </a:r>
            <a:endParaRPr lang="ko-KR" altLang="en-US" sz="24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넷째 수준</a:t>
            </a:r>
            <a:endParaRPr lang="ko-KR" altLang="en-US" sz="20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다섯째 수준</a:t>
            </a:r>
            <a:endParaRPr lang="ko-KR" altLang="en-US" sz="20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3200" b="0" strike="noStrike" cap="none" dirty="0" smtClean="0"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돋움" charset="0"/>
                <a:ea typeface="돋움" charset="0"/>
              </a:rPr>
              <a:t>둘째 수준</a:t>
            </a:r>
            <a:endParaRPr lang="ko-KR" altLang="en-US" sz="2800" b="0" strike="noStrike" cap="none" dirty="0" smtClean="0"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셋째 수준</a:t>
            </a:r>
            <a:endParaRPr lang="ko-KR" altLang="en-US" sz="2400" b="0" strike="noStrike" cap="none" dirty="0" smtClean="0"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넷째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다섯째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rPr>
              <a:t>제목을 입력하십시오</a:t>
            </a:r>
            <a:endParaRPr lang="ko-KR" altLang="en-US" sz="4000" b="1" strike="noStrike" cap="all" dirty="0" smtClean="0">
              <a:solidFill>
                <a:schemeClr val="tx1">
                  <a:lumMod val="65000"/>
                  <a:lumOff val="35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rPr>
              <a:t>텍스트를 입력하십시오</a:t>
            </a: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2800" b="0" strike="noStrike" cap="none" dirty="0" smtClean="0"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둘째 수준</a:t>
            </a:r>
            <a:endParaRPr lang="ko-KR" altLang="en-US" sz="2400" b="0" strike="noStrike" cap="none" dirty="0" smtClean="0"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셋째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 smtClean="0">
                <a:latin typeface="돋움" charset="0"/>
                <a:ea typeface="돋움" charset="0"/>
              </a:rPr>
              <a:t>넷째 수준</a:t>
            </a:r>
            <a:endParaRPr lang="ko-KR" altLang="en-US" sz="1800" b="0" strike="noStrike" cap="none" dirty="0" smtClean="0"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 smtClean="0">
                <a:latin typeface="돋움" charset="0"/>
                <a:ea typeface="돋움" charset="0"/>
              </a:rPr>
              <a:t>다섯째 수준</a:t>
            </a:r>
            <a:endParaRPr lang="ko-KR" altLang="en-US" sz="18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2800" b="0" strike="noStrike" cap="none" dirty="0" smtClean="0"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둘째 수준</a:t>
            </a:r>
            <a:endParaRPr lang="ko-KR" altLang="en-US" sz="2400" b="0" strike="noStrike" cap="none" dirty="0" smtClean="0"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셋째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 smtClean="0">
                <a:latin typeface="돋움" charset="0"/>
                <a:ea typeface="돋움" charset="0"/>
              </a:rPr>
              <a:t>넷째 수준</a:t>
            </a:r>
            <a:endParaRPr lang="ko-KR" altLang="en-US" sz="1800" b="0" strike="noStrike" cap="none" dirty="0" smtClean="0"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 smtClean="0">
                <a:latin typeface="돋움" charset="0"/>
                <a:ea typeface="돋움" charset="0"/>
              </a:rPr>
              <a:t>다섯째 수준</a:t>
            </a:r>
            <a:endParaRPr lang="ko-KR" altLang="en-US" sz="18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2400" b="1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2400" b="0" strike="noStrike" cap="none" dirty="0" smtClean="0"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둘째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돋움" charset="0"/>
                <a:ea typeface="돋움" charset="0"/>
              </a:rPr>
              <a:t>셋째 수준</a:t>
            </a:r>
            <a:endParaRPr lang="ko-KR" altLang="en-US" sz="1800" b="0" strike="noStrike" cap="none" dirty="0" smtClean="0"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 smtClean="0">
                <a:latin typeface="돋움" charset="0"/>
                <a:ea typeface="돋움" charset="0"/>
              </a:rPr>
              <a:t>넷째 수준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 smtClean="0">
                <a:latin typeface="돋움" charset="0"/>
                <a:ea typeface="돋움" charset="0"/>
              </a:rPr>
              <a:t>다섯째 수준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2400" b="1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2400" b="0" strike="noStrike" cap="none" dirty="0" smtClean="0"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둘째 수준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돋움" charset="0"/>
                <a:ea typeface="돋움" charset="0"/>
              </a:rPr>
              <a:t>셋째 수준</a:t>
            </a:r>
            <a:endParaRPr lang="ko-KR" altLang="en-US" sz="1800" b="0" strike="noStrike" cap="none" dirty="0" smtClean="0"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 smtClean="0">
                <a:latin typeface="돋움" charset="0"/>
                <a:ea typeface="돋움" charset="0"/>
              </a:rPr>
              <a:t>넷째 수준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 smtClean="0">
                <a:latin typeface="돋움" charset="0"/>
                <a:ea typeface="돋움" charset="0"/>
              </a:rPr>
              <a:t>다섯째 수준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>
            <a:off x="4751705" y="-1270"/>
            <a:ext cx="7440930" cy="6239510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Rectangle 7"/>
          <p:cNvSpPr>
            <a:spLocks/>
          </p:cNvSpPr>
          <p:nvPr/>
        </p:nvSpPr>
        <p:spPr>
          <a:xfrm>
            <a:off x="0" y="0"/>
            <a:ext cx="4752340" cy="6238240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2000" b="1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텍스트를 입력하십시오</a:t>
            </a:r>
            <a:endParaRPr lang="ko-KR" altLang="en-US" sz="32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둘째 수준</a:t>
            </a:r>
            <a:endParaRPr lang="ko-KR" altLang="en-US" sz="28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셋째 수준</a:t>
            </a:r>
            <a:endParaRPr lang="ko-KR" altLang="en-US" sz="24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넷째 수준</a:t>
            </a:r>
            <a:endParaRPr lang="ko-KR" altLang="en-US" sz="20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FDFDF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다섯째 수준</a:t>
            </a:r>
            <a:endParaRPr lang="ko-KR" altLang="en-US" sz="20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돋움" charset="0"/>
                <a:ea typeface="돋움" charset="0"/>
              </a:rPr>
              <a:t>텍스트를 입력하십시오</a:t>
            </a:r>
            <a:endParaRPr lang="ko-KR" altLang="en-US" sz="1400" b="0" strike="noStrike" cap="none" dirty="0" smtClean="0">
              <a:solidFill>
                <a:schemeClr val="tx2">
                  <a:lumMod val="20000"/>
                  <a:lumOff val="8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돋움" charset="0"/>
                <a:ea typeface="돋움" charset="0"/>
              </a:rPr>
              <a:t>제목을 입력하십시오</a:t>
            </a:r>
            <a:endParaRPr lang="ko-KR" altLang="en-US" sz="2000" b="1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그림을 추가하려면 아이콘을 클릭하세요</a:t>
            </a:r>
            <a:endParaRPr lang="ko-KR" altLang="en-US" sz="20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돋움" charset="0"/>
                <a:ea typeface="돋움" charset="0"/>
              </a:rPr>
              <a:t>텍스트를 입력하십시오</a:t>
            </a:r>
            <a:endParaRPr lang="ko-KR" altLang="en-US" sz="14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/>
          </p:cNvSpPr>
          <p:nvPr/>
        </p:nvSpPr>
        <p:spPr>
          <a:xfrm>
            <a:off x="0" y="6237605"/>
            <a:ext cx="12192635" cy="622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Rectangle 7"/>
          <p:cNvSpPr>
            <a:spLocks/>
          </p:cNvSpPr>
          <p:nvPr/>
        </p:nvSpPr>
        <p:spPr>
          <a:xfrm>
            <a:off x="0" y="0"/>
            <a:ext cx="12192635" cy="155765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돋움" charset="0"/>
                <a:ea typeface="돋움" charset="0"/>
              </a:rPr>
              <a:t>마스터 부제목 스타일 편집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돋움" charset="0"/>
                <a:ea typeface="돋움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돋움" charset="0"/>
                <a:ea typeface="돋움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돋움" charset="0"/>
                <a:ea typeface="돋움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21/12/2018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hoda/ERPyoun" TargetMode="External"/><Relationship Id="rId2" Type="http://schemas.openxmlformats.org/officeDocument/2006/relationships/hyperlink" Target="https://github.com/destiny1017/kdh/tree/master/BookStoreER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7870825" cy="1960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8조 Swing Project</a:t>
            </a:r>
            <a:br>
              <a:rPr lang="en-US" altLang="ko-KR" sz="4400" b="0" strike="noStrike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lang="en-US" altLang="ko-KR" sz="4400" b="0" strike="noStrike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&lt;서점 ERP 시스템&gt;</a:t>
            </a:r>
            <a:endParaRPr lang="ko-KR" altLang="en-US" sz="4400" b="0" strike="noStrike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679190" y="4572000"/>
            <a:ext cx="30899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8조 : 김대호, 권윤호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26415" y="482600"/>
            <a:ext cx="28409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깃허브 주소</a:t>
            </a:r>
            <a:endParaRPr lang="ko-KR" altLang="en-US" sz="36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232410" y="2161540"/>
            <a:ext cx="1051179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김대호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Verdana" charset="0"/>
                <a:ea typeface="Verdana" charset="0"/>
                <a:hlinkClick r:id="rId2"/>
              </a:rPr>
              <a:t>https://github.com/destiny1017/kdh/tree/master/BookStoreERP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32410" y="3653155"/>
            <a:ext cx="1051179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권윤호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dirty="0">
                <a:solidFill>
                  <a:schemeClr val="tx1"/>
                </a:solidFill>
                <a:latin typeface="Verdana" charset="0"/>
                <a:ea typeface="Verdana" charset="0"/>
                <a:hlinkClick r:id="rId3"/>
              </a:rPr>
              <a:t>https://github.com/younhoda/ERPyoun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5404_21608528/fImage23385542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767715"/>
            <a:ext cx="8252460" cy="5868035"/>
          </a:xfrm>
          <a:prstGeom prst="rect">
            <a:avLst/>
          </a:prstGeom>
          <a:noFill/>
        </p:spPr>
      </p:pic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33790" y="1901825"/>
            <a:ext cx="3179445" cy="38163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strike="noStrike" cap="none" dirty="0" smtClean="0">
                <a:latin typeface="맑은 고딕" charset="0"/>
                <a:ea typeface="맑은 고딕" charset="0"/>
              </a:rPr>
              <a:t>Join </a:t>
            </a: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- 회원가입 기능으로, 클릭 시 회원가입 프레임을 생성</a:t>
            </a: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strike="noStrike" cap="none" dirty="0" smtClean="0">
                <a:latin typeface="맑은 고딕" charset="0"/>
                <a:ea typeface="맑은 고딕" charset="0"/>
              </a:rPr>
              <a:t>Login </a:t>
            </a: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- 로그인 기능으로, 입력된 아이디와 패스워드를 파일에 저장된 회원정보와 대조하여 일치할 시 다음 메뉴로 진입시킴</a:t>
            </a: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33790" y="1901825"/>
            <a:ext cx="3179445" cy="34778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strike="noStrike" cap="none" dirty="0" smtClean="0">
                <a:latin typeface="맑은 고딕" charset="0"/>
                <a:ea typeface="맑은 고딕" charset="0"/>
              </a:rPr>
              <a:t>등록 </a:t>
            </a: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- 입력된 ID가 이미 파일에 존재하면 중복메세지 출력, 비어있어도 메세지 출력. 미중복 시 해당 아이디의 파일을 생성하여 회원정보 저장.</a:t>
            </a: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strike="noStrike" cap="none" dirty="0" smtClean="0">
                <a:latin typeface="맑은 고딕" charset="0"/>
                <a:ea typeface="맑은 고딕" charset="0"/>
              </a:rPr>
              <a:t>취소 </a:t>
            </a:r>
            <a:r>
              <a:rPr lang="en-US" altLang="ko-KR" sz="2200" b="0" strike="noStrike" cap="none" dirty="0" smtClean="0">
                <a:latin typeface="맑은 고딕" charset="0"/>
                <a:ea typeface="맑은 고딕" charset="0"/>
              </a:rPr>
              <a:t>- 가입 종료</a:t>
            </a:r>
            <a:endParaRPr lang="ko-KR" altLang="en-US" sz="22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31950551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812800"/>
            <a:ext cx="8324215" cy="59118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재고관리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33790" y="1142365"/>
            <a:ext cx="3179445" cy="50768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검색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라디오버튼을 조건으로 하여 해당하는 데이터 출력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발주목록에서 검색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발주목록 창을 띄움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도서삭제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도서들을 삭제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도서등록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도서등록 창을 띄움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반품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도서들의 입력된 수량만큼 반품 처리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입고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- 선택된 도서들의 입력된 수량만큼 입고 처리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89494557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" y="857250"/>
            <a:ext cx="8429625" cy="59924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도서등록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813800" y="2936875"/>
            <a:ext cx="317944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등록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입력한 정보의 도서 등록 동일한 ISBN입력시 중복메세지 출력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취소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닫기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7811656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" y="866775"/>
            <a:ext cx="8564245" cy="60725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발주관리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33790" y="865505"/>
            <a:ext cx="3179445" cy="618759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검색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라디오버튼을 조건으로 하여 해당하는 데이터 출력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sz="1800" strike="noStrike" cap="none" dirty="0" smtClean="0">
                <a:latin typeface="맑은 고딕" charset="0"/>
                <a:ea typeface="맑은 고딕" charset="0"/>
              </a:rPr>
              <a:t>-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800" strike="noStrike" cap="none" dirty="0" smtClean="0">
                <a:latin typeface="맑은 고딕" charset="0"/>
                <a:ea typeface="맑은 고딕" charset="0"/>
              </a:rPr>
              <a:t>선택된 도서들을 발주리스트에 추가</a:t>
            </a:r>
            <a:endParaRPr lang="ko-KR" altLang="en-US" sz="180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&lt; </a:t>
            </a:r>
            <a:r>
              <a:rPr lang="en-US" altLang="ko-KR" sz="1800" strike="noStrike" cap="none" dirty="0" smtClean="0">
                <a:latin typeface="맑은 고딕" charset="0"/>
                <a:ea typeface="맑은 고딕" charset="0"/>
              </a:rPr>
              <a:t>- 선택된 도서들을 발주리스트에서 제외</a:t>
            </a:r>
            <a:endParaRPr lang="ko-KR" altLang="en-US" sz="180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목록추가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판매량 발주에 입력된 날짜의 도서판매량만큼 발주리스트에 추가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발주리스트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현재 발주등록된 리스트를 관리하는 창을 띄움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발주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발주 리스트에 등록된 도서들을 입력된 수량만큼 발주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8049057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6140"/>
            <a:ext cx="8314690" cy="59035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발주리스트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698230" y="2098040"/>
            <a:ext cx="3179445" cy="3415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입고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발주리스트의 도서들을 모두 입고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삭제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발주리스트를 삭제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수정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도서의 수량을 수정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삭제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선택된 도서를 상세리스트에서 삭제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73691575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" y="839470"/>
            <a:ext cx="8335010" cy="59302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판매통계 화면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42680" y="1821180"/>
            <a:ext cx="3179445" cy="424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당일매출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- 오늘의 매출을 확인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날짜선택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- 입력 받은 날짜의 매출을 확인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월별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- 선택한 월의 매출을 확인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기간지정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- 지정한 기간내의 전체 매출을 확인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그래프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- 매출을 그래프형식으로 확인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87206581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812800"/>
            <a:ext cx="8433435" cy="5984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8890"/>
            <a:ext cx="12198985" cy="68414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17780"/>
            <a:ext cx="12190095" cy="67310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77495" y="115570"/>
            <a:ext cx="451040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판매통계 화면(그래프)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33790" y="3053715"/>
            <a:ext cx="317944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빨간 막대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현재 매출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파란 막대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- 이전에 선택한 매출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59938587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67715"/>
            <a:ext cx="8482330" cy="60369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8890" y="980728"/>
            <a:ext cx="12198985" cy="586965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ㅇ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2" y="2606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발주 자동 분류 시스템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7" y="1052736"/>
            <a:ext cx="4067175" cy="1285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31" y="1218072"/>
            <a:ext cx="2895600" cy="1000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6998" y="9881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5965" y="1353953"/>
            <a:ext cx="309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books_order</a:t>
            </a:r>
            <a:r>
              <a:rPr lang="ko-KR" altLang="en-US" sz="1200" dirty="0" smtClean="0"/>
              <a:t>테이블에서 오늘 날짜에 현재 발주하고자하는 출판사가 존재하는지 확인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b="1" dirty="0" smtClean="0"/>
              <a:t>존재 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해당 출판사의 </a:t>
            </a:r>
            <a:r>
              <a:rPr lang="en-US" altLang="ko-KR" sz="1200" dirty="0" smtClean="0"/>
              <a:t>No.</a:t>
            </a:r>
            <a:r>
              <a:rPr lang="ko-KR" altLang="en-US" sz="1200" dirty="0" smtClean="0"/>
              <a:t>를 기준으로 입고</a:t>
            </a:r>
            <a:endParaRPr lang="en-US" altLang="ko-KR" sz="1200" dirty="0" smtClean="0"/>
          </a:p>
          <a:p>
            <a:r>
              <a:rPr lang="ko-KR" altLang="en-US" sz="1200" b="1" dirty="0" smtClean="0"/>
              <a:t>미 존재 시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현재 시각으로 새로운 데이터 생성</a:t>
            </a:r>
            <a:endParaRPr lang="en-US" altLang="ko-KR" sz="1200" dirty="0" smtClean="0"/>
          </a:p>
        </p:txBody>
      </p:sp>
      <p:sp>
        <p:nvSpPr>
          <p:cNvPr id="15" name="액자 14"/>
          <p:cNvSpPr/>
          <p:nvPr/>
        </p:nvSpPr>
        <p:spPr>
          <a:xfrm>
            <a:off x="5066631" y="1872474"/>
            <a:ext cx="2895600" cy="165541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066631" y="2024874"/>
            <a:ext cx="2895600" cy="165541"/>
          </a:xfrm>
          <a:prstGeom prst="frame">
            <a:avLst>
              <a:gd name="adj1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447256" y="1345020"/>
            <a:ext cx="840432" cy="980715"/>
          </a:xfrm>
          <a:prstGeom prst="frame">
            <a:avLst>
              <a:gd name="adj1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" y="2803028"/>
            <a:ext cx="7067458" cy="10582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15023" y="310131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발주 후 </a:t>
            </a:r>
            <a:r>
              <a:rPr lang="en-US" altLang="ko-KR" sz="1200" dirty="0" err="1" smtClean="0"/>
              <a:t>order_detail</a:t>
            </a:r>
            <a:r>
              <a:rPr lang="ko-KR" altLang="en-US" sz="1200" dirty="0" smtClean="0"/>
              <a:t>테이블에 데이터가 삽입된 모습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47" y="4164369"/>
            <a:ext cx="2714625" cy="2390775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4295800" y="171813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액자 28"/>
          <p:cNvSpPr/>
          <p:nvPr/>
        </p:nvSpPr>
        <p:spPr>
          <a:xfrm>
            <a:off x="149937" y="5486401"/>
            <a:ext cx="2717535" cy="462880"/>
          </a:xfrm>
          <a:prstGeom prst="frame">
            <a:avLst>
              <a:gd name="adj1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4633" y="4847987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Order_detail</a:t>
            </a:r>
            <a:r>
              <a:rPr lang="ko-KR" altLang="en-US" sz="1200" dirty="0" smtClean="0"/>
              <a:t>테이블에 실제 데이터가 </a:t>
            </a:r>
            <a:r>
              <a:rPr lang="ko-KR" altLang="en-US" sz="1200" dirty="0" err="1" smtClean="0"/>
              <a:t>삽입되어있는</a:t>
            </a:r>
            <a:r>
              <a:rPr lang="ko-KR" altLang="en-US" sz="1200" dirty="0" smtClean="0"/>
              <a:t> 상태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 데이터에 해당 출판사에 해당하는 넘버가 붙어서 삽입되고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리스트에 출력할 때는 해당 출판사의 넘버로 검색해서 출력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7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56870" y="2170430"/>
            <a:ext cx="11243945" cy="32308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- 서점의 도서 관리 시스템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- 도서 발주, 재고 관리, 매출 관리 등의 기능을 구현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- 단순한 실습용이 아닌 실제 서점에서 이루어지는 업무 프로세스를 　최대한  적용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- 기능 구현보다 실질적 사용에 포커스를 맞춰서 제작하여 사용편의　　성이 뛰어남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07060" y="473075"/>
            <a:ext cx="5367655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 개요</a:t>
            </a:r>
            <a:endParaRPr lang="ko-KR" altLang="en-US" sz="3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프로젝트 소감</a:t>
            </a:r>
            <a:endParaRPr lang="ko-KR" altLang="en-US" sz="4400" b="0" strike="noStrike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돋움" charset="0"/>
                <a:ea typeface="돋움" charset="0"/>
              </a:rPr>
              <a:t>김대호	</a:t>
            </a:r>
            <a:endParaRPr lang="ko-KR" altLang="en-US" sz="2400" b="1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09600" y="2246630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돋움" charset="0"/>
                <a:ea typeface="돋움" charset="0"/>
              </a:rPr>
              <a:t>프로그램 개요에서 설명했듯 사용자 입장에서의 편의를 많이 생각하며 만들었다. 그렇다보니 최초에 계획한 메뉴와 기능에서 수정되거나 추가되는 부분이 상당히 많이 생겼고, 그에따라 시간도 늘 계획한 시간 이상으로 소비하게 됐다. 머리로는 ‘이렇게 하면 되겠지’하고 쉽게 그려지는 코드가 실제로 코딩 후 디버깅 했을 때 예상치 못한 오류들이 많이 발생되어 난처했던 경우가 많았으나, 오류를 해결했을 때의 쾌감은 이루 말할 수 없었다.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돋움" charset="0"/>
                <a:ea typeface="돋움" charset="0"/>
              </a:rPr>
              <a:t>그리고 완벽주의가 강한 내 성격상 타인의 결과물 역시 쉽게 만족하지 못하다보니, 윤호씨가 만든 기능도 대부분 내가 손을 대서 내 방식대로 바꿔 적용시켰다. 팀원간의 업무 스타일, 코딩 스타일도 상당히 잘 맞아야 할 것이라는 것을 깊이 느꼈다.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돋움" charset="0"/>
                <a:ea typeface="돋움" charset="0"/>
              </a:rPr>
              <a:t>권윤호</a:t>
            </a:r>
            <a:endParaRPr lang="ko-KR" altLang="en-US" sz="2400" b="1" strike="noStrike" cap="none" dirty="0" smtClean="0">
              <a:latin typeface="돋움" charset="0"/>
              <a:ea typeface="돋움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246630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spcBef>
                <a:spcPts val="600"/>
              </a:spcBef>
              <a:buClr>
                <a:srgbClr val="000000"/>
              </a:buClr>
              <a:buNone/>
            </a:pPr>
            <a:r>
              <a:rPr lang="ko-KR" altLang="en-US" sz="1600" dirty="0">
                <a:latin typeface="돋움" charset="0"/>
                <a:ea typeface="돋움" charset="0"/>
              </a:rPr>
              <a:t>프로젝트 하면서 </a:t>
            </a:r>
            <a:r>
              <a:rPr lang="ko-KR" altLang="en-US" sz="1600" dirty="0" err="1">
                <a:latin typeface="돋움" charset="0"/>
                <a:ea typeface="돋움" charset="0"/>
              </a:rPr>
              <a:t>어려웠던점은</a:t>
            </a:r>
            <a:r>
              <a:rPr lang="ko-KR" altLang="en-US" sz="1600" dirty="0">
                <a:latin typeface="돋움" charset="0"/>
                <a:ea typeface="돋움" charset="0"/>
              </a:rPr>
              <a:t> </a:t>
            </a:r>
            <a:r>
              <a:rPr lang="en-US" altLang="ko-KR" sz="1600" dirty="0">
                <a:latin typeface="돋움" charset="0"/>
                <a:ea typeface="돋움" charset="0"/>
              </a:rPr>
              <a:t>ERP</a:t>
            </a:r>
            <a:r>
              <a:rPr lang="ko-KR" altLang="en-US" sz="1600" dirty="0">
                <a:latin typeface="돋움" charset="0"/>
                <a:ea typeface="돋움" charset="0"/>
              </a:rPr>
              <a:t>로 사용은 해봤지만 실제로 </a:t>
            </a:r>
            <a:r>
              <a:rPr lang="ko-KR" altLang="en-US" sz="1600" dirty="0" err="1">
                <a:latin typeface="돋움" charset="0"/>
                <a:ea typeface="돋움" charset="0"/>
              </a:rPr>
              <a:t>만들때는</a:t>
            </a:r>
            <a:r>
              <a:rPr lang="ko-KR" altLang="en-US" sz="1600" dirty="0">
                <a:latin typeface="돋움" charset="0"/>
                <a:ea typeface="돋움" charset="0"/>
              </a:rPr>
              <a:t> 어려움이 있었습니다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</a:p>
          <a:p>
            <a:pPr marL="0" indent="0"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ko-KR" sz="1600" dirty="0">
                <a:latin typeface="돋움" charset="0"/>
                <a:ea typeface="돋움" charset="0"/>
              </a:rPr>
              <a:t>DB </a:t>
            </a:r>
            <a:r>
              <a:rPr lang="ko-KR" altLang="en-US" sz="1600" dirty="0">
                <a:latin typeface="돋움" charset="0"/>
                <a:ea typeface="돋움" charset="0"/>
              </a:rPr>
              <a:t>설계나 </a:t>
            </a:r>
            <a:r>
              <a:rPr lang="ko-KR" altLang="en-US" sz="1600" dirty="0" err="1">
                <a:latin typeface="돋움" charset="0"/>
                <a:ea typeface="돋움" charset="0"/>
              </a:rPr>
              <a:t>발주건만들때</a:t>
            </a:r>
            <a:r>
              <a:rPr lang="ko-KR" altLang="en-US" sz="1600" dirty="0">
                <a:latin typeface="돋움" charset="0"/>
                <a:ea typeface="돋움" charset="0"/>
              </a:rPr>
              <a:t> 많은 생각을 해야했고 아직까지는 많은 부족함을 </a:t>
            </a:r>
            <a:r>
              <a:rPr lang="ko-KR" altLang="en-US" sz="1600" dirty="0" err="1">
                <a:latin typeface="돋움" charset="0"/>
                <a:ea typeface="돋움" charset="0"/>
              </a:rPr>
              <a:t>느낌니다</a:t>
            </a:r>
            <a:r>
              <a:rPr lang="en-US" altLang="ko-KR" sz="1600" dirty="0">
                <a:latin typeface="돋움" charset="0"/>
                <a:ea typeface="돋움" charset="0"/>
              </a:rPr>
              <a:t>.ERP</a:t>
            </a:r>
            <a:r>
              <a:rPr lang="ko-KR" altLang="en-US" sz="1600" dirty="0">
                <a:latin typeface="돋움" charset="0"/>
                <a:ea typeface="돋움" charset="0"/>
              </a:rPr>
              <a:t>에 여러가지 기능을</a:t>
            </a:r>
          </a:p>
          <a:p>
            <a:pPr marL="0" indent="0">
              <a:spcBef>
                <a:spcPts val="600"/>
              </a:spcBef>
              <a:buClr>
                <a:srgbClr val="000000"/>
              </a:buClr>
              <a:buNone/>
            </a:pPr>
            <a:r>
              <a:rPr lang="ko-KR" altLang="en-US" sz="1600" dirty="0">
                <a:latin typeface="돋움" charset="0"/>
                <a:ea typeface="돋움" charset="0"/>
              </a:rPr>
              <a:t>넣고 싶지만 생각만큼 잘되지는 않았습니다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  <a:r>
              <a:rPr lang="ko-KR" altLang="en-US" sz="1600" dirty="0">
                <a:latin typeface="돋움" charset="0"/>
                <a:ea typeface="돋움" charset="0"/>
              </a:rPr>
              <a:t>아직은 어려운 부분이 많이 있습니다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  <a:r>
              <a:rPr lang="ko-KR" altLang="en-US" sz="1600" dirty="0">
                <a:latin typeface="돋움" charset="0"/>
                <a:ea typeface="돋움" charset="0"/>
              </a:rPr>
              <a:t>디버그 에러에는 예상치 못한</a:t>
            </a:r>
          </a:p>
          <a:p>
            <a:pPr marL="0" indent="0">
              <a:spcBef>
                <a:spcPts val="600"/>
              </a:spcBef>
              <a:buClr>
                <a:srgbClr val="000000"/>
              </a:buClr>
              <a:buNone/>
            </a:pPr>
            <a:r>
              <a:rPr lang="ko-KR" altLang="en-US" sz="1600" dirty="0">
                <a:latin typeface="돋움" charset="0"/>
                <a:ea typeface="돋움" charset="0"/>
              </a:rPr>
              <a:t>것도 있습니다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  <a:r>
              <a:rPr lang="ko-KR" altLang="en-US" sz="1600" dirty="0" err="1">
                <a:latin typeface="돋움" charset="0"/>
                <a:ea typeface="돋움" charset="0"/>
              </a:rPr>
              <a:t>구글링을</a:t>
            </a:r>
            <a:r>
              <a:rPr lang="ko-KR" altLang="en-US" sz="1600" dirty="0">
                <a:latin typeface="돋움" charset="0"/>
                <a:ea typeface="돋움" charset="0"/>
              </a:rPr>
              <a:t> 해서 제가 알지못한 </a:t>
            </a:r>
            <a:r>
              <a:rPr lang="ko-KR" altLang="en-US" sz="1600" dirty="0" err="1">
                <a:latin typeface="돋움" charset="0"/>
                <a:ea typeface="돋움" charset="0"/>
              </a:rPr>
              <a:t>많은자료가</a:t>
            </a:r>
            <a:r>
              <a:rPr lang="ko-KR" altLang="en-US" sz="1600" dirty="0">
                <a:latin typeface="돋움" charset="0"/>
                <a:ea typeface="돋움" charset="0"/>
              </a:rPr>
              <a:t> 있습니다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  <a:r>
              <a:rPr lang="ko-KR" altLang="en-US" sz="1600" dirty="0">
                <a:latin typeface="돋움" charset="0"/>
                <a:ea typeface="돋움" charset="0"/>
              </a:rPr>
              <a:t>여러 사람의 코드를 보면서 많이 </a:t>
            </a:r>
            <a:r>
              <a:rPr lang="ko-KR" altLang="en-US" sz="1600" dirty="0" err="1">
                <a:latin typeface="돋움" charset="0"/>
                <a:ea typeface="돋움" charset="0"/>
              </a:rPr>
              <a:t>공부햇습니다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</a:p>
          <a:p>
            <a:pPr marL="0" indent="0">
              <a:spcBef>
                <a:spcPts val="600"/>
              </a:spcBef>
              <a:buClr>
                <a:srgbClr val="000000"/>
              </a:buClr>
              <a:buNone/>
            </a:pPr>
            <a:r>
              <a:rPr lang="ko-KR" altLang="en-US" sz="1600" dirty="0">
                <a:latin typeface="돋움" charset="0"/>
                <a:ea typeface="돋움" charset="0"/>
              </a:rPr>
              <a:t>아직까지는 많이 미흡하고 그렇지만 좀더 노력해서 다음 프로젝트는 좀더 좋은 프로젝트를 </a:t>
            </a:r>
            <a:r>
              <a:rPr lang="ko-KR" altLang="en-US" sz="1600" dirty="0" err="1">
                <a:latin typeface="돋움" charset="0"/>
                <a:ea typeface="돋움" charset="0"/>
              </a:rPr>
              <a:t>많들고</a:t>
            </a:r>
            <a:r>
              <a:rPr lang="ko-KR" altLang="en-US" sz="1600" dirty="0">
                <a:latin typeface="돋움" charset="0"/>
                <a:ea typeface="돋움" charset="0"/>
              </a:rPr>
              <a:t> 싶습니다</a:t>
            </a:r>
            <a:r>
              <a:rPr lang="en-US" altLang="ko-KR" sz="1600" dirty="0">
                <a:latin typeface="돋움" charset="0"/>
                <a:ea typeface="돋움" charset="0"/>
              </a:rPr>
              <a:t>.</a:t>
            </a:r>
            <a:endParaRPr lang="ko-KR" altLang="en-US" sz="1600" b="0" strike="noStrike" cap="none" dirty="0" smtClean="0"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64820" y="508635"/>
            <a:ext cx="2920365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&lt;핵심 기능&gt;</a:t>
            </a:r>
            <a:endParaRPr lang="ko-KR" altLang="en-US" sz="3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464185" y="2366645"/>
            <a:ext cx="11109960" cy="289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1. 각 항목(제목, 출판사등)별 도서 검색 기능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2. 다중 입고, 반품 시스템.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3. 출판사별 발주도서 자동 분류시스템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4. 발주리스트에 따른 입고 시스템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5. 재고 유지를 위한 판매량에 따른 발주 시스템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6. 자유롭게 조회기간 지정이 가능한 판매 통계 시스템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7. 서가별 판매량 그래프화로 원하는 날짜와 매출 비교 가능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개발 환경</a:t>
            </a:r>
            <a:endParaRPr lang="ko-KR" altLang="en-US" sz="4400" b="0" strike="noStrike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pic>
        <p:nvPicPr>
          <p:cNvPr id="3" name="그림 2" descr="C:/Users/user/AppData/Roaming/PolarisOffice/ETemp/5404_21608528/fImage15696816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0" y="1722755"/>
            <a:ext cx="8134985" cy="41630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190095" cy="68503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5152390" y="330200"/>
            <a:ext cx="6555740" cy="6377305"/>
          </a:xfrm>
          <a:prstGeom prst="roundRect">
            <a:avLst/>
          </a:prstGeom>
          <a:solidFill>
            <a:srgbClr val="D9D9D9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5404_21608528/fImage2361838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70" y="487680"/>
            <a:ext cx="2905760" cy="5972810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1955800" y="1089660"/>
            <a:ext cx="2777490" cy="4582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담당 기능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김대호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재고 관리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판매 통계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발주 관리 일부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권윤호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회원 가입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- 발주 관리 일부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-17780" y="17780"/>
            <a:ext cx="1447165" cy="6814185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5492115" y="3072130"/>
            <a:ext cx="1946910" cy="893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프로젝트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트리 이미지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돋움" charset="0"/>
                <a:ea typeface="돋움" charset="0"/>
              </a:rPr>
              <a:t>UML</a:t>
            </a:r>
            <a:endParaRPr lang="ko-KR" altLang="en-US" sz="4400" b="0" strike="noStrike" cap="none" dirty="0" smtClean="0">
              <a:latin typeface="돋움" charset="0"/>
              <a:ea typeface="돋움" charset="0"/>
            </a:endParaRPr>
          </a:p>
        </p:txBody>
      </p:sp>
      <p:pic>
        <p:nvPicPr>
          <p:cNvPr id="3" name="그림 2" descr="C:/Users/user/AppData/Roaming/PolarisOffice/ETemp/5404_21608528/fImage363392393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-635"/>
            <a:ext cx="8300085" cy="685863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607060" y="3170555"/>
            <a:ext cx="267081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클래스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다이어그램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190095" cy="68503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7780"/>
            <a:ext cx="12190095" cy="98298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5404_21608528/fImage5240397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355090"/>
            <a:ext cx="4982210" cy="191516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330835" y="222885"/>
            <a:ext cx="4510405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DB테이블</a:t>
            </a:r>
            <a:endParaRPr lang="ko-KR" altLang="en-US" sz="32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393190" y="1000125"/>
            <a:ext cx="19386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books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393190" y="3251200"/>
            <a:ext cx="19386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books_order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user/AppData/Roaming/PolarisOffice/ETemp/5404_21608528/fImage4578401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3583940"/>
            <a:ext cx="7087235" cy="1457960"/>
          </a:xfrm>
          <a:prstGeom prst="rect">
            <a:avLst/>
          </a:prstGeom>
          <a:noFill/>
        </p:spPr>
      </p:pic>
      <p:pic>
        <p:nvPicPr>
          <p:cNvPr id="9" name="그림 8" descr="C:/Users/user/AppData/Roaming/PolarisOffice/ETemp/5404_21608528/fImage3003402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45" y="5456555"/>
            <a:ext cx="4467860" cy="1267460"/>
          </a:xfrm>
          <a:prstGeom prst="rect">
            <a:avLst/>
          </a:prstGeom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>
            <a:off x="1393190" y="5081270"/>
            <a:ext cx="19386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books_stock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0" y="1017905"/>
            <a:ext cx="1134110" cy="5832475"/>
          </a:xfrm>
          <a:prstGeom prst="rect">
            <a:avLst/>
          </a:prstGeom>
          <a:solidFill>
            <a:srgbClr val="21306A"/>
          </a:solidFill>
          <a:ln w="254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190095" cy="68503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7780"/>
            <a:ext cx="12190095" cy="98298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330835" y="222885"/>
            <a:ext cx="4510405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DB테이블</a:t>
            </a:r>
            <a:endParaRPr lang="ko-KR" altLang="en-US" sz="32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0" y="1017905"/>
            <a:ext cx="1134110" cy="5832475"/>
          </a:xfrm>
          <a:prstGeom prst="rect">
            <a:avLst/>
          </a:prstGeom>
          <a:solidFill>
            <a:srgbClr val="21306A"/>
          </a:solidFill>
          <a:ln w="254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402080" y="1151890"/>
            <a:ext cx="18757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order_detail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5404_21608528/fImage3471420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20" y="1602105"/>
            <a:ext cx="4686935" cy="1438910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402715" y="3152140"/>
            <a:ext cx="183134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total_sale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user/AppData/Roaming/PolarisOffice/ETemp/5404_21608528/fImage3153422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20" y="3603625"/>
            <a:ext cx="4810760" cy="12769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17780"/>
            <a:ext cx="12190095" cy="68503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17780"/>
            <a:ext cx="12190095" cy="982980"/>
          </a:xfrm>
          <a:prstGeom prst="rect">
            <a:avLst/>
          </a:prstGeom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327650" y="1259840"/>
            <a:ext cx="65595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lt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1800" b="0" strike="noStrike" cap="none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H="1">
            <a:off x="5010785" y="1699260"/>
            <a:ext cx="231140" cy="12700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>
            <a:off x="4163695" y="1870710"/>
            <a:ext cx="81978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lt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200" b="0" strike="noStrike" cap="none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178550" y="1875790"/>
            <a:ext cx="929005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lt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200" b="0" strike="noStrike" cap="none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4573270" y="2204085"/>
            <a:ext cx="1905" cy="18732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6043930" y="1713865"/>
            <a:ext cx="196850" cy="13144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4163060" y="2463165"/>
            <a:ext cx="81089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메인메뉴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2010410" y="4653915"/>
            <a:ext cx="372745" cy="79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발주관리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4982210" y="4644390"/>
            <a:ext cx="349250" cy="80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재고관리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7931150" y="4335780"/>
            <a:ext cx="328930" cy="79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판매통계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5940425" y="3488055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검색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5945505" y="4169410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등록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5945505" y="4893310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삭제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5945505" y="5663565"/>
            <a:ext cx="834390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입고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5944235" y="6407785"/>
            <a:ext cx="807085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반품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8914765" y="3472180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당일매출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8919845" y="4172585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날짜선택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8924925" y="4920615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월별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8930005" y="5649595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기간지정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>
            <a:off x="5506085" y="3625215"/>
            <a:ext cx="10795" cy="29730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5511165" y="363982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5516245" y="434022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5511800" y="506920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5516880" y="582676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5512435" y="658431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flipH="1">
            <a:off x="8456930" y="3575685"/>
            <a:ext cx="10160" cy="298894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8456930" y="359537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>
            <a:off x="8462010" y="429577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8457565" y="502475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>
            <a:off x="8443595" y="579120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flipH="1">
            <a:off x="4553585" y="2958465"/>
            <a:ext cx="10795" cy="20586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>
            <a:off x="4553585" y="5015865"/>
            <a:ext cx="353695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1572260" y="2958465"/>
            <a:ext cx="5849620" cy="2032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flipH="1">
            <a:off x="7401560" y="2948940"/>
            <a:ext cx="10795" cy="178244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/>
          <p:nvPr/>
        </p:nvCxnSpPr>
        <p:spPr>
          <a:xfrm>
            <a:off x="7401560" y="4720590"/>
            <a:ext cx="45847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 flipH="1">
            <a:off x="1567815" y="2954020"/>
            <a:ext cx="10795" cy="20586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1567815" y="5011420"/>
            <a:ext cx="353695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3074035" y="3451860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검색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3079115" y="4133215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목록추가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3079115" y="4857115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목록제외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3079115" y="5627370"/>
            <a:ext cx="834390" cy="45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발주 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리스트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077845" y="6371590"/>
            <a:ext cx="807085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발주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>
            <a:off x="2639695" y="3589020"/>
            <a:ext cx="10795" cy="29730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>
            <a:off x="2644775" y="360362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>
            <a:off x="2649855" y="430403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/>
          <p:nvPr/>
        </p:nvCxnSpPr>
        <p:spPr>
          <a:xfrm>
            <a:off x="2645410" y="503301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/>
          <p:nvPr/>
        </p:nvCxnSpPr>
        <p:spPr>
          <a:xfrm>
            <a:off x="2650490" y="5790565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/>
          <p:nvPr/>
        </p:nvCxnSpPr>
        <p:spPr>
          <a:xfrm>
            <a:off x="2646045" y="654812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>
            <a:off x="8444230" y="6559550"/>
            <a:ext cx="287020" cy="127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도형 52"/>
          <p:cNvSpPr>
            <a:spLocks/>
          </p:cNvSpPr>
          <p:nvPr/>
        </p:nvSpPr>
        <p:spPr>
          <a:xfrm>
            <a:off x="8930005" y="6301740"/>
            <a:ext cx="834390" cy="34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그래프로 보기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4090035" y="205740"/>
            <a:ext cx="359918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 흐름도</a:t>
            </a:r>
            <a:endParaRPr lang="ko-KR" altLang="en-US" sz="34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solid">
  <a:themeElements>
    <a:clrScheme name="Slipstream">
      <a:dk1>
        <a:srgbClr val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olid" id="{300B87D7-E2FC-4B0E-AEE5-12CB2579B14E}" vid="{16B3C1FA-68AE-4295-BDD6-FEF2D7A8B8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Pages>19</Pages>
  <Words>679</Words>
  <Characters>0</Characters>
  <Application>Microsoft Office PowerPoint</Application>
  <DocSecurity>0</DocSecurity>
  <PresentationFormat>와이드스크린</PresentationFormat>
  <Lines>0</Lines>
  <Paragraphs>158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</vt:lpstr>
      <vt:lpstr>맑은 고딕</vt:lpstr>
      <vt:lpstr>Arial</vt:lpstr>
      <vt:lpstr>Verdana</vt:lpstr>
      <vt:lpstr>theme solid</vt:lpstr>
      <vt:lpstr>8조 Swing Project &lt;서점 ERP 시스템&gt;</vt:lpstr>
      <vt:lpstr>PowerPoint 프레젠테이션</vt:lpstr>
      <vt:lpstr>PowerPoint 프레젠테이션</vt:lpstr>
      <vt:lpstr>개발 환경</vt:lpstr>
      <vt:lpstr>PowerPoint 프레젠테이션</vt:lpstr>
      <vt:lpstr>UML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소감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 Swing Project &lt;서점 ERP 시스템&gt;</dc:title>
  <dc:creator>김 대호</dc:creator>
  <cp:lastModifiedBy>김 대호</cp:lastModifiedBy>
  <cp:revision>15</cp:revision>
  <dcterms:modified xsi:type="dcterms:W3CDTF">2018-12-21T06:43:36Z</dcterms:modified>
</cp:coreProperties>
</file>