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2"/>
  </p:notesMasterIdLst>
  <p:sldIdLst>
    <p:sldId id="466" r:id="rId2"/>
    <p:sldId id="467" r:id="rId3"/>
    <p:sldId id="396" r:id="rId4"/>
    <p:sldId id="468" r:id="rId5"/>
    <p:sldId id="496" r:id="rId6"/>
    <p:sldId id="497" r:id="rId7"/>
    <p:sldId id="499" r:id="rId8"/>
    <p:sldId id="518" r:id="rId9"/>
    <p:sldId id="523" r:id="rId10"/>
    <p:sldId id="500" r:id="rId11"/>
    <p:sldId id="525" r:id="rId12"/>
    <p:sldId id="501" r:id="rId13"/>
    <p:sldId id="502" r:id="rId14"/>
    <p:sldId id="503" r:id="rId15"/>
    <p:sldId id="520" r:id="rId16"/>
    <p:sldId id="508" r:id="rId17"/>
    <p:sldId id="509" r:id="rId18"/>
    <p:sldId id="510" r:id="rId19"/>
    <p:sldId id="511" r:id="rId20"/>
    <p:sldId id="504" r:id="rId21"/>
    <p:sldId id="505" r:id="rId22"/>
    <p:sldId id="506" r:id="rId23"/>
    <p:sldId id="507" r:id="rId24"/>
    <p:sldId id="514" r:id="rId25"/>
    <p:sldId id="512" r:id="rId26"/>
    <p:sldId id="516" r:id="rId27"/>
    <p:sldId id="522" r:id="rId28"/>
    <p:sldId id="521" r:id="rId29"/>
    <p:sldId id="524" r:id="rId30"/>
    <p:sldId id="515" r:id="rId3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8BA1"/>
    <a:srgbClr val="77933C"/>
    <a:srgbClr val="666699"/>
    <a:srgbClr val="6600CC"/>
    <a:srgbClr val="6600FF"/>
    <a:srgbClr val="7957A3"/>
    <a:srgbClr val="006699"/>
    <a:srgbClr val="0099CC"/>
    <a:srgbClr val="36B1D2"/>
    <a:srgbClr val="93C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309" autoAdjust="0"/>
    <p:restoredTop sz="87173" autoAdjust="0"/>
  </p:normalViewPr>
  <p:slideViewPr>
    <p:cSldViewPr snapToGrid="0">
      <p:cViewPr varScale="1">
        <p:scale>
          <a:sx n="70" d="100"/>
          <a:sy n="70" d="100"/>
        </p:scale>
        <p:origin x="915" y="4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B15314-E3FC-4C9D-A25B-E4CA7D8DC52F}" type="datetimeFigureOut">
              <a:rPr lang="zh-CN" altLang="en-US" smtClean="0"/>
              <a:t>2015/12/1</a:t>
            </a:fld>
            <a:endParaRPr lang="zh-CN" alt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7BA18B-575D-47BB-8171-D715A06AABD7}" type="slidenum">
              <a:rPr lang="zh-CN" altLang="en-US" smtClean="0"/>
              <a:t>‹#›</a:t>
            </a:fld>
            <a:endParaRPr lang="zh-CN" altLang="en-US"/>
          </a:p>
        </p:txBody>
      </p:sp>
    </p:spTree>
    <p:extLst>
      <p:ext uri="{BB962C8B-B14F-4D97-AF65-F5344CB8AC3E}">
        <p14:creationId xmlns:p14="http://schemas.microsoft.com/office/powerpoint/2010/main" val="2929563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baike.baidu.com/view/553276.htm"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headEnd/>
            <a:tailEnd/>
          </a:ln>
        </p:spPr>
      </p:sp>
      <p:sp>
        <p:nvSpPr>
          <p:cNvPr id="358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smtClean="0"/>
          </a:p>
        </p:txBody>
      </p:sp>
      <p:sp>
        <p:nvSpPr>
          <p:cNvPr id="4" name="灯片编号占位符 3"/>
          <p:cNvSpPr>
            <a:spLocks noGrp="1"/>
          </p:cNvSpPr>
          <p:nvPr>
            <p:ph type="sldNum" sz="quarter" idx="5"/>
          </p:nvPr>
        </p:nvSpPr>
        <p:spPr/>
        <p:txBody>
          <a:bodyPr/>
          <a:lstStyle/>
          <a:p>
            <a:pPr>
              <a:defRPr/>
            </a:pPr>
            <a:fld id="{8185A33C-050D-4474-88AC-68CECA7F5D8A}" type="slidenum">
              <a:rPr lang="zh-CN" altLang="en-US" smtClean="0"/>
              <a:pPr>
                <a:defRPr/>
              </a:pPr>
              <a:t>1</a:t>
            </a:fld>
            <a:endParaRPr lang="zh-CN" altLang="en-US"/>
          </a:p>
        </p:txBody>
      </p:sp>
    </p:spTree>
    <p:extLst>
      <p:ext uri="{BB962C8B-B14F-4D97-AF65-F5344CB8AC3E}">
        <p14:creationId xmlns:p14="http://schemas.microsoft.com/office/powerpoint/2010/main" val="1003531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TCG</a:t>
            </a:r>
            <a:r>
              <a:rPr lang="zh-CN" altLang="en-US" dirty="0" smtClean="0"/>
              <a:t>（</a:t>
            </a:r>
            <a:r>
              <a:rPr lang="en-US" altLang="zh-CN" dirty="0" smtClean="0"/>
              <a:t>Trusted Computing Group</a:t>
            </a:r>
            <a:r>
              <a:rPr lang="zh-CN" altLang="en-US" dirty="0" smtClean="0"/>
              <a:t>）</a:t>
            </a:r>
            <a:r>
              <a:rPr lang="zh-CN" altLang="en-US" dirty="0" smtClean="0">
                <a:hlinkClick r:id="rId3"/>
              </a:rPr>
              <a:t>可信计算</a:t>
            </a:r>
            <a:r>
              <a:rPr lang="zh-CN" altLang="en-US" dirty="0" smtClean="0"/>
              <a:t>组织，</a:t>
            </a:r>
            <a:r>
              <a:rPr lang="en-US" altLang="zh-CN" dirty="0" smtClean="0"/>
              <a:t>1999</a:t>
            </a:r>
            <a:r>
              <a:rPr lang="zh-CN" altLang="en-US" dirty="0" smtClean="0"/>
              <a:t>年由</a:t>
            </a:r>
            <a:r>
              <a:rPr lang="en-US" altLang="zh-CN" dirty="0" smtClean="0"/>
              <a:t>Compaq</a:t>
            </a:r>
            <a:r>
              <a:rPr lang="zh-CN" altLang="en-US" dirty="0" smtClean="0"/>
              <a:t>、</a:t>
            </a:r>
            <a:r>
              <a:rPr lang="en-US" altLang="zh-CN" dirty="0" smtClean="0"/>
              <a:t>HP</a:t>
            </a:r>
            <a:r>
              <a:rPr lang="zh-CN" altLang="en-US" dirty="0" smtClean="0"/>
              <a:t>、</a:t>
            </a:r>
            <a:r>
              <a:rPr lang="en-US" altLang="zh-CN" dirty="0" smtClean="0"/>
              <a:t>IBM</a:t>
            </a:r>
            <a:r>
              <a:rPr lang="zh-CN" altLang="en-US" dirty="0" smtClean="0"/>
              <a:t>、</a:t>
            </a:r>
            <a:r>
              <a:rPr lang="en-US" altLang="zh-CN" dirty="0" smtClean="0"/>
              <a:t>Intel</a:t>
            </a:r>
            <a:r>
              <a:rPr lang="zh-CN" altLang="en-US" dirty="0" smtClean="0"/>
              <a:t>和</a:t>
            </a:r>
            <a:r>
              <a:rPr lang="en-US" altLang="zh-CN" dirty="0" smtClean="0"/>
              <a:t>Microsoft</a:t>
            </a:r>
            <a:r>
              <a:rPr lang="zh-CN" altLang="en-US" dirty="0" smtClean="0"/>
              <a:t>牵头组织</a:t>
            </a:r>
            <a:r>
              <a:rPr lang="en-US" altLang="zh-CN" dirty="0" smtClean="0"/>
              <a:t>TCPA( Trusted Computing Platform Alliance)</a:t>
            </a:r>
            <a:r>
              <a:rPr lang="zh-CN" altLang="en-US" dirty="0" smtClean="0"/>
              <a:t>，已发展成员</a:t>
            </a:r>
            <a:r>
              <a:rPr lang="en-US" altLang="zh-CN" dirty="0" smtClean="0"/>
              <a:t>190</a:t>
            </a:r>
            <a:r>
              <a:rPr lang="zh-CN" altLang="en-US" dirty="0" smtClean="0"/>
              <a:t>家，遍布全球各大洲主力厂商。</a:t>
            </a:r>
            <a:r>
              <a:rPr lang="en-US" altLang="zh-CN" dirty="0" smtClean="0"/>
              <a:t>TCPA</a:t>
            </a:r>
            <a:r>
              <a:rPr lang="zh-CN" altLang="en-US" dirty="0" smtClean="0"/>
              <a:t>专注于从计算平台体系结构上增强其安全性，并于</a:t>
            </a:r>
            <a:r>
              <a:rPr lang="en-US" altLang="zh-CN" dirty="0" smtClean="0"/>
              <a:t>2001</a:t>
            </a:r>
            <a:r>
              <a:rPr lang="zh-CN" altLang="en-US" dirty="0" smtClean="0"/>
              <a:t>年</a:t>
            </a:r>
            <a:r>
              <a:rPr lang="en-US" altLang="zh-CN" dirty="0" smtClean="0"/>
              <a:t>1</a:t>
            </a:r>
            <a:r>
              <a:rPr lang="zh-CN" altLang="en-US" dirty="0" smtClean="0"/>
              <a:t>月发布了可信计算平台标准规范。</a:t>
            </a:r>
            <a:r>
              <a:rPr lang="en-US" altLang="zh-CN" dirty="0" smtClean="0"/>
              <a:t>2003</a:t>
            </a:r>
            <a:r>
              <a:rPr lang="zh-CN" altLang="en-US" dirty="0" smtClean="0"/>
              <a:t>年</a:t>
            </a:r>
            <a:r>
              <a:rPr lang="en-US" altLang="zh-CN" dirty="0" smtClean="0"/>
              <a:t>3</a:t>
            </a:r>
            <a:r>
              <a:rPr lang="zh-CN" altLang="en-US" dirty="0" smtClean="0"/>
              <a:t>月</a:t>
            </a:r>
            <a:r>
              <a:rPr lang="en-US" altLang="zh-CN" dirty="0" smtClean="0"/>
              <a:t>TCPA</a:t>
            </a:r>
            <a:r>
              <a:rPr lang="zh-CN" altLang="en-US" dirty="0" smtClean="0"/>
              <a:t>改组为</a:t>
            </a:r>
            <a:r>
              <a:rPr lang="en-US" altLang="zh-CN" dirty="0" smtClean="0"/>
              <a:t>TCG(Trusted Computing Group)</a:t>
            </a:r>
            <a:r>
              <a:rPr lang="zh-CN" altLang="en-US" dirty="0" smtClean="0"/>
              <a:t>，其目的是在计算和通信系统中广泛使用基于硬件安全模块支持下的可信计算平台，以提高整体的安全性。</a:t>
            </a:r>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4</a:t>
            </a:fld>
            <a:endParaRPr lang="zh-CN" altLang="en-US"/>
          </a:p>
        </p:txBody>
      </p:sp>
    </p:spTree>
    <p:extLst>
      <p:ext uri="{BB962C8B-B14F-4D97-AF65-F5344CB8AC3E}">
        <p14:creationId xmlns:p14="http://schemas.microsoft.com/office/powerpoint/2010/main" val="3936250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2" indent="0" algn="just" defTabSz="914400" rtl="0" eaLnBrk="1" fontAlgn="auto" latinLnBrk="0" hangingPunct="1">
              <a:lnSpc>
                <a:spcPct val="100000"/>
              </a:lnSpc>
              <a:spcBef>
                <a:spcPts val="600"/>
              </a:spcBef>
              <a:spcAft>
                <a:spcPts val="600"/>
              </a:spcAft>
              <a:buClrTx/>
              <a:buSzTx/>
              <a:buFont typeface="Wingdings" panose="05000000000000000000" pitchFamily="2" charset="2"/>
              <a:buNone/>
              <a:tabLst/>
              <a:defRPr/>
            </a:pPr>
            <a:r>
              <a:rPr lang="zh-CN" altLang="zh-CN" sz="1200" kern="1200" smtClean="0">
                <a:solidFill>
                  <a:schemeClr val="tx1"/>
                </a:solidFill>
                <a:effectLst/>
                <a:latin typeface="+mn-lt"/>
                <a:ea typeface="+mn-ea"/>
                <a:cs typeface="+mn-cs"/>
              </a:rPr>
              <a:t>霍尔逻辑方法</a:t>
            </a:r>
            <a:r>
              <a:rPr lang="zh-CN" altLang="en-US" sz="1600" kern="1200" smtClean="0">
                <a:solidFill>
                  <a:schemeClr val="tx1"/>
                </a:solidFill>
                <a:effectLst/>
                <a:latin typeface="+mn-lt"/>
                <a:ea typeface="+mn-ea"/>
                <a:cs typeface="+mn-cs"/>
              </a:rPr>
              <a:t>：</a:t>
            </a:r>
            <a:endParaRPr lang="en-US" altLang="zh-CN" sz="1200" smtClean="0">
              <a:latin typeface="Times New Roman" panose="02020603050405020304" pitchFamily="18" charset="0"/>
              <a:ea typeface="+mn-ea"/>
              <a:cs typeface="Times New Roman" panose="02020603050405020304" pitchFamily="18" charset="0"/>
            </a:endParaRPr>
          </a:p>
          <a:p>
            <a:pPr algn="just">
              <a:spcBef>
                <a:spcPts val="600"/>
              </a:spcBef>
              <a:spcAft>
                <a:spcPts val="600"/>
              </a:spcAft>
              <a:buFont typeface="Wingdings" panose="05000000000000000000" pitchFamily="2" charset="2"/>
              <a:buNone/>
            </a:pPr>
            <a:r>
              <a:rPr lang="zh-CN" altLang="en-US" sz="1200" dirty="0" smtClean="0">
                <a:latin typeface="Times New Roman" panose="02020603050405020304" pitchFamily="18" charset="0"/>
                <a:ea typeface="+mn-ea"/>
                <a:cs typeface="Times New Roman" panose="02020603050405020304" pitchFamily="18" charset="0"/>
              </a:rPr>
              <a:t>程序规约：对程序（记为</a:t>
            </a:r>
            <a:r>
              <a:rPr lang="en-US" altLang="zh-CN" sz="1200" dirty="0" smtClean="0">
                <a:latin typeface="Times New Roman" panose="02020603050405020304" pitchFamily="18" charset="0"/>
                <a:ea typeface="+mn-ea"/>
                <a:cs typeface="Times New Roman" panose="02020603050405020304" pitchFamily="18" charset="0"/>
              </a:rPr>
              <a:t>C</a:t>
            </a:r>
            <a:r>
              <a:rPr lang="zh-CN" altLang="en-US" sz="1200" dirty="0" smtClean="0">
                <a:latin typeface="Times New Roman" panose="02020603050405020304" pitchFamily="18" charset="0"/>
                <a:ea typeface="+mn-ea"/>
                <a:cs typeface="Times New Roman" panose="02020603050405020304" pitchFamily="18" charset="0"/>
              </a:rPr>
              <a:t>）所实现功能的精确描述，由程序的</a:t>
            </a:r>
            <a:r>
              <a:rPr lang="zh-CN" altLang="en-US" sz="1200" dirty="0" smtClean="0">
                <a:solidFill>
                  <a:srgbClr val="FF0000"/>
                </a:solidFill>
                <a:latin typeface="Times New Roman" panose="02020603050405020304" pitchFamily="18" charset="0"/>
                <a:ea typeface="+mn-ea"/>
                <a:cs typeface="Times New Roman" panose="02020603050405020304" pitchFamily="18" charset="0"/>
              </a:rPr>
              <a:t>前置断言</a:t>
            </a:r>
            <a:r>
              <a:rPr lang="zh-CN" altLang="en-US" sz="1200" dirty="0" smtClean="0">
                <a:latin typeface="Times New Roman" panose="02020603050405020304" pitchFamily="18" charset="0"/>
                <a:ea typeface="+mn-ea"/>
                <a:cs typeface="Times New Roman" panose="02020603050405020304" pitchFamily="18" charset="0"/>
              </a:rPr>
              <a:t>和</a:t>
            </a:r>
            <a:r>
              <a:rPr lang="zh-CN" altLang="en-US" sz="1200" dirty="0" smtClean="0">
                <a:solidFill>
                  <a:srgbClr val="FF0000"/>
                </a:solidFill>
                <a:latin typeface="Times New Roman" panose="02020603050405020304" pitchFamily="18" charset="0"/>
                <a:ea typeface="+mn-ea"/>
                <a:cs typeface="Times New Roman" panose="02020603050405020304" pitchFamily="18" charset="0"/>
              </a:rPr>
              <a:t>后置断言</a:t>
            </a:r>
            <a:r>
              <a:rPr lang="zh-CN" altLang="en-US" sz="1200" dirty="0" smtClean="0">
                <a:latin typeface="Times New Roman" panose="02020603050405020304" pitchFamily="18" charset="0"/>
                <a:ea typeface="+mn-ea"/>
                <a:cs typeface="Times New Roman" panose="02020603050405020304" pitchFamily="18" charset="0"/>
              </a:rPr>
              <a:t>组成，形如 </a:t>
            </a:r>
            <a:r>
              <a:rPr lang="en-US" altLang="zh-CN" sz="1200" dirty="0" smtClean="0">
                <a:latin typeface="Times New Roman" panose="02020603050405020304" pitchFamily="18" charset="0"/>
                <a:ea typeface="+mn-ea"/>
                <a:cs typeface="Times New Roman" panose="02020603050405020304" pitchFamily="18" charset="0"/>
              </a:rPr>
              <a:t>P { C } Q </a:t>
            </a:r>
            <a:r>
              <a:rPr lang="zh-CN" altLang="en-US" sz="1200" dirty="0" smtClean="0">
                <a:latin typeface="Times New Roman" panose="02020603050405020304" pitchFamily="18" charset="0"/>
                <a:ea typeface="+mn-ea"/>
                <a:cs typeface="Times New Roman" panose="02020603050405020304" pitchFamily="18" charset="0"/>
              </a:rPr>
              <a:t>三元组。</a:t>
            </a:r>
            <a:endParaRPr lang="en-US" altLang="zh-CN" sz="1200" dirty="0" smtClean="0">
              <a:latin typeface="Times New Roman" panose="02020603050405020304" pitchFamily="18" charset="0"/>
              <a:ea typeface="+mn-ea"/>
              <a:cs typeface="Times New Roman" panose="02020603050405020304" pitchFamily="18" charset="0"/>
            </a:endParaRPr>
          </a:p>
          <a:p>
            <a:pPr algn="just">
              <a:spcBef>
                <a:spcPts val="600"/>
              </a:spcBef>
              <a:spcAft>
                <a:spcPts val="600"/>
              </a:spcAft>
              <a:buFont typeface="Wingdings" panose="05000000000000000000" pitchFamily="2" charset="2"/>
              <a:buNone/>
            </a:pPr>
            <a:r>
              <a:rPr lang="zh-CN" altLang="en-US" sz="1200" dirty="0" smtClean="0">
                <a:latin typeface="Times New Roman" panose="02020603050405020304" pitchFamily="18" charset="0"/>
                <a:ea typeface="+mn-ea"/>
                <a:cs typeface="Times New Roman" panose="02020603050405020304" pitchFamily="18" charset="0"/>
              </a:rPr>
              <a:t>前置断言：程序</a:t>
            </a:r>
            <a:r>
              <a:rPr lang="en-US" altLang="zh-CN" sz="1200" dirty="0" smtClean="0">
                <a:latin typeface="Times New Roman" panose="02020603050405020304" pitchFamily="18" charset="0"/>
                <a:ea typeface="+mn-ea"/>
                <a:cs typeface="Times New Roman" panose="02020603050405020304" pitchFamily="18" charset="0"/>
              </a:rPr>
              <a:t>C</a:t>
            </a:r>
            <a:r>
              <a:rPr lang="zh-CN" altLang="en-US" sz="1200" dirty="0" smtClean="0">
                <a:latin typeface="Times New Roman" panose="02020603050405020304" pitchFamily="18" charset="0"/>
                <a:ea typeface="+mn-ea"/>
                <a:cs typeface="Times New Roman" panose="02020603050405020304" pitchFamily="18" charset="0"/>
              </a:rPr>
              <a:t>执行前应满足的条件，记为</a:t>
            </a:r>
            <a:r>
              <a:rPr lang="en-US" altLang="zh-CN" sz="1200" dirty="0" smtClean="0">
                <a:latin typeface="Times New Roman" panose="02020603050405020304" pitchFamily="18" charset="0"/>
                <a:ea typeface="+mn-ea"/>
                <a:cs typeface="Times New Roman" panose="02020603050405020304" pitchFamily="18" charset="0"/>
              </a:rPr>
              <a:t>P</a:t>
            </a:r>
            <a:r>
              <a:rPr lang="zh-CN" altLang="en-US" sz="1200" dirty="0" smtClean="0">
                <a:latin typeface="Times New Roman" panose="02020603050405020304" pitchFamily="18" charset="0"/>
                <a:ea typeface="+mn-ea"/>
                <a:cs typeface="Times New Roman" panose="02020603050405020304" pitchFamily="18" charset="0"/>
              </a:rPr>
              <a:t>。</a:t>
            </a:r>
            <a:endParaRPr lang="en-US" altLang="zh-CN" sz="1200" dirty="0" smtClean="0">
              <a:latin typeface="Times New Roman" panose="02020603050405020304" pitchFamily="18" charset="0"/>
              <a:ea typeface="+mn-ea"/>
              <a:cs typeface="Times New Roman" panose="02020603050405020304" pitchFamily="18" charset="0"/>
            </a:endParaRPr>
          </a:p>
          <a:p>
            <a:pPr algn="just">
              <a:spcBef>
                <a:spcPts val="600"/>
              </a:spcBef>
              <a:spcAft>
                <a:spcPts val="600"/>
              </a:spcAft>
              <a:buFont typeface="Wingdings" panose="05000000000000000000" pitchFamily="2" charset="2"/>
              <a:buNone/>
            </a:pPr>
            <a:r>
              <a:rPr lang="zh-CN" altLang="en-US" sz="1200" dirty="0" smtClean="0">
                <a:latin typeface="Times New Roman" panose="02020603050405020304" pitchFamily="18" charset="0"/>
                <a:ea typeface="+mn-ea"/>
                <a:cs typeface="Times New Roman" panose="02020603050405020304" pitchFamily="18" charset="0"/>
              </a:rPr>
              <a:t>后置断言：程序</a:t>
            </a:r>
            <a:r>
              <a:rPr lang="en-US" altLang="zh-CN" sz="1200" dirty="0" smtClean="0">
                <a:latin typeface="Times New Roman" panose="02020603050405020304" pitchFamily="18" charset="0"/>
                <a:ea typeface="+mn-ea"/>
                <a:cs typeface="Times New Roman" panose="02020603050405020304" pitchFamily="18" charset="0"/>
              </a:rPr>
              <a:t>C</a:t>
            </a:r>
            <a:r>
              <a:rPr lang="zh-CN" altLang="en-US" sz="1200" dirty="0" smtClean="0">
                <a:latin typeface="Times New Roman" panose="02020603050405020304" pitchFamily="18" charset="0"/>
                <a:ea typeface="+mn-ea"/>
                <a:cs typeface="Times New Roman" panose="02020603050405020304" pitchFamily="18" charset="0"/>
              </a:rPr>
              <a:t>执行后应满足的条件，记为</a:t>
            </a:r>
            <a:r>
              <a:rPr lang="en-US" altLang="zh-CN" sz="1200" dirty="0" smtClean="0">
                <a:latin typeface="Times New Roman" panose="02020603050405020304" pitchFamily="18" charset="0"/>
                <a:ea typeface="+mn-ea"/>
                <a:cs typeface="Times New Roman" panose="02020603050405020304" pitchFamily="18" charset="0"/>
              </a:rPr>
              <a:t>Q</a:t>
            </a:r>
            <a:r>
              <a:rPr lang="zh-CN" altLang="en-US" sz="1200" dirty="0" smtClean="0">
                <a:latin typeface="Times New Roman" panose="02020603050405020304" pitchFamily="18" charset="0"/>
                <a:ea typeface="+mn-ea"/>
                <a:cs typeface="Times New Roman" panose="02020603050405020304" pitchFamily="18" charset="0"/>
              </a:rPr>
              <a:t>。</a:t>
            </a:r>
            <a:endParaRPr lang="en-US" altLang="zh-CN" sz="1200" dirty="0" smtClean="0">
              <a:latin typeface="Times New Roman" panose="02020603050405020304" pitchFamily="18" charset="0"/>
              <a:ea typeface="+mn-ea"/>
              <a:cs typeface="Times New Roman" panose="02020603050405020304" pitchFamily="18" charset="0"/>
            </a:endParaRPr>
          </a:p>
          <a:p>
            <a:pPr algn="just">
              <a:spcBef>
                <a:spcPts val="600"/>
              </a:spcBef>
              <a:spcAft>
                <a:spcPts val="600"/>
              </a:spcAft>
              <a:buFont typeface="Wingdings" panose="05000000000000000000" pitchFamily="2" charset="2"/>
              <a:buNone/>
            </a:pPr>
            <a:r>
              <a:rPr lang="zh-CN" altLang="en-US" sz="1200" dirty="0" smtClean="0">
                <a:latin typeface="Times New Roman" panose="02020603050405020304" pitchFamily="18" charset="0"/>
                <a:ea typeface="+mn-ea"/>
                <a:cs typeface="Times New Roman" panose="02020603050405020304" pitchFamily="18" charset="0"/>
              </a:rPr>
              <a:t>部分正确性：</a:t>
            </a:r>
            <a:r>
              <a:rPr lang="zh-CN" altLang="zh-CN" sz="1200" dirty="0" smtClean="0">
                <a:latin typeface="Times New Roman" panose="02020603050405020304" pitchFamily="18" charset="0"/>
                <a:ea typeface="+mn-ea"/>
                <a:cs typeface="Times New Roman" panose="02020603050405020304" pitchFamily="18" charset="0"/>
              </a:rPr>
              <a:t>若</a:t>
            </a:r>
            <a:r>
              <a:rPr lang="en-US" altLang="zh-CN" sz="1200" dirty="0" smtClean="0">
                <a:latin typeface="Times New Roman" panose="02020603050405020304" pitchFamily="18" charset="0"/>
                <a:ea typeface="+mn-ea"/>
                <a:cs typeface="Times New Roman" panose="02020603050405020304" pitchFamily="18" charset="0"/>
              </a:rPr>
              <a:t>C</a:t>
            </a:r>
            <a:r>
              <a:rPr lang="zh-CN" altLang="zh-CN" sz="1200" dirty="0" smtClean="0">
                <a:latin typeface="Times New Roman" panose="02020603050405020304" pitchFamily="18" charset="0"/>
                <a:ea typeface="+mn-ea"/>
                <a:cs typeface="Times New Roman" panose="02020603050405020304" pitchFamily="18" charset="0"/>
              </a:rPr>
              <a:t>的执行开始于一个满足</a:t>
            </a:r>
            <a:r>
              <a:rPr lang="en-US" altLang="zh-CN" sz="1200" dirty="0" smtClean="0">
                <a:latin typeface="Times New Roman" panose="02020603050405020304" pitchFamily="18" charset="0"/>
                <a:ea typeface="+mn-ea"/>
                <a:cs typeface="Times New Roman" panose="02020603050405020304" pitchFamily="18" charset="0"/>
              </a:rPr>
              <a:t>P</a:t>
            </a:r>
            <a:r>
              <a:rPr lang="zh-CN" altLang="zh-CN" sz="1200" dirty="0" smtClean="0">
                <a:latin typeface="Times New Roman" panose="02020603050405020304" pitchFamily="18" charset="0"/>
                <a:ea typeface="+mn-ea"/>
                <a:cs typeface="Times New Roman" panose="02020603050405020304" pitchFamily="18" charset="0"/>
              </a:rPr>
              <a:t>的状态，</a:t>
            </a:r>
            <a:r>
              <a:rPr lang="zh-CN" altLang="zh-CN" sz="1200" dirty="0" smtClean="0">
                <a:solidFill>
                  <a:srgbClr val="FF0000"/>
                </a:solidFill>
                <a:latin typeface="Times New Roman" panose="02020603050405020304" pitchFamily="18" charset="0"/>
                <a:ea typeface="+mn-ea"/>
                <a:cs typeface="Times New Roman" panose="02020603050405020304" pitchFamily="18" charset="0"/>
              </a:rPr>
              <a:t>若</a:t>
            </a:r>
            <a:r>
              <a:rPr lang="en-US" altLang="zh-CN" sz="1200" dirty="0" smtClean="0">
                <a:solidFill>
                  <a:srgbClr val="FF0000"/>
                </a:solidFill>
                <a:latin typeface="Times New Roman" panose="02020603050405020304" pitchFamily="18" charset="0"/>
                <a:ea typeface="+mn-ea"/>
                <a:cs typeface="Times New Roman" panose="02020603050405020304" pitchFamily="18" charset="0"/>
              </a:rPr>
              <a:t>C</a:t>
            </a:r>
            <a:r>
              <a:rPr lang="zh-CN" altLang="zh-CN" sz="1200" dirty="0" smtClean="0">
                <a:solidFill>
                  <a:srgbClr val="FF0000"/>
                </a:solidFill>
                <a:latin typeface="Times New Roman" panose="02020603050405020304" pitchFamily="18" charset="0"/>
                <a:ea typeface="+mn-ea"/>
                <a:cs typeface="Times New Roman" panose="02020603050405020304" pitchFamily="18" charset="0"/>
              </a:rPr>
              <a:t>的执行能够终止</a:t>
            </a:r>
            <a:r>
              <a:rPr lang="zh-CN" altLang="zh-CN" sz="1200" dirty="0" smtClean="0">
                <a:latin typeface="Times New Roman" panose="02020603050405020304" pitchFamily="18" charset="0"/>
                <a:ea typeface="+mn-ea"/>
                <a:cs typeface="Times New Roman" panose="02020603050405020304" pitchFamily="18" charset="0"/>
              </a:rPr>
              <a:t>，则终止时的结果状态一定满足</a:t>
            </a:r>
            <a:r>
              <a:rPr lang="en-US" altLang="zh-CN" sz="1200" dirty="0" smtClean="0">
                <a:latin typeface="Times New Roman" panose="02020603050405020304" pitchFamily="18" charset="0"/>
                <a:ea typeface="+mn-ea"/>
                <a:cs typeface="Times New Roman" panose="02020603050405020304" pitchFamily="18" charset="0"/>
              </a:rPr>
              <a:t>Q</a:t>
            </a:r>
            <a:r>
              <a:rPr lang="zh-CN" altLang="en-US" sz="1200" dirty="0" smtClean="0">
                <a:latin typeface="Times New Roman" panose="02020603050405020304" pitchFamily="18" charset="0"/>
                <a:ea typeface="+mn-ea"/>
                <a:cs typeface="Times New Roman" panose="02020603050405020304" pitchFamily="18" charset="0"/>
              </a:rPr>
              <a:t>。</a:t>
            </a:r>
            <a:endParaRPr lang="en-US" altLang="zh-CN" sz="1200" dirty="0" smtClean="0">
              <a:latin typeface="Times New Roman" panose="02020603050405020304" pitchFamily="18" charset="0"/>
              <a:ea typeface="+mn-ea"/>
              <a:cs typeface="Times New Roman" panose="02020603050405020304" pitchFamily="18" charset="0"/>
            </a:endParaRPr>
          </a:p>
          <a:p>
            <a:pPr algn="just">
              <a:spcBef>
                <a:spcPts val="600"/>
              </a:spcBef>
              <a:spcAft>
                <a:spcPts val="600"/>
              </a:spcAft>
              <a:buFont typeface="Wingdings" panose="05000000000000000000" pitchFamily="2" charset="2"/>
              <a:buNone/>
            </a:pPr>
            <a:r>
              <a:rPr lang="zh-CN" altLang="en-US" sz="1200" dirty="0" smtClean="0">
                <a:latin typeface="Times New Roman" panose="02020603050405020304" pitchFamily="18" charset="0"/>
                <a:ea typeface="+mn-ea"/>
                <a:cs typeface="Times New Roman" panose="02020603050405020304" pitchFamily="18" charset="0"/>
              </a:rPr>
              <a:t>完全正确性：</a:t>
            </a:r>
            <a:r>
              <a:rPr lang="zh-CN" altLang="zh-CN" sz="1200" dirty="0" smtClean="0">
                <a:latin typeface="Times New Roman" panose="02020603050405020304" pitchFamily="18" charset="0"/>
                <a:ea typeface="+mn-ea"/>
                <a:cs typeface="Times New Roman" panose="02020603050405020304" pitchFamily="18" charset="0"/>
              </a:rPr>
              <a:t>若</a:t>
            </a:r>
            <a:r>
              <a:rPr lang="en-US" altLang="zh-CN" sz="1200" dirty="0" smtClean="0">
                <a:latin typeface="Times New Roman" panose="02020603050405020304" pitchFamily="18" charset="0"/>
                <a:ea typeface="+mn-ea"/>
                <a:cs typeface="Times New Roman" panose="02020603050405020304" pitchFamily="18" charset="0"/>
              </a:rPr>
              <a:t>C</a:t>
            </a:r>
            <a:r>
              <a:rPr lang="zh-CN" altLang="zh-CN" sz="1200" dirty="0" smtClean="0">
                <a:latin typeface="Times New Roman" panose="02020603050405020304" pitchFamily="18" charset="0"/>
                <a:ea typeface="+mn-ea"/>
                <a:cs typeface="Times New Roman" panose="02020603050405020304" pitchFamily="18" charset="0"/>
              </a:rPr>
              <a:t>的执行开始于一个满足</a:t>
            </a:r>
            <a:r>
              <a:rPr lang="en-US" altLang="zh-CN" sz="1200" dirty="0" smtClean="0">
                <a:latin typeface="Times New Roman" panose="02020603050405020304" pitchFamily="18" charset="0"/>
                <a:ea typeface="+mn-ea"/>
                <a:cs typeface="Times New Roman" panose="02020603050405020304" pitchFamily="18" charset="0"/>
              </a:rPr>
              <a:t>P</a:t>
            </a:r>
            <a:r>
              <a:rPr lang="zh-CN" altLang="zh-CN" sz="1200" dirty="0" smtClean="0">
                <a:latin typeface="Times New Roman" panose="02020603050405020304" pitchFamily="18" charset="0"/>
                <a:ea typeface="+mn-ea"/>
                <a:cs typeface="Times New Roman" panose="02020603050405020304" pitchFamily="18" charset="0"/>
              </a:rPr>
              <a:t>的状态，</a:t>
            </a:r>
            <a:r>
              <a:rPr lang="zh-CN" altLang="zh-CN" sz="1200" dirty="0" smtClean="0">
                <a:solidFill>
                  <a:srgbClr val="FF0000"/>
                </a:solidFill>
                <a:latin typeface="Times New Roman" panose="02020603050405020304" pitchFamily="18" charset="0"/>
                <a:ea typeface="+mn-ea"/>
                <a:cs typeface="Times New Roman" panose="02020603050405020304" pitchFamily="18" charset="0"/>
              </a:rPr>
              <a:t>且</a:t>
            </a:r>
            <a:r>
              <a:rPr lang="en-US" altLang="zh-CN" sz="1200" dirty="0" smtClean="0">
                <a:solidFill>
                  <a:srgbClr val="FF0000"/>
                </a:solidFill>
                <a:latin typeface="Times New Roman" panose="02020603050405020304" pitchFamily="18" charset="0"/>
                <a:ea typeface="+mn-ea"/>
                <a:cs typeface="Times New Roman" panose="02020603050405020304" pitchFamily="18" charset="0"/>
              </a:rPr>
              <a:t>C</a:t>
            </a:r>
            <a:r>
              <a:rPr lang="zh-CN" altLang="zh-CN" sz="1200" dirty="0" smtClean="0">
                <a:solidFill>
                  <a:srgbClr val="FF0000"/>
                </a:solidFill>
                <a:latin typeface="Times New Roman" panose="02020603050405020304" pitchFamily="18" charset="0"/>
                <a:ea typeface="+mn-ea"/>
                <a:cs typeface="Times New Roman" panose="02020603050405020304" pitchFamily="18" charset="0"/>
              </a:rPr>
              <a:t>的执行必定能终止</a:t>
            </a:r>
            <a:r>
              <a:rPr lang="zh-CN" altLang="zh-CN" sz="1200" dirty="0" smtClean="0">
                <a:latin typeface="Times New Roman" panose="02020603050405020304" pitchFamily="18" charset="0"/>
                <a:ea typeface="+mn-ea"/>
                <a:cs typeface="Times New Roman" panose="02020603050405020304" pitchFamily="18" charset="0"/>
              </a:rPr>
              <a:t>，则终止时的结果状态一定满足</a:t>
            </a:r>
            <a:r>
              <a:rPr lang="en-US" altLang="zh-CN" sz="1200" dirty="0" smtClean="0">
                <a:latin typeface="Times New Roman" panose="02020603050405020304" pitchFamily="18" charset="0"/>
                <a:ea typeface="+mn-ea"/>
                <a:cs typeface="Times New Roman" panose="02020603050405020304" pitchFamily="18" charset="0"/>
              </a:rPr>
              <a:t>Q</a:t>
            </a:r>
            <a:r>
              <a:rPr lang="zh-CN" altLang="en-US" sz="1200" dirty="0" smtClean="0">
                <a:latin typeface="Times New Roman" panose="02020603050405020304" pitchFamily="18" charset="0"/>
                <a:ea typeface="+mn-ea"/>
                <a:cs typeface="Times New Roman" panose="02020603050405020304" pitchFamily="18" charset="0"/>
              </a:rPr>
              <a:t>。</a:t>
            </a:r>
            <a:endParaRPr lang="en-US" altLang="zh-CN" sz="1200" dirty="0" smtClean="0">
              <a:latin typeface="Times New Roman" panose="02020603050405020304" pitchFamily="18" charset="0"/>
              <a:ea typeface="+mn-ea"/>
              <a:cs typeface="Times New Roman" panose="02020603050405020304" pitchFamily="18" charset="0"/>
            </a:endParaRPr>
          </a:p>
          <a:p>
            <a:pPr algn="just">
              <a:spcBef>
                <a:spcPts val="600"/>
              </a:spcBef>
              <a:spcAft>
                <a:spcPts val="600"/>
              </a:spcAft>
              <a:buFont typeface="Wingdings" panose="05000000000000000000" pitchFamily="2" charset="2"/>
              <a:buNone/>
            </a:pPr>
            <a:r>
              <a:rPr lang="zh-CN" altLang="zh-CN" sz="1200" dirty="0" smtClean="0">
                <a:latin typeface="Times New Roman" panose="02020603050405020304" pitchFamily="18" charset="0"/>
                <a:ea typeface="+mn-ea"/>
                <a:cs typeface="Times New Roman" panose="02020603050405020304" pitchFamily="18" charset="0"/>
              </a:rPr>
              <a:t>一个程序的完全正确，等价于该程序是部分正确的，同时又是终止的</a:t>
            </a:r>
            <a:r>
              <a:rPr lang="zh-CN" altLang="en-US" sz="1200" dirty="0" smtClean="0">
                <a:latin typeface="Times New Roman" panose="02020603050405020304" pitchFamily="18" charset="0"/>
                <a:ea typeface="+mn-ea"/>
                <a:cs typeface="Times New Roman" panose="02020603050405020304" pitchFamily="18" charset="0"/>
              </a:rPr>
              <a:t>。</a:t>
            </a:r>
            <a:endParaRPr lang="en-US" altLang="zh-CN" sz="1200" dirty="0" smtClean="0">
              <a:latin typeface="Times New Roman" panose="02020603050405020304" pitchFamily="18" charset="0"/>
              <a:ea typeface="+mn-ea"/>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10</a:t>
            </a:fld>
            <a:endParaRPr lang="zh-CN" altLang="en-US"/>
          </a:p>
        </p:txBody>
      </p:sp>
    </p:spTree>
    <p:extLst>
      <p:ext uri="{BB962C8B-B14F-4D97-AF65-F5344CB8AC3E}">
        <p14:creationId xmlns:p14="http://schemas.microsoft.com/office/powerpoint/2010/main" val="4039122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11</a:t>
            </a:fld>
            <a:endParaRPr lang="zh-CN" altLang="en-US"/>
          </a:p>
        </p:txBody>
      </p:sp>
    </p:spTree>
    <p:extLst>
      <p:ext uri="{BB962C8B-B14F-4D97-AF65-F5344CB8AC3E}">
        <p14:creationId xmlns:p14="http://schemas.microsoft.com/office/powerpoint/2010/main" val="26483006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12</a:t>
            </a:fld>
            <a:endParaRPr lang="zh-CN" altLang="en-US"/>
          </a:p>
        </p:txBody>
      </p:sp>
    </p:spTree>
    <p:extLst>
      <p:ext uri="{BB962C8B-B14F-4D97-AF65-F5344CB8AC3E}">
        <p14:creationId xmlns:p14="http://schemas.microsoft.com/office/powerpoint/2010/main" val="224982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16</a:t>
            </a:fld>
            <a:endParaRPr lang="zh-CN" altLang="en-US"/>
          </a:p>
        </p:txBody>
      </p:sp>
    </p:spTree>
    <p:extLst>
      <p:ext uri="{BB962C8B-B14F-4D97-AF65-F5344CB8AC3E}">
        <p14:creationId xmlns:p14="http://schemas.microsoft.com/office/powerpoint/2010/main" val="27671541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72E11D1-6430-406E-A9B6-6C4A33BA1135}" type="slidenum">
              <a:rPr lang="zh-CN" altLang="en-US" smtClean="0"/>
              <a:pPr>
                <a:defRPr/>
              </a:pPr>
              <a:t>30</a:t>
            </a:fld>
            <a:endParaRPr lang="zh-CN" altLang="en-US"/>
          </a:p>
        </p:txBody>
      </p:sp>
    </p:spTree>
    <p:extLst>
      <p:ext uri="{BB962C8B-B14F-4D97-AF65-F5344CB8AC3E}">
        <p14:creationId xmlns:p14="http://schemas.microsoft.com/office/powerpoint/2010/main" val="16427562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11.jpeg"/><Relationship Id="rId4"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png"/><Relationship Id="rId7" Type="http://schemas.openxmlformats.org/officeDocument/2006/relationships/image" Target="../media/image17.jpe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 Id="rId9" Type="http://schemas.openxmlformats.org/officeDocument/2006/relationships/image" Target="../media/image19.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57059" name="Group 35"/>
          <p:cNvGrpSpPr>
            <a:grpSpLocks/>
          </p:cNvGrpSpPr>
          <p:nvPr/>
        </p:nvGrpSpPr>
        <p:grpSpPr bwMode="auto">
          <a:xfrm>
            <a:off x="0" y="0"/>
            <a:ext cx="9144000" cy="1185863"/>
            <a:chOff x="0" y="0"/>
            <a:chExt cx="5760" cy="747"/>
          </a:xfrm>
        </p:grpSpPr>
        <p:pic>
          <p:nvPicPr>
            <p:cNvPr id="257057" name="Picture 33" descr="snap"/>
            <p:cNvPicPr>
              <a:picLocks noChangeAspect="1" noChangeArrowheads="1"/>
            </p:cNvPicPr>
            <p:nvPr userDrawn="1"/>
          </p:nvPicPr>
          <p:blipFill>
            <a:blip r:embed="rId2"/>
            <a:srcRect/>
            <a:stretch>
              <a:fillRect/>
            </a:stretch>
          </p:blipFill>
          <p:spPr bwMode="auto">
            <a:xfrm>
              <a:off x="0" y="0"/>
              <a:ext cx="5760" cy="747"/>
            </a:xfrm>
            <a:prstGeom prst="rect">
              <a:avLst/>
            </a:prstGeom>
            <a:noFill/>
          </p:spPr>
        </p:pic>
        <p:sp>
          <p:nvSpPr>
            <p:cNvPr id="257058" name="Rectangle 34"/>
            <p:cNvSpPr>
              <a:spLocks noChangeArrowheads="1"/>
            </p:cNvSpPr>
            <p:nvPr userDrawn="1"/>
          </p:nvSpPr>
          <p:spPr bwMode="auto">
            <a:xfrm>
              <a:off x="0" y="0"/>
              <a:ext cx="5760" cy="618"/>
            </a:xfrm>
            <a:prstGeom prst="rect">
              <a:avLst/>
            </a:prstGeom>
            <a:solidFill>
              <a:schemeClr val="bg1"/>
            </a:solidFill>
            <a:ln w="9525">
              <a:noFill/>
              <a:miter lim="800000"/>
              <a:headEnd/>
              <a:tailEnd/>
            </a:ln>
            <a:effectLst/>
          </p:spPr>
          <p:txBody>
            <a:bodyPr wrap="none" anchor="ctr"/>
            <a:lstStyle/>
            <a:p>
              <a:endParaRPr lang="zh-CN" altLang="en-US"/>
            </a:p>
          </p:txBody>
        </p:sp>
      </p:grpSp>
      <p:pic>
        <p:nvPicPr>
          <p:cNvPr id="257026" name="Picture 2" descr="low-line"/>
          <p:cNvPicPr>
            <a:picLocks noChangeAspect="1" noChangeArrowheads="1"/>
          </p:cNvPicPr>
          <p:nvPr/>
        </p:nvPicPr>
        <p:blipFill>
          <a:blip r:embed="rId3"/>
          <a:srcRect/>
          <a:stretch>
            <a:fillRect/>
          </a:stretch>
        </p:blipFill>
        <p:spPr bwMode="auto">
          <a:xfrm>
            <a:off x="0" y="6548438"/>
            <a:ext cx="9144000" cy="336550"/>
          </a:xfrm>
          <a:prstGeom prst="rect">
            <a:avLst/>
          </a:prstGeom>
          <a:noFill/>
        </p:spPr>
      </p:pic>
      <p:sp>
        <p:nvSpPr>
          <p:cNvPr id="257027" name="Rectangle 3"/>
          <p:cNvSpPr>
            <a:spLocks noGrp="1" noChangeArrowheads="1"/>
          </p:cNvSpPr>
          <p:nvPr>
            <p:ph type="ctrTitle"/>
          </p:nvPr>
        </p:nvSpPr>
        <p:spPr>
          <a:xfrm>
            <a:off x="685800" y="1844675"/>
            <a:ext cx="7772400" cy="1470025"/>
          </a:xfrm>
        </p:spPr>
        <p:txBody>
          <a:bodyPr/>
          <a:lstStyle>
            <a:lvl1pPr>
              <a:defRPr/>
            </a:lvl1pPr>
          </a:lstStyle>
          <a:p>
            <a:r>
              <a:rPr lang="en-US" altLang="zh-CN" smtClean="0"/>
              <a:t>Click to edit Master title style</a:t>
            </a:r>
            <a:endParaRPr lang="zh-CN" altLang="en-US"/>
          </a:p>
        </p:txBody>
      </p:sp>
      <p:sp>
        <p:nvSpPr>
          <p:cNvPr id="257029" name="Rectangle 5"/>
          <p:cNvSpPr>
            <a:spLocks noGrp="1" noChangeArrowheads="1"/>
          </p:cNvSpPr>
          <p:nvPr>
            <p:ph type="dt" sz="half" idx="2"/>
          </p:nvPr>
        </p:nvSpPr>
        <p:spPr>
          <a:xfrm>
            <a:off x="107950" y="6616700"/>
            <a:ext cx="2133600" cy="268288"/>
          </a:xfrm>
        </p:spPr>
        <p:txBody>
          <a:bodyPr/>
          <a:lstStyle>
            <a:lvl1pPr>
              <a:defRPr sz="1400">
                <a:latin typeface="Arial Unicode MS" pitchFamily="34" charset="-122"/>
                <a:ea typeface="Arial Unicode MS" pitchFamily="34" charset="-122"/>
                <a:cs typeface="Arial Unicode MS" pitchFamily="34" charset="-122"/>
              </a:defRPr>
            </a:lvl1pPr>
          </a:lstStyle>
          <a:p>
            <a:fld id="{236DEB8F-1078-4B41-AFE9-1FE79B8C146D}" type="datetimeFigureOut">
              <a:rPr lang="zh-CN" altLang="en-US" smtClean="0"/>
              <a:t>2015/12/1</a:t>
            </a:fld>
            <a:endParaRPr lang="zh-CN" altLang="en-US"/>
          </a:p>
        </p:txBody>
      </p:sp>
      <p:sp>
        <p:nvSpPr>
          <p:cNvPr id="257030" name="Rectangle 6"/>
          <p:cNvSpPr>
            <a:spLocks noGrp="1" noChangeArrowheads="1"/>
          </p:cNvSpPr>
          <p:nvPr>
            <p:ph type="ftr" sz="quarter" idx="3"/>
          </p:nvPr>
        </p:nvSpPr>
        <p:spPr>
          <a:xfrm>
            <a:off x="2397125" y="6597650"/>
            <a:ext cx="5054600" cy="287338"/>
          </a:xfrm>
        </p:spPr>
        <p:txBody>
          <a:bodyPr/>
          <a:lstStyle>
            <a:lvl1pPr algn="l">
              <a:defRPr sz="1400"/>
            </a:lvl1pPr>
          </a:lstStyle>
          <a:p>
            <a:endParaRPr lang="zh-CN" altLang="en-US"/>
          </a:p>
        </p:txBody>
      </p:sp>
      <p:sp>
        <p:nvSpPr>
          <p:cNvPr id="257031" name="Rectangle 7"/>
          <p:cNvSpPr>
            <a:spLocks noGrp="1" noChangeArrowheads="1"/>
          </p:cNvSpPr>
          <p:nvPr>
            <p:ph type="sldNum" sz="quarter" idx="4"/>
          </p:nvPr>
        </p:nvSpPr>
        <p:spPr>
          <a:xfrm>
            <a:off x="7524750" y="6616700"/>
            <a:ext cx="1439863" cy="241300"/>
          </a:xfrm>
        </p:spPr>
        <p:txBody>
          <a:bodyPr/>
          <a:lstStyle>
            <a:lvl1pPr>
              <a:defRPr sz="1400"/>
            </a:lvl1pPr>
          </a:lstStyle>
          <a:p>
            <a:fld id="{D2227D96-17AF-418A-83B7-8F6D78FA7CDB}" type="slidenum">
              <a:rPr lang="zh-CN" altLang="en-US" smtClean="0"/>
              <a:t>‹#›</a:t>
            </a:fld>
            <a:endParaRPr lang="zh-CN" altLang="en-US"/>
          </a:p>
        </p:txBody>
      </p:sp>
      <p:sp>
        <p:nvSpPr>
          <p:cNvPr id="257035" name="Rectangle 11"/>
          <p:cNvSpPr>
            <a:spLocks noChangeArrowheads="1"/>
          </p:cNvSpPr>
          <p:nvPr/>
        </p:nvSpPr>
        <p:spPr bwMode="auto">
          <a:xfrm>
            <a:off x="1547813" y="4221163"/>
            <a:ext cx="6011862" cy="719137"/>
          </a:xfrm>
          <a:prstGeom prst="rect">
            <a:avLst/>
          </a:prstGeom>
          <a:noFill/>
          <a:ln w="9525">
            <a:noFill/>
            <a:miter lim="800000"/>
            <a:headEnd/>
            <a:tailEnd/>
          </a:ln>
          <a:effectLst/>
        </p:spPr>
        <p:txBody>
          <a:bodyPr wrap="none" anchor="ctr"/>
          <a:lstStyle/>
          <a:p>
            <a:pPr algn="r">
              <a:spcBef>
                <a:spcPct val="0"/>
              </a:spcBef>
            </a:pPr>
            <a:endParaRPr lang="zh-CN" altLang="zh-CN" sz="2000">
              <a:solidFill>
                <a:schemeClr val="bg1"/>
              </a:solidFill>
              <a:latin typeface="黑体" pitchFamily="2" charset="-122"/>
              <a:ea typeface="黑体" pitchFamily="2" charset="-122"/>
            </a:endParaRPr>
          </a:p>
        </p:txBody>
      </p:sp>
      <p:pic>
        <p:nvPicPr>
          <p:cNvPr id="257040" name="Picture 16" descr="buaa_1"/>
          <p:cNvPicPr>
            <a:picLocks noChangeAspect="1" noChangeArrowheads="1"/>
          </p:cNvPicPr>
          <p:nvPr/>
        </p:nvPicPr>
        <p:blipFill>
          <a:blip r:embed="rId4"/>
          <a:srcRect b="1189"/>
          <a:stretch>
            <a:fillRect/>
          </a:stretch>
        </p:blipFill>
        <p:spPr bwMode="auto">
          <a:xfrm>
            <a:off x="2699544" y="94456"/>
            <a:ext cx="3708400" cy="792162"/>
          </a:xfrm>
          <a:prstGeom prst="rect">
            <a:avLst/>
          </a:prstGeom>
          <a:noFill/>
        </p:spPr>
      </p:pic>
    </p:spTree>
    <p:extLst>
      <p:ext uri="{BB962C8B-B14F-4D97-AF65-F5344CB8AC3E}">
        <p14:creationId xmlns:p14="http://schemas.microsoft.com/office/powerpoint/2010/main" val="122507680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lvl1pPr>
              <a:defRPr/>
            </a:lvl1pPr>
          </a:lstStyle>
          <a:p>
            <a:fld id="{236DEB8F-1078-4B41-AFE9-1FE79B8C146D}" type="datetimeFigureOut">
              <a:rPr lang="zh-CN" altLang="en-US" smtClean="0"/>
              <a:t>2015/12/1</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1193143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92150"/>
            <a:ext cx="2057400" cy="5761038"/>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457200" y="692150"/>
            <a:ext cx="6019800" cy="57610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lvl1pPr>
              <a:defRPr/>
            </a:lvl1pPr>
          </a:lstStyle>
          <a:p>
            <a:fld id="{236DEB8F-1078-4B41-AFE9-1FE79B8C146D}" type="datetimeFigureOut">
              <a:rPr lang="zh-CN" altLang="en-US" smtClean="0"/>
              <a:t>2015/12/1</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89216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692150"/>
            <a:ext cx="8229600" cy="725488"/>
          </a:xfrm>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457200" y="1600200"/>
            <a:ext cx="4038600" cy="48529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quarter" idx="2"/>
          </p:nvPr>
        </p:nvSpPr>
        <p:spPr>
          <a:xfrm>
            <a:off x="4648200" y="1600200"/>
            <a:ext cx="4038600" cy="23495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Content Placeholder 4"/>
          <p:cNvSpPr>
            <a:spLocks noGrp="1"/>
          </p:cNvSpPr>
          <p:nvPr>
            <p:ph sz="quarter" idx="3"/>
          </p:nvPr>
        </p:nvSpPr>
        <p:spPr>
          <a:xfrm>
            <a:off x="4648200" y="4102100"/>
            <a:ext cx="4038600" cy="23510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Date Placeholder 5"/>
          <p:cNvSpPr>
            <a:spLocks noGrp="1"/>
          </p:cNvSpPr>
          <p:nvPr>
            <p:ph type="dt" sz="half" idx="10"/>
          </p:nvPr>
        </p:nvSpPr>
        <p:spPr>
          <a:xfrm>
            <a:off x="179388" y="6616700"/>
            <a:ext cx="2133600" cy="268288"/>
          </a:xfrm>
        </p:spPr>
        <p:txBody>
          <a:bodyPr/>
          <a:lstStyle>
            <a:lvl1pPr>
              <a:defRPr/>
            </a:lvl1pPr>
          </a:lstStyle>
          <a:p>
            <a:fld id="{236DEB8F-1078-4B41-AFE9-1FE79B8C146D}" type="datetimeFigureOut">
              <a:rPr lang="zh-CN" altLang="en-US" smtClean="0"/>
              <a:t>2015/12/1</a:t>
            </a:fld>
            <a:endParaRPr lang="zh-CN" altLang="en-US"/>
          </a:p>
        </p:txBody>
      </p:sp>
      <p:sp>
        <p:nvSpPr>
          <p:cNvPr id="7" name="Footer Placeholder 6"/>
          <p:cNvSpPr>
            <a:spLocks noGrp="1"/>
          </p:cNvSpPr>
          <p:nvPr>
            <p:ph type="ftr" sz="quarter" idx="11"/>
          </p:nvPr>
        </p:nvSpPr>
        <p:spPr>
          <a:xfrm>
            <a:off x="2411413" y="6624638"/>
            <a:ext cx="5400675" cy="260350"/>
          </a:xfrm>
        </p:spPr>
        <p:txBody>
          <a:bodyPr/>
          <a:lstStyle>
            <a:lvl1pPr>
              <a:defRPr/>
            </a:lvl1pPr>
          </a:lstStyle>
          <a:p>
            <a:endParaRPr lang="zh-CN" altLang="en-US"/>
          </a:p>
        </p:txBody>
      </p:sp>
      <p:sp>
        <p:nvSpPr>
          <p:cNvPr id="8" name="Slide Number Placeholder 7"/>
          <p:cNvSpPr>
            <a:spLocks noGrp="1"/>
          </p:cNvSpPr>
          <p:nvPr>
            <p:ph type="sldNum" sz="quarter" idx="12"/>
          </p:nvPr>
        </p:nvSpPr>
        <p:spPr>
          <a:xfrm>
            <a:off x="7885113" y="6642100"/>
            <a:ext cx="1150937" cy="215900"/>
          </a:xfrm>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32410784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cSld name="1_标题幻灯片">
    <p:spTree>
      <p:nvGrpSpPr>
        <p:cNvPr id="1" name=""/>
        <p:cNvGrpSpPr/>
        <p:nvPr/>
      </p:nvGrpSpPr>
      <p:grpSpPr>
        <a:xfrm>
          <a:off x="0" y="0"/>
          <a:ext cx="0" cy="0"/>
          <a:chOff x="0" y="0"/>
          <a:chExt cx="0" cy="0"/>
        </a:xfrm>
      </p:grpSpPr>
      <p:graphicFrame>
        <p:nvGraphicFramePr>
          <p:cNvPr id="4" name="Object 17"/>
          <p:cNvGraphicFramePr>
            <a:graphicFrameLocks noChangeAspect="1"/>
          </p:cNvGraphicFramePr>
          <p:nvPr/>
        </p:nvGraphicFramePr>
        <p:xfrm>
          <a:off x="142875" y="0"/>
          <a:ext cx="9001125" cy="2428875"/>
        </p:xfrm>
        <a:graphic>
          <a:graphicData uri="http://schemas.openxmlformats.org/presentationml/2006/ole">
            <mc:AlternateContent xmlns:mc="http://schemas.openxmlformats.org/markup-compatibility/2006">
              <mc:Choice xmlns:v="urn:schemas-microsoft-com:vml" Requires="v">
                <p:oleObj spid="_x0000_s1602" name="Image" r:id="rId3" imgW="8228571" imgH="8711111" progId="">
                  <p:embed/>
                </p:oleObj>
              </mc:Choice>
              <mc:Fallback>
                <p:oleObj name="Image" r:id="rId3" imgW="8228571" imgH="8711111"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142875" y="0"/>
                        <a:ext cx="9001125" cy="2428875"/>
                      </a:xfrm>
                      <a:prstGeom prst="rect">
                        <a:avLst/>
                      </a:prstGeom>
                      <a:noFill/>
                      <a:ln>
                        <a:noFill/>
                      </a:ln>
                      <a:extLst>
                        <a:ext uri="{909E8E84-426E-40DD-AFC4-6F175D3DCCD1}">
                          <a14:hiddenFill xmlns:a14="http://schemas.microsoft.com/office/drawing/2010/main">
                            <a:gradFill rotWithShape="1">
                              <a:gsLst>
                                <a:gs pos="0">
                                  <a:srgbClr val="57B2D7">
                                    <a:alpha val="39998"/>
                                  </a:srgbClr>
                                </a:gs>
                                <a:gs pos="100000">
                                  <a:schemeClr val="accent1"/>
                                </a:gs>
                              </a:gsLst>
                              <a:lin ang="5400000" scaled="1"/>
                            </a:gradFill>
                          </a14:hiddenFill>
                        </a:ext>
                        <a:ext uri="{91240B29-F687-4F45-9708-019B960494DF}">
                          <a14:hiddenLine xmlns:a14="http://schemas.microsoft.com/office/drawing/2010/main" w="0">
                            <a:solidFill>
                              <a:srgbClr val="000000"/>
                            </a:solidFill>
                            <a:miter lim="800000"/>
                            <a:headEnd/>
                            <a:tailEnd/>
                          </a14:hiddenLine>
                        </a:ext>
                      </a:extLst>
                    </p:spPr>
                  </p:pic>
                </p:oleObj>
              </mc:Fallback>
            </mc:AlternateContent>
          </a:graphicData>
        </a:graphic>
      </p:graphicFrame>
      <p:sp>
        <p:nvSpPr>
          <p:cNvPr id="5" name="Rectangle 21"/>
          <p:cNvSpPr>
            <a:spLocks noChangeArrowheads="1"/>
          </p:cNvSpPr>
          <p:nvPr/>
        </p:nvSpPr>
        <p:spPr bwMode="gray">
          <a:xfrm>
            <a:off x="2286000" y="3124200"/>
            <a:ext cx="6858000" cy="609600"/>
          </a:xfrm>
          <a:prstGeom prst="rect">
            <a:avLst/>
          </a:prstGeom>
          <a:solidFill>
            <a:schemeClr val="tx1"/>
          </a:solidFill>
          <a:ln w="9525">
            <a:noFill/>
            <a:miter lim="800000"/>
            <a:headEnd/>
            <a:tailEnd/>
          </a:ln>
        </p:spPr>
        <p:txBody>
          <a:bodyPr wrap="none" anchor="ctr"/>
          <a:lstStyle/>
          <a:p>
            <a:pPr>
              <a:defRPr/>
            </a:pPr>
            <a:endParaRPr lang="zh-CN" altLang="en-US"/>
          </a:p>
        </p:txBody>
      </p:sp>
      <p:sp>
        <p:nvSpPr>
          <p:cNvPr id="6" name="Rectangle 22"/>
          <p:cNvSpPr>
            <a:spLocks noChangeArrowheads="1"/>
          </p:cNvSpPr>
          <p:nvPr/>
        </p:nvSpPr>
        <p:spPr bwMode="gray">
          <a:xfrm>
            <a:off x="0" y="3124200"/>
            <a:ext cx="9144000" cy="152400"/>
          </a:xfrm>
          <a:prstGeom prst="rect">
            <a:avLst/>
          </a:prstGeom>
          <a:solidFill>
            <a:schemeClr val="tx1"/>
          </a:solidFill>
          <a:ln w="9525">
            <a:noFill/>
            <a:miter lim="800000"/>
            <a:headEnd/>
            <a:tailEnd/>
          </a:ln>
        </p:spPr>
        <p:txBody>
          <a:bodyPr wrap="none" anchor="ctr"/>
          <a:lstStyle/>
          <a:p>
            <a:pPr>
              <a:defRPr/>
            </a:pPr>
            <a:endParaRPr lang="zh-CN" altLang="en-US"/>
          </a:p>
        </p:txBody>
      </p:sp>
      <p:sp>
        <p:nvSpPr>
          <p:cNvPr id="7" name="Text Box 14"/>
          <p:cNvSpPr txBox="1">
            <a:spLocks noChangeArrowheads="1"/>
          </p:cNvSpPr>
          <p:nvPr/>
        </p:nvSpPr>
        <p:spPr bwMode="auto">
          <a:xfrm>
            <a:off x="444500" y="2514600"/>
            <a:ext cx="1765300" cy="519113"/>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sz="2800" b="1" smtClean="0">
                <a:solidFill>
                  <a:schemeClr val="bg1"/>
                </a:solidFill>
                <a:latin typeface="Arial Black" pitchFamily="34" charset="0"/>
              </a:rPr>
              <a:t>L o g o</a:t>
            </a:r>
          </a:p>
        </p:txBody>
      </p:sp>
      <p:pic>
        <p:nvPicPr>
          <p:cNvPr id="8" name="图片 19" descr="图片1.jpg"/>
          <p:cNvPicPr>
            <a:picLocks noChangeAspect="1"/>
          </p:cNvPicPr>
          <p:nvPr userDrawn="1"/>
        </p:nvPicPr>
        <p:blipFill>
          <a:blip r:embed="rId5"/>
          <a:srcRect/>
          <a:stretch>
            <a:fillRect/>
          </a:stretch>
        </p:blipFill>
        <p:spPr bwMode="auto">
          <a:xfrm>
            <a:off x="0" y="2428875"/>
            <a:ext cx="9144000" cy="714375"/>
          </a:xfrm>
          <a:prstGeom prst="rect">
            <a:avLst/>
          </a:prstGeom>
          <a:noFill/>
          <a:ln w="9525">
            <a:noFill/>
            <a:miter lim="800000"/>
            <a:headEnd/>
            <a:tailEnd/>
          </a:ln>
        </p:spPr>
      </p:pic>
      <p:sp>
        <p:nvSpPr>
          <p:cNvPr id="3074" name="Rectangle 2"/>
          <p:cNvSpPr>
            <a:spLocks noGrp="1" noChangeArrowheads="1"/>
          </p:cNvSpPr>
          <p:nvPr>
            <p:ph type="ctrTitle"/>
          </p:nvPr>
        </p:nvSpPr>
        <p:spPr>
          <a:xfrm>
            <a:off x="2286000" y="3048000"/>
            <a:ext cx="6705600" cy="685800"/>
          </a:xfrm>
        </p:spPr>
        <p:txBody>
          <a:bodyPr/>
          <a:lstStyle>
            <a:lvl1pPr algn="ctr">
              <a:defRPr sz="3600"/>
            </a:lvl1pPr>
          </a:lstStyle>
          <a:p>
            <a:r>
              <a:rPr lang="zh-CN" altLang="en-US" dirty="0" smtClean="0"/>
              <a:t>单击此处编辑母版标题样式</a:t>
            </a:r>
            <a:endParaRPr lang="en-US" altLang="zh-CN" dirty="0"/>
          </a:p>
        </p:txBody>
      </p:sp>
      <p:sp>
        <p:nvSpPr>
          <p:cNvPr id="3075" name="Rectangle 3"/>
          <p:cNvSpPr>
            <a:spLocks noGrp="1" noChangeArrowheads="1"/>
          </p:cNvSpPr>
          <p:nvPr>
            <p:ph type="subTitle" idx="1"/>
          </p:nvPr>
        </p:nvSpPr>
        <p:spPr bwMode="gray">
          <a:xfrm>
            <a:off x="2286000" y="3886200"/>
            <a:ext cx="6719888" cy="381000"/>
          </a:xfrm>
        </p:spPr>
        <p:txBody>
          <a:bodyPr/>
          <a:lstStyle>
            <a:lvl1pPr marL="0" indent="0">
              <a:buFont typeface="Wingdings" pitchFamily="2" charset="2"/>
              <a:buNone/>
              <a:defRPr sz="2000">
                <a:latin typeface="Verdana" pitchFamily="34" charset="0"/>
              </a:defRPr>
            </a:lvl1pPr>
          </a:lstStyle>
          <a:p>
            <a:r>
              <a:rPr lang="zh-CN" altLang="en-US" smtClean="0"/>
              <a:t>单击此处编辑母版副标题样式</a:t>
            </a:r>
            <a:endParaRPr lang="en-US" altLang="zh-CN"/>
          </a:p>
        </p:txBody>
      </p:sp>
      <p:sp>
        <p:nvSpPr>
          <p:cNvPr id="9" name="Rectangle 4"/>
          <p:cNvSpPr>
            <a:spLocks noGrp="1" noChangeArrowheads="1"/>
          </p:cNvSpPr>
          <p:nvPr>
            <p:ph type="dt" sz="half" idx="10"/>
          </p:nvPr>
        </p:nvSpPr>
        <p:spPr bwMode="gray">
          <a:xfrm>
            <a:off x="457200" y="6551613"/>
            <a:ext cx="2133600" cy="169862"/>
          </a:xfrm>
        </p:spPr>
        <p:txBody>
          <a:bodyPr/>
          <a:lstStyle>
            <a:lvl1pPr>
              <a:defRPr>
                <a:effectLst/>
                <a:latin typeface="+mn-lt"/>
              </a:defRPr>
            </a:lvl1pPr>
          </a:lstStyle>
          <a:p>
            <a:pPr>
              <a:defRPr/>
            </a:pPr>
            <a:endParaRPr lang="en-US" altLang="zh-CN"/>
          </a:p>
        </p:txBody>
      </p:sp>
      <p:sp>
        <p:nvSpPr>
          <p:cNvPr id="10" name="Rectangle 5"/>
          <p:cNvSpPr>
            <a:spLocks noGrp="1" noChangeArrowheads="1"/>
          </p:cNvSpPr>
          <p:nvPr>
            <p:ph type="ftr" sz="quarter" idx="11"/>
          </p:nvPr>
        </p:nvSpPr>
        <p:spPr bwMode="gray">
          <a:xfrm>
            <a:off x="3124200" y="6553200"/>
            <a:ext cx="2895600" cy="168275"/>
          </a:xfrm>
        </p:spPr>
        <p:txBody>
          <a:bodyPr/>
          <a:lstStyle>
            <a:lvl1pPr algn="ctr">
              <a:defRPr>
                <a:effectLst/>
                <a:latin typeface="+mn-lt"/>
              </a:defRPr>
            </a:lvl1pPr>
          </a:lstStyle>
          <a:p>
            <a:pPr>
              <a:defRPr/>
            </a:pPr>
            <a:endParaRPr lang="en-US" altLang="zh-CN"/>
          </a:p>
        </p:txBody>
      </p:sp>
      <p:sp>
        <p:nvSpPr>
          <p:cNvPr id="11" name="Rectangle 6"/>
          <p:cNvSpPr>
            <a:spLocks noGrp="1" noChangeArrowheads="1"/>
          </p:cNvSpPr>
          <p:nvPr>
            <p:ph type="sldNum" sz="quarter" idx="12"/>
          </p:nvPr>
        </p:nvSpPr>
        <p:spPr bwMode="gray">
          <a:xfrm>
            <a:off x="6553200" y="6553200"/>
            <a:ext cx="2133600" cy="168275"/>
          </a:xfrm>
        </p:spPr>
        <p:txBody>
          <a:bodyPr/>
          <a:lstStyle>
            <a:lvl1pPr algn="r">
              <a:defRPr>
                <a:effectLst/>
                <a:latin typeface="+mn-lt"/>
              </a:defRPr>
            </a:lvl1pPr>
          </a:lstStyle>
          <a:p>
            <a:pPr>
              <a:defRPr/>
            </a:pPr>
            <a:fld id="{0FF6401C-323C-468C-B647-C7499BDFE045}" type="slidenum">
              <a:rPr lang="en-US" altLang="zh-CN"/>
              <a:pPr>
                <a:defRPr/>
              </a:pPr>
              <a:t>‹#›</a:t>
            </a:fld>
            <a:endParaRPr lang="en-US" altLang="zh-CN"/>
          </a:p>
        </p:txBody>
      </p:sp>
    </p:spTree>
    <p:extLst>
      <p:ext uri="{BB962C8B-B14F-4D97-AF65-F5344CB8AC3E}">
        <p14:creationId xmlns:p14="http://schemas.microsoft.com/office/powerpoint/2010/main" val="8849992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2_标题幻灯片">
    <p:spTree>
      <p:nvGrpSpPr>
        <p:cNvPr id="1" name=""/>
        <p:cNvGrpSpPr/>
        <p:nvPr/>
      </p:nvGrpSpPr>
      <p:grpSpPr>
        <a:xfrm>
          <a:off x="0" y="0"/>
          <a:ext cx="0" cy="0"/>
          <a:chOff x="0" y="0"/>
          <a:chExt cx="0" cy="0"/>
        </a:xfrm>
      </p:grpSpPr>
      <p:pic>
        <p:nvPicPr>
          <p:cNvPr id="11"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2" descr="a_1"/>
          <p:cNvPicPr>
            <a:picLocks noChangeAspect="1" noChangeArrowheads="1"/>
          </p:cNvPicPr>
          <p:nvPr/>
        </p:nvPicPr>
        <p:blipFill>
          <a:blip r:embed="rId3">
            <a:extLst>
              <a:ext uri="{28A0092B-C50C-407E-A947-70E740481C1C}">
                <a14:useLocalDpi xmlns:a14="http://schemas.microsoft.com/office/drawing/2010/main" val="0"/>
              </a:ext>
            </a:extLst>
          </a:blip>
          <a:srcRect l="2174"/>
          <a:stretch>
            <a:fillRect/>
          </a:stretch>
        </p:blipFill>
        <p:spPr bwMode="auto">
          <a:xfrm>
            <a:off x="0" y="0"/>
            <a:ext cx="9144000" cy="530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22"/>
          <p:cNvSpPr>
            <a:spLocks noChangeArrowheads="1"/>
          </p:cNvSpPr>
          <p:nvPr/>
        </p:nvSpPr>
        <p:spPr bwMode="gray">
          <a:xfrm>
            <a:off x="0" y="2667000"/>
            <a:ext cx="9144000" cy="1066800"/>
          </a:xfrm>
          <a:prstGeom prst="rect">
            <a:avLst/>
          </a:prstGeom>
          <a:gradFill rotWithShape="1">
            <a:gsLst>
              <a:gs pos="0">
                <a:srgbClr val="3191D3"/>
              </a:gs>
              <a:gs pos="100000">
                <a:srgbClr val="174362"/>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0"/>
          </a:p>
        </p:txBody>
      </p:sp>
      <p:sp>
        <p:nvSpPr>
          <p:cNvPr id="14" name="Line 26"/>
          <p:cNvSpPr>
            <a:spLocks noChangeShapeType="1"/>
          </p:cNvSpPr>
          <p:nvPr/>
        </p:nvSpPr>
        <p:spPr bwMode="auto">
          <a:xfrm>
            <a:off x="0" y="3657600"/>
            <a:ext cx="9144000" cy="0"/>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27"/>
          <p:cNvSpPr>
            <a:spLocks noChangeShapeType="1"/>
          </p:cNvSpPr>
          <p:nvPr/>
        </p:nvSpPr>
        <p:spPr bwMode="auto">
          <a:xfrm>
            <a:off x="0" y="2590800"/>
            <a:ext cx="9144000" cy="0"/>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Rectangle 29"/>
          <p:cNvSpPr>
            <a:spLocks noChangeArrowheads="1"/>
          </p:cNvSpPr>
          <p:nvPr/>
        </p:nvSpPr>
        <p:spPr bwMode="gray">
          <a:xfrm>
            <a:off x="0" y="0"/>
            <a:ext cx="9142413" cy="1447800"/>
          </a:xfrm>
          <a:prstGeom prst="rect">
            <a:avLst/>
          </a:prstGeom>
          <a:gradFill rotWithShape="1">
            <a:gsLst>
              <a:gs pos="0">
                <a:srgbClr val="81CFEB">
                  <a:alpha val="18999"/>
                </a:srgbClr>
              </a:gs>
              <a:gs pos="100000">
                <a:srgbClr val="FFFFFF"/>
              </a:gs>
            </a:gsLst>
            <a:lin ang="5400000" scaled="1"/>
          </a:gra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zh-CN" altLang="en-US" b="0"/>
          </a:p>
        </p:txBody>
      </p:sp>
      <p:sp>
        <p:nvSpPr>
          <p:cNvPr id="17" name="Rectangle 33"/>
          <p:cNvSpPr>
            <a:spLocks noChangeArrowheads="1"/>
          </p:cNvSpPr>
          <p:nvPr/>
        </p:nvSpPr>
        <p:spPr bwMode="auto">
          <a:xfrm>
            <a:off x="0" y="1447800"/>
            <a:ext cx="9144000" cy="1143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0"/>
          </a:p>
        </p:txBody>
      </p:sp>
      <p:sp>
        <p:nvSpPr>
          <p:cNvPr id="18" name="Line 34"/>
          <p:cNvSpPr>
            <a:spLocks noChangeShapeType="1"/>
          </p:cNvSpPr>
          <p:nvPr/>
        </p:nvSpPr>
        <p:spPr bwMode="auto">
          <a:xfrm>
            <a:off x="0" y="2590800"/>
            <a:ext cx="9144000" cy="0"/>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9" name="图片 2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305801" y="4514850"/>
            <a:ext cx="657225"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图片 27"/>
          <p:cNvPicPr>
            <a:picLocks/>
          </p:cNvPicPr>
          <p:nvPr/>
        </p:nvPicPr>
        <p:blipFill>
          <a:blip r:embed="rId5">
            <a:extLst>
              <a:ext uri="{28A0092B-C50C-407E-A947-70E740481C1C}">
                <a14:useLocalDpi xmlns:a14="http://schemas.microsoft.com/office/drawing/2010/main" val="0"/>
              </a:ext>
            </a:extLst>
          </a:blip>
          <a:srcRect/>
          <a:stretch>
            <a:fillRect/>
          </a:stretch>
        </p:blipFill>
        <p:spPr bwMode="auto">
          <a:xfrm>
            <a:off x="8304214" y="5934076"/>
            <a:ext cx="658812"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图片 28"/>
          <p:cNvPicPr>
            <a:picLocks/>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80214" y="5943601"/>
            <a:ext cx="658812"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图片 29"/>
          <p:cNvPicPr>
            <a:picLocks/>
          </p:cNvPicPr>
          <p:nvPr/>
        </p:nvPicPr>
        <p:blipFill>
          <a:blip r:embed="rId7">
            <a:extLst>
              <a:ext uri="{28A0092B-C50C-407E-A947-70E740481C1C}">
                <a14:useLocalDpi xmlns:a14="http://schemas.microsoft.com/office/drawing/2010/main" val="0"/>
              </a:ext>
            </a:extLst>
          </a:blip>
          <a:srcRect/>
          <a:stretch>
            <a:fillRect/>
          </a:stretch>
        </p:blipFill>
        <p:spPr bwMode="auto">
          <a:xfrm>
            <a:off x="7556500" y="5934076"/>
            <a:ext cx="658813"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图片 30"/>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543801" y="5214939"/>
            <a:ext cx="657225"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图片 31"/>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8305801" y="5248276"/>
            <a:ext cx="6572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
          <p:cNvSpPr>
            <a:spLocks noGrp="1" noChangeArrowheads="1"/>
          </p:cNvSpPr>
          <p:nvPr>
            <p:ph type="ctrTitle"/>
          </p:nvPr>
        </p:nvSpPr>
        <p:spPr>
          <a:xfrm>
            <a:off x="914400" y="2743200"/>
            <a:ext cx="7772400" cy="685800"/>
          </a:xfrm>
        </p:spPr>
        <p:txBody>
          <a:bodyPr/>
          <a:lstStyle>
            <a:lvl1pPr algn="ctr">
              <a:defRPr>
                <a:solidFill>
                  <a:schemeClr val="bg1"/>
                </a:solidFill>
              </a:defRPr>
            </a:lvl1pPr>
          </a:lstStyle>
          <a:p>
            <a:r>
              <a:rPr lang="zh-CN" altLang="en-US" smtClean="0"/>
              <a:t>单击此处编辑母版标题样式</a:t>
            </a:r>
            <a:endParaRPr lang="zh-CN" altLang="en-US" dirty="0"/>
          </a:p>
        </p:txBody>
      </p:sp>
      <p:sp>
        <p:nvSpPr>
          <p:cNvPr id="26" name="Rectangle 3"/>
          <p:cNvSpPr>
            <a:spLocks noGrp="1" noChangeArrowheads="1"/>
          </p:cNvSpPr>
          <p:nvPr>
            <p:ph type="subTitle" idx="1"/>
          </p:nvPr>
        </p:nvSpPr>
        <p:spPr>
          <a:xfrm>
            <a:off x="1371600" y="3733800"/>
            <a:ext cx="6400800" cy="533400"/>
          </a:xfrm>
        </p:spPr>
        <p:txBody>
          <a:bodyPr/>
          <a:lstStyle>
            <a:lvl1pPr marL="0" indent="0" algn="ctr">
              <a:buFontTx/>
              <a:buNone/>
              <a:defRPr sz="2400" b="1">
                <a:solidFill>
                  <a:schemeClr val="accent2"/>
                </a:solidFill>
              </a:defRPr>
            </a:lvl1pPr>
          </a:lstStyle>
          <a:p>
            <a:r>
              <a:rPr lang="zh-CN" altLang="en-US" smtClean="0"/>
              <a:t>单击此处编辑母版副标题样式</a:t>
            </a:r>
            <a:endParaRPr lang="zh-CN" altLang="en-US" dirty="0"/>
          </a:p>
        </p:txBody>
      </p:sp>
    </p:spTree>
    <p:extLst>
      <p:ext uri="{BB962C8B-B14F-4D97-AF65-F5344CB8AC3E}">
        <p14:creationId xmlns:p14="http://schemas.microsoft.com/office/powerpoint/2010/main" val="2185957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ltLang="zh-CN" smtClean="0"/>
              <a:t>Click to edit Master title style</a:t>
            </a:r>
            <a:endParaRPr lang="zh-CN" altLang="en-US" dirty="0"/>
          </a:p>
        </p:txBody>
      </p:sp>
      <p:sp>
        <p:nvSpPr>
          <p:cNvPr id="3" name="Content Placeholder 2"/>
          <p:cNvSpPr>
            <a:spLocks noGrp="1"/>
          </p:cNvSpPr>
          <p:nvPr>
            <p:ph idx="1"/>
          </p:nvPr>
        </p:nvSpPr>
        <p:spPr/>
        <p:txBody>
          <a:bodyPr/>
          <a:lstStyle>
            <a:lvl1pPr>
              <a:defRPr sz="2400">
                <a:latin typeface="Calibri" pitchFamily="34" charset="0"/>
                <a:cs typeface="Calibri" pitchFamily="34" charset="0"/>
              </a:defRPr>
            </a:lvl1pPr>
            <a:lvl2pPr>
              <a:defRPr sz="2000">
                <a:solidFill>
                  <a:srgbClr val="0000CC"/>
                </a:solidFill>
                <a:latin typeface="Calibri" pitchFamily="34" charset="0"/>
                <a:ea typeface="楷体" pitchFamily="49" charset="-122"/>
                <a:cs typeface="Calibri" pitchFamily="34" charset="0"/>
              </a:defRPr>
            </a:lvl2pPr>
            <a:lvl3pPr>
              <a:defRPr sz="1600">
                <a:latin typeface="Calibri" pitchFamily="34" charset="0"/>
                <a:cs typeface="Calibri" pitchFamily="34" charset="0"/>
              </a:defRPr>
            </a:lvl3pPr>
            <a:lvl4pPr>
              <a:defRPr sz="1200">
                <a:latin typeface="Calibri" pitchFamily="34" charset="0"/>
                <a:cs typeface="Calibri" pitchFamily="34" charset="0"/>
              </a:defRPr>
            </a:lvl4pPr>
            <a:lvl5pPr>
              <a:defRPr sz="800">
                <a:latin typeface="Calibri" pitchFamily="34" charset="0"/>
                <a:cs typeface="Calibri" pitchFamily="34" charset="0"/>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dirty="0"/>
          </a:p>
        </p:txBody>
      </p:sp>
      <p:sp>
        <p:nvSpPr>
          <p:cNvPr id="4" name="Date Placeholder 3"/>
          <p:cNvSpPr>
            <a:spLocks noGrp="1"/>
          </p:cNvSpPr>
          <p:nvPr>
            <p:ph type="dt" sz="half" idx="10"/>
          </p:nvPr>
        </p:nvSpPr>
        <p:spPr/>
        <p:txBody>
          <a:bodyPr/>
          <a:lstStyle>
            <a:lvl1pPr>
              <a:defRPr/>
            </a:lvl1pPr>
          </a:lstStyle>
          <a:p>
            <a:fld id="{236DEB8F-1078-4B41-AFE9-1FE79B8C146D}" type="datetimeFigureOut">
              <a:rPr lang="zh-CN" altLang="en-US" smtClean="0"/>
              <a:t>2015/12/1</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329631739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lvl1pPr>
              <a:defRPr/>
            </a:lvl1pPr>
          </a:lstStyle>
          <a:p>
            <a:fld id="{236DEB8F-1078-4B41-AFE9-1FE79B8C146D}" type="datetimeFigureOut">
              <a:rPr lang="zh-CN" altLang="en-US" smtClean="0"/>
              <a:t>2015/12/1</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59554800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457200" y="1600200"/>
            <a:ext cx="4038600" cy="4852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1600200"/>
            <a:ext cx="4038600" cy="4852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4"/>
          <p:cNvSpPr>
            <a:spLocks noGrp="1"/>
          </p:cNvSpPr>
          <p:nvPr>
            <p:ph type="dt" sz="half" idx="10"/>
          </p:nvPr>
        </p:nvSpPr>
        <p:spPr/>
        <p:txBody>
          <a:bodyPr/>
          <a:lstStyle>
            <a:lvl1pPr>
              <a:defRPr/>
            </a:lvl1pPr>
          </a:lstStyle>
          <a:p>
            <a:fld id="{236DEB8F-1078-4B41-AFE9-1FE79B8C146D}" type="datetimeFigureOut">
              <a:rPr lang="zh-CN" altLang="en-US" smtClean="0"/>
              <a:t>2015/12/1</a:t>
            </a:fld>
            <a:endParaRPr lang="zh-CN" altLang="en-US"/>
          </a:p>
        </p:txBody>
      </p:sp>
      <p:sp>
        <p:nvSpPr>
          <p:cNvPr id="6" name="Footer Placeholder 5"/>
          <p:cNvSpPr>
            <a:spLocks noGrp="1"/>
          </p:cNvSpPr>
          <p:nvPr>
            <p:ph type="ftr" sz="quarter" idx="11"/>
          </p:nvPr>
        </p:nvSpPr>
        <p:spPr/>
        <p:txBody>
          <a:bodyPr/>
          <a:lstStyle>
            <a:lvl1pPr>
              <a:defRPr/>
            </a:lvl1pPr>
          </a:lstStyle>
          <a:p>
            <a:endParaRPr lang="zh-CN" altLang="en-US"/>
          </a:p>
        </p:txBody>
      </p:sp>
      <p:sp>
        <p:nvSpPr>
          <p:cNvPr id="7" name="Slide Number Placeholder 6"/>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3614864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Date Placeholder 6"/>
          <p:cNvSpPr>
            <a:spLocks noGrp="1"/>
          </p:cNvSpPr>
          <p:nvPr>
            <p:ph type="dt" sz="half" idx="10"/>
          </p:nvPr>
        </p:nvSpPr>
        <p:spPr/>
        <p:txBody>
          <a:bodyPr/>
          <a:lstStyle>
            <a:lvl1pPr>
              <a:defRPr/>
            </a:lvl1pPr>
          </a:lstStyle>
          <a:p>
            <a:fld id="{236DEB8F-1078-4B41-AFE9-1FE79B8C146D}" type="datetimeFigureOut">
              <a:rPr lang="zh-CN" altLang="en-US" smtClean="0"/>
              <a:t>2015/12/1</a:t>
            </a:fld>
            <a:endParaRPr lang="zh-CN" altLang="en-US"/>
          </a:p>
        </p:txBody>
      </p:sp>
      <p:sp>
        <p:nvSpPr>
          <p:cNvPr id="8" name="Footer Placeholder 7"/>
          <p:cNvSpPr>
            <a:spLocks noGrp="1"/>
          </p:cNvSpPr>
          <p:nvPr>
            <p:ph type="ftr" sz="quarter" idx="11"/>
          </p:nvPr>
        </p:nvSpPr>
        <p:spPr/>
        <p:txBody>
          <a:bodyPr/>
          <a:lstStyle>
            <a:lvl1pPr>
              <a:defRPr/>
            </a:lvl1pPr>
          </a:lstStyle>
          <a:p>
            <a:endParaRPr lang="zh-CN" altLang="en-US"/>
          </a:p>
        </p:txBody>
      </p:sp>
      <p:sp>
        <p:nvSpPr>
          <p:cNvPr id="9" name="Slide Number Placeholder 8"/>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794784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Date Placeholder 2"/>
          <p:cNvSpPr>
            <a:spLocks noGrp="1"/>
          </p:cNvSpPr>
          <p:nvPr>
            <p:ph type="dt" sz="half" idx="10"/>
          </p:nvPr>
        </p:nvSpPr>
        <p:spPr/>
        <p:txBody>
          <a:bodyPr/>
          <a:lstStyle>
            <a:lvl1pPr>
              <a:defRPr/>
            </a:lvl1pPr>
          </a:lstStyle>
          <a:p>
            <a:fld id="{236DEB8F-1078-4B41-AFE9-1FE79B8C146D}" type="datetimeFigureOut">
              <a:rPr lang="zh-CN" altLang="en-US" smtClean="0"/>
              <a:t>2015/12/1</a:t>
            </a:fld>
            <a:endParaRPr lang="zh-CN" altLang="en-US"/>
          </a:p>
        </p:txBody>
      </p:sp>
      <p:sp>
        <p:nvSpPr>
          <p:cNvPr id="4" name="Footer Placeholder 3"/>
          <p:cNvSpPr>
            <a:spLocks noGrp="1"/>
          </p:cNvSpPr>
          <p:nvPr>
            <p:ph type="ftr" sz="quarter" idx="11"/>
          </p:nvPr>
        </p:nvSpPr>
        <p:spPr/>
        <p:txBody>
          <a:bodyPr/>
          <a:lstStyle>
            <a:lvl1pPr>
              <a:defRPr/>
            </a:lvl1pPr>
          </a:lstStyle>
          <a:p>
            <a:endParaRPr lang="zh-CN" altLang="en-US"/>
          </a:p>
        </p:txBody>
      </p:sp>
      <p:sp>
        <p:nvSpPr>
          <p:cNvPr id="5" name="Slide Number Placeholder 4"/>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141525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236DEB8F-1078-4B41-AFE9-1FE79B8C146D}" type="datetimeFigureOut">
              <a:rPr lang="zh-CN" altLang="en-US" smtClean="0"/>
              <a:t>2015/12/1</a:t>
            </a:fld>
            <a:endParaRPr lang="zh-CN" altLang="en-US"/>
          </a:p>
        </p:txBody>
      </p:sp>
      <p:sp>
        <p:nvSpPr>
          <p:cNvPr id="3" name="Footer Placeholder 2"/>
          <p:cNvSpPr>
            <a:spLocks noGrp="1"/>
          </p:cNvSpPr>
          <p:nvPr>
            <p:ph type="ftr" sz="quarter" idx="11"/>
          </p:nvPr>
        </p:nvSpPr>
        <p:spPr/>
        <p:txBody>
          <a:bodyPr/>
          <a:lstStyle>
            <a:lvl1pPr>
              <a:defRPr/>
            </a:lvl1pPr>
          </a:lstStyle>
          <a:p>
            <a:endParaRPr lang="zh-CN" altLang="en-US"/>
          </a:p>
        </p:txBody>
      </p:sp>
      <p:sp>
        <p:nvSpPr>
          <p:cNvPr id="4" name="Slide Number Placeholder 3"/>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160118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lvl1pPr>
              <a:defRPr/>
            </a:lvl1pPr>
          </a:lstStyle>
          <a:p>
            <a:fld id="{236DEB8F-1078-4B41-AFE9-1FE79B8C146D}" type="datetimeFigureOut">
              <a:rPr lang="zh-CN" altLang="en-US" smtClean="0"/>
              <a:t>2015/12/1</a:t>
            </a:fld>
            <a:endParaRPr lang="zh-CN" altLang="en-US"/>
          </a:p>
        </p:txBody>
      </p:sp>
      <p:sp>
        <p:nvSpPr>
          <p:cNvPr id="6" name="Footer Placeholder 5"/>
          <p:cNvSpPr>
            <a:spLocks noGrp="1"/>
          </p:cNvSpPr>
          <p:nvPr>
            <p:ph type="ftr" sz="quarter" idx="11"/>
          </p:nvPr>
        </p:nvSpPr>
        <p:spPr/>
        <p:txBody>
          <a:bodyPr/>
          <a:lstStyle>
            <a:lvl1pPr>
              <a:defRPr/>
            </a:lvl1pPr>
          </a:lstStyle>
          <a:p>
            <a:endParaRPr lang="zh-CN" altLang="en-US"/>
          </a:p>
        </p:txBody>
      </p:sp>
      <p:sp>
        <p:nvSpPr>
          <p:cNvPr id="7" name="Slide Number Placeholder 6"/>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415806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zh-CN" alt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lvl1pPr>
              <a:defRPr/>
            </a:lvl1pPr>
          </a:lstStyle>
          <a:p>
            <a:fld id="{236DEB8F-1078-4B41-AFE9-1FE79B8C146D}" type="datetimeFigureOut">
              <a:rPr lang="zh-CN" altLang="en-US" smtClean="0"/>
              <a:t>2015/12/1</a:t>
            </a:fld>
            <a:endParaRPr lang="zh-CN" altLang="en-US"/>
          </a:p>
        </p:txBody>
      </p:sp>
      <p:sp>
        <p:nvSpPr>
          <p:cNvPr id="6" name="Footer Placeholder 5"/>
          <p:cNvSpPr>
            <a:spLocks noGrp="1"/>
          </p:cNvSpPr>
          <p:nvPr>
            <p:ph type="ftr" sz="quarter" idx="11"/>
          </p:nvPr>
        </p:nvSpPr>
        <p:spPr/>
        <p:txBody>
          <a:bodyPr/>
          <a:lstStyle>
            <a:lvl1pPr>
              <a:defRPr/>
            </a:lvl1pPr>
          </a:lstStyle>
          <a:p>
            <a:endParaRPr lang="zh-CN" altLang="en-US"/>
          </a:p>
        </p:txBody>
      </p:sp>
      <p:sp>
        <p:nvSpPr>
          <p:cNvPr id="7" name="Slide Number Placeholder 6"/>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787664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21" Type="http://schemas.openxmlformats.org/officeDocument/2006/relationships/image" Target="../media/image6.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20"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23" Type="http://schemas.openxmlformats.org/officeDocument/2006/relationships/image" Target="../media/image8.png"/><Relationship Id="rId10" Type="http://schemas.openxmlformats.org/officeDocument/2006/relationships/slideLayout" Target="../slideLayouts/slideLayout10.xml"/><Relationship Id="rId19"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6003" name="Picture 3" descr="low-line"/>
          <p:cNvPicPr>
            <a:picLocks noChangeAspect="1" noChangeArrowheads="1"/>
          </p:cNvPicPr>
          <p:nvPr/>
        </p:nvPicPr>
        <p:blipFill>
          <a:blip r:embed="rId16"/>
          <a:srcRect/>
          <a:stretch>
            <a:fillRect/>
          </a:stretch>
        </p:blipFill>
        <p:spPr bwMode="auto">
          <a:xfrm>
            <a:off x="0" y="6548438"/>
            <a:ext cx="9144000" cy="336550"/>
          </a:xfrm>
          <a:prstGeom prst="rect">
            <a:avLst/>
          </a:prstGeom>
          <a:noFill/>
        </p:spPr>
      </p:pic>
      <p:sp>
        <p:nvSpPr>
          <p:cNvPr id="256004" name="Rectangle 4"/>
          <p:cNvSpPr>
            <a:spLocks noGrp="1" noChangeArrowheads="1"/>
          </p:cNvSpPr>
          <p:nvPr>
            <p:ph type="title"/>
          </p:nvPr>
        </p:nvSpPr>
        <p:spPr bwMode="auto">
          <a:xfrm>
            <a:off x="457200" y="692150"/>
            <a:ext cx="8229600" cy="7254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56005" name="Rectangle 5"/>
          <p:cNvSpPr>
            <a:spLocks noGrp="1" noChangeArrowheads="1"/>
          </p:cNvSpPr>
          <p:nvPr>
            <p:ph type="body" idx="1"/>
          </p:nvPr>
        </p:nvSpPr>
        <p:spPr bwMode="auto">
          <a:xfrm>
            <a:off x="457200" y="1600200"/>
            <a:ext cx="8229600" cy="48529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第四级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256006" name="Rectangle 6"/>
          <p:cNvSpPr>
            <a:spLocks noGrp="1" noChangeArrowheads="1"/>
          </p:cNvSpPr>
          <p:nvPr>
            <p:ph type="dt" sz="half" idx="2"/>
          </p:nvPr>
        </p:nvSpPr>
        <p:spPr bwMode="auto">
          <a:xfrm>
            <a:off x="179388" y="6616700"/>
            <a:ext cx="2133600" cy="2682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a:solidFill>
                  <a:schemeClr val="bg1"/>
                </a:solidFill>
              </a:defRPr>
            </a:lvl1pPr>
          </a:lstStyle>
          <a:p>
            <a:fld id="{236DEB8F-1078-4B41-AFE9-1FE79B8C146D}" type="datetimeFigureOut">
              <a:rPr lang="zh-CN" altLang="en-US" smtClean="0"/>
              <a:t>2015/12/1</a:t>
            </a:fld>
            <a:endParaRPr lang="zh-CN" altLang="en-US"/>
          </a:p>
        </p:txBody>
      </p:sp>
      <p:sp>
        <p:nvSpPr>
          <p:cNvPr id="256007" name="Rectangle 7"/>
          <p:cNvSpPr>
            <a:spLocks noGrp="1" noChangeArrowheads="1"/>
          </p:cNvSpPr>
          <p:nvPr>
            <p:ph type="ftr" sz="quarter" idx="3"/>
          </p:nvPr>
        </p:nvSpPr>
        <p:spPr bwMode="auto">
          <a:xfrm>
            <a:off x="2411413" y="6624638"/>
            <a:ext cx="5400675"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sz="1200">
                <a:solidFill>
                  <a:schemeClr val="bg1"/>
                </a:solidFill>
              </a:defRPr>
            </a:lvl1pPr>
          </a:lstStyle>
          <a:p>
            <a:endParaRPr lang="zh-CN" altLang="en-US"/>
          </a:p>
        </p:txBody>
      </p:sp>
      <p:sp>
        <p:nvSpPr>
          <p:cNvPr id="256008" name="Rectangle 8"/>
          <p:cNvSpPr>
            <a:spLocks noGrp="1" noChangeArrowheads="1"/>
          </p:cNvSpPr>
          <p:nvPr>
            <p:ph type="sldNum" sz="quarter" idx="4"/>
          </p:nvPr>
        </p:nvSpPr>
        <p:spPr bwMode="auto">
          <a:xfrm>
            <a:off x="7885113" y="6642100"/>
            <a:ext cx="1150937" cy="215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b="1">
                <a:solidFill>
                  <a:schemeClr val="bg1"/>
                </a:solidFill>
              </a:defRPr>
            </a:lvl1pPr>
          </a:lstStyle>
          <a:p>
            <a:fld id="{D2227D96-17AF-418A-83B7-8F6D78FA7CDB}" type="slidenum">
              <a:rPr lang="zh-CN" altLang="en-US" smtClean="0"/>
              <a:t>‹#›</a:t>
            </a:fld>
            <a:endParaRPr lang="zh-CN" altLang="en-US"/>
          </a:p>
        </p:txBody>
      </p:sp>
      <p:pic>
        <p:nvPicPr>
          <p:cNvPr id="256049" name="Picture 49" descr="low-line"/>
          <p:cNvPicPr>
            <a:picLocks noChangeAspect="1" noChangeArrowheads="1"/>
          </p:cNvPicPr>
          <p:nvPr/>
        </p:nvPicPr>
        <p:blipFill>
          <a:blip r:embed="rId16"/>
          <a:srcRect/>
          <a:stretch>
            <a:fillRect/>
          </a:stretch>
        </p:blipFill>
        <p:spPr bwMode="auto">
          <a:xfrm>
            <a:off x="0" y="549275"/>
            <a:ext cx="9144000" cy="73025"/>
          </a:xfrm>
          <a:prstGeom prst="rect">
            <a:avLst/>
          </a:prstGeom>
          <a:noFill/>
        </p:spPr>
      </p:pic>
      <p:pic>
        <p:nvPicPr>
          <p:cNvPr id="256039" name="Picture 39" descr="Snap1"/>
          <p:cNvPicPr>
            <a:picLocks noChangeAspect="1" noChangeArrowheads="1"/>
          </p:cNvPicPr>
          <p:nvPr/>
        </p:nvPicPr>
        <p:blipFill>
          <a:blip r:embed="rId17">
            <a:clrChange>
              <a:clrFrom>
                <a:srgbClr val="FFFFFF"/>
              </a:clrFrom>
              <a:clrTo>
                <a:srgbClr val="FFFFFF">
                  <a:alpha val="0"/>
                </a:srgbClr>
              </a:clrTo>
            </a:clrChange>
          </a:blip>
          <a:srcRect/>
          <a:stretch>
            <a:fillRect/>
          </a:stretch>
        </p:blipFill>
        <p:spPr bwMode="auto">
          <a:xfrm>
            <a:off x="8532241" y="22225"/>
            <a:ext cx="576263" cy="527050"/>
          </a:xfrm>
          <a:prstGeom prst="rect">
            <a:avLst/>
          </a:prstGeom>
          <a:noFill/>
        </p:spPr>
      </p:pic>
      <p:pic>
        <p:nvPicPr>
          <p:cNvPr id="12" name="Picture 16" descr="buaa_1"/>
          <p:cNvPicPr>
            <a:picLocks noChangeAspect="1" noChangeArrowheads="1"/>
          </p:cNvPicPr>
          <p:nvPr/>
        </p:nvPicPr>
        <p:blipFill>
          <a:blip r:embed="rId18"/>
          <a:srcRect b="1189"/>
          <a:stretch>
            <a:fillRect/>
          </a:stretch>
        </p:blipFill>
        <p:spPr bwMode="auto">
          <a:xfrm>
            <a:off x="8420" y="10384"/>
            <a:ext cx="2475348" cy="528766"/>
          </a:xfrm>
          <a:prstGeom prst="rect">
            <a:avLst/>
          </a:prstGeom>
          <a:noFill/>
        </p:spPr>
      </p:pic>
    </p:spTree>
    <p:extLst>
      <p:ext uri="{BB962C8B-B14F-4D97-AF65-F5344CB8AC3E}">
        <p14:creationId xmlns:p14="http://schemas.microsoft.com/office/powerpoint/2010/main" val="5972702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Arial" pitchFamily="34" charset="0"/>
          <a:ea typeface="黑体" pitchFamily="2" charset="-122"/>
        </a:defRPr>
      </a:lvl2pPr>
      <a:lvl3pPr algn="ctr" rtl="0" eaLnBrk="1" fontAlgn="base" hangingPunct="1">
        <a:spcBef>
          <a:spcPct val="0"/>
        </a:spcBef>
        <a:spcAft>
          <a:spcPct val="0"/>
        </a:spcAft>
        <a:defRPr sz="4400" b="1">
          <a:solidFill>
            <a:schemeClr val="tx2"/>
          </a:solidFill>
          <a:latin typeface="Arial" pitchFamily="34" charset="0"/>
          <a:ea typeface="黑体" pitchFamily="2" charset="-122"/>
        </a:defRPr>
      </a:lvl3pPr>
      <a:lvl4pPr algn="ctr" rtl="0" eaLnBrk="1" fontAlgn="base" hangingPunct="1">
        <a:spcBef>
          <a:spcPct val="0"/>
        </a:spcBef>
        <a:spcAft>
          <a:spcPct val="0"/>
        </a:spcAft>
        <a:defRPr sz="4400" b="1">
          <a:solidFill>
            <a:schemeClr val="tx2"/>
          </a:solidFill>
          <a:latin typeface="Arial" pitchFamily="34" charset="0"/>
          <a:ea typeface="黑体" pitchFamily="2" charset="-122"/>
        </a:defRPr>
      </a:lvl4pPr>
      <a:lvl5pPr algn="ctr" rtl="0" eaLnBrk="1" fontAlgn="base" hangingPunct="1">
        <a:spcBef>
          <a:spcPct val="0"/>
        </a:spcBef>
        <a:spcAft>
          <a:spcPct val="0"/>
        </a:spcAft>
        <a:defRPr sz="4400" b="1">
          <a:solidFill>
            <a:schemeClr val="tx2"/>
          </a:solidFill>
          <a:latin typeface="Arial" pitchFamily="34" charset="0"/>
          <a:ea typeface="黑体" pitchFamily="2" charset="-122"/>
        </a:defRPr>
      </a:lvl5pPr>
      <a:lvl6pPr marL="457200" algn="ctr" rtl="0" eaLnBrk="1" fontAlgn="base" hangingPunct="1">
        <a:spcBef>
          <a:spcPct val="0"/>
        </a:spcBef>
        <a:spcAft>
          <a:spcPct val="0"/>
        </a:spcAft>
        <a:defRPr sz="4400" b="1">
          <a:solidFill>
            <a:schemeClr val="tx2"/>
          </a:solidFill>
          <a:latin typeface="Arial" pitchFamily="34" charset="0"/>
          <a:ea typeface="黑体" pitchFamily="2" charset="-122"/>
        </a:defRPr>
      </a:lvl6pPr>
      <a:lvl7pPr marL="914400" algn="ctr" rtl="0" eaLnBrk="1" fontAlgn="base" hangingPunct="1">
        <a:spcBef>
          <a:spcPct val="0"/>
        </a:spcBef>
        <a:spcAft>
          <a:spcPct val="0"/>
        </a:spcAft>
        <a:defRPr sz="4400" b="1">
          <a:solidFill>
            <a:schemeClr val="tx2"/>
          </a:solidFill>
          <a:latin typeface="Arial" pitchFamily="34" charset="0"/>
          <a:ea typeface="黑体" pitchFamily="2" charset="-122"/>
        </a:defRPr>
      </a:lvl7pPr>
      <a:lvl8pPr marL="1371600" algn="ctr" rtl="0" eaLnBrk="1" fontAlgn="base" hangingPunct="1">
        <a:spcBef>
          <a:spcPct val="0"/>
        </a:spcBef>
        <a:spcAft>
          <a:spcPct val="0"/>
        </a:spcAft>
        <a:defRPr sz="4400" b="1">
          <a:solidFill>
            <a:schemeClr val="tx2"/>
          </a:solidFill>
          <a:latin typeface="Arial" pitchFamily="34" charset="0"/>
          <a:ea typeface="黑体" pitchFamily="2" charset="-122"/>
        </a:defRPr>
      </a:lvl8pPr>
      <a:lvl9pPr marL="1828800" algn="ctr" rtl="0" eaLnBrk="1" fontAlgn="base" hangingPunct="1">
        <a:spcBef>
          <a:spcPct val="0"/>
        </a:spcBef>
        <a:spcAft>
          <a:spcPct val="0"/>
        </a:spcAft>
        <a:defRPr sz="4400" b="1">
          <a:solidFill>
            <a:schemeClr val="tx2"/>
          </a:solidFill>
          <a:latin typeface="Arial" pitchFamily="34" charset="0"/>
          <a:ea typeface="黑体" pitchFamily="2" charset="-122"/>
        </a:defRPr>
      </a:lvl9pPr>
    </p:titleStyle>
    <p:bodyStyle>
      <a:lvl1pPr marL="342900" indent="-342900" algn="l" rtl="0" eaLnBrk="1" fontAlgn="base" hangingPunct="1">
        <a:spcBef>
          <a:spcPct val="20000"/>
        </a:spcBef>
        <a:spcAft>
          <a:spcPct val="0"/>
        </a:spcAft>
        <a:buFont typeface="Wingdings" pitchFamily="2" charset="2"/>
        <a:buBlip>
          <a:blip r:embed="rId19"/>
        </a:buBlip>
        <a:defRPr sz="2400">
          <a:solidFill>
            <a:schemeClr val="tx1"/>
          </a:solidFill>
          <a:latin typeface="+mn-lt"/>
          <a:ea typeface="+mn-ea"/>
          <a:cs typeface="+mn-cs"/>
        </a:defRPr>
      </a:lvl1pPr>
      <a:lvl2pPr marL="742950" indent="-285750" algn="l" rtl="0" eaLnBrk="1" fontAlgn="base" hangingPunct="1">
        <a:spcBef>
          <a:spcPct val="20000"/>
        </a:spcBef>
        <a:spcAft>
          <a:spcPct val="0"/>
        </a:spcAft>
        <a:buBlip>
          <a:blip r:embed="rId20"/>
        </a:buBlip>
        <a:defRPr sz="2000">
          <a:solidFill>
            <a:schemeClr val="tx1"/>
          </a:solidFill>
          <a:latin typeface="+mn-lt"/>
          <a:ea typeface="+mn-ea"/>
        </a:defRPr>
      </a:lvl2pPr>
      <a:lvl3pPr marL="1143000" indent="-228600" algn="l" rtl="0" eaLnBrk="1" fontAlgn="base" hangingPunct="1">
        <a:spcBef>
          <a:spcPct val="20000"/>
        </a:spcBef>
        <a:spcAft>
          <a:spcPct val="0"/>
        </a:spcAft>
        <a:buBlip>
          <a:blip r:embed="rId21"/>
        </a:buBlip>
        <a:defRPr sz="1600" b="1">
          <a:solidFill>
            <a:schemeClr val="tx1"/>
          </a:solidFill>
          <a:latin typeface="+mn-lt"/>
          <a:ea typeface="楷体_GB2312" pitchFamily="49" charset="-122"/>
        </a:defRPr>
      </a:lvl3pPr>
      <a:lvl4pPr marL="1600200" indent="-228600" algn="l" rtl="0" eaLnBrk="1" fontAlgn="base" hangingPunct="1">
        <a:spcBef>
          <a:spcPct val="20000"/>
        </a:spcBef>
        <a:spcAft>
          <a:spcPct val="0"/>
        </a:spcAft>
        <a:buBlip>
          <a:blip r:embed="rId22"/>
        </a:buBlip>
        <a:defRPr sz="1200" b="1">
          <a:solidFill>
            <a:schemeClr val="tx1"/>
          </a:solidFill>
          <a:latin typeface="+mn-lt"/>
          <a:ea typeface="楷体_GB2312" pitchFamily="49" charset="-122"/>
        </a:defRPr>
      </a:lvl4pPr>
      <a:lvl5pPr marL="2057400" indent="-228600" algn="l" rtl="0" eaLnBrk="1" fontAlgn="base" hangingPunct="1">
        <a:spcBef>
          <a:spcPct val="20000"/>
        </a:spcBef>
        <a:spcAft>
          <a:spcPct val="0"/>
        </a:spcAft>
        <a:buBlip>
          <a:blip r:embed="rId23"/>
        </a:buBlip>
        <a:defRPr sz="2000">
          <a:solidFill>
            <a:schemeClr val="tx1"/>
          </a:solidFill>
          <a:latin typeface="+mn-lt"/>
          <a:ea typeface="楷体_GB2312" pitchFamily="49" charset="-122"/>
        </a:defRPr>
      </a:lvl5pPr>
      <a:lvl6pPr marL="2514600" indent="-228600" algn="l" rtl="0" eaLnBrk="1" fontAlgn="base" hangingPunct="1">
        <a:spcBef>
          <a:spcPct val="20000"/>
        </a:spcBef>
        <a:spcAft>
          <a:spcPct val="0"/>
        </a:spcAft>
        <a:buBlip>
          <a:blip r:embed="rId23"/>
        </a:buBlip>
        <a:defRPr sz="2000">
          <a:solidFill>
            <a:schemeClr val="tx1"/>
          </a:solidFill>
          <a:latin typeface="+mn-lt"/>
          <a:ea typeface="楷体_GB2312" pitchFamily="49" charset="-122"/>
        </a:defRPr>
      </a:lvl6pPr>
      <a:lvl7pPr marL="2971800" indent="-228600" algn="l" rtl="0" eaLnBrk="1" fontAlgn="base" hangingPunct="1">
        <a:spcBef>
          <a:spcPct val="20000"/>
        </a:spcBef>
        <a:spcAft>
          <a:spcPct val="0"/>
        </a:spcAft>
        <a:buBlip>
          <a:blip r:embed="rId23"/>
        </a:buBlip>
        <a:defRPr sz="2000">
          <a:solidFill>
            <a:schemeClr val="tx1"/>
          </a:solidFill>
          <a:latin typeface="+mn-lt"/>
          <a:ea typeface="楷体_GB2312" pitchFamily="49" charset="-122"/>
        </a:defRPr>
      </a:lvl7pPr>
      <a:lvl8pPr marL="3429000" indent="-228600" algn="l" rtl="0" eaLnBrk="1" fontAlgn="base" hangingPunct="1">
        <a:spcBef>
          <a:spcPct val="20000"/>
        </a:spcBef>
        <a:spcAft>
          <a:spcPct val="0"/>
        </a:spcAft>
        <a:buBlip>
          <a:blip r:embed="rId23"/>
        </a:buBlip>
        <a:defRPr sz="2000">
          <a:solidFill>
            <a:schemeClr val="tx1"/>
          </a:solidFill>
          <a:latin typeface="+mn-lt"/>
          <a:ea typeface="楷体_GB2312" pitchFamily="49" charset="-122"/>
        </a:defRPr>
      </a:lvl8pPr>
      <a:lvl9pPr marL="3886200" indent="-228600" algn="l" rtl="0" eaLnBrk="1" fontAlgn="base" hangingPunct="1">
        <a:spcBef>
          <a:spcPct val="20000"/>
        </a:spcBef>
        <a:spcAft>
          <a:spcPct val="0"/>
        </a:spcAft>
        <a:buBlip>
          <a:blip r:embed="rId23"/>
        </a:buBlip>
        <a:defRPr sz="2000">
          <a:solidFill>
            <a:schemeClr val="tx1"/>
          </a:solidFill>
          <a:latin typeface="+mn-lt"/>
          <a:ea typeface="楷体_GB2312" pitchFamily="49"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subTitle" idx="1"/>
          </p:nvPr>
        </p:nvSpPr>
        <p:spPr>
          <a:xfrm>
            <a:off x="4143376" y="4286250"/>
            <a:ext cx="4925674" cy="1374775"/>
          </a:xfrm>
        </p:spPr>
        <p:txBody>
          <a:bodyPr/>
          <a:lstStyle/>
          <a:p>
            <a:pPr marL="914400" lvl="2" indent="0">
              <a:buNone/>
            </a:pPr>
            <a:r>
              <a:rPr lang="zh-CN" altLang="en-US" sz="2800" dirty="0">
                <a:latin typeface="宋体" panose="02010600030101010101" pitchFamily="2" charset="-122"/>
                <a:ea typeface="宋体" panose="02010600030101010101" pitchFamily="2" charset="-122"/>
              </a:rPr>
              <a:t>导师</a:t>
            </a:r>
            <a:r>
              <a:rPr lang="zh-CN" altLang="en-US" sz="2800" dirty="0" smtClean="0">
                <a:latin typeface="宋体" panose="02010600030101010101" pitchFamily="2" charset="-122"/>
                <a:ea typeface="宋体" panose="02010600030101010101" pitchFamily="2" charset="-122"/>
              </a:rPr>
              <a:t>：</a:t>
            </a:r>
            <a:r>
              <a:rPr lang="zh-CN" altLang="en-US" sz="2800" dirty="0">
                <a:latin typeface="宋体" panose="02010600030101010101" pitchFamily="2" charset="-122"/>
                <a:ea typeface="宋体" panose="02010600030101010101" pitchFamily="2" charset="-122"/>
              </a:rPr>
              <a:t>马殿富</a:t>
            </a:r>
            <a:r>
              <a:rPr lang="zh-CN" altLang="en-US" sz="2800" dirty="0" smtClean="0">
                <a:latin typeface="宋体" panose="02010600030101010101" pitchFamily="2" charset="-122"/>
                <a:ea typeface="宋体" panose="02010600030101010101" pitchFamily="2" charset="-122"/>
              </a:rPr>
              <a:t> 教授</a:t>
            </a:r>
            <a:endParaRPr lang="en-US" altLang="zh-CN" sz="2800" dirty="0" smtClean="0">
              <a:latin typeface="宋体" panose="02010600030101010101" pitchFamily="2" charset="-122"/>
              <a:ea typeface="宋体" panose="02010600030101010101" pitchFamily="2" charset="-122"/>
            </a:endParaRPr>
          </a:p>
          <a:p>
            <a:pPr marL="914400" lvl="2" indent="0">
              <a:buNone/>
            </a:pPr>
            <a:r>
              <a:rPr lang="zh-CN" altLang="en-US" sz="2800" dirty="0" smtClean="0">
                <a:latin typeface="宋体" panose="02010600030101010101" pitchFamily="2" charset="-122"/>
                <a:ea typeface="宋体" panose="02010600030101010101" pitchFamily="2" charset="-122"/>
              </a:rPr>
              <a:t>学生：</a:t>
            </a:r>
            <a:r>
              <a:rPr lang="zh-CN" altLang="en-US" sz="2800" dirty="0">
                <a:latin typeface="宋体" panose="02010600030101010101" pitchFamily="2" charset="-122"/>
                <a:ea typeface="宋体" panose="02010600030101010101" pitchFamily="2" charset="-122"/>
              </a:rPr>
              <a:t>陈志伟</a:t>
            </a:r>
            <a:endParaRPr lang="en-US" altLang="zh-CN" sz="2800" dirty="0" smtClean="0">
              <a:latin typeface="宋体" panose="02010600030101010101" pitchFamily="2" charset="-122"/>
              <a:ea typeface="宋体" panose="02010600030101010101" pitchFamily="2" charset="-122"/>
            </a:endParaRPr>
          </a:p>
          <a:p>
            <a:pPr marL="914400" lvl="2" indent="0">
              <a:buNone/>
            </a:pPr>
            <a:r>
              <a:rPr lang="zh-CN" altLang="en-US" sz="2800" dirty="0" smtClean="0">
                <a:latin typeface="宋体" panose="02010600030101010101" pitchFamily="2" charset="-122"/>
                <a:ea typeface="宋体" panose="02010600030101010101" pitchFamily="2" charset="-122"/>
              </a:rPr>
              <a:t>学号：</a:t>
            </a:r>
            <a:r>
              <a:rPr lang="en-US" altLang="zh-CN" sz="2800" dirty="0" smtClean="0">
                <a:latin typeface="宋体" panose="02010600030101010101" pitchFamily="2" charset="-122"/>
                <a:ea typeface="宋体" panose="02010600030101010101" pitchFamily="2" charset="-122"/>
              </a:rPr>
              <a:t>SY1406108</a:t>
            </a:r>
          </a:p>
          <a:p>
            <a:pPr algn="ctr" eaLnBrk="1" hangingPunct="1">
              <a:lnSpc>
                <a:spcPct val="90000"/>
              </a:lnSpc>
            </a:pPr>
            <a:endParaRPr lang="en-US" altLang="zh-CN" sz="2800" dirty="0" smtClean="0">
              <a:latin typeface="宋体" panose="02010600030101010101" pitchFamily="2" charset="-122"/>
              <a:ea typeface="宋体" panose="02010600030101010101" pitchFamily="2" charset="-122"/>
            </a:endParaRPr>
          </a:p>
        </p:txBody>
      </p:sp>
      <p:sp>
        <p:nvSpPr>
          <p:cNvPr id="26627" name="Rectangle 2"/>
          <p:cNvSpPr>
            <a:spLocks noGrp="1" noChangeArrowheads="1"/>
          </p:cNvSpPr>
          <p:nvPr>
            <p:ph type="ctrTitle"/>
          </p:nvPr>
        </p:nvSpPr>
        <p:spPr>
          <a:xfrm>
            <a:off x="250825" y="1130233"/>
            <a:ext cx="8424863" cy="1071563"/>
          </a:xfrm>
        </p:spPr>
        <p:txBody>
          <a:bodyPr/>
          <a:lstStyle/>
          <a:p>
            <a:r>
              <a:rPr lang="zh-CN" altLang="en-US" sz="4000" dirty="0">
                <a:solidFill>
                  <a:schemeClr val="tx1"/>
                </a:solidFill>
                <a:latin typeface="宋体" panose="02010600030101010101" pitchFamily="2" charset="-122"/>
                <a:ea typeface="宋体" panose="02010600030101010101" pitchFamily="2" charset="-122"/>
              </a:rPr>
              <a:t>安全</a:t>
            </a:r>
            <a:r>
              <a:rPr lang="en-US" altLang="zh-CN" sz="4000" dirty="0">
                <a:solidFill>
                  <a:schemeClr val="tx1"/>
                </a:solidFill>
                <a:latin typeface="宋体" panose="02010600030101010101" pitchFamily="2" charset="-122"/>
                <a:ea typeface="宋体" panose="02010600030101010101" pitchFamily="2" charset="-122"/>
              </a:rPr>
              <a:t>C</a:t>
            </a:r>
            <a:r>
              <a:rPr lang="zh-CN" altLang="en-US" sz="4000" dirty="0">
                <a:solidFill>
                  <a:schemeClr val="tx1"/>
                </a:solidFill>
                <a:latin typeface="宋体" panose="02010600030101010101" pitchFamily="2" charset="-122"/>
                <a:ea typeface="宋体" panose="02010600030101010101" pitchFamily="2" charset="-122"/>
              </a:rPr>
              <a:t>编译器的形式化验证方法的研究和实现</a:t>
            </a:r>
            <a:r>
              <a:rPr lang="zh-CN" altLang="zh-CN" sz="4000" dirty="0" smtClean="0">
                <a:solidFill>
                  <a:schemeClr val="tx1"/>
                </a:solidFill>
                <a:latin typeface="宋体" panose="02010600030101010101" pitchFamily="2" charset="-122"/>
                <a:ea typeface="宋体" panose="02010600030101010101" pitchFamily="2" charset="-122"/>
              </a:rPr>
              <a:t/>
            </a:r>
            <a:br>
              <a:rPr lang="zh-CN" altLang="zh-CN" sz="4000" dirty="0" smtClean="0">
                <a:solidFill>
                  <a:schemeClr val="tx1"/>
                </a:solidFill>
                <a:latin typeface="宋体" panose="02010600030101010101" pitchFamily="2" charset="-122"/>
                <a:ea typeface="宋体" panose="02010600030101010101" pitchFamily="2" charset="-122"/>
              </a:rPr>
            </a:br>
            <a:endParaRPr lang="en-US" altLang="zh-CN" sz="4000" dirty="0" smtClean="0">
              <a:solidFill>
                <a:schemeClr val="tx1"/>
              </a:solidFill>
              <a:latin typeface="宋体" panose="02010600030101010101" pitchFamily="2" charset="-122"/>
              <a:ea typeface="宋体" panose="02010600030101010101" pitchFamily="2" charset="-122"/>
            </a:endParaRPr>
          </a:p>
        </p:txBody>
      </p:sp>
      <p:pic>
        <p:nvPicPr>
          <p:cNvPr id="26628" name="Picture 12" descr="buaa_1"/>
          <p:cNvPicPr>
            <a:picLocks noChangeAspect="1" noChangeArrowheads="1"/>
          </p:cNvPicPr>
          <p:nvPr/>
        </p:nvPicPr>
        <p:blipFill>
          <a:blip r:embed="rId3"/>
          <a:srcRect/>
          <a:stretch>
            <a:fillRect/>
          </a:stretch>
        </p:blipFill>
        <p:spPr bwMode="auto">
          <a:xfrm>
            <a:off x="63500" y="5997575"/>
            <a:ext cx="3651250" cy="788988"/>
          </a:xfrm>
          <a:prstGeom prst="rect">
            <a:avLst/>
          </a:prstGeom>
          <a:noFill/>
          <a:ln w="9525">
            <a:noFill/>
            <a:miter lim="800000"/>
            <a:headEnd/>
            <a:tailEnd/>
          </a:ln>
        </p:spPr>
      </p:pic>
    </p:spTree>
    <p:extLst>
      <p:ext uri="{BB962C8B-B14F-4D97-AF65-F5344CB8AC3E}">
        <p14:creationId xmlns:p14="http://schemas.microsoft.com/office/powerpoint/2010/main" val="2494741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国内外研究现状</a:t>
            </a:r>
          </a:p>
        </p:txBody>
      </p:sp>
      <p:sp>
        <p:nvSpPr>
          <p:cNvPr id="3" name="内容占位符 2"/>
          <p:cNvSpPr>
            <a:spLocks noGrp="1"/>
          </p:cNvSpPr>
          <p:nvPr>
            <p:ph idx="1"/>
          </p:nvPr>
        </p:nvSpPr>
        <p:spPr/>
        <p:txBody>
          <a:bodyPr/>
          <a:lstStyle/>
          <a:p>
            <a:pPr marL="0" indent="0">
              <a:buNone/>
            </a:pP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2"/>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Clr>
                <a:schemeClr val="tx1"/>
              </a:buClr>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定理证明技术是将</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软件系统和性质</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都用</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逻辑方法来</a:t>
            </a:r>
            <a:r>
              <a:rPr lang="zh-CN" altLang="en-US"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规约</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，通过</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基于公理和推理规则组成的形式系统，以如同数学中定理证明的方法来证明软件系统是否具备所期望的关键性质</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Clr>
                <a:schemeClr val="tx1"/>
              </a:buClr>
              <a:buFont typeface="Wingdings" panose="05000000000000000000" pitchFamily="2" charset="2"/>
              <a:buChar char="Ø"/>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比较典型的，</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Hoare</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提出了</a:t>
            </a:r>
            <a:r>
              <a:rPr lang="en-US" altLang="zh-CN"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Hoare</a:t>
            </a:r>
            <a:r>
              <a:rPr lang="zh-CN" altLang="en-US"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逻辑和</a:t>
            </a:r>
            <a:r>
              <a:rPr lang="en-US" altLang="zh-CN"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Hoare</a:t>
            </a:r>
            <a:r>
              <a:rPr lang="zh-CN" altLang="en-US"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公理系统</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，它为使用严格的数理逻辑推理计算机程序的部分正确性提供了一组逻辑</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规则。</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分离</a:t>
            </a:r>
            <a:r>
              <a:rPr lang="zh-CN" altLang="en-US"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逻辑</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是</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对霍尔逻辑的一个扩展，被证明具有</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更强的验证能力</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是</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程序</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可信验证的一种重要方法。</a:t>
            </a:r>
            <a:endPar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Clr>
                <a:schemeClr val="tx1"/>
              </a:buClr>
              <a:buFont typeface="Wingdings" panose="05000000000000000000" pitchFamily="2" charset="2"/>
              <a:buChar char="Ø"/>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定理证明</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的方法需要考虑</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采用哪一种逻辑系统、逻辑</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表示、</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定理证明器</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及</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如何</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得到可执行的</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编译器代码</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等问题。目前比较好的方式是使用</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编程和</a:t>
            </a:r>
            <a:r>
              <a:rPr lang="zh-CN" altLang="en-US"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证明统一</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的逻辑框架</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如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Coq</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Twelf</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Isabelle </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等。</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圆角矩形 3"/>
          <p:cNvSpPr/>
          <p:nvPr/>
        </p:nvSpPr>
        <p:spPr bwMode="auto">
          <a:xfrm>
            <a:off x="559316" y="1714487"/>
            <a:ext cx="6072230" cy="57150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1"/>
            <a:r>
              <a:rPr kumimoji="1" lang="zh-CN" altLang="en-US"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定理证明</a:t>
            </a:r>
            <a:r>
              <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方法</a:t>
            </a:r>
          </a:p>
        </p:txBody>
      </p:sp>
    </p:spTree>
    <p:extLst>
      <p:ext uri="{BB962C8B-B14F-4D97-AF65-F5344CB8AC3E}">
        <p14:creationId xmlns:p14="http://schemas.microsoft.com/office/powerpoint/2010/main" val="23454558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国内外研究现状</a:t>
            </a:r>
          </a:p>
        </p:txBody>
      </p:sp>
      <p:sp>
        <p:nvSpPr>
          <p:cNvPr id="3" name="内容占位符 2"/>
          <p:cNvSpPr>
            <a:spLocks noGrp="1"/>
          </p:cNvSpPr>
          <p:nvPr>
            <p:ph idx="1"/>
          </p:nvPr>
        </p:nvSpPr>
        <p:spPr/>
        <p:txBody>
          <a:bodyPr/>
          <a:lstStyle/>
          <a:p>
            <a:pPr marL="0" indent="0">
              <a:buNone/>
            </a:pP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2"/>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近期比较具有</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代表性</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的是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Xavier Leroy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带领的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CompCert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项目组所</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做的工作</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他们</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首次完成了对一个完整且实际</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的编译</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过程的正确性形式化</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验证，</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整个证明过程</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完全形式化</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且是机器自动生成的</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CompCert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先采用辅助定理证明工具 </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Coq Assistant(http</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://coq.inria.fr/)</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对编译过程进行重新</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构造</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此编译过程完成了从一种结构化的</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函数式语言</a:t>
            </a:r>
            <a:r>
              <a:rPr lang="en-US" altLang="zh-CN" sz="2000" dirty="0" err="1" smtClean="0">
                <a:latin typeface="Times New Roman" panose="02020603050405020304" pitchFamily="18" charset="0"/>
                <a:ea typeface="宋体" panose="02010600030101010101" pitchFamily="2" charset="-122"/>
                <a:cs typeface="Times New Roman" panose="02020603050405020304" pitchFamily="18" charset="0"/>
              </a:rPr>
              <a:t>Clight</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到汇编代码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PowerPC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的转换</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整个过程由</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八种</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不同的中间语言之间的转换构成</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然后使用 </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Coq Assistant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对整个编译过程的正确性即语义可保持</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性进行</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证明</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目前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CompCert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编译器只能实现对一个 </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语言</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子集的编译</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还不能完全覆盖所有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C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语言元素</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且</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后端优化程度还比较低</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项目也正在进一步</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研究中</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圆角矩形 3"/>
          <p:cNvSpPr/>
          <p:nvPr/>
        </p:nvSpPr>
        <p:spPr bwMode="auto">
          <a:xfrm>
            <a:off x="559316" y="1714487"/>
            <a:ext cx="6072230" cy="57150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1"/>
            <a:r>
              <a:rPr kumimoji="1" lang="zh-CN" altLang="en-US"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定理证明</a:t>
            </a:r>
            <a:r>
              <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方法</a:t>
            </a:r>
          </a:p>
        </p:txBody>
      </p:sp>
    </p:spTree>
    <p:extLst>
      <p:ext uri="{BB962C8B-B14F-4D97-AF65-F5344CB8AC3E}">
        <p14:creationId xmlns:p14="http://schemas.microsoft.com/office/powerpoint/2010/main" val="17438141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国内外研究现状</a:t>
            </a:r>
          </a:p>
        </p:txBody>
      </p:sp>
      <p:sp>
        <p:nvSpPr>
          <p:cNvPr id="3" name="内容占位符 2"/>
          <p:cNvSpPr>
            <a:spLocks noGrp="1"/>
          </p:cNvSpPr>
          <p:nvPr>
            <p:ph idx="1"/>
          </p:nvPr>
        </p:nvSpPr>
        <p:spPr/>
        <p:txBody>
          <a:bodyPr/>
          <a:lstStyle/>
          <a:p>
            <a:pPr marL="0" indent="0">
              <a:buNone/>
            </a:pP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2"/>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编译正确性</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可以用如下等式来表示</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marL="0" indent="0" algn="ctr">
              <a:lnSpc>
                <a:spcPct val="150000"/>
              </a:lnSpc>
              <a:buNone/>
            </a:pPr>
            <a:r>
              <a:rPr lang="en-US" altLang="zh-CN" sz="2000" i="1" dirty="0"/>
              <a:t>encode(</a:t>
            </a:r>
            <a:r>
              <a:rPr lang="en-US" altLang="zh-CN" sz="2000" i="1" dirty="0" err="1"/>
              <a:t>semantics</a:t>
            </a:r>
            <a:r>
              <a:rPr lang="en-US" altLang="zh-CN" sz="2000" i="1" baseline="-25000" dirty="0" err="1"/>
              <a:t>source</a:t>
            </a:r>
            <a:r>
              <a:rPr lang="en-US" altLang="zh-CN" sz="2000" i="1" dirty="0"/>
              <a:t>(P)) = </a:t>
            </a:r>
            <a:r>
              <a:rPr lang="en-US" altLang="zh-CN" sz="2000" i="1" dirty="0" err="1"/>
              <a:t>semantics</a:t>
            </a:r>
            <a:r>
              <a:rPr lang="en-US" altLang="zh-CN" sz="2000" i="1" baseline="-25000" dirty="0" err="1"/>
              <a:t>target</a:t>
            </a:r>
            <a:r>
              <a:rPr lang="en-US" altLang="zh-CN" sz="2000" i="1" dirty="0"/>
              <a:t>(compile(P))</a:t>
            </a:r>
            <a:endParaRPr lang="zh-CN" altLang="zh-CN" sz="2000" dirty="0"/>
          </a:p>
          <a:p>
            <a:pPr marL="0" indent="0">
              <a:lnSpc>
                <a:spcPct val="150000"/>
              </a:lnSpc>
              <a:buNone/>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程序</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P</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可以使用不同的语义来解释，如操作语义、公理语义、指称语义</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等。</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翻译</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确认是</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一种用于确认编译器或代码生成器的</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源和目标之间</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语义等价性</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的形式化方法，它通过证明源代码和目标代码的语义等价性来证明编译器的正确性</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翻译</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确认方法需要构造一个</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确认器</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validator</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），确认器在编译器每一次运行后形式化地证明生成的目标代码是源代码的一个正确翻译。</a:t>
            </a:r>
          </a:p>
        </p:txBody>
      </p:sp>
      <p:sp>
        <p:nvSpPr>
          <p:cNvPr id="4" name="圆角矩形 3"/>
          <p:cNvSpPr/>
          <p:nvPr/>
        </p:nvSpPr>
        <p:spPr bwMode="auto">
          <a:xfrm>
            <a:off x="559316" y="1714487"/>
            <a:ext cx="6072230" cy="57150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1"/>
            <a:r>
              <a:rPr kumimoji="1" lang="zh-CN" altLang="en-US"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翻译</a:t>
            </a:r>
            <a:r>
              <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确认方法</a:t>
            </a:r>
          </a:p>
        </p:txBody>
      </p:sp>
    </p:spTree>
    <p:extLst>
      <p:ext uri="{BB962C8B-B14F-4D97-AF65-F5344CB8AC3E}">
        <p14:creationId xmlns:p14="http://schemas.microsoft.com/office/powerpoint/2010/main" val="30427299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国内外研究现状</a:t>
            </a:r>
          </a:p>
        </p:txBody>
      </p:sp>
      <p:sp>
        <p:nvSpPr>
          <p:cNvPr id="3" name="内容占位符 2"/>
          <p:cNvSpPr>
            <a:spLocks noGrp="1"/>
          </p:cNvSpPr>
          <p:nvPr>
            <p:ph idx="1"/>
          </p:nvPr>
        </p:nvSpPr>
        <p:spPr/>
        <p:txBody>
          <a:bodyPr/>
          <a:lstStyle/>
          <a:p>
            <a:pPr marL="0" indent="0">
              <a:buNone/>
            </a:pP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marL="0" indent="0" algn="just">
              <a:spcBef>
                <a:spcPts val="600"/>
              </a:spcBef>
              <a:spcAft>
                <a:spcPts val="600"/>
              </a:spcAft>
              <a:buNone/>
            </a:pP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翻译确认的过程如下</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图：</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marL="0" indent="0" algn="just">
              <a:spcBef>
                <a:spcPts val="600"/>
              </a:spcBef>
              <a:spcAft>
                <a:spcPts val="600"/>
              </a:spcAft>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marL="0" indent="0" algn="just">
              <a:spcBef>
                <a:spcPts val="600"/>
              </a:spcBef>
              <a:spcAft>
                <a:spcPts val="600"/>
              </a:spcAft>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r>
              <a:rPr lang="zh-CN" altLang="en-US"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分析器</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接收源程序和目标程序作为输入。如果分析器发现生成的目标程序正确的实现了源程序，它会产生一个详细的</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证明脚本</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。如果分析器无法建立源程序和目标程序之间的正确对应关系，它会产生一个</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反例</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圆角矩形 3"/>
          <p:cNvSpPr/>
          <p:nvPr/>
        </p:nvSpPr>
        <p:spPr bwMode="auto">
          <a:xfrm>
            <a:off x="559316" y="1714487"/>
            <a:ext cx="6072230" cy="57150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1"/>
            <a:r>
              <a:rPr kumimoji="1" lang="zh-CN" altLang="en-US"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翻译确认方法</a:t>
            </a:r>
            <a:endPar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2101758" y="2897808"/>
            <a:ext cx="4219213" cy="2387919"/>
          </a:xfrm>
          <a:prstGeom prst="rect">
            <a:avLst/>
          </a:prstGeom>
        </p:spPr>
      </p:pic>
    </p:spTree>
    <p:extLst>
      <p:ext uri="{BB962C8B-B14F-4D97-AF65-F5344CB8AC3E}">
        <p14:creationId xmlns:p14="http://schemas.microsoft.com/office/powerpoint/2010/main" val="25189324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内容提要</a:t>
            </a:r>
          </a:p>
        </p:txBody>
      </p:sp>
      <p:sp>
        <p:nvSpPr>
          <p:cNvPr id="3" name="内容占位符 2"/>
          <p:cNvSpPr>
            <a:spLocks noGrp="1"/>
          </p:cNvSpPr>
          <p:nvPr>
            <p:ph idx="1"/>
          </p:nvPr>
        </p:nvSpPr>
        <p:spPr/>
        <p:txBody>
          <a:bodyPr/>
          <a:lstStyle/>
          <a:p>
            <a:pPr marL="0" indent="0">
              <a:buNone/>
            </a:pPr>
            <a:endParaRPr lang="en-US" altLang="zh-CN" sz="2000" dirty="0" smtClean="0">
              <a:solidFill>
                <a:srgbClr val="FF0000"/>
              </a:solidFill>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课题背景与意义</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国内外研究现状</a:t>
            </a:r>
            <a:endParaRPr lang="en-US" altLang="zh-CN" sz="3200" dirty="0" smtClean="0">
              <a:latin typeface="宋体" panose="02010600030101010101" pitchFamily="2" charset="-122"/>
              <a:ea typeface="宋体" panose="02010600030101010101" pitchFamily="2" charset="-122"/>
            </a:endParaRPr>
          </a:p>
          <a:p>
            <a:r>
              <a:rPr lang="zh-CN" altLang="en-US" sz="3200" dirty="0" smtClean="0">
                <a:solidFill>
                  <a:srgbClr val="FF0000"/>
                </a:solidFill>
                <a:latin typeface="宋体" panose="02010600030101010101" pitchFamily="2" charset="-122"/>
                <a:ea typeface="宋体" panose="02010600030101010101" pitchFamily="2" charset="-122"/>
              </a:rPr>
              <a:t>研究内容与拟采取的方案</a:t>
            </a:r>
            <a:endParaRPr lang="en-US" altLang="zh-CN" sz="3200" dirty="0" smtClean="0">
              <a:solidFill>
                <a:srgbClr val="FF0000"/>
              </a:solidFill>
              <a:latin typeface="宋体" panose="02010600030101010101" pitchFamily="2" charset="-122"/>
              <a:ea typeface="宋体" panose="02010600030101010101" pitchFamily="2" charset="-122"/>
            </a:endParaRPr>
          </a:p>
          <a:p>
            <a:r>
              <a:rPr lang="zh-CN" altLang="en-US" sz="3200" dirty="0">
                <a:latin typeface="宋体" panose="02010600030101010101" pitchFamily="2" charset="-122"/>
                <a:ea typeface="宋体" panose="02010600030101010101" pitchFamily="2" charset="-122"/>
              </a:rPr>
              <a:t>关键</a:t>
            </a:r>
            <a:r>
              <a:rPr lang="zh-CN" altLang="en-US" sz="3200" dirty="0" smtClean="0">
                <a:latin typeface="宋体" panose="02010600030101010101" pitchFamily="2" charset="-122"/>
                <a:ea typeface="宋体" panose="02010600030101010101" pitchFamily="2" charset="-122"/>
              </a:rPr>
              <a:t>技术及难点</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进度安排</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主要参考</a:t>
            </a:r>
            <a:r>
              <a:rPr lang="zh-CN" altLang="en-US" sz="3200" dirty="0">
                <a:latin typeface="宋体" panose="02010600030101010101" pitchFamily="2" charset="-122"/>
                <a:ea typeface="宋体" panose="02010600030101010101" pitchFamily="2" charset="-122"/>
              </a:rPr>
              <a:t>文献</a:t>
            </a:r>
            <a:endParaRPr lang="en-US" altLang="zh-CN" sz="3200" dirty="0">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pPr lvl="2"/>
            <a:endParaRPr lang="en-US" altLang="zh-CN" dirty="0" smtClean="0">
              <a:latin typeface="宋体" panose="02010600030101010101" pitchFamily="2" charset="-122"/>
              <a:ea typeface="宋体" panose="02010600030101010101" pitchFamily="2" charset="-122"/>
            </a:endParaRPr>
          </a:p>
          <a:p>
            <a:pPr lvl="2"/>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3789539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研究内容与拟采取的方案</a:t>
            </a:r>
          </a:p>
        </p:txBody>
      </p:sp>
      <p:sp>
        <p:nvSpPr>
          <p:cNvPr id="3" name="内容占位符 2"/>
          <p:cNvSpPr>
            <a:spLocks noGrp="1"/>
          </p:cNvSpPr>
          <p:nvPr>
            <p:ph idx="1"/>
          </p:nvPr>
        </p:nvSpPr>
        <p:spPr>
          <a:xfrm>
            <a:off x="457200" y="1417637"/>
            <a:ext cx="8229600" cy="5070711"/>
          </a:xfrm>
        </p:spPr>
        <p:txBody>
          <a:bodyPr/>
          <a:lstStyle/>
          <a:p>
            <a:pPr marL="0" indent="0">
              <a:buNone/>
            </a:pP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marL="457200" lvl="1" indent="0" algn="just">
              <a:spcBef>
                <a:spcPts val="600"/>
              </a:spcBef>
              <a:spcAft>
                <a:spcPts val="600"/>
              </a:spcAft>
              <a:buNone/>
            </a:pPr>
            <a:endParaRPr lang="en-US" altLang="zh-CN" sz="1200"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本</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课题的研究目标是构建一个实现对编译器形式化建模和验证的工具，该工具能对源代码和编译后的目标代码进行形式化，通过变换和推导获得</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其最终语义。</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最后</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，通过验证编译前后源代码和目标代码的语义是否保持一致，从而得出编译器是否具备安全可信性质。</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圆角矩形 3"/>
          <p:cNvSpPr/>
          <p:nvPr/>
        </p:nvSpPr>
        <p:spPr bwMode="auto">
          <a:xfrm>
            <a:off x="530133" y="1529052"/>
            <a:ext cx="6072230" cy="57150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1"/>
            <a:r>
              <a:rPr kumimoji="1" lang="zh-CN" altLang="en-US"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研究</a:t>
            </a:r>
            <a:r>
              <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目标</a:t>
            </a:r>
          </a:p>
        </p:txBody>
      </p:sp>
    </p:spTree>
    <p:extLst>
      <p:ext uri="{BB962C8B-B14F-4D97-AF65-F5344CB8AC3E}">
        <p14:creationId xmlns:p14="http://schemas.microsoft.com/office/powerpoint/2010/main" val="19491078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研究内容与拟采取的方案</a:t>
            </a:r>
          </a:p>
        </p:txBody>
      </p:sp>
      <p:sp>
        <p:nvSpPr>
          <p:cNvPr id="3" name="内容占位符 2"/>
          <p:cNvSpPr>
            <a:spLocks noGrp="1"/>
          </p:cNvSpPr>
          <p:nvPr>
            <p:ph idx="1"/>
          </p:nvPr>
        </p:nvSpPr>
        <p:spPr>
          <a:xfrm>
            <a:off x="457200" y="1417637"/>
            <a:ext cx="8229600" cy="5070711"/>
          </a:xfrm>
        </p:spPr>
        <p:txBody>
          <a:bodyPr/>
          <a:lstStyle/>
          <a:p>
            <a:pPr marL="0" indent="0">
              <a:buNone/>
            </a:pPr>
            <a:endParaRPr lang="en-US" altLang="zh-CN" dirty="0" smtClean="0">
              <a:latin typeface="宋体" panose="02010600030101010101" pitchFamily="2" charset="-122"/>
              <a:ea typeface="宋体" panose="02010600030101010101" pitchFamily="2" charset="-122"/>
            </a:endParaRPr>
          </a:p>
          <a:p>
            <a:pPr marL="457200" lvl="1" indent="0" algn="just">
              <a:spcBef>
                <a:spcPts val="600"/>
              </a:spcBef>
              <a:spcAft>
                <a:spcPts val="600"/>
              </a:spcAft>
              <a:buNone/>
            </a:pPr>
            <a:endParaRPr lang="en-US" altLang="zh-CN" sz="1600" dirty="0" smtClean="0">
              <a:latin typeface="宋体" panose="02010600030101010101" pitchFamily="2" charset="-122"/>
              <a:ea typeface="宋体" panose="02010600030101010101" pitchFamily="2" charset="-122"/>
              <a:cs typeface="Times New Roman" panose="02020603050405020304" pitchFamily="18" charset="0"/>
            </a:endParaRPr>
          </a:p>
          <a:p>
            <a:pPr marL="0" indent="0">
              <a:lnSpc>
                <a:spcPct val="150000"/>
              </a:lnSpc>
              <a:buNone/>
            </a:pPr>
            <a:r>
              <a:rPr lang="zh-CN" altLang="en-US" sz="2000" dirty="0" smtClean="0">
                <a:latin typeface="宋体" panose="02010600030101010101" pitchFamily="2" charset="-122"/>
                <a:ea typeface="宋体" panose="02010600030101010101" pitchFamily="2" charset="-122"/>
              </a:rPr>
              <a:t>本文</a:t>
            </a:r>
            <a:r>
              <a:rPr lang="zh-CN" altLang="en-US" sz="2000" dirty="0">
                <a:latin typeface="宋体" panose="02010600030101010101" pitchFamily="2" charset="-122"/>
                <a:ea typeface="宋体" panose="02010600030101010101" pitchFamily="2" charset="-122"/>
              </a:rPr>
              <a:t>拟进行如下几个方面的研究：</a:t>
            </a:r>
          </a:p>
          <a:p>
            <a:pPr>
              <a:lnSpc>
                <a:spcPct val="150000"/>
              </a:lnSpc>
              <a:buFont typeface="Wingdings" panose="05000000000000000000" pitchFamily="2" charset="2"/>
              <a:buChar char="Ø"/>
            </a:pPr>
            <a:r>
              <a:rPr lang="en-US" altLang="zh-CN" sz="2000" dirty="0">
                <a:latin typeface="宋体" panose="02010600030101010101" pitchFamily="2" charset="-122"/>
                <a:ea typeface="宋体" panose="02010600030101010101" pitchFamily="2" charset="-122"/>
              </a:rPr>
              <a:t>1</a:t>
            </a:r>
            <a:r>
              <a:rPr lang="zh-CN" altLang="en-US" sz="2000" dirty="0" smtClean="0">
                <a:latin typeface="宋体" panose="02010600030101010101" pitchFamily="2" charset="-122"/>
                <a:ea typeface="宋体" panose="02010600030101010101" pitchFamily="2" charset="-122"/>
              </a:rPr>
              <a:t>）形式化</a:t>
            </a:r>
            <a:r>
              <a:rPr lang="zh-CN" altLang="en-US" sz="2000" dirty="0">
                <a:latin typeface="宋体" panose="02010600030101010101" pitchFamily="2" charset="-122"/>
                <a:ea typeface="宋体" panose="02010600030101010101" pitchFamily="2" charset="-122"/>
              </a:rPr>
              <a:t>验证工具系统</a:t>
            </a:r>
            <a:r>
              <a:rPr lang="zh-CN" altLang="en-US" sz="2000" dirty="0">
                <a:solidFill>
                  <a:srgbClr val="FF0000"/>
                </a:solidFill>
                <a:latin typeface="宋体" panose="02010600030101010101" pitchFamily="2" charset="-122"/>
                <a:ea typeface="宋体" panose="02010600030101010101" pitchFamily="2" charset="-122"/>
              </a:rPr>
              <a:t>整体框架</a:t>
            </a:r>
            <a:r>
              <a:rPr lang="zh-CN" altLang="en-US" sz="2000" dirty="0">
                <a:latin typeface="宋体" panose="02010600030101010101" pitchFamily="2" charset="-122"/>
                <a:ea typeface="宋体" panose="02010600030101010101" pitchFamily="2" charset="-122"/>
              </a:rPr>
              <a:t>设计；</a:t>
            </a:r>
          </a:p>
          <a:p>
            <a:pPr>
              <a:lnSpc>
                <a:spcPct val="150000"/>
              </a:lnSpc>
              <a:buFont typeface="Wingdings" panose="05000000000000000000" pitchFamily="2" charset="2"/>
              <a:buChar char="Ø"/>
            </a:pPr>
            <a:r>
              <a:rPr lang="en-US" altLang="zh-CN" sz="2000" dirty="0">
                <a:latin typeface="宋体" panose="02010600030101010101" pitchFamily="2" charset="-122"/>
                <a:ea typeface="宋体" panose="02010600030101010101" pitchFamily="2" charset="-122"/>
              </a:rPr>
              <a:t>2</a:t>
            </a:r>
            <a:r>
              <a:rPr lang="zh-CN" altLang="en-US" sz="2000" dirty="0" smtClean="0">
                <a:latin typeface="宋体" panose="02010600030101010101" pitchFamily="2" charset="-122"/>
                <a:ea typeface="宋体" panose="02010600030101010101" pitchFamily="2" charset="-122"/>
              </a:rPr>
              <a:t>）研究</a:t>
            </a:r>
            <a:r>
              <a:rPr lang="zh-CN" altLang="en-US" sz="2000" dirty="0">
                <a:solidFill>
                  <a:srgbClr val="FF0000"/>
                </a:solidFill>
                <a:latin typeface="宋体" panose="02010600030101010101" pitchFamily="2" charset="-122"/>
                <a:ea typeface="宋体" panose="02010600030101010101" pitchFamily="2" charset="-122"/>
              </a:rPr>
              <a:t>单条</a:t>
            </a:r>
            <a:r>
              <a:rPr lang="en-US" altLang="zh-CN" sz="2000" dirty="0">
                <a:solidFill>
                  <a:srgbClr val="FF0000"/>
                </a:solidFill>
                <a:latin typeface="宋体" panose="02010600030101010101" pitchFamily="2" charset="-122"/>
                <a:ea typeface="宋体" panose="02010600030101010101" pitchFamily="2" charset="-122"/>
              </a:rPr>
              <a:t>C</a:t>
            </a:r>
            <a:r>
              <a:rPr lang="zh-CN" altLang="en-US" sz="2000" dirty="0">
                <a:solidFill>
                  <a:srgbClr val="FF0000"/>
                </a:solidFill>
                <a:latin typeface="宋体" panose="02010600030101010101" pitchFamily="2" charset="-122"/>
                <a:ea typeface="宋体" panose="02010600030101010101" pitchFamily="2" charset="-122"/>
              </a:rPr>
              <a:t>文法结构</a:t>
            </a:r>
            <a:r>
              <a:rPr lang="zh-CN" altLang="en-US" sz="2000" dirty="0">
                <a:latin typeface="宋体" panose="02010600030101010101" pitchFamily="2" charset="-122"/>
                <a:ea typeface="宋体" panose="02010600030101010101" pitchFamily="2" charset="-122"/>
              </a:rPr>
              <a:t>的语义生成算法；</a:t>
            </a:r>
          </a:p>
          <a:p>
            <a:pPr>
              <a:lnSpc>
                <a:spcPct val="150000"/>
              </a:lnSpc>
              <a:buFont typeface="Wingdings" panose="05000000000000000000" pitchFamily="2" charset="2"/>
              <a:buChar char="Ø"/>
            </a:pPr>
            <a:r>
              <a:rPr lang="en-US" altLang="zh-CN" sz="2000" dirty="0">
                <a:latin typeface="宋体" panose="02010600030101010101" pitchFamily="2" charset="-122"/>
                <a:ea typeface="宋体" panose="02010600030101010101" pitchFamily="2" charset="-122"/>
              </a:rPr>
              <a:t>3</a:t>
            </a:r>
            <a:r>
              <a:rPr lang="zh-CN" altLang="en-US" sz="2000" dirty="0" smtClean="0">
                <a:latin typeface="宋体" panose="02010600030101010101" pitchFamily="2" charset="-122"/>
                <a:ea typeface="宋体" panose="02010600030101010101" pitchFamily="2" charset="-122"/>
              </a:rPr>
              <a:t>）研究</a:t>
            </a:r>
            <a:r>
              <a:rPr lang="zh-CN" altLang="en-US" sz="2000" dirty="0">
                <a:latin typeface="宋体" panose="02010600030101010101" pitchFamily="2" charset="-122"/>
                <a:ea typeface="宋体" panose="02010600030101010101" pitchFamily="2" charset="-122"/>
              </a:rPr>
              <a:t>由单条</a:t>
            </a:r>
            <a:r>
              <a:rPr lang="en-US" altLang="zh-CN" sz="2000" dirty="0">
                <a:latin typeface="宋体" panose="02010600030101010101" pitchFamily="2" charset="-122"/>
                <a:ea typeface="宋体" panose="02010600030101010101" pitchFamily="2" charset="-122"/>
              </a:rPr>
              <a:t>C</a:t>
            </a:r>
            <a:r>
              <a:rPr lang="zh-CN" altLang="en-US" sz="2000" dirty="0">
                <a:latin typeface="宋体" panose="02010600030101010101" pitchFamily="2" charset="-122"/>
                <a:ea typeface="宋体" panose="02010600030101010101" pitchFamily="2" charset="-122"/>
              </a:rPr>
              <a:t>文法结构编译生成的</a:t>
            </a:r>
            <a:r>
              <a:rPr lang="zh-CN" altLang="en-US" sz="2000" dirty="0">
                <a:solidFill>
                  <a:srgbClr val="FF0000"/>
                </a:solidFill>
                <a:latin typeface="宋体" panose="02010600030101010101" pitchFamily="2" charset="-122"/>
                <a:ea typeface="宋体" panose="02010600030101010101" pitchFamily="2" charset="-122"/>
              </a:rPr>
              <a:t>目标代码</a:t>
            </a:r>
            <a:r>
              <a:rPr lang="zh-CN" altLang="en-US" sz="2000" dirty="0">
                <a:latin typeface="宋体" panose="02010600030101010101" pitchFamily="2" charset="-122"/>
                <a:ea typeface="宋体" panose="02010600030101010101" pitchFamily="2" charset="-122"/>
              </a:rPr>
              <a:t>的语义生成算法；</a:t>
            </a:r>
          </a:p>
          <a:p>
            <a:pPr>
              <a:lnSpc>
                <a:spcPct val="150000"/>
              </a:lnSpc>
              <a:buFont typeface="Wingdings" panose="05000000000000000000" pitchFamily="2" charset="2"/>
              <a:buChar char="Ø"/>
            </a:pPr>
            <a:r>
              <a:rPr lang="en-US" altLang="zh-CN" sz="2000" dirty="0">
                <a:latin typeface="宋体" panose="02010600030101010101" pitchFamily="2" charset="-122"/>
                <a:ea typeface="宋体" panose="02010600030101010101" pitchFamily="2" charset="-122"/>
              </a:rPr>
              <a:t>4</a:t>
            </a:r>
            <a:r>
              <a:rPr lang="zh-CN" altLang="en-US" sz="2000" dirty="0" smtClean="0">
                <a:latin typeface="宋体" panose="02010600030101010101" pitchFamily="2" charset="-122"/>
                <a:ea typeface="宋体" panose="02010600030101010101" pitchFamily="2" charset="-122"/>
              </a:rPr>
              <a:t>）研究</a:t>
            </a:r>
            <a:r>
              <a:rPr lang="zh-CN" altLang="en-US" sz="2000" dirty="0">
                <a:latin typeface="宋体" panose="02010600030101010101" pitchFamily="2" charset="-122"/>
                <a:ea typeface="宋体" panose="02010600030101010101" pitchFamily="2" charset="-122"/>
              </a:rPr>
              <a:t>确认单条</a:t>
            </a:r>
            <a:r>
              <a:rPr lang="en-US" altLang="zh-CN" sz="2000" dirty="0">
                <a:latin typeface="宋体" panose="02010600030101010101" pitchFamily="2" charset="-122"/>
                <a:ea typeface="宋体" panose="02010600030101010101" pitchFamily="2" charset="-122"/>
              </a:rPr>
              <a:t>C</a:t>
            </a:r>
            <a:r>
              <a:rPr lang="zh-CN" altLang="en-US" sz="2000" dirty="0">
                <a:latin typeface="宋体" panose="02010600030101010101" pitchFamily="2" charset="-122"/>
                <a:ea typeface="宋体" panose="02010600030101010101" pitchFamily="2" charset="-122"/>
              </a:rPr>
              <a:t>文法结构和编译生成的目标代码</a:t>
            </a:r>
            <a:r>
              <a:rPr lang="zh-CN" altLang="en-US" sz="2000" dirty="0">
                <a:solidFill>
                  <a:srgbClr val="FF0000"/>
                </a:solidFill>
                <a:latin typeface="宋体" panose="02010600030101010101" pitchFamily="2" charset="-122"/>
                <a:ea typeface="宋体" panose="02010600030101010101" pitchFamily="2" charset="-122"/>
              </a:rPr>
              <a:t>语义一致</a:t>
            </a:r>
            <a:r>
              <a:rPr lang="zh-CN" altLang="en-US" sz="2000" dirty="0">
                <a:latin typeface="宋体" panose="02010600030101010101" pitchFamily="2" charset="-122"/>
                <a:ea typeface="宋体" panose="02010600030101010101" pitchFamily="2" charset="-122"/>
              </a:rPr>
              <a:t>的算法；</a:t>
            </a:r>
          </a:p>
          <a:p>
            <a:pPr>
              <a:lnSpc>
                <a:spcPct val="150000"/>
              </a:lnSpc>
              <a:buFont typeface="Wingdings" panose="05000000000000000000" pitchFamily="2" charset="2"/>
              <a:buChar char="Ø"/>
            </a:pPr>
            <a:r>
              <a:rPr lang="en-US" altLang="zh-CN" sz="2000" dirty="0">
                <a:latin typeface="宋体" panose="02010600030101010101" pitchFamily="2" charset="-122"/>
                <a:ea typeface="宋体" panose="02010600030101010101" pitchFamily="2" charset="-122"/>
              </a:rPr>
              <a:t>5</a:t>
            </a:r>
            <a:r>
              <a:rPr lang="zh-CN" altLang="en-US" sz="2000" dirty="0" smtClean="0">
                <a:latin typeface="宋体" panose="02010600030101010101" pitchFamily="2" charset="-122"/>
                <a:ea typeface="宋体" panose="02010600030101010101" pitchFamily="2" charset="-122"/>
              </a:rPr>
              <a:t>）研究</a:t>
            </a:r>
            <a:r>
              <a:rPr lang="zh-CN" altLang="en-US" sz="2000" dirty="0">
                <a:latin typeface="宋体" panose="02010600030101010101" pitchFamily="2" charset="-122"/>
                <a:ea typeface="宋体" panose="02010600030101010101" pitchFamily="2" charset="-122"/>
              </a:rPr>
              <a:t>如何单条</a:t>
            </a:r>
            <a:r>
              <a:rPr lang="en-US" altLang="zh-CN" sz="2000" dirty="0">
                <a:latin typeface="宋体" panose="02010600030101010101" pitchFamily="2" charset="-122"/>
                <a:ea typeface="宋体" panose="02010600030101010101" pitchFamily="2" charset="-122"/>
              </a:rPr>
              <a:t>C</a:t>
            </a:r>
            <a:r>
              <a:rPr lang="zh-CN" altLang="en-US" sz="2000" dirty="0">
                <a:latin typeface="宋体" panose="02010600030101010101" pitchFamily="2" charset="-122"/>
                <a:ea typeface="宋体" panose="02010600030101010101" pitchFamily="2" charset="-122"/>
              </a:rPr>
              <a:t>文法结构的证明思路扩展到</a:t>
            </a:r>
            <a:r>
              <a:rPr lang="zh-CN" altLang="en-US" sz="2000" dirty="0">
                <a:solidFill>
                  <a:srgbClr val="FF0000"/>
                </a:solidFill>
                <a:latin typeface="宋体" panose="02010600030101010101" pitchFamily="2" charset="-122"/>
                <a:ea typeface="宋体" panose="02010600030101010101" pitchFamily="2" charset="-122"/>
              </a:rPr>
              <a:t>整个</a:t>
            </a:r>
            <a:r>
              <a:rPr lang="en-US" altLang="zh-CN" sz="2000" dirty="0">
                <a:solidFill>
                  <a:srgbClr val="FF0000"/>
                </a:solidFill>
                <a:latin typeface="宋体" panose="02010600030101010101" pitchFamily="2" charset="-122"/>
                <a:ea typeface="宋体" panose="02010600030101010101" pitchFamily="2" charset="-122"/>
              </a:rPr>
              <a:t>C</a:t>
            </a:r>
            <a:r>
              <a:rPr lang="zh-CN" altLang="en-US" sz="2000" dirty="0">
                <a:solidFill>
                  <a:srgbClr val="FF0000"/>
                </a:solidFill>
                <a:latin typeface="宋体" panose="02010600030101010101" pitchFamily="2" charset="-122"/>
                <a:ea typeface="宋体" panose="02010600030101010101" pitchFamily="2" charset="-122"/>
              </a:rPr>
              <a:t>源代码</a:t>
            </a:r>
            <a:r>
              <a:rPr lang="zh-CN" altLang="en-US" sz="2000" dirty="0">
                <a:latin typeface="宋体" panose="02010600030101010101" pitchFamily="2" charset="-122"/>
                <a:ea typeface="宋体" panose="02010600030101010101" pitchFamily="2" charset="-122"/>
              </a:rPr>
              <a:t>的方法；</a:t>
            </a:r>
          </a:p>
          <a:p>
            <a:pPr>
              <a:lnSpc>
                <a:spcPct val="150000"/>
              </a:lnSpc>
              <a:buFont typeface="Wingdings" panose="05000000000000000000" pitchFamily="2" charset="2"/>
              <a:buChar char="Ø"/>
            </a:pPr>
            <a:r>
              <a:rPr lang="en-US" altLang="zh-CN" sz="2000" dirty="0">
                <a:latin typeface="宋体" panose="02010600030101010101" pitchFamily="2" charset="-122"/>
                <a:ea typeface="宋体" panose="02010600030101010101" pitchFamily="2" charset="-122"/>
              </a:rPr>
              <a:t>6</a:t>
            </a:r>
            <a:r>
              <a:rPr lang="zh-CN" altLang="en-US" sz="2000" dirty="0" smtClean="0">
                <a:latin typeface="宋体" panose="02010600030101010101" pitchFamily="2" charset="-122"/>
                <a:ea typeface="宋体" panose="02010600030101010101" pitchFamily="2" charset="-122"/>
              </a:rPr>
              <a:t>）形式化</a:t>
            </a:r>
            <a:r>
              <a:rPr lang="zh-CN" altLang="en-US" sz="2000" dirty="0">
                <a:latin typeface="宋体" panose="02010600030101010101" pitchFamily="2" charset="-122"/>
                <a:ea typeface="宋体" panose="02010600030101010101" pitchFamily="2" charset="-122"/>
              </a:rPr>
              <a:t>验证</a:t>
            </a:r>
            <a:r>
              <a:rPr lang="zh-CN" altLang="en-US" sz="2000" dirty="0">
                <a:solidFill>
                  <a:srgbClr val="FF0000"/>
                </a:solidFill>
                <a:latin typeface="宋体" panose="02010600030101010101" pitchFamily="2" charset="-122"/>
                <a:ea typeface="宋体" panose="02010600030101010101" pitchFamily="2" charset="-122"/>
              </a:rPr>
              <a:t>公理库</a:t>
            </a:r>
            <a:r>
              <a:rPr lang="zh-CN" altLang="en-US" sz="2000" dirty="0">
                <a:latin typeface="宋体" panose="02010600030101010101" pitchFamily="2" charset="-122"/>
                <a:ea typeface="宋体" panose="02010600030101010101" pitchFamily="2" charset="-122"/>
              </a:rPr>
              <a:t>的构建与使用；</a:t>
            </a:r>
          </a:p>
          <a:p>
            <a:pPr>
              <a:lnSpc>
                <a:spcPct val="150000"/>
              </a:lnSpc>
              <a:buFont typeface="Wingdings" panose="05000000000000000000" pitchFamily="2" charset="2"/>
              <a:buChar char="Ø"/>
            </a:pPr>
            <a:r>
              <a:rPr lang="en-US" altLang="zh-CN" sz="2000" dirty="0">
                <a:latin typeface="宋体" panose="02010600030101010101" pitchFamily="2" charset="-122"/>
                <a:ea typeface="宋体" panose="02010600030101010101" pitchFamily="2" charset="-122"/>
              </a:rPr>
              <a:t>7</a:t>
            </a:r>
            <a:r>
              <a:rPr lang="zh-CN" altLang="en-US" sz="2000" dirty="0" smtClean="0">
                <a:latin typeface="宋体" panose="02010600030101010101" pitchFamily="2" charset="-122"/>
                <a:ea typeface="宋体" panose="02010600030101010101" pitchFamily="2" charset="-122"/>
              </a:rPr>
              <a:t>）形式化</a:t>
            </a:r>
            <a:r>
              <a:rPr lang="zh-CN" altLang="en-US" sz="2000" dirty="0">
                <a:latin typeface="宋体" panose="02010600030101010101" pitchFamily="2" charset="-122"/>
                <a:ea typeface="宋体" panose="02010600030101010101" pitchFamily="2" charset="-122"/>
              </a:rPr>
              <a:t>验证工具用户交互</a:t>
            </a:r>
            <a:r>
              <a:rPr lang="zh-CN" altLang="en-US" sz="2000" dirty="0">
                <a:solidFill>
                  <a:srgbClr val="FF0000"/>
                </a:solidFill>
                <a:latin typeface="宋体" panose="02010600030101010101" pitchFamily="2" charset="-122"/>
                <a:ea typeface="宋体" panose="02010600030101010101" pitchFamily="2" charset="-122"/>
              </a:rPr>
              <a:t>界面</a:t>
            </a:r>
            <a:r>
              <a:rPr lang="zh-CN" altLang="en-US" sz="2000" dirty="0">
                <a:latin typeface="宋体" panose="02010600030101010101" pitchFamily="2" charset="-122"/>
                <a:ea typeface="宋体" panose="02010600030101010101" pitchFamily="2" charset="-122"/>
              </a:rPr>
              <a:t>的研究与改进；</a:t>
            </a:r>
          </a:p>
          <a:p>
            <a:pPr marL="0" indent="0">
              <a:lnSpc>
                <a:spcPct val="150000"/>
              </a:lnSpc>
              <a:buNone/>
            </a:pPr>
            <a:endParaRPr lang="en-US" altLang="zh-CN" sz="2000" dirty="0" smtClean="0">
              <a:latin typeface="宋体" panose="02010600030101010101" pitchFamily="2" charset="-122"/>
              <a:ea typeface="宋体" panose="02010600030101010101" pitchFamily="2" charset="-122"/>
            </a:endParaRPr>
          </a:p>
          <a:p>
            <a:pPr marL="0" indent="0">
              <a:lnSpc>
                <a:spcPct val="150000"/>
              </a:lnSpc>
              <a:buNone/>
            </a:pPr>
            <a:endParaRPr lang="en-US" altLang="zh-CN" sz="2000" dirty="0">
              <a:latin typeface="宋体" panose="02010600030101010101" pitchFamily="2" charset="-122"/>
              <a:ea typeface="宋体" panose="02010600030101010101" pitchFamily="2" charset="-122"/>
            </a:endParaRPr>
          </a:p>
        </p:txBody>
      </p:sp>
      <p:sp>
        <p:nvSpPr>
          <p:cNvPr id="4" name="圆角矩形 3"/>
          <p:cNvSpPr/>
          <p:nvPr/>
        </p:nvSpPr>
        <p:spPr bwMode="auto">
          <a:xfrm>
            <a:off x="530133" y="1529052"/>
            <a:ext cx="6072230" cy="57150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1"/>
            <a:r>
              <a:rPr kumimoji="1" lang="zh-CN" altLang="en-US"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主要</a:t>
            </a:r>
            <a:r>
              <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研究内容</a:t>
            </a:r>
          </a:p>
        </p:txBody>
      </p:sp>
    </p:spTree>
    <p:extLst>
      <p:ext uri="{BB962C8B-B14F-4D97-AF65-F5344CB8AC3E}">
        <p14:creationId xmlns:p14="http://schemas.microsoft.com/office/powerpoint/2010/main" val="34951522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研究内容与拟采取的方案</a:t>
            </a:r>
          </a:p>
        </p:txBody>
      </p:sp>
      <p:sp>
        <p:nvSpPr>
          <p:cNvPr id="3" name="内容占位符 2"/>
          <p:cNvSpPr>
            <a:spLocks noGrp="1"/>
          </p:cNvSpPr>
          <p:nvPr>
            <p:ph idx="1"/>
          </p:nvPr>
        </p:nvSpPr>
        <p:spPr/>
        <p:txBody>
          <a:bodyPr/>
          <a:lstStyle/>
          <a:p>
            <a:pPr marL="0" indent="0">
              <a:buNone/>
            </a:pPr>
            <a:endParaRPr lang="en-US" altLang="zh-CN" dirty="0" smtClean="0">
              <a:latin typeface="宋体" panose="02010600030101010101" pitchFamily="2" charset="-122"/>
              <a:ea typeface="宋体" panose="02010600030101010101" pitchFamily="2" charset="-122"/>
            </a:endParaRPr>
          </a:p>
          <a:p>
            <a:pPr lvl="2"/>
            <a:endParaRPr lang="en-US" altLang="zh-CN" dirty="0">
              <a:latin typeface="宋体" panose="02010600030101010101" pitchFamily="2" charset="-122"/>
              <a:ea typeface="宋体" panose="02010600030101010101" pitchFamily="2" charset="-122"/>
            </a:endParaRPr>
          </a:p>
          <a:p>
            <a:pPr lvl="0">
              <a:spcBef>
                <a:spcPts val="600"/>
              </a:spcBef>
              <a:spcAft>
                <a:spcPts val="600"/>
              </a:spcAft>
              <a:buClr>
                <a:prstClr val="black"/>
              </a:buClr>
              <a:buFont typeface="Wingdings" panose="05000000000000000000" pitchFamily="2" charset="2"/>
              <a:buChar char="Ø"/>
            </a:pPr>
            <a:r>
              <a:rPr lang="zh-CN" altLang="en-US" sz="2000" dirty="0" smtClean="0">
                <a:solidFill>
                  <a:prstClr val="black"/>
                </a:solidFill>
                <a:latin typeface="宋体" panose="02010600030101010101" pitchFamily="2" charset="-122"/>
                <a:ea typeface="宋体" panose="02010600030101010101" pitchFamily="2" charset="-122"/>
                <a:cs typeface="Times New Roman" panose="02020603050405020304" pitchFamily="18" charset="0"/>
              </a:rPr>
              <a:t>公理</a:t>
            </a:r>
            <a:r>
              <a:rPr lang="zh-CN" altLang="en-US" sz="2000" dirty="0">
                <a:solidFill>
                  <a:prstClr val="black"/>
                </a:solidFill>
                <a:latin typeface="宋体" panose="02010600030101010101" pitchFamily="2" charset="-122"/>
                <a:ea typeface="宋体" panose="02010600030101010101" pitchFamily="2" charset="-122"/>
                <a:cs typeface="Times New Roman" panose="02020603050405020304" pitchFamily="18" charset="0"/>
              </a:rPr>
              <a:t>库提供不同</a:t>
            </a:r>
            <a:r>
              <a:rPr lang="zh-CN" altLang="en-US" sz="20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指令集</a:t>
            </a:r>
            <a:r>
              <a:rPr lang="zh-CN" altLang="en-US" sz="2000" dirty="0" smtClean="0">
                <a:solidFill>
                  <a:prstClr val="black"/>
                </a:solidFill>
                <a:latin typeface="宋体" panose="02010600030101010101" pitchFamily="2" charset="-122"/>
                <a:ea typeface="宋体" panose="02010600030101010101" pitchFamily="2" charset="-122"/>
                <a:cs typeface="Times New Roman" panose="02020603050405020304" pitchFamily="18" charset="0"/>
              </a:rPr>
              <a:t>                                      （</a:t>
            </a:r>
            <a:r>
              <a:rPr lang="zh-CN" altLang="en-US" sz="2000" dirty="0">
                <a:solidFill>
                  <a:prstClr val="black"/>
                </a:solidFill>
                <a:latin typeface="宋体" panose="02010600030101010101" pitchFamily="2" charset="-122"/>
                <a:ea typeface="宋体" panose="02010600030101010101" pitchFamily="2" charset="-122"/>
                <a:cs typeface="Times New Roman" panose="02020603050405020304" pitchFamily="18" charset="0"/>
              </a:rPr>
              <a:t>如</a:t>
            </a:r>
            <a:r>
              <a:rPr lang="en-US" altLang="zh-CN" sz="2000" dirty="0">
                <a:solidFill>
                  <a:prstClr val="black"/>
                </a:solidFill>
                <a:latin typeface="宋体" panose="02010600030101010101" pitchFamily="2" charset="-122"/>
                <a:ea typeface="宋体" panose="02010600030101010101" pitchFamily="2" charset="-122"/>
                <a:cs typeface="Times New Roman" panose="02020603050405020304" pitchFamily="18" charset="0"/>
              </a:rPr>
              <a:t>MIPS</a:t>
            </a:r>
            <a:r>
              <a:rPr lang="zh-CN" altLang="en-US" sz="2000" dirty="0">
                <a:solidFill>
                  <a:prstClr val="black"/>
                </a:solidFill>
                <a:latin typeface="宋体" panose="02010600030101010101" pitchFamily="2" charset="-122"/>
                <a:ea typeface="宋体" panose="02010600030101010101" pitchFamily="2" charset="-122"/>
                <a:cs typeface="Times New Roman" panose="02020603050405020304" pitchFamily="18" charset="0"/>
              </a:rPr>
              <a:t>、</a:t>
            </a:r>
            <a:r>
              <a:rPr lang="en-US" altLang="zh-CN" sz="2000" dirty="0">
                <a:solidFill>
                  <a:prstClr val="black"/>
                </a:solidFill>
                <a:latin typeface="宋体" panose="02010600030101010101" pitchFamily="2" charset="-122"/>
                <a:ea typeface="宋体" panose="02010600030101010101" pitchFamily="2" charset="-122"/>
                <a:cs typeface="Times New Roman" panose="02020603050405020304" pitchFamily="18" charset="0"/>
              </a:rPr>
              <a:t>PowerPC</a:t>
            </a:r>
            <a:r>
              <a:rPr lang="zh-CN" altLang="en-US" sz="2000" dirty="0">
                <a:solidFill>
                  <a:prstClr val="black"/>
                </a:solidFill>
                <a:latin typeface="宋体" panose="02010600030101010101" pitchFamily="2" charset="-122"/>
                <a:ea typeface="宋体" panose="02010600030101010101" pitchFamily="2" charset="-122"/>
                <a:cs typeface="Times New Roman" panose="02020603050405020304" pitchFamily="18" charset="0"/>
              </a:rPr>
              <a:t>）</a:t>
            </a:r>
            <a:r>
              <a:rPr lang="zh-CN" altLang="en-US" sz="2000" dirty="0" smtClean="0">
                <a:solidFill>
                  <a:prstClr val="black"/>
                </a:solidFill>
                <a:latin typeface="宋体" panose="02010600030101010101" pitchFamily="2" charset="-122"/>
                <a:ea typeface="宋体" panose="02010600030101010101" pitchFamily="2" charset="-122"/>
                <a:cs typeface="Times New Roman" panose="02020603050405020304" pitchFamily="18" charset="0"/>
              </a:rPr>
              <a:t>的                                      指称语义</a:t>
            </a:r>
            <a:r>
              <a:rPr lang="zh-CN" altLang="en-US" sz="2000" dirty="0">
                <a:solidFill>
                  <a:prstClr val="black"/>
                </a:solidFill>
                <a:latin typeface="宋体" panose="02010600030101010101" pitchFamily="2" charset="-122"/>
                <a:ea typeface="宋体" panose="02010600030101010101" pitchFamily="2" charset="-122"/>
                <a:cs typeface="Times New Roman" panose="02020603050405020304" pitchFamily="18" charset="0"/>
              </a:rPr>
              <a:t>给验证算法使用；</a:t>
            </a:r>
            <a:endParaRPr lang="en-US" altLang="zh-CN" sz="2000" dirty="0" smtClean="0">
              <a:solidFill>
                <a:prstClr val="black"/>
              </a:solidFill>
              <a:latin typeface="宋体" panose="02010600030101010101" pitchFamily="2" charset="-122"/>
              <a:ea typeface="宋体" panose="02010600030101010101" pitchFamily="2" charset="-122"/>
              <a:cs typeface="Times New Roman" panose="02020603050405020304" pitchFamily="18" charset="0"/>
            </a:endParaRPr>
          </a:p>
          <a:p>
            <a:pPr>
              <a:spcBef>
                <a:spcPts val="600"/>
              </a:spcBef>
              <a:spcAft>
                <a:spcPts val="600"/>
              </a:spcAft>
              <a:buClr>
                <a:prstClr val="black"/>
              </a:buClr>
              <a:buFont typeface="Wingdings" panose="05000000000000000000" pitchFamily="2" charset="2"/>
              <a:buChar char="Ø"/>
            </a:pPr>
            <a:r>
              <a:rPr lang="zh-CN" altLang="en-US" sz="2000" dirty="0" smtClean="0">
                <a:latin typeface="宋体" panose="02010600030101010101" pitchFamily="2" charset="-122"/>
                <a:ea typeface="宋体" panose="02010600030101010101" pitchFamily="2" charset="-122"/>
                <a:cs typeface="Times New Roman" panose="02020603050405020304" pitchFamily="18" charset="0"/>
              </a:rPr>
              <a:t>程序</a:t>
            </a:r>
            <a:r>
              <a:rPr lang="zh-CN" altLang="en-US" sz="2000" dirty="0">
                <a:latin typeface="宋体" panose="02010600030101010101" pitchFamily="2" charset="-122"/>
                <a:ea typeface="宋体" panose="02010600030101010101" pitchFamily="2" charset="-122"/>
                <a:cs typeface="Times New Roman" panose="02020603050405020304" pitchFamily="18" charset="0"/>
              </a:rPr>
              <a:t>规范解析将待证明</a:t>
            </a:r>
            <a:r>
              <a:rPr lang="zh-CN" altLang="en-US" sz="2000" dirty="0" smtClean="0">
                <a:latin typeface="宋体" panose="02010600030101010101" pitchFamily="2" charset="-122"/>
                <a:ea typeface="宋体" panose="02010600030101010101" pitchFamily="2" charset="-122"/>
                <a:cs typeface="Times New Roman" panose="02020603050405020304" pitchFamily="18" charset="0"/>
              </a:rPr>
              <a:t>的                                     程序</a:t>
            </a:r>
            <a:r>
              <a:rPr lang="zh-CN" altLang="en-US" sz="2000" dirty="0">
                <a:latin typeface="宋体" panose="02010600030101010101" pitchFamily="2" charset="-122"/>
                <a:ea typeface="宋体" panose="02010600030101010101" pitchFamily="2" charset="-122"/>
                <a:cs typeface="Times New Roman" panose="02020603050405020304" pitchFamily="18" charset="0"/>
              </a:rPr>
              <a:t>转化为计算机可读</a:t>
            </a:r>
            <a:r>
              <a:rPr lang="zh-CN" altLang="en-US" sz="2000" dirty="0" smtClean="0">
                <a:latin typeface="宋体" panose="02010600030101010101" pitchFamily="2" charset="-122"/>
                <a:ea typeface="宋体" panose="02010600030101010101" pitchFamily="2" charset="-122"/>
                <a:cs typeface="Times New Roman" panose="02020603050405020304" pitchFamily="18" charset="0"/>
              </a:rPr>
              <a:t>的                                     中间</a:t>
            </a:r>
            <a:r>
              <a:rPr lang="zh-CN" altLang="en-US" sz="2000" dirty="0">
                <a:latin typeface="宋体" panose="02010600030101010101" pitchFamily="2" charset="-122"/>
                <a:ea typeface="宋体" panose="02010600030101010101" pitchFamily="2" charset="-122"/>
                <a:cs typeface="Times New Roman" panose="02020603050405020304" pitchFamily="18" charset="0"/>
              </a:rPr>
              <a:t>形式；   </a:t>
            </a:r>
            <a:endParaRPr lang="en-US" altLang="zh-CN" sz="2000" dirty="0" smtClean="0">
              <a:latin typeface="宋体" panose="02010600030101010101" pitchFamily="2" charset="-122"/>
              <a:ea typeface="宋体" panose="02010600030101010101" pitchFamily="2" charset="-122"/>
              <a:cs typeface="Times New Roman" panose="02020603050405020304" pitchFamily="18" charset="0"/>
            </a:endParaRPr>
          </a:p>
          <a:p>
            <a:pPr>
              <a:spcBef>
                <a:spcPts val="600"/>
              </a:spcBef>
              <a:spcAft>
                <a:spcPts val="600"/>
              </a:spcAft>
              <a:buClr>
                <a:prstClr val="black"/>
              </a:buClr>
              <a:buFont typeface="Wingdings" panose="05000000000000000000" pitchFamily="2" charset="2"/>
              <a:buChar char="Ø"/>
            </a:pPr>
            <a:r>
              <a:rPr lang="zh-CN" altLang="en-US" sz="2000" dirty="0" smtClean="0">
                <a:latin typeface="宋体" panose="02010600030101010101" pitchFamily="2" charset="-122"/>
                <a:ea typeface="宋体" panose="02010600030101010101" pitchFamily="2" charset="-122"/>
                <a:cs typeface="Times New Roman" panose="02020603050405020304" pitchFamily="18" charset="0"/>
              </a:rPr>
              <a:t>形式化</a:t>
            </a:r>
            <a:r>
              <a:rPr lang="zh-CN" altLang="en-US" sz="2000" dirty="0">
                <a:latin typeface="宋体" panose="02010600030101010101" pitchFamily="2" charset="-122"/>
                <a:ea typeface="宋体" panose="02010600030101010101" pitchFamily="2" charset="-122"/>
                <a:cs typeface="Times New Roman" panose="02020603050405020304" pitchFamily="18" charset="0"/>
              </a:rPr>
              <a:t>验证算法为此</a:t>
            </a:r>
            <a:r>
              <a:rPr lang="zh-CN" altLang="en-US" sz="2000" dirty="0" smtClean="0">
                <a:latin typeface="宋体" panose="02010600030101010101" pitchFamily="2" charset="-122"/>
                <a:ea typeface="宋体" panose="02010600030101010101" pitchFamily="2" charset="-122"/>
                <a:cs typeface="Times New Roman" panose="02020603050405020304" pitchFamily="18" charset="0"/>
              </a:rPr>
              <a:t>开发                                     工具</a:t>
            </a:r>
            <a:r>
              <a:rPr lang="zh-CN" altLang="en-US" sz="2000" dirty="0">
                <a:latin typeface="宋体" panose="02010600030101010101" pitchFamily="2" charset="-122"/>
                <a:ea typeface="宋体" panose="02010600030101010101" pitchFamily="2" charset="-122"/>
                <a:cs typeface="Times New Roman" panose="02020603050405020304" pitchFamily="18" charset="0"/>
              </a:rPr>
              <a:t>的核心，需要完成</a:t>
            </a:r>
            <a:r>
              <a:rPr lang="zh-CN" altLang="en-US" sz="2000" dirty="0" smtClean="0">
                <a:latin typeface="宋体" panose="02010600030101010101" pitchFamily="2" charset="-122"/>
                <a:ea typeface="宋体" panose="02010600030101010101" pitchFamily="2" charset="-122"/>
                <a:cs typeface="Times New Roman" panose="02020603050405020304" pitchFamily="18" charset="0"/>
              </a:rPr>
              <a:t>推                                     导</a:t>
            </a:r>
            <a:r>
              <a:rPr lang="zh-CN" altLang="en-US" sz="2000" dirty="0">
                <a:latin typeface="宋体" panose="02010600030101010101" pitchFamily="2" charset="-122"/>
                <a:ea typeface="宋体" panose="02010600030101010101" pitchFamily="2" charset="-122"/>
                <a:cs typeface="Times New Roman" panose="02020603050405020304" pitchFamily="18" charset="0"/>
              </a:rPr>
              <a:t>和证明过程；                                           </a:t>
            </a:r>
            <a:r>
              <a:rPr lang="zh-CN" altLang="en-US" sz="2000" dirty="0" smtClean="0">
                <a:solidFill>
                  <a:prstClr val="black"/>
                </a:solidFill>
                <a:latin typeface="宋体" panose="02010600030101010101" pitchFamily="2" charset="-122"/>
                <a:ea typeface="宋体" panose="02010600030101010101" pitchFamily="2" charset="-122"/>
                <a:cs typeface="Times New Roman" panose="02020603050405020304" pitchFamily="18" charset="0"/>
              </a:rPr>
              <a:t>                                                              </a:t>
            </a:r>
            <a:endParaRPr lang="en-US" altLang="zh-CN" sz="2000" dirty="0">
              <a:solidFill>
                <a:prstClr val="black"/>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4" name="圆角矩形 3"/>
          <p:cNvSpPr/>
          <p:nvPr/>
        </p:nvSpPr>
        <p:spPr bwMode="auto">
          <a:xfrm>
            <a:off x="559316" y="1714487"/>
            <a:ext cx="6072230" cy="57150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1"/>
            <a:r>
              <a:rPr kumimoji="1" lang="zh-CN" altLang="en-US"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形式化</a:t>
            </a:r>
            <a:r>
              <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验证工具系统框架架构</a:t>
            </a:r>
          </a:p>
        </p:txBody>
      </p:sp>
      <p:pic>
        <p:nvPicPr>
          <p:cNvPr id="48" name="图片 47"/>
          <p:cNvPicPr>
            <a:picLocks noChangeAspect="1"/>
          </p:cNvPicPr>
          <p:nvPr/>
        </p:nvPicPr>
        <p:blipFill>
          <a:blip r:embed="rId2"/>
          <a:stretch>
            <a:fillRect/>
          </a:stretch>
        </p:blipFill>
        <p:spPr>
          <a:xfrm>
            <a:off x="3962513" y="2468553"/>
            <a:ext cx="4626866" cy="3604261"/>
          </a:xfrm>
          <a:prstGeom prst="rect">
            <a:avLst/>
          </a:prstGeom>
        </p:spPr>
      </p:pic>
    </p:spTree>
    <p:extLst>
      <p:ext uri="{BB962C8B-B14F-4D97-AF65-F5344CB8AC3E}">
        <p14:creationId xmlns:p14="http://schemas.microsoft.com/office/powerpoint/2010/main" val="18997569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研究内容与拟采取的方案</a:t>
            </a:r>
          </a:p>
        </p:txBody>
      </p:sp>
      <p:sp>
        <p:nvSpPr>
          <p:cNvPr id="3" name="内容占位符 2"/>
          <p:cNvSpPr>
            <a:spLocks noGrp="1"/>
          </p:cNvSpPr>
          <p:nvPr>
            <p:ph idx="1"/>
          </p:nvPr>
        </p:nvSpPr>
        <p:spPr/>
        <p:txBody>
          <a:bodyPr/>
          <a:lstStyle/>
          <a:p>
            <a:pPr marL="0" indent="0">
              <a:buNone/>
            </a:pPr>
            <a:endParaRPr lang="en-US" altLang="zh-CN" dirty="0" smtClean="0">
              <a:latin typeface="宋体" panose="02010600030101010101" pitchFamily="2" charset="-122"/>
              <a:ea typeface="宋体" panose="02010600030101010101" pitchFamily="2" charset="-122"/>
            </a:endParaRPr>
          </a:p>
          <a:p>
            <a:pPr lvl="2"/>
            <a:endParaRPr lang="en-US" altLang="zh-CN" dirty="0">
              <a:latin typeface="宋体" panose="02010600030101010101" pitchFamily="2" charset="-122"/>
              <a:ea typeface="宋体" panose="02010600030101010101" pitchFamily="2" charset="-122"/>
            </a:endParaRPr>
          </a:p>
          <a:p>
            <a:pPr lvl="1" algn="just">
              <a:spcBef>
                <a:spcPts val="600"/>
              </a:spcBef>
              <a:spcAft>
                <a:spcPts val="600"/>
              </a:spcAft>
              <a:buFont typeface="Wingdings" panose="05000000000000000000" pitchFamily="2" charset="2"/>
              <a:buChar char="Ø"/>
            </a:pPr>
            <a:endParaRPr lang="en-US" altLang="zh-CN" sz="1600"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ü"/>
            </a:pPr>
            <a:r>
              <a:rPr lang="zh-CN" altLang="en-US" sz="2000" dirty="0" smtClean="0">
                <a:latin typeface="宋体" panose="02010600030101010101" pitchFamily="2" charset="-122"/>
                <a:ea typeface="宋体" panose="02010600030101010101" pitchFamily="2" charset="-122"/>
              </a:rPr>
              <a:t>开发</a:t>
            </a:r>
            <a:r>
              <a:rPr lang="zh-CN" altLang="en-US" sz="2000" dirty="0">
                <a:latin typeface="宋体" panose="02010600030101010101" pitchFamily="2" charset="-122"/>
                <a:ea typeface="宋体" panose="02010600030101010101" pitchFamily="2" charset="-122"/>
              </a:rPr>
              <a:t>不同指令集的指称语义集，如</a:t>
            </a:r>
            <a:r>
              <a:rPr lang="en-US" altLang="zh-CN" sz="2000" dirty="0">
                <a:latin typeface="宋体" panose="02010600030101010101" pitchFamily="2" charset="-122"/>
                <a:ea typeface="宋体" panose="02010600030101010101" pitchFamily="2" charset="-122"/>
              </a:rPr>
              <a:t>MIPS</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PowerPC</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Arms</a:t>
            </a:r>
            <a:r>
              <a:rPr lang="zh-CN" altLang="en-US" sz="2000" dirty="0">
                <a:latin typeface="宋体" panose="02010600030101010101" pitchFamily="2" charset="-122"/>
                <a:ea typeface="宋体" panose="02010600030101010101" pitchFamily="2" charset="-122"/>
              </a:rPr>
              <a:t>等；</a:t>
            </a:r>
          </a:p>
          <a:p>
            <a:pPr>
              <a:lnSpc>
                <a:spcPct val="150000"/>
              </a:lnSpc>
              <a:buFont typeface="Wingdings" panose="05000000000000000000" pitchFamily="2" charset="2"/>
              <a:buChar char="ü"/>
            </a:pPr>
            <a:r>
              <a:rPr lang="zh-CN" altLang="en-US" sz="2000" dirty="0" smtClean="0">
                <a:latin typeface="宋体" panose="02010600030101010101" pitchFamily="2" charset="-122"/>
                <a:ea typeface="宋体" panose="02010600030101010101" pitchFamily="2" charset="-122"/>
              </a:rPr>
              <a:t>通过</a:t>
            </a:r>
            <a:r>
              <a:rPr lang="zh-CN" altLang="en-US" sz="2000" dirty="0">
                <a:latin typeface="宋体" panose="02010600030101010101" pitchFamily="2" charset="-122"/>
                <a:ea typeface="宋体" panose="02010600030101010101" pitchFamily="2" charset="-122"/>
              </a:rPr>
              <a:t>交互界面来选择使用不同的指称语义集，语义集必须和源代码对应。</a:t>
            </a:r>
          </a:p>
          <a:p>
            <a:pPr>
              <a:lnSpc>
                <a:spcPct val="150000"/>
              </a:lnSpc>
              <a:buFont typeface="Wingdings" panose="05000000000000000000" pitchFamily="2" charset="2"/>
              <a:buChar char="Ø"/>
            </a:pPr>
            <a:endParaRPr lang="en-US" altLang="zh-CN" sz="2000" dirty="0">
              <a:latin typeface="宋体" panose="02010600030101010101" pitchFamily="2" charset="-122"/>
              <a:ea typeface="宋体" panose="02010600030101010101" pitchFamily="2" charset="-122"/>
            </a:endParaRPr>
          </a:p>
          <a:p>
            <a:pPr>
              <a:lnSpc>
                <a:spcPct val="150000"/>
              </a:lnSpc>
              <a:buFont typeface="Wingdings" panose="05000000000000000000" pitchFamily="2" charset="2"/>
              <a:buChar char="Ø"/>
            </a:pPr>
            <a:endParaRPr lang="zh-CN" altLang="en-US" sz="2000" dirty="0">
              <a:latin typeface="宋体" panose="02010600030101010101" pitchFamily="2" charset="-122"/>
              <a:ea typeface="宋体" panose="02010600030101010101" pitchFamily="2" charset="-122"/>
            </a:endParaRPr>
          </a:p>
        </p:txBody>
      </p:sp>
      <p:sp>
        <p:nvSpPr>
          <p:cNvPr id="4" name="圆角矩形 3"/>
          <p:cNvSpPr/>
          <p:nvPr/>
        </p:nvSpPr>
        <p:spPr bwMode="auto">
          <a:xfrm>
            <a:off x="559316" y="1714487"/>
            <a:ext cx="6072230" cy="57150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1"/>
            <a:r>
              <a:rPr kumimoji="1" lang="zh-CN" altLang="en-US"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公理</a:t>
            </a:r>
            <a:r>
              <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库的构建与使用</a:t>
            </a:r>
          </a:p>
        </p:txBody>
      </p:sp>
    </p:spTree>
    <p:extLst>
      <p:ext uri="{BB962C8B-B14F-4D97-AF65-F5344CB8AC3E}">
        <p14:creationId xmlns:p14="http://schemas.microsoft.com/office/powerpoint/2010/main" val="14397912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研究内容与拟采取的方案</a:t>
            </a:r>
          </a:p>
        </p:txBody>
      </p:sp>
      <p:sp>
        <p:nvSpPr>
          <p:cNvPr id="3" name="内容占位符 2"/>
          <p:cNvSpPr>
            <a:spLocks noGrp="1"/>
          </p:cNvSpPr>
          <p:nvPr>
            <p:ph idx="1"/>
          </p:nvPr>
        </p:nvSpPr>
        <p:spPr/>
        <p:txBody>
          <a:bodyPr/>
          <a:lstStyle/>
          <a:p>
            <a:pPr marL="0" indent="0">
              <a:buNone/>
            </a:pPr>
            <a:endParaRPr lang="en-US" altLang="zh-CN" dirty="0" smtClean="0">
              <a:latin typeface="宋体" panose="02010600030101010101" pitchFamily="2" charset="-122"/>
              <a:ea typeface="宋体" panose="02010600030101010101" pitchFamily="2" charset="-122"/>
            </a:endParaRPr>
          </a:p>
          <a:p>
            <a:pPr lvl="2"/>
            <a:endParaRPr lang="en-US" altLang="zh-CN" dirty="0">
              <a:latin typeface="宋体" panose="02010600030101010101" pitchFamily="2" charset="-122"/>
              <a:ea typeface="宋体" panose="02010600030101010101" pitchFamily="2" charset="-122"/>
            </a:endParaRPr>
          </a:p>
          <a:p>
            <a:pPr marL="0" indent="0">
              <a:lnSpc>
                <a:spcPct val="150000"/>
              </a:lnSpc>
              <a:buNone/>
            </a:pPr>
            <a:r>
              <a:rPr lang="zh-CN" altLang="en-US" sz="2000" dirty="0" smtClean="0">
                <a:latin typeface="宋体" panose="02010600030101010101" pitchFamily="2" charset="-122"/>
                <a:ea typeface="宋体" panose="02010600030101010101" pitchFamily="2" charset="-122"/>
              </a:rPr>
              <a:t>（</a:t>
            </a:r>
            <a:r>
              <a:rPr lang="en-US" altLang="zh-CN" sz="2000" dirty="0" smtClean="0">
                <a:latin typeface="宋体" panose="02010600030101010101" pitchFamily="2" charset="-122"/>
                <a:ea typeface="宋体" panose="02010600030101010101" pitchFamily="2" charset="-122"/>
              </a:rPr>
              <a:t>1</a:t>
            </a:r>
            <a:r>
              <a:rPr lang="zh-CN" altLang="en-US" sz="2000" dirty="0" smtClean="0">
                <a:latin typeface="宋体" panose="02010600030101010101" pitchFamily="2" charset="-122"/>
                <a:ea typeface="宋体" panose="02010600030101010101" pitchFamily="2" charset="-122"/>
              </a:rPr>
              <a:t>）把</a:t>
            </a:r>
            <a:r>
              <a:rPr lang="en-US" altLang="zh-CN" sz="2000" dirty="0">
                <a:latin typeface="宋体" panose="02010600030101010101" pitchFamily="2" charset="-122"/>
                <a:ea typeface="宋体" panose="02010600030101010101" pitchFamily="2" charset="-122"/>
              </a:rPr>
              <a:t>C</a:t>
            </a:r>
            <a:r>
              <a:rPr lang="zh-CN" altLang="en-US" sz="2000" dirty="0">
                <a:latin typeface="宋体" panose="02010600030101010101" pitchFamily="2" charset="-122"/>
                <a:ea typeface="宋体" panose="02010600030101010101" pitchFamily="2" charset="-122"/>
              </a:rPr>
              <a:t>程序抽取为</a:t>
            </a:r>
            <a:r>
              <a:rPr lang="zh-CN" altLang="en-US" sz="2000" dirty="0">
                <a:solidFill>
                  <a:srgbClr val="FF0000"/>
                </a:solidFill>
                <a:latin typeface="宋体" panose="02010600030101010101" pitchFamily="2" charset="-122"/>
                <a:ea typeface="宋体" panose="02010600030101010101" pitchFamily="2" charset="-122"/>
              </a:rPr>
              <a:t>多条</a:t>
            </a:r>
            <a:r>
              <a:rPr lang="zh-CN" altLang="en-US" sz="2000" dirty="0">
                <a:latin typeface="宋体" panose="02010600030101010101" pitchFamily="2" charset="-122"/>
                <a:ea typeface="宋体" panose="02010600030101010101" pitchFamily="2" charset="-122"/>
              </a:rPr>
              <a:t>具有完整语义的</a:t>
            </a:r>
            <a:r>
              <a:rPr lang="en-US" altLang="zh-CN" sz="2000" dirty="0">
                <a:solidFill>
                  <a:srgbClr val="FF0000"/>
                </a:solidFill>
                <a:latin typeface="宋体" panose="02010600030101010101" pitchFamily="2" charset="-122"/>
                <a:ea typeface="宋体" panose="02010600030101010101" pitchFamily="2" charset="-122"/>
              </a:rPr>
              <a:t>C</a:t>
            </a:r>
            <a:r>
              <a:rPr lang="zh-CN" altLang="en-US" sz="2000" dirty="0">
                <a:solidFill>
                  <a:srgbClr val="FF0000"/>
                </a:solidFill>
                <a:latin typeface="宋体" panose="02010600030101010101" pitchFamily="2" charset="-122"/>
                <a:ea typeface="宋体" panose="02010600030101010101" pitchFamily="2" charset="-122"/>
              </a:rPr>
              <a:t>文法结构</a:t>
            </a:r>
            <a:r>
              <a:rPr lang="zh-CN" altLang="en-US" sz="2000" dirty="0">
                <a:latin typeface="宋体" panose="02010600030101010101" pitchFamily="2" charset="-122"/>
                <a:ea typeface="宋体" panose="02010600030101010101" pitchFamily="2" charset="-122"/>
              </a:rPr>
              <a:t>；</a:t>
            </a:r>
          </a:p>
          <a:p>
            <a:pPr marL="0" indent="0">
              <a:lnSpc>
                <a:spcPct val="150000"/>
              </a:lnSpc>
              <a:buNone/>
            </a:pPr>
            <a:r>
              <a:rPr lang="zh-CN" altLang="en-US" sz="2000" dirty="0" smtClean="0">
                <a:latin typeface="宋体" panose="02010600030101010101" pitchFamily="2" charset="-122"/>
                <a:ea typeface="宋体" panose="02010600030101010101" pitchFamily="2" charset="-122"/>
              </a:rPr>
              <a:t>（</a:t>
            </a:r>
            <a:r>
              <a:rPr lang="en-US" altLang="zh-CN" sz="2000" dirty="0" smtClean="0">
                <a:latin typeface="宋体" panose="02010600030101010101" pitchFamily="2" charset="-122"/>
                <a:ea typeface="宋体" panose="02010600030101010101" pitchFamily="2" charset="-122"/>
              </a:rPr>
              <a:t>2</a:t>
            </a:r>
            <a:r>
              <a:rPr lang="zh-CN" altLang="en-US" sz="2000" dirty="0" smtClean="0">
                <a:latin typeface="宋体" panose="02010600030101010101" pitchFamily="2" charset="-122"/>
                <a:ea typeface="宋体" panose="02010600030101010101" pitchFamily="2" charset="-122"/>
              </a:rPr>
              <a:t>）把</a:t>
            </a:r>
            <a:r>
              <a:rPr lang="zh-CN" altLang="en-US" sz="2000" dirty="0">
                <a:latin typeface="宋体" panose="02010600030101010101" pitchFamily="2" charset="-122"/>
                <a:ea typeface="宋体" panose="02010600030101010101" pitchFamily="2" charset="-122"/>
              </a:rPr>
              <a:t>每条</a:t>
            </a:r>
            <a:r>
              <a:rPr lang="en-US" altLang="zh-CN" sz="2000" dirty="0">
                <a:latin typeface="宋体" panose="02010600030101010101" pitchFamily="2" charset="-122"/>
                <a:ea typeface="宋体" panose="02010600030101010101" pitchFamily="2" charset="-122"/>
              </a:rPr>
              <a:t>C</a:t>
            </a:r>
            <a:r>
              <a:rPr lang="zh-CN" altLang="en-US" sz="2000" dirty="0">
                <a:latin typeface="宋体" panose="02010600030101010101" pitchFamily="2" charset="-122"/>
                <a:ea typeface="宋体" panose="02010600030101010101" pitchFamily="2" charset="-122"/>
              </a:rPr>
              <a:t>文法结构</a:t>
            </a:r>
            <a:r>
              <a:rPr lang="zh-CN" altLang="en-US" sz="2000" dirty="0">
                <a:solidFill>
                  <a:srgbClr val="FF0000"/>
                </a:solidFill>
                <a:latin typeface="宋体" panose="02010600030101010101" pitchFamily="2" charset="-122"/>
                <a:ea typeface="宋体" panose="02010600030101010101" pitchFamily="2" charset="-122"/>
              </a:rPr>
              <a:t>用指称语义进行形式化</a:t>
            </a:r>
            <a:r>
              <a:rPr lang="zh-CN" altLang="en-US" sz="2000" dirty="0">
                <a:latin typeface="宋体" panose="02010600030101010101" pitchFamily="2" charset="-122"/>
                <a:ea typeface="宋体" panose="02010600030101010101" pitchFamily="2" charset="-122"/>
              </a:rPr>
              <a:t>，直接得到</a:t>
            </a:r>
            <a:r>
              <a:rPr lang="en-US" altLang="zh-CN" sz="2000" dirty="0">
                <a:latin typeface="宋体" panose="02010600030101010101" pitchFamily="2" charset="-122"/>
                <a:ea typeface="宋体" panose="02010600030101010101" pitchFamily="2" charset="-122"/>
              </a:rPr>
              <a:t>C</a:t>
            </a:r>
            <a:r>
              <a:rPr lang="zh-CN" altLang="en-US" sz="2000" dirty="0">
                <a:latin typeface="宋体" panose="02010600030101010101" pitchFamily="2" charset="-122"/>
                <a:ea typeface="宋体" panose="02010600030101010101" pitchFamily="2" charset="-122"/>
              </a:rPr>
              <a:t>文法所代表的指称语义；</a:t>
            </a:r>
          </a:p>
          <a:p>
            <a:pPr marL="0" indent="0">
              <a:lnSpc>
                <a:spcPct val="150000"/>
              </a:lnSpc>
              <a:buNone/>
            </a:pPr>
            <a:r>
              <a:rPr lang="zh-CN" altLang="en-US" sz="2000" dirty="0" smtClean="0">
                <a:latin typeface="宋体" panose="02010600030101010101" pitchFamily="2" charset="-122"/>
                <a:ea typeface="宋体" panose="02010600030101010101" pitchFamily="2" charset="-122"/>
              </a:rPr>
              <a:t>（</a:t>
            </a:r>
            <a:r>
              <a:rPr lang="en-US" altLang="zh-CN" sz="2000" dirty="0" smtClean="0">
                <a:latin typeface="宋体" panose="02010600030101010101" pitchFamily="2" charset="-122"/>
                <a:ea typeface="宋体" panose="02010600030101010101" pitchFamily="2" charset="-122"/>
              </a:rPr>
              <a:t>3</a:t>
            </a:r>
            <a:r>
              <a:rPr lang="zh-CN" altLang="en-US" sz="2000" dirty="0" smtClean="0">
                <a:latin typeface="宋体" panose="02010600030101010101" pitchFamily="2" charset="-122"/>
                <a:ea typeface="宋体" panose="02010600030101010101" pitchFamily="2" charset="-122"/>
              </a:rPr>
              <a:t>）把</a:t>
            </a:r>
            <a:r>
              <a:rPr lang="zh-CN" altLang="en-US" sz="2000" dirty="0">
                <a:latin typeface="宋体" panose="02010600030101010101" pitchFamily="2" charset="-122"/>
                <a:ea typeface="宋体" panose="02010600030101010101" pitchFamily="2" charset="-122"/>
              </a:rPr>
              <a:t>每条具有完整语义的</a:t>
            </a:r>
            <a:r>
              <a:rPr lang="en-US" altLang="zh-CN" sz="2000" dirty="0">
                <a:latin typeface="宋体" panose="02010600030101010101" pitchFamily="2" charset="-122"/>
                <a:ea typeface="宋体" panose="02010600030101010101" pitchFamily="2" charset="-122"/>
              </a:rPr>
              <a:t>C</a:t>
            </a:r>
            <a:r>
              <a:rPr lang="zh-CN" altLang="en-US" sz="2000" dirty="0">
                <a:latin typeface="宋体" panose="02010600030101010101" pitchFamily="2" charset="-122"/>
                <a:ea typeface="宋体" panose="02010600030101010101" pitchFamily="2" charset="-122"/>
              </a:rPr>
              <a:t>文法结构编译生成的</a:t>
            </a:r>
            <a:r>
              <a:rPr lang="zh-CN" altLang="en-US" sz="2000" dirty="0">
                <a:solidFill>
                  <a:srgbClr val="FF0000"/>
                </a:solidFill>
                <a:latin typeface="宋体" panose="02010600030101010101" pitchFamily="2" charset="-122"/>
                <a:ea typeface="宋体" panose="02010600030101010101" pitchFamily="2" charset="-122"/>
              </a:rPr>
              <a:t>目标代码代换为指称语义</a:t>
            </a:r>
            <a:r>
              <a:rPr lang="zh-CN" altLang="en-US" sz="2000" dirty="0">
                <a:latin typeface="宋体" panose="02010600030101010101" pitchFamily="2" charset="-122"/>
                <a:ea typeface="宋体" panose="02010600030101010101" pitchFamily="2" charset="-122"/>
              </a:rPr>
              <a:t>的形式；</a:t>
            </a:r>
          </a:p>
          <a:p>
            <a:pPr marL="0" indent="0">
              <a:lnSpc>
                <a:spcPct val="150000"/>
              </a:lnSpc>
              <a:buNone/>
            </a:pPr>
            <a:r>
              <a:rPr lang="zh-CN" altLang="en-US" sz="2000" dirty="0" smtClean="0">
                <a:latin typeface="宋体" panose="02010600030101010101" pitchFamily="2" charset="-122"/>
                <a:ea typeface="宋体" panose="02010600030101010101" pitchFamily="2" charset="-122"/>
              </a:rPr>
              <a:t>（</a:t>
            </a:r>
            <a:r>
              <a:rPr lang="en-US" altLang="zh-CN" sz="2000" dirty="0" smtClean="0">
                <a:latin typeface="宋体" panose="02010600030101010101" pitchFamily="2" charset="-122"/>
                <a:ea typeface="宋体" panose="02010600030101010101" pitchFamily="2" charset="-122"/>
              </a:rPr>
              <a:t>4</a:t>
            </a:r>
            <a:r>
              <a:rPr lang="zh-CN" altLang="en-US" sz="2000" dirty="0" smtClean="0">
                <a:latin typeface="宋体" panose="02010600030101010101" pitchFamily="2" charset="-122"/>
                <a:ea typeface="宋体" panose="02010600030101010101" pitchFamily="2" charset="-122"/>
              </a:rPr>
              <a:t>）基于</a:t>
            </a:r>
            <a:r>
              <a:rPr lang="zh-CN" altLang="en-US" sz="2000" dirty="0">
                <a:latin typeface="宋体" panose="02010600030101010101" pitchFamily="2" charset="-122"/>
                <a:ea typeface="宋体" panose="02010600030101010101" pitchFamily="2" charset="-122"/>
              </a:rPr>
              <a:t>得到的指称语义形式进行</a:t>
            </a:r>
            <a:r>
              <a:rPr lang="zh-CN" altLang="en-US" sz="2000" dirty="0">
                <a:solidFill>
                  <a:srgbClr val="FF0000"/>
                </a:solidFill>
                <a:latin typeface="宋体" panose="02010600030101010101" pitchFamily="2" charset="-122"/>
                <a:ea typeface="宋体" panose="02010600030101010101" pitchFamily="2" charset="-122"/>
              </a:rPr>
              <a:t>推理</a:t>
            </a:r>
            <a:r>
              <a:rPr lang="zh-CN" altLang="en-US" sz="2000" dirty="0">
                <a:latin typeface="宋体" panose="02010600030101010101" pitchFamily="2" charset="-122"/>
                <a:ea typeface="宋体" panose="02010600030101010101" pitchFamily="2" charset="-122"/>
              </a:rPr>
              <a:t>，获得目标代码的最简指称形式；</a:t>
            </a:r>
          </a:p>
          <a:p>
            <a:pPr marL="0" indent="0">
              <a:lnSpc>
                <a:spcPct val="150000"/>
              </a:lnSpc>
              <a:buNone/>
            </a:pPr>
            <a:r>
              <a:rPr lang="zh-CN" altLang="en-US" sz="2000" dirty="0" smtClean="0">
                <a:latin typeface="宋体" panose="02010600030101010101" pitchFamily="2" charset="-122"/>
                <a:ea typeface="宋体" panose="02010600030101010101" pitchFamily="2" charset="-122"/>
              </a:rPr>
              <a:t>（</a:t>
            </a:r>
            <a:r>
              <a:rPr lang="en-US" altLang="zh-CN" sz="2000" dirty="0" smtClean="0">
                <a:latin typeface="宋体" panose="02010600030101010101" pitchFamily="2" charset="-122"/>
                <a:ea typeface="宋体" panose="02010600030101010101" pitchFamily="2" charset="-122"/>
              </a:rPr>
              <a:t>5</a:t>
            </a:r>
            <a:r>
              <a:rPr lang="zh-CN" altLang="en-US" sz="2000" dirty="0" smtClean="0">
                <a:latin typeface="宋体" panose="02010600030101010101" pitchFamily="2" charset="-122"/>
                <a:ea typeface="宋体" panose="02010600030101010101" pitchFamily="2" charset="-122"/>
              </a:rPr>
              <a:t>）</a:t>
            </a:r>
            <a:r>
              <a:rPr lang="zh-CN" altLang="en-US" sz="2000" dirty="0" smtClean="0">
                <a:solidFill>
                  <a:srgbClr val="FF0000"/>
                </a:solidFill>
                <a:latin typeface="宋体" panose="02010600030101010101" pitchFamily="2" charset="-122"/>
                <a:ea typeface="宋体" panose="02010600030101010101" pitchFamily="2" charset="-122"/>
              </a:rPr>
              <a:t>确认</a:t>
            </a:r>
            <a:r>
              <a:rPr lang="zh-CN" altLang="en-US" sz="2000" dirty="0">
                <a:latin typeface="宋体" panose="02010600030101010101" pitchFamily="2" charset="-122"/>
                <a:ea typeface="宋体" panose="02010600030101010101" pitchFamily="2" charset="-122"/>
              </a:rPr>
              <a:t>每条</a:t>
            </a:r>
            <a:r>
              <a:rPr lang="en-US" altLang="zh-CN" sz="2000" dirty="0">
                <a:latin typeface="宋体" panose="02010600030101010101" pitchFamily="2" charset="-122"/>
                <a:ea typeface="宋体" panose="02010600030101010101" pitchFamily="2" charset="-122"/>
              </a:rPr>
              <a:t>C</a:t>
            </a:r>
            <a:r>
              <a:rPr lang="zh-CN" altLang="en-US" sz="2000" dirty="0">
                <a:latin typeface="宋体" panose="02010600030101010101" pitchFamily="2" charset="-122"/>
                <a:ea typeface="宋体" panose="02010600030101010101" pitchFamily="2" charset="-122"/>
              </a:rPr>
              <a:t>文法结构的语义是否和编译后的目标代码的语义一致。</a:t>
            </a:r>
          </a:p>
          <a:p>
            <a:pPr>
              <a:lnSpc>
                <a:spcPct val="150000"/>
              </a:lnSpc>
              <a:buFont typeface="Wingdings" panose="05000000000000000000" pitchFamily="2" charset="2"/>
              <a:buChar char="Ø"/>
            </a:pPr>
            <a:endParaRPr lang="en-US" altLang="zh-CN" sz="2000" dirty="0">
              <a:latin typeface="宋体" panose="02010600030101010101" pitchFamily="2" charset="-122"/>
              <a:ea typeface="宋体" panose="02010600030101010101" pitchFamily="2" charset="-122"/>
            </a:endParaRPr>
          </a:p>
          <a:p>
            <a:pPr>
              <a:lnSpc>
                <a:spcPct val="150000"/>
              </a:lnSpc>
              <a:buFont typeface="Wingdings" panose="05000000000000000000" pitchFamily="2" charset="2"/>
              <a:buChar char="Ø"/>
            </a:pPr>
            <a:endParaRPr lang="zh-CN" altLang="en-US" sz="2000" dirty="0">
              <a:latin typeface="宋体" panose="02010600030101010101" pitchFamily="2" charset="-122"/>
              <a:ea typeface="宋体" panose="02010600030101010101" pitchFamily="2" charset="-122"/>
            </a:endParaRPr>
          </a:p>
        </p:txBody>
      </p:sp>
      <p:sp>
        <p:nvSpPr>
          <p:cNvPr id="4" name="圆角矩形 3"/>
          <p:cNvSpPr/>
          <p:nvPr/>
        </p:nvSpPr>
        <p:spPr bwMode="auto">
          <a:xfrm>
            <a:off x="559316" y="1714487"/>
            <a:ext cx="6072230" cy="57150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1"/>
            <a:r>
              <a:rPr kumimoji="1" lang="zh-CN" altLang="en-US"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形式化</a:t>
            </a:r>
            <a:r>
              <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验证算法</a:t>
            </a:r>
          </a:p>
        </p:txBody>
      </p:sp>
    </p:spTree>
    <p:extLst>
      <p:ext uri="{BB962C8B-B14F-4D97-AF65-F5344CB8AC3E}">
        <p14:creationId xmlns:p14="http://schemas.microsoft.com/office/powerpoint/2010/main" val="40155419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atinLnBrk="1"/>
            <a:r>
              <a:rPr kumimoji="1" lang="zh-CN" altLang="en-US" sz="4000" dirty="0">
                <a:solidFill>
                  <a:srgbClr val="003366"/>
                </a:solidFill>
                <a:ea typeface="宋体" pitchFamily="2" charset="-122"/>
              </a:rPr>
              <a:t>课题来源</a:t>
            </a:r>
          </a:p>
        </p:txBody>
      </p:sp>
      <p:sp>
        <p:nvSpPr>
          <p:cNvPr id="4" name="内容占位符 2"/>
          <p:cNvSpPr txBox="1">
            <a:spLocks/>
          </p:cNvSpPr>
          <p:nvPr/>
        </p:nvSpPr>
        <p:spPr bwMode="auto">
          <a:xfrm>
            <a:off x="304799" y="1674779"/>
            <a:ext cx="8683557" cy="48529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itchFamily="2" charset="2"/>
              <a:buBlip>
                <a:blip r:embed="rId2"/>
              </a:buBlip>
              <a:defRPr sz="2400">
                <a:solidFill>
                  <a:schemeClr val="tx1"/>
                </a:solidFill>
                <a:latin typeface="Calibri" pitchFamily="34" charset="0"/>
                <a:ea typeface="+mn-ea"/>
                <a:cs typeface="Calibri" pitchFamily="34" charset="0"/>
              </a:defRPr>
            </a:lvl1pPr>
            <a:lvl2pPr marL="742950" indent="-285750" algn="l" rtl="0" eaLnBrk="1" fontAlgn="base" hangingPunct="1">
              <a:spcBef>
                <a:spcPct val="20000"/>
              </a:spcBef>
              <a:spcAft>
                <a:spcPct val="0"/>
              </a:spcAft>
              <a:buBlip>
                <a:blip r:embed="rId3"/>
              </a:buBlip>
              <a:defRPr sz="2000">
                <a:solidFill>
                  <a:srgbClr val="0000CC"/>
                </a:solidFill>
                <a:latin typeface="Calibri" pitchFamily="34" charset="0"/>
                <a:ea typeface="楷体" pitchFamily="49" charset="-122"/>
                <a:cs typeface="Calibri" pitchFamily="34" charset="0"/>
              </a:defRPr>
            </a:lvl2pPr>
            <a:lvl3pPr marL="1143000" indent="-228600" algn="l" rtl="0" eaLnBrk="1" fontAlgn="base" hangingPunct="1">
              <a:spcBef>
                <a:spcPct val="20000"/>
              </a:spcBef>
              <a:spcAft>
                <a:spcPct val="0"/>
              </a:spcAft>
              <a:buBlip>
                <a:blip r:embed="rId4"/>
              </a:buBlip>
              <a:defRPr sz="1600" b="1">
                <a:solidFill>
                  <a:schemeClr val="tx1"/>
                </a:solidFill>
                <a:latin typeface="Calibri" pitchFamily="34" charset="0"/>
                <a:ea typeface="楷体_GB2312" pitchFamily="49" charset="-122"/>
                <a:cs typeface="Calibri" pitchFamily="34" charset="0"/>
              </a:defRPr>
            </a:lvl3pPr>
            <a:lvl4pPr marL="1600200" indent="-228600" algn="l" rtl="0" eaLnBrk="1" fontAlgn="base" hangingPunct="1">
              <a:spcBef>
                <a:spcPct val="20000"/>
              </a:spcBef>
              <a:spcAft>
                <a:spcPct val="0"/>
              </a:spcAft>
              <a:buBlip>
                <a:blip r:embed="rId5"/>
              </a:buBlip>
              <a:defRPr sz="1200" b="1">
                <a:solidFill>
                  <a:schemeClr val="tx1"/>
                </a:solidFill>
                <a:latin typeface="Calibri" pitchFamily="34" charset="0"/>
                <a:ea typeface="楷体_GB2312" pitchFamily="49" charset="-122"/>
                <a:cs typeface="Calibri" pitchFamily="34" charset="0"/>
              </a:defRPr>
            </a:lvl4pPr>
            <a:lvl5pPr marL="2057400" indent="-228600" algn="l" rtl="0" eaLnBrk="1" fontAlgn="base" hangingPunct="1">
              <a:spcBef>
                <a:spcPct val="20000"/>
              </a:spcBef>
              <a:spcAft>
                <a:spcPct val="0"/>
              </a:spcAft>
              <a:buBlip>
                <a:blip r:embed="rId6"/>
              </a:buBlip>
              <a:defRPr sz="800">
                <a:solidFill>
                  <a:schemeClr val="tx1"/>
                </a:solidFill>
                <a:latin typeface="Calibri" pitchFamily="34" charset="0"/>
                <a:ea typeface="楷体_GB2312" pitchFamily="49" charset="-122"/>
                <a:cs typeface="Calibri" pitchFamily="34" charset="0"/>
              </a:defRPr>
            </a:lvl5pPr>
            <a:lvl6pPr marL="2514600" indent="-228600" algn="l" rtl="0" eaLnBrk="1" fontAlgn="base" hangingPunct="1">
              <a:spcBef>
                <a:spcPct val="20000"/>
              </a:spcBef>
              <a:spcAft>
                <a:spcPct val="0"/>
              </a:spcAft>
              <a:buBlip>
                <a:blip r:embed="rId6"/>
              </a:buBlip>
              <a:defRPr sz="2000">
                <a:solidFill>
                  <a:schemeClr val="tx1"/>
                </a:solidFill>
                <a:latin typeface="+mn-lt"/>
                <a:ea typeface="楷体_GB2312" pitchFamily="49" charset="-122"/>
              </a:defRPr>
            </a:lvl6pPr>
            <a:lvl7pPr marL="2971800" indent="-228600" algn="l" rtl="0" eaLnBrk="1" fontAlgn="base" hangingPunct="1">
              <a:spcBef>
                <a:spcPct val="20000"/>
              </a:spcBef>
              <a:spcAft>
                <a:spcPct val="0"/>
              </a:spcAft>
              <a:buBlip>
                <a:blip r:embed="rId6"/>
              </a:buBlip>
              <a:defRPr sz="2000">
                <a:solidFill>
                  <a:schemeClr val="tx1"/>
                </a:solidFill>
                <a:latin typeface="+mn-lt"/>
                <a:ea typeface="楷体_GB2312" pitchFamily="49" charset="-122"/>
              </a:defRPr>
            </a:lvl7pPr>
            <a:lvl8pPr marL="3429000" indent="-228600" algn="l" rtl="0" eaLnBrk="1" fontAlgn="base" hangingPunct="1">
              <a:spcBef>
                <a:spcPct val="20000"/>
              </a:spcBef>
              <a:spcAft>
                <a:spcPct val="0"/>
              </a:spcAft>
              <a:buBlip>
                <a:blip r:embed="rId6"/>
              </a:buBlip>
              <a:defRPr sz="2000">
                <a:solidFill>
                  <a:schemeClr val="tx1"/>
                </a:solidFill>
                <a:latin typeface="+mn-lt"/>
                <a:ea typeface="楷体_GB2312" pitchFamily="49" charset="-122"/>
              </a:defRPr>
            </a:lvl8pPr>
            <a:lvl9pPr marL="3886200" indent="-228600" algn="l" rtl="0" eaLnBrk="1" fontAlgn="base" hangingPunct="1">
              <a:spcBef>
                <a:spcPct val="20000"/>
              </a:spcBef>
              <a:spcAft>
                <a:spcPct val="0"/>
              </a:spcAft>
              <a:buBlip>
                <a:blip r:embed="rId6"/>
              </a:buBlip>
              <a:defRPr sz="2000">
                <a:solidFill>
                  <a:schemeClr val="tx1"/>
                </a:solidFill>
                <a:latin typeface="+mn-lt"/>
                <a:ea typeface="楷体_GB2312" pitchFamily="49" charset="-122"/>
              </a:defRPr>
            </a:lvl9pPr>
          </a:lstStyle>
          <a:p>
            <a:pPr marL="0" indent="0">
              <a:buNone/>
            </a:pPr>
            <a:endParaRPr lang="en-US" altLang="zh-CN" dirty="0" smtClean="0">
              <a:ea typeface="宋体" pitchFamily="2" charset="-122"/>
            </a:endParaRPr>
          </a:p>
          <a:p>
            <a:pPr marL="0" indent="0">
              <a:buNone/>
            </a:pPr>
            <a:endParaRPr lang="en-US" altLang="zh-CN" dirty="0">
              <a:ea typeface="宋体" pitchFamily="2" charset="-122"/>
            </a:endParaRPr>
          </a:p>
          <a:p>
            <a:pPr marL="0" indent="0">
              <a:buNone/>
            </a:pPr>
            <a:endParaRPr lang="en-US" altLang="zh-CN" dirty="0" smtClean="0">
              <a:ea typeface="宋体" pitchFamily="2" charset="-122"/>
            </a:endParaRPr>
          </a:p>
          <a:p>
            <a:pPr marL="0" indent="0">
              <a:buNone/>
            </a:pPr>
            <a:r>
              <a:rPr lang="zh-CN" altLang="en-US" dirty="0" smtClean="0">
                <a:ea typeface="宋体" pitchFamily="2" charset="-122"/>
              </a:rPr>
              <a:t>民</a:t>
            </a:r>
            <a:r>
              <a:rPr lang="zh-CN" altLang="en-US" dirty="0">
                <a:ea typeface="宋体" pitchFamily="2" charset="-122"/>
              </a:rPr>
              <a:t>机专项“符合</a:t>
            </a:r>
            <a:r>
              <a:rPr lang="en-US" altLang="zh-CN" dirty="0">
                <a:latin typeface="Times New Roman" panose="02020603050405020304" pitchFamily="18" charset="0"/>
                <a:ea typeface="宋体" pitchFamily="2" charset="-122"/>
                <a:cs typeface="Times New Roman" panose="02020603050405020304" pitchFamily="18" charset="0"/>
              </a:rPr>
              <a:t>DO-178B/C</a:t>
            </a:r>
            <a:r>
              <a:rPr lang="zh-CN" altLang="en-US" dirty="0">
                <a:ea typeface="宋体" pitchFamily="2" charset="-122"/>
              </a:rPr>
              <a:t>的</a:t>
            </a:r>
            <a:r>
              <a:rPr lang="en-US" altLang="zh-CN" dirty="0">
                <a:ea typeface="宋体" pitchFamily="2" charset="-122"/>
              </a:rPr>
              <a:t>A</a:t>
            </a:r>
            <a:r>
              <a:rPr lang="zh-CN" altLang="en-US" dirty="0">
                <a:ea typeface="宋体" pitchFamily="2" charset="-122"/>
              </a:rPr>
              <a:t>级机载软件开发与认证技术研究”</a:t>
            </a:r>
            <a:endParaRPr lang="en-US" altLang="zh-CN" dirty="0">
              <a:ea typeface="宋体" pitchFamily="2" charset="-122"/>
            </a:endParaRPr>
          </a:p>
          <a:p>
            <a:pPr marL="0" indent="0">
              <a:buNone/>
            </a:pPr>
            <a:endParaRPr lang="en-US" altLang="zh-CN" kern="0" dirty="0" smtClean="0"/>
          </a:p>
          <a:p>
            <a:endParaRPr lang="en-US" altLang="zh-CN" kern="0" dirty="0" smtClean="0"/>
          </a:p>
          <a:p>
            <a:pPr lvl="2"/>
            <a:endParaRPr lang="en-US" altLang="zh-CN" kern="0" dirty="0" smtClean="0"/>
          </a:p>
          <a:p>
            <a:pPr lvl="2"/>
            <a:endParaRPr lang="zh-CN" altLang="en-US" kern="0" dirty="0"/>
          </a:p>
        </p:txBody>
      </p:sp>
    </p:spTree>
    <p:extLst>
      <p:ext uri="{BB962C8B-B14F-4D97-AF65-F5344CB8AC3E}">
        <p14:creationId xmlns:p14="http://schemas.microsoft.com/office/powerpoint/2010/main" val="19756838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内容提要</a:t>
            </a:r>
          </a:p>
        </p:txBody>
      </p:sp>
      <p:sp>
        <p:nvSpPr>
          <p:cNvPr id="3" name="内容占位符 2"/>
          <p:cNvSpPr>
            <a:spLocks noGrp="1"/>
          </p:cNvSpPr>
          <p:nvPr>
            <p:ph idx="1"/>
          </p:nvPr>
        </p:nvSpPr>
        <p:spPr/>
        <p:txBody>
          <a:bodyPr/>
          <a:lstStyle/>
          <a:p>
            <a:pPr marL="0" indent="0">
              <a:buNone/>
            </a:pPr>
            <a:endParaRPr lang="en-US" altLang="zh-CN" sz="2000" dirty="0" smtClean="0">
              <a:solidFill>
                <a:srgbClr val="FF0000"/>
              </a:solidFill>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课题背景与意义</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国内外研究现状</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研究内容与拟采取的方案</a:t>
            </a:r>
            <a:endParaRPr lang="en-US" altLang="zh-CN" sz="3200" dirty="0" smtClean="0">
              <a:latin typeface="宋体" panose="02010600030101010101" pitchFamily="2" charset="-122"/>
              <a:ea typeface="宋体" panose="02010600030101010101" pitchFamily="2" charset="-122"/>
            </a:endParaRPr>
          </a:p>
          <a:p>
            <a:r>
              <a:rPr lang="zh-CN" altLang="en-US" sz="3200" dirty="0">
                <a:solidFill>
                  <a:srgbClr val="FF0000"/>
                </a:solidFill>
                <a:latin typeface="宋体" panose="02010600030101010101" pitchFamily="2" charset="-122"/>
                <a:ea typeface="宋体" panose="02010600030101010101" pitchFamily="2" charset="-122"/>
              </a:rPr>
              <a:t>关键</a:t>
            </a:r>
            <a:r>
              <a:rPr lang="zh-CN" altLang="en-US" sz="3200" dirty="0" smtClean="0">
                <a:solidFill>
                  <a:srgbClr val="FF0000"/>
                </a:solidFill>
                <a:latin typeface="宋体" panose="02010600030101010101" pitchFamily="2" charset="-122"/>
                <a:ea typeface="宋体" panose="02010600030101010101" pitchFamily="2" charset="-122"/>
              </a:rPr>
              <a:t>技术及难点</a:t>
            </a:r>
            <a:endParaRPr lang="en-US" altLang="zh-CN" sz="3200" dirty="0" smtClean="0">
              <a:solidFill>
                <a:srgbClr val="FF0000"/>
              </a:solidFill>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进度安排</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主要参考</a:t>
            </a:r>
            <a:r>
              <a:rPr lang="zh-CN" altLang="en-US" sz="3200" dirty="0">
                <a:latin typeface="宋体" panose="02010600030101010101" pitchFamily="2" charset="-122"/>
                <a:ea typeface="宋体" panose="02010600030101010101" pitchFamily="2" charset="-122"/>
              </a:rPr>
              <a:t>文献</a:t>
            </a:r>
            <a:endParaRPr lang="en-US" altLang="zh-CN" sz="3200" dirty="0">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pPr lvl="2"/>
            <a:endParaRPr lang="en-US" altLang="zh-CN" dirty="0" smtClean="0">
              <a:latin typeface="宋体" panose="02010600030101010101" pitchFamily="2" charset="-122"/>
              <a:ea typeface="宋体" panose="02010600030101010101" pitchFamily="2" charset="-122"/>
            </a:endParaRPr>
          </a:p>
          <a:p>
            <a:pPr lvl="2"/>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9328863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关键技术与难点</a:t>
            </a:r>
          </a:p>
        </p:txBody>
      </p:sp>
      <p:sp>
        <p:nvSpPr>
          <p:cNvPr id="3" name="内容占位符 2"/>
          <p:cNvSpPr>
            <a:spLocks noGrp="1"/>
          </p:cNvSpPr>
          <p:nvPr>
            <p:ph idx="1"/>
          </p:nvPr>
        </p:nvSpPr>
        <p:spPr/>
        <p:txBody>
          <a:bodyPr/>
          <a:lstStyle/>
          <a:p>
            <a:pPr marL="0" indent="0">
              <a:buNone/>
            </a:pP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2"/>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语境</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表示待证明序列中每一个证明项所在的环境和上下文，蒙太古语用学</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中</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指出</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相同</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对象在不同语境中语义不同。因而，在把</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程序抽取为多条</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文法结构，如</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if</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语句、</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while</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语句等，由于其语境确定（主要由局部变量和全局变量等组成），则每个</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文法结构就具有完整的语义，于是便可以基于每个文法的语义进行形式验证。</a:t>
            </a:r>
          </a:p>
          <a:p>
            <a:pPr>
              <a:lnSpc>
                <a:spcPct val="150000"/>
              </a:lnSpc>
              <a:buFont typeface="Wingdings" panose="05000000000000000000" pitchFamily="2" charset="2"/>
              <a:buChar char="Ø"/>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难点</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在于</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把</a:t>
            </a:r>
            <a:r>
              <a:rPr lang="en-US" altLang="zh-CN"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程序代码抽取为多个</a:t>
            </a:r>
            <a:r>
              <a:rPr lang="en-US" altLang="zh-CN"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文法结构的算法的设计</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，这是课题研究的基础。</a:t>
            </a:r>
          </a:p>
          <a:p>
            <a:pPr>
              <a:lnSpc>
                <a:spcPct val="150000"/>
              </a:lnSpc>
              <a:buFont typeface="Wingdings" panose="05000000000000000000" pitchFamily="2" charset="2"/>
              <a:buChar char="Ø"/>
            </a:pP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圆角矩形 3"/>
          <p:cNvSpPr/>
          <p:nvPr/>
        </p:nvSpPr>
        <p:spPr bwMode="auto">
          <a:xfrm>
            <a:off x="559316" y="1714487"/>
            <a:ext cx="6072230" cy="57150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1"/>
            <a:r>
              <a:rPr kumimoji="1" lang="en-US" altLang="zh-CN"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C</a:t>
            </a:r>
            <a:r>
              <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文法结构</a:t>
            </a:r>
          </a:p>
        </p:txBody>
      </p:sp>
    </p:spTree>
    <p:extLst>
      <p:ext uri="{BB962C8B-B14F-4D97-AF65-F5344CB8AC3E}">
        <p14:creationId xmlns:p14="http://schemas.microsoft.com/office/powerpoint/2010/main" val="26967210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关键技术与难点</a:t>
            </a:r>
          </a:p>
        </p:txBody>
      </p:sp>
      <p:sp>
        <p:nvSpPr>
          <p:cNvPr id="3" name="内容占位符 2"/>
          <p:cNvSpPr>
            <a:spLocks noGrp="1"/>
          </p:cNvSpPr>
          <p:nvPr>
            <p:ph idx="1"/>
          </p:nvPr>
        </p:nvSpPr>
        <p:spPr/>
        <p:txBody>
          <a:bodyPr/>
          <a:lstStyle/>
          <a:p>
            <a:pPr marL="0" indent="0">
              <a:buNone/>
            </a:pP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2"/>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指称语义是采用形式系统方法，用相应的数学对象（如</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set, function</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等）对一个即定形式语言的语义进行注释的学问。指称语义还可以解释为：存在着两个域，一个是语法域，在语法域中定义了一个形式语言</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系统；另外</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一个是数学域（或称之为已知语义的形式系统）</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课题</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中我们将</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用指称语义的方法来分别表示</a:t>
            </a:r>
            <a:r>
              <a:rPr lang="en-US" altLang="zh-CN"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文法结构和目标代码的语义</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，难点在于如何正确的对它们进行建模和形式化</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表示。</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圆角矩形 3"/>
          <p:cNvSpPr/>
          <p:nvPr/>
        </p:nvSpPr>
        <p:spPr bwMode="auto">
          <a:xfrm>
            <a:off x="559316" y="1714487"/>
            <a:ext cx="6072230" cy="57150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1"/>
            <a:r>
              <a:rPr kumimoji="1" lang="zh-CN" altLang="en-US"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指称语义</a:t>
            </a:r>
            <a:endPar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1219494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关键技术与难点</a:t>
            </a:r>
          </a:p>
        </p:txBody>
      </p:sp>
      <p:sp>
        <p:nvSpPr>
          <p:cNvPr id="3" name="内容占位符 2"/>
          <p:cNvSpPr>
            <a:spLocks noGrp="1"/>
          </p:cNvSpPr>
          <p:nvPr>
            <p:ph idx="1"/>
          </p:nvPr>
        </p:nvSpPr>
        <p:spPr/>
        <p:txBody>
          <a:bodyPr/>
          <a:lstStyle/>
          <a:p>
            <a:pPr marL="0" indent="0">
              <a:buNone/>
            </a:pP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2"/>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编译器的任务是将正确的源程序翻译为正确的目标程序。编译器自身的可信判断的依据就是编译变换过程是否使得源代码与编译生成的目标代码之间具有一致的语义。因而课题中需要构造一个确认器（</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validator</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）来验证源代码和目标代码的语义是否一致。</a:t>
            </a:r>
          </a:p>
          <a:p>
            <a:pPr>
              <a:lnSpc>
                <a:spcPct val="150000"/>
              </a:lnSpc>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虽然源代码和目标代码的语义都是用指称语义的形式表示，但两种语言的抽象层次不同，即目标代码为汇编语言更接近于硬件，因此二者的指称语义表达形式有较大的差异，如何</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为确认器设计算法</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来关注本质的东西而忽略掉差异是课一个有待解决的难题。</a:t>
            </a:r>
          </a:p>
          <a:p>
            <a:pPr>
              <a:lnSpc>
                <a:spcPct val="150000"/>
              </a:lnSpc>
              <a:buFont typeface="Wingdings" panose="05000000000000000000" pitchFamily="2" charset="2"/>
              <a:buChar char="Ø"/>
            </a:pP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圆角矩形 3"/>
          <p:cNvSpPr/>
          <p:nvPr/>
        </p:nvSpPr>
        <p:spPr bwMode="auto">
          <a:xfrm>
            <a:off x="559316" y="1714487"/>
            <a:ext cx="6072230" cy="57150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1"/>
            <a:r>
              <a:rPr kumimoji="1" lang="zh-CN" altLang="en-US"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语义</a:t>
            </a:r>
            <a:r>
              <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一致</a:t>
            </a:r>
          </a:p>
        </p:txBody>
      </p:sp>
    </p:spTree>
    <p:extLst>
      <p:ext uri="{BB962C8B-B14F-4D97-AF65-F5344CB8AC3E}">
        <p14:creationId xmlns:p14="http://schemas.microsoft.com/office/powerpoint/2010/main" val="23664990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内容提要</a:t>
            </a:r>
          </a:p>
        </p:txBody>
      </p:sp>
      <p:sp>
        <p:nvSpPr>
          <p:cNvPr id="3" name="内容占位符 2"/>
          <p:cNvSpPr>
            <a:spLocks noGrp="1"/>
          </p:cNvSpPr>
          <p:nvPr>
            <p:ph idx="1"/>
          </p:nvPr>
        </p:nvSpPr>
        <p:spPr/>
        <p:txBody>
          <a:bodyPr/>
          <a:lstStyle/>
          <a:p>
            <a:pPr marL="0" indent="0">
              <a:buNone/>
            </a:pPr>
            <a:endParaRPr lang="en-US" altLang="zh-CN" sz="2000" dirty="0" smtClean="0">
              <a:solidFill>
                <a:srgbClr val="FF0000"/>
              </a:solidFill>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课题背景与意义</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国内外研究现状</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研究内容与拟采取的方案</a:t>
            </a:r>
            <a:endParaRPr lang="en-US" altLang="zh-CN" sz="3200" dirty="0" smtClean="0">
              <a:latin typeface="宋体" panose="02010600030101010101" pitchFamily="2" charset="-122"/>
              <a:ea typeface="宋体" panose="02010600030101010101" pitchFamily="2" charset="-122"/>
            </a:endParaRPr>
          </a:p>
          <a:p>
            <a:r>
              <a:rPr lang="zh-CN" altLang="en-US" sz="3200" dirty="0">
                <a:latin typeface="宋体" panose="02010600030101010101" pitchFamily="2" charset="-122"/>
                <a:ea typeface="宋体" panose="02010600030101010101" pitchFamily="2" charset="-122"/>
              </a:rPr>
              <a:t>关键</a:t>
            </a:r>
            <a:r>
              <a:rPr lang="zh-CN" altLang="en-US" sz="3200" dirty="0" smtClean="0">
                <a:latin typeface="宋体" panose="02010600030101010101" pitchFamily="2" charset="-122"/>
                <a:ea typeface="宋体" panose="02010600030101010101" pitchFamily="2" charset="-122"/>
              </a:rPr>
              <a:t>技术及难点</a:t>
            </a:r>
            <a:endParaRPr lang="en-US" altLang="zh-CN" sz="3200" dirty="0" smtClean="0">
              <a:latin typeface="宋体" panose="02010600030101010101" pitchFamily="2" charset="-122"/>
              <a:ea typeface="宋体" panose="02010600030101010101" pitchFamily="2" charset="-122"/>
            </a:endParaRPr>
          </a:p>
          <a:p>
            <a:r>
              <a:rPr lang="zh-CN" altLang="en-US" sz="3200" dirty="0" smtClean="0">
                <a:solidFill>
                  <a:srgbClr val="FF0000"/>
                </a:solidFill>
                <a:latin typeface="宋体" panose="02010600030101010101" pitchFamily="2" charset="-122"/>
                <a:ea typeface="宋体" panose="02010600030101010101" pitchFamily="2" charset="-122"/>
              </a:rPr>
              <a:t>进度安排</a:t>
            </a:r>
            <a:endParaRPr lang="en-US" altLang="zh-CN" sz="3200" dirty="0" smtClean="0">
              <a:solidFill>
                <a:srgbClr val="FF0000"/>
              </a:solidFill>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主要参考</a:t>
            </a:r>
            <a:r>
              <a:rPr lang="zh-CN" altLang="en-US" sz="3200" dirty="0">
                <a:latin typeface="宋体" panose="02010600030101010101" pitchFamily="2" charset="-122"/>
                <a:ea typeface="宋体" panose="02010600030101010101" pitchFamily="2" charset="-122"/>
              </a:rPr>
              <a:t>文献</a:t>
            </a:r>
            <a:endParaRPr lang="en-US" altLang="zh-CN" sz="3200" dirty="0">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pPr lvl="2"/>
            <a:endParaRPr lang="en-US" altLang="zh-CN" dirty="0" smtClean="0">
              <a:latin typeface="宋体" panose="02010600030101010101" pitchFamily="2" charset="-122"/>
              <a:ea typeface="宋体" panose="02010600030101010101" pitchFamily="2" charset="-122"/>
            </a:endParaRPr>
          </a:p>
          <a:p>
            <a:pPr lvl="2"/>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8054548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进度安排</a:t>
            </a:r>
          </a:p>
        </p:txBody>
      </p:sp>
      <p:sp>
        <p:nvSpPr>
          <p:cNvPr id="3" name="内容占位符 2"/>
          <p:cNvSpPr>
            <a:spLocks noGrp="1"/>
          </p:cNvSpPr>
          <p:nvPr>
            <p:ph idx="1"/>
          </p:nvPr>
        </p:nvSpPr>
        <p:spPr/>
        <p:txBody>
          <a:bodyPr/>
          <a:lstStyle/>
          <a:p>
            <a:pPr marL="0" indent="0">
              <a:lnSpc>
                <a:spcPct val="150000"/>
              </a:lnSpc>
              <a:buNone/>
            </a:pPr>
            <a:endParaRPr lang="en-US" altLang="zh-CN" sz="2000" dirty="0">
              <a:latin typeface="宋体" panose="02010600030101010101" pitchFamily="2" charset="-122"/>
              <a:ea typeface="宋体" panose="02010600030101010101" pitchFamily="2" charset="-122"/>
              <a:cs typeface="Times New Roman" panose="02020603050405020304" pitchFamily="18" charset="0"/>
            </a:endParaRPr>
          </a:p>
          <a:p>
            <a:pPr lvl="1">
              <a:lnSpc>
                <a:spcPct val="150000"/>
              </a:lnSpc>
              <a:buFont typeface="Wingdings" panose="05000000000000000000" pitchFamily="2" charset="2"/>
              <a:buChar char="Ø"/>
            </a:pPr>
            <a:r>
              <a:rPr lang="en-US" altLang="zh-CN" dirty="0" smtClean="0">
                <a:solidFill>
                  <a:schemeClr val="tx1"/>
                </a:solidFill>
                <a:latin typeface="宋体" panose="02010600030101010101" pitchFamily="2" charset="-122"/>
                <a:ea typeface="宋体" panose="02010600030101010101" pitchFamily="2" charset="-122"/>
                <a:cs typeface="Times New Roman" panose="02020603050405020304" pitchFamily="18" charset="0"/>
              </a:rPr>
              <a:t>2015</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年</a:t>
            </a:r>
            <a:r>
              <a:rPr lang="en-US" altLang="zh-CN" dirty="0">
                <a:solidFill>
                  <a:schemeClr val="tx1"/>
                </a:solidFill>
                <a:latin typeface="宋体" panose="02010600030101010101" pitchFamily="2" charset="-122"/>
                <a:ea typeface="宋体" panose="02010600030101010101" pitchFamily="2" charset="-122"/>
                <a:cs typeface="Times New Roman" panose="02020603050405020304" pitchFamily="18" charset="0"/>
              </a:rPr>
              <a:t>12</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月－</a:t>
            </a:r>
            <a:r>
              <a:rPr lang="en-US" altLang="zh-CN" dirty="0">
                <a:solidFill>
                  <a:schemeClr val="tx1"/>
                </a:solidFill>
                <a:latin typeface="宋体" panose="02010600030101010101" pitchFamily="2" charset="-122"/>
                <a:ea typeface="宋体" panose="02010600030101010101" pitchFamily="2" charset="-122"/>
                <a:cs typeface="Times New Roman" panose="02020603050405020304" pitchFamily="18" charset="0"/>
              </a:rPr>
              <a:t>2016</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年</a:t>
            </a:r>
            <a:r>
              <a:rPr lang="en-US" altLang="zh-CN" dirty="0">
                <a:solidFill>
                  <a:schemeClr val="tx1"/>
                </a:solidFill>
                <a:latin typeface="宋体" panose="02010600030101010101" pitchFamily="2" charset="-122"/>
                <a:ea typeface="宋体" panose="02010600030101010101" pitchFamily="2" charset="-122"/>
                <a:cs typeface="Times New Roman" panose="02020603050405020304" pitchFamily="18" charset="0"/>
              </a:rPr>
              <a:t>01</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月  研究相关资料和技术</a:t>
            </a:r>
          </a:p>
          <a:p>
            <a:pPr lvl="1">
              <a:lnSpc>
                <a:spcPct val="150000"/>
              </a:lnSpc>
              <a:buFont typeface="Wingdings" panose="05000000000000000000" pitchFamily="2" charset="2"/>
              <a:buChar char="Ø"/>
            </a:pPr>
            <a:r>
              <a:rPr lang="en-US" altLang="zh-CN" dirty="0" smtClean="0">
                <a:solidFill>
                  <a:schemeClr val="tx1"/>
                </a:solidFill>
                <a:latin typeface="宋体" panose="02010600030101010101" pitchFamily="2" charset="-122"/>
                <a:ea typeface="宋体" panose="02010600030101010101" pitchFamily="2" charset="-122"/>
                <a:cs typeface="Times New Roman" panose="02020603050405020304" pitchFamily="18" charset="0"/>
              </a:rPr>
              <a:t>2016</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年</a:t>
            </a:r>
            <a:r>
              <a:rPr lang="en-US" altLang="zh-CN" dirty="0">
                <a:solidFill>
                  <a:schemeClr val="tx1"/>
                </a:solidFill>
                <a:latin typeface="宋体" panose="02010600030101010101" pitchFamily="2" charset="-122"/>
                <a:ea typeface="宋体" panose="02010600030101010101" pitchFamily="2" charset="-122"/>
                <a:cs typeface="Times New Roman" panose="02020603050405020304" pitchFamily="18" charset="0"/>
              </a:rPr>
              <a:t>02</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月－</a:t>
            </a:r>
            <a:r>
              <a:rPr lang="en-US" altLang="zh-CN" dirty="0">
                <a:solidFill>
                  <a:schemeClr val="tx1"/>
                </a:solidFill>
                <a:latin typeface="宋体" panose="02010600030101010101" pitchFamily="2" charset="-122"/>
                <a:ea typeface="宋体" panose="02010600030101010101" pitchFamily="2" charset="-122"/>
                <a:cs typeface="Times New Roman" panose="02020603050405020304" pitchFamily="18" charset="0"/>
              </a:rPr>
              <a:t>2016</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年</a:t>
            </a:r>
            <a:r>
              <a:rPr lang="en-US" altLang="zh-CN" dirty="0">
                <a:solidFill>
                  <a:schemeClr val="tx1"/>
                </a:solidFill>
                <a:latin typeface="宋体" panose="02010600030101010101" pitchFamily="2" charset="-122"/>
                <a:ea typeface="宋体" panose="02010600030101010101" pitchFamily="2" charset="-122"/>
                <a:cs typeface="Times New Roman" panose="02020603050405020304" pitchFamily="18" charset="0"/>
              </a:rPr>
              <a:t>03</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月  技术尝试，概要设计</a:t>
            </a:r>
          </a:p>
          <a:p>
            <a:pPr lvl="1">
              <a:lnSpc>
                <a:spcPct val="150000"/>
              </a:lnSpc>
              <a:buFont typeface="Wingdings" panose="05000000000000000000" pitchFamily="2" charset="2"/>
              <a:buChar char="Ø"/>
            </a:pPr>
            <a:r>
              <a:rPr lang="en-US" altLang="zh-CN" dirty="0" smtClean="0">
                <a:solidFill>
                  <a:schemeClr val="tx1"/>
                </a:solidFill>
                <a:latin typeface="宋体" panose="02010600030101010101" pitchFamily="2" charset="-122"/>
                <a:ea typeface="宋体" panose="02010600030101010101" pitchFamily="2" charset="-122"/>
                <a:cs typeface="Times New Roman" panose="02020603050405020304" pitchFamily="18" charset="0"/>
              </a:rPr>
              <a:t>2016</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年</a:t>
            </a:r>
            <a:r>
              <a:rPr lang="en-US" altLang="zh-CN" dirty="0">
                <a:solidFill>
                  <a:schemeClr val="tx1"/>
                </a:solidFill>
                <a:latin typeface="宋体" panose="02010600030101010101" pitchFamily="2" charset="-122"/>
                <a:ea typeface="宋体" panose="02010600030101010101" pitchFamily="2" charset="-122"/>
                <a:cs typeface="Times New Roman" panose="02020603050405020304" pitchFamily="18" charset="0"/>
              </a:rPr>
              <a:t>04</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月－</a:t>
            </a:r>
            <a:r>
              <a:rPr lang="en-US" altLang="zh-CN" dirty="0">
                <a:solidFill>
                  <a:schemeClr val="tx1"/>
                </a:solidFill>
                <a:latin typeface="宋体" panose="02010600030101010101" pitchFamily="2" charset="-122"/>
                <a:ea typeface="宋体" panose="02010600030101010101" pitchFamily="2" charset="-122"/>
                <a:cs typeface="Times New Roman" panose="02020603050405020304" pitchFamily="18" charset="0"/>
              </a:rPr>
              <a:t>2016</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年</a:t>
            </a:r>
            <a:r>
              <a:rPr lang="en-US" altLang="zh-CN" dirty="0">
                <a:solidFill>
                  <a:schemeClr val="tx1"/>
                </a:solidFill>
                <a:latin typeface="宋体" panose="02010600030101010101" pitchFamily="2" charset="-122"/>
                <a:ea typeface="宋体" panose="02010600030101010101" pitchFamily="2" charset="-122"/>
                <a:cs typeface="Times New Roman" panose="02020603050405020304" pitchFamily="18" charset="0"/>
              </a:rPr>
              <a:t>05</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月  详细设计，撰写小论文</a:t>
            </a:r>
          </a:p>
          <a:p>
            <a:pPr lvl="1">
              <a:lnSpc>
                <a:spcPct val="150000"/>
              </a:lnSpc>
              <a:buFont typeface="Wingdings" panose="05000000000000000000" pitchFamily="2" charset="2"/>
              <a:buChar char="Ø"/>
            </a:pPr>
            <a:r>
              <a:rPr lang="en-US" altLang="zh-CN" dirty="0" smtClean="0">
                <a:solidFill>
                  <a:schemeClr val="tx1"/>
                </a:solidFill>
                <a:latin typeface="宋体" panose="02010600030101010101" pitchFamily="2" charset="-122"/>
                <a:ea typeface="宋体" panose="02010600030101010101" pitchFamily="2" charset="-122"/>
                <a:cs typeface="Times New Roman" panose="02020603050405020304" pitchFamily="18" charset="0"/>
              </a:rPr>
              <a:t>2016</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年</a:t>
            </a:r>
            <a:r>
              <a:rPr lang="en-US" altLang="zh-CN" dirty="0">
                <a:solidFill>
                  <a:schemeClr val="tx1"/>
                </a:solidFill>
                <a:latin typeface="宋体" panose="02010600030101010101" pitchFamily="2" charset="-122"/>
                <a:ea typeface="宋体" panose="02010600030101010101" pitchFamily="2" charset="-122"/>
                <a:cs typeface="Times New Roman" panose="02020603050405020304" pitchFamily="18" charset="0"/>
              </a:rPr>
              <a:t>06</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月－</a:t>
            </a:r>
            <a:r>
              <a:rPr lang="en-US" altLang="zh-CN" dirty="0">
                <a:solidFill>
                  <a:schemeClr val="tx1"/>
                </a:solidFill>
                <a:latin typeface="宋体" panose="02010600030101010101" pitchFamily="2" charset="-122"/>
                <a:ea typeface="宋体" panose="02010600030101010101" pitchFamily="2" charset="-122"/>
                <a:cs typeface="Times New Roman" panose="02020603050405020304" pitchFamily="18" charset="0"/>
              </a:rPr>
              <a:t>2016</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年</a:t>
            </a:r>
            <a:r>
              <a:rPr lang="en-US" altLang="zh-CN" dirty="0">
                <a:solidFill>
                  <a:schemeClr val="tx1"/>
                </a:solidFill>
                <a:latin typeface="宋体" panose="02010600030101010101" pitchFamily="2" charset="-122"/>
                <a:ea typeface="宋体" panose="02010600030101010101" pitchFamily="2" charset="-122"/>
                <a:cs typeface="Times New Roman" panose="02020603050405020304" pitchFamily="18" charset="0"/>
              </a:rPr>
              <a:t>09</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月  编码实现，测试分析</a:t>
            </a:r>
          </a:p>
          <a:p>
            <a:pPr lvl="1">
              <a:lnSpc>
                <a:spcPct val="150000"/>
              </a:lnSpc>
              <a:buFont typeface="Wingdings" panose="05000000000000000000" pitchFamily="2" charset="2"/>
              <a:buChar char="Ø"/>
            </a:pPr>
            <a:r>
              <a:rPr lang="en-US" altLang="zh-CN" dirty="0" smtClean="0">
                <a:solidFill>
                  <a:schemeClr val="tx1"/>
                </a:solidFill>
                <a:latin typeface="宋体" panose="02010600030101010101" pitchFamily="2" charset="-122"/>
                <a:ea typeface="宋体" panose="02010600030101010101" pitchFamily="2" charset="-122"/>
                <a:cs typeface="Times New Roman" panose="02020603050405020304" pitchFamily="18" charset="0"/>
              </a:rPr>
              <a:t>2016</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年</a:t>
            </a:r>
            <a:r>
              <a:rPr lang="en-US" altLang="zh-CN" dirty="0">
                <a:solidFill>
                  <a:schemeClr val="tx1"/>
                </a:solidFill>
                <a:latin typeface="宋体" panose="02010600030101010101" pitchFamily="2" charset="-122"/>
                <a:ea typeface="宋体" panose="02010600030101010101" pitchFamily="2" charset="-122"/>
                <a:cs typeface="Times New Roman" panose="02020603050405020304" pitchFamily="18" charset="0"/>
              </a:rPr>
              <a:t>10</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月－</a:t>
            </a:r>
            <a:r>
              <a:rPr lang="en-US" altLang="zh-CN" dirty="0">
                <a:solidFill>
                  <a:schemeClr val="tx1"/>
                </a:solidFill>
                <a:latin typeface="宋体" panose="02010600030101010101" pitchFamily="2" charset="-122"/>
                <a:ea typeface="宋体" panose="02010600030101010101" pitchFamily="2" charset="-122"/>
                <a:cs typeface="Times New Roman" panose="02020603050405020304" pitchFamily="18" charset="0"/>
              </a:rPr>
              <a:t>2016</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年</a:t>
            </a:r>
            <a:r>
              <a:rPr lang="en-US" altLang="zh-CN" dirty="0">
                <a:solidFill>
                  <a:schemeClr val="tx1"/>
                </a:solidFill>
                <a:latin typeface="宋体" panose="02010600030101010101" pitchFamily="2" charset="-122"/>
                <a:ea typeface="宋体" panose="02010600030101010101" pitchFamily="2" charset="-122"/>
                <a:cs typeface="Times New Roman" panose="02020603050405020304" pitchFamily="18" charset="0"/>
              </a:rPr>
              <a:t>12</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月  整理资料，撰写毕业论文</a:t>
            </a:r>
          </a:p>
          <a:p>
            <a:pPr>
              <a:lnSpc>
                <a:spcPct val="150000"/>
              </a:lnSpc>
              <a:buFont typeface="Wingdings" panose="05000000000000000000" pitchFamily="2" charset="2"/>
              <a:buChar char="Ø"/>
            </a:pPr>
            <a:endParaRPr lang="zh-CN" altLang="en-US" sz="2000"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6631551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内容提要</a:t>
            </a:r>
          </a:p>
        </p:txBody>
      </p:sp>
      <p:sp>
        <p:nvSpPr>
          <p:cNvPr id="3" name="内容占位符 2"/>
          <p:cNvSpPr>
            <a:spLocks noGrp="1"/>
          </p:cNvSpPr>
          <p:nvPr>
            <p:ph idx="1"/>
          </p:nvPr>
        </p:nvSpPr>
        <p:spPr/>
        <p:txBody>
          <a:bodyPr/>
          <a:lstStyle/>
          <a:p>
            <a:pPr marL="0" indent="0">
              <a:buNone/>
            </a:pPr>
            <a:endParaRPr lang="en-US" altLang="zh-CN" sz="2000" dirty="0" smtClean="0">
              <a:solidFill>
                <a:srgbClr val="FF0000"/>
              </a:solidFill>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课题背景与意义</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国内外研究现状</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研究内容与拟采取的方案</a:t>
            </a:r>
            <a:endParaRPr lang="en-US" altLang="zh-CN" sz="3200" dirty="0" smtClean="0">
              <a:latin typeface="宋体" panose="02010600030101010101" pitchFamily="2" charset="-122"/>
              <a:ea typeface="宋体" panose="02010600030101010101" pitchFamily="2" charset="-122"/>
            </a:endParaRPr>
          </a:p>
          <a:p>
            <a:r>
              <a:rPr lang="zh-CN" altLang="en-US" sz="3200" dirty="0">
                <a:latin typeface="宋体" panose="02010600030101010101" pitchFamily="2" charset="-122"/>
                <a:ea typeface="宋体" panose="02010600030101010101" pitchFamily="2" charset="-122"/>
              </a:rPr>
              <a:t>关键</a:t>
            </a:r>
            <a:r>
              <a:rPr lang="zh-CN" altLang="en-US" sz="3200" dirty="0" smtClean="0">
                <a:latin typeface="宋体" panose="02010600030101010101" pitchFamily="2" charset="-122"/>
                <a:ea typeface="宋体" panose="02010600030101010101" pitchFamily="2" charset="-122"/>
              </a:rPr>
              <a:t>技术及难点</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进度安排</a:t>
            </a:r>
            <a:endParaRPr lang="en-US" altLang="zh-CN" sz="3200" dirty="0" smtClean="0">
              <a:latin typeface="宋体" panose="02010600030101010101" pitchFamily="2" charset="-122"/>
              <a:ea typeface="宋体" panose="02010600030101010101" pitchFamily="2" charset="-122"/>
            </a:endParaRPr>
          </a:p>
          <a:p>
            <a:r>
              <a:rPr lang="zh-CN" altLang="en-US" sz="3200" dirty="0" smtClean="0">
                <a:solidFill>
                  <a:srgbClr val="FF0000"/>
                </a:solidFill>
                <a:latin typeface="宋体" panose="02010600030101010101" pitchFamily="2" charset="-122"/>
                <a:ea typeface="宋体" panose="02010600030101010101" pitchFamily="2" charset="-122"/>
              </a:rPr>
              <a:t>主要参考文献</a:t>
            </a:r>
            <a:endParaRPr lang="en-US" altLang="zh-CN" sz="3200" dirty="0" smtClean="0">
              <a:solidFill>
                <a:srgbClr val="FF0000"/>
              </a:solidFill>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pPr lvl="2"/>
            <a:endParaRPr lang="en-US" altLang="zh-CN" dirty="0" smtClean="0">
              <a:latin typeface="宋体" panose="02010600030101010101" pitchFamily="2" charset="-122"/>
              <a:ea typeface="宋体" panose="02010600030101010101" pitchFamily="2" charset="-122"/>
            </a:endParaRPr>
          </a:p>
          <a:p>
            <a:pPr lvl="2"/>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5946966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smtClean="0">
                <a:solidFill>
                  <a:srgbClr val="003366"/>
                </a:solidFill>
                <a:ea typeface="宋体" pitchFamily="2" charset="-122"/>
              </a:rPr>
              <a:t>主要参考文献</a:t>
            </a:r>
            <a:endParaRPr kumimoji="1" lang="zh-CN" altLang="en-US" sz="4000" dirty="0">
              <a:solidFill>
                <a:srgbClr val="003366"/>
              </a:solidFill>
              <a:ea typeface="宋体" pitchFamily="2" charset="-122"/>
            </a:endParaRPr>
          </a:p>
        </p:txBody>
      </p:sp>
      <p:sp>
        <p:nvSpPr>
          <p:cNvPr id="3" name="内容占位符 2"/>
          <p:cNvSpPr>
            <a:spLocks noGrp="1"/>
          </p:cNvSpPr>
          <p:nvPr>
            <p:ph idx="1"/>
          </p:nvPr>
        </p:nvSpPr>
        <p:spPr>
          <a:xfrm>
            <a:off x="87549" y="1600200"/>
            <a:ext cx="8949447" cy="4852988"/>
          </a:xfrm>
        </p:spPr>
        <p:txBody>
          <a:bodyPr/>
          <a:lstStyle/>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1] </a:t>
            </a:r>
            <a:r>
              <a:rPr lang="en-US" altLang="zh-CN" sz="1400" dirty="0" err="1" smtClean="0">
                <a:latin typeface="Times New Roman" panose="02020603050405020304" pitchFamily="18" charset="0"/>
                <a:ea typeface="宋体" panose="02010600030101010101" pitchFamily="2" charset="-122"/>
                <a:cs typeface="Times New Roman" panose="02020603050405020304" pitchFamily="18" charset="0"/>
              </a:rPr>
              <a:t>A.S.Boujanvah</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K.Salehf</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Compiler test case generation methods: a survey and assessment. Information and Software Technology, 39 -1997, 617-625.</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2] Clarke </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E M,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Grumber</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O,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Peled</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D. Model Checking[M]. Cambridge: MIT Press, 1999.</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3] </a:t>
            </a:r>
            <a:r>
              <a:rPr lang="en-US" altLang="zh-CN" sz="1400" dirty="0" err="1" smtClean="0">
                <a:latin typeface="Times New Roman" panose="02020603050405020304" pitchFamily="18" charset="0"/>
                <a:ea typeface="宋体" panose="02010600030101010101" pitchFamily="2" charset="-122"/>
                <a:cs typeface="Times New Roman" panose="02020603050405020304" pitchFamily="18" charset="0"/>
              </a:rPr>
              <a:t>Baier</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C,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Katoen</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J P. Principles of Model Checking[M]. Cambridge: MIT Press, 2008.</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4] Lin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Huimin</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Zhang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Wenhui</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Model checking: Theories, techniques and applications[J].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Acta</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Electronica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Sinica</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2002, 30(12): 1907-1912.</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5] Clarke </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E M, Emerson E A,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Sistla</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A P. Automatic verification of finite state concurrent system using temporal logic specifications[A]. 10th Annual ACM Symposium on Principle of Programming Languages[C]. New York: ACM Press, 1983, 117-126.</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6] M </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Y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Vardi</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P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Wolper</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An automata – theoretic approach to automatic program verification[A]. 1st IEEE Symposium on Logic in Computer Science[C]. Los Alamitos: IEEE Computer Society, 1986, 322-331.</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7] E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AIIen</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Emerson, Chin-</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Laung</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Lei. Efficient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modeI</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checking in fragments of the propositional Mu-</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CaIcuIus</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[A]. 1st IEEE Symposium on Logic in Computer Science[C]. Los Alamitos</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IEEE Computer Society, 1986, 267 - 278</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4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0430292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smtClean="0">
                <a:solidFill>
                  <a:srgbClr val="003366"/>
                </a:solidFill>
                <a:ea typeface="宋体" pitchFamily="2" charset="-122"/>
              </a:rPr>
              <a:t>主要参考文献</a:t>
            </a:r>
            <a:endParaRPr kumimoji="1" lang="zh-CN" altLang="en-US" sz="4000" dirty="0">
              <a:solidFill>
                <a:srgbClr val="003366"/>
              </a:solidFill>
              <a:ea typeface="宋体" pitchFamily="2" charset="-122"/>
            </a:endParaRPr>
          </a:p>
        </p:txBody>
      </p:sp>
      <p:sp>
        <p:nvSpPr>
          <p:cNvPr id="3" name="内容占位符 2"/>
          <p:cNvSpPr>
            <a:spLocks noGrp="1"/>
          </p:cNvSpPr>
          <p:nvPr>
            <p:ph idx="1"/>
          </p:nvPr>
        </p:nvSpPr>
        <p:spPr>
          <a:xfrm>
            <a:off x="87549" y="1600200"/>
            <a:ext cx="8949447" cy="4852988"/>
          </a:xfrm>
        </p:spPr>
        <p:txBody>
          <a:bodyPr/>
          <a:lstStyle/>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8] Colin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Stirling</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David Walker.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LocaI</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model checking in the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modaI</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Mu-Calculus[A]. Lecture Notes in Computer Science 351 - 3rd International Joint Conference on Theory and Practice of Software Development[C]. Berlin: Springer-</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Verlag</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1989, 369 - 383.</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9] Clarke </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E M</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My  27-year quest to overcome the state explosion problem </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C</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Proc</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of the 24th Annual IEEE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Symp</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on Logic in Computer Science(LICS’09). Piscataway, NJ: IEEE, 2009: No, 3.</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[10</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Cousot</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P,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Cousot</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R, Mauborgne L. Theories, solvers and static analysis by  abstract interpretation[J]. Journal of the ACM (JACM), 2012, 59(</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６</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1-56.</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[11</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Li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Mengjun</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Li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Zhoujun</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Chen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Huowang</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Program verification techniques based on abstract interpretation theory[J]. Journal of Software, 2008, 19(1): 17-26.</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[12</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Clarke E,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Grumberg</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O,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Jha</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S, et al. Counterexample-guided abstraction refinement for symbolic model checking[J]. Journal of the ACM, 2003, 50(5): 752-794.</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[13</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Hoare C A R. An axiomatic basis for computer programming[J]. Communications of the ACM, 1969, 12: 576-580.</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14] Floyd </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R W. Assigning meanings to programs[C]//Proceedings of Symposium on Applied Mathematics, 1967, 19-31. </a:t>
            </a:r>
            <a:endPar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2390875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smtClean="0">
                <a:solidFill>
                  <a:srgbClr val="003366"/>
                </a:solidFill>
                <a:ea typeface="宋体" pitchFamily="2" charset="-122"/>
              </a:rPr>
              <a:t>主要参考文献</a:t>
            </a:r>
            <a:endParaRPr kumimoji="1" lang="zh-CN" altLang="en-US" sz="4000" dirty="0">
              <a:solidFill>
                <a:srgbClr val="003366"/>
              </a:solidFill>
              <a:ea typeface="宋体" pitchFamily="2" charset="-122"/>
            </a:endParaRPr>
          </a:p>
        </p:txBody>
      </p:sp>
      <p:sp>
        <p:nvSpPr>
          <p:cNvPr id="3" name="内容占位符 2"/>
          <p:cNvSpPr>
            <a:spLocks noGrp="1"/>
          </p:cNvSpPr>
          <p:nvPr>
            <p:ph idx="1"/>
          </p:nvPr>
        </p:nvSpPr>
        <p:spPr>
          <a:xfrm>
            <a:off x="87549" y="1600200"/>
            <a:ext cx="8949447" cy="4852988"/>
          </a:xfrm>
        </p:spPr>
        <p:txBody>
          <a:bodyPr/>
          <a:lstStyle/>
          <a:p>
            <a:pPr marL="0" indent="0" algn="just">
              <a:lnSpc>
                <a:spcPct val="150000"/>
              </a:lnSpc>
              <a:buNone/>
            </a:pP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[15] Magill </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S,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Nanevski</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A, Clarke E, et al. Inferring invariants in separation logic for imperative list-processing programs[C]//</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Proc</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of the 3rd Workshop on Semantics, Program Analysis and Computing Environments for Memory Management (SPACE 2006), Charleston, 2006: 47-60.</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[16</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Ireland A. Towards automatic assertion refinement for separation logic[C]//</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Proc</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of the ASE 2006.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S.l.</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IEEE Computer Society, 2006: 309-312.</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[17</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Schürmann</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C. The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Twelf</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proof assistant[M]//Theorem Proving in Higher Order Logics. Springer Berlin Heidelberg, 2009: 79-83.</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[18</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Huet</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Gérard, Gilles Kahn, and Christine Paulin-</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Mohring</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"The Coq Proof Assistant A Tutorial." Rapport Technique 178 (1997).</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[19</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Paulson, Lawrence C., and Markus Wenzel. Isabelle/HOL: a proof assistant for higher-order logic. Vol. 2283. Springer, 2002.</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[20</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Charles N. Fischer, Ronald K.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Cytron</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Richard J. LeBlanc, Jr. </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编译器构造</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北京</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清华大学出版社</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2012: 7~10.</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[21</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McCarthy J, Painter J. Correctness of a compiler for arithmetical expressions[C]//Mathematical Aspects of Computer Science 19: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Proc</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of Symposia in Applied Mathematics, 1967: 33−41.</a:t>
            </a:r>
          </a:p>
          <a:p>
            <a:pPr marL="0" indent="0" algn="just">
              <a:lnSpc>
                <a:spcPct val="150000"/>
              </a:lnSpc>
              <a:buNone/>
            </a:pPr>
            <a:endPar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6370804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atinLnBrk="1"/>
            <a:r>
              <a:rPr kumimoji="1" lang="zh-CN" altLang="en-US" sz="4000" dirty="0">
                <a:solidFill>
                  <a:srgbClr val="003366"/>
                </a:solidFill>
                <a:ea typeface="宋体" pitchFamily="2" charset="-122"/>
              </a:rPr>
              <a:t>内容提要</a:t>
            </a:r>
          </a:p>
        </p:txBody>
      </p:sp>
      <p:sp>
        <p:nvSpPr>
          <p:cNvPr id="3" name="内容占位符 2"/>
          <p:cNvSpPr>
            <a:spLocks noGrp="1"/>
          </p:cNvSpPr>
          <p:nvPr>
            <p:ph idx="1"/>
          </p:nvPr>
        </p:nvSpPr>
        <p:spPr/>
        <p:txBody>
          <a:bodyPr/>
          <a:lstStyle/>
          <a:p>
            <a:pPr marL="0" indent="0">
              <a:buNone/>
            </a:pPr>
            <a:endParaRPr lang="en-US" altLang="zh-CN" sz="2000" dirty="0" smtClean="0">
              <a:solidFill>
                <a:srgbClr val="FF0000"/>
              </a:solidFill>
              <a:latin typeface="宋体" panose="02010600030101010101" pitchFamily="2" charset="-122"/>
              <a:ea typeface="宋体" panose="02010600030101010101" pitchFamily="2" charset="-122"/>
            </a:endParaRPr>
          </a:p>
          <a:p>
            <a:r>
              <a:rPr lang="zh-CN" altLang="en-US" sz="3200" dirty="0" smtClean="0">
                <a:solidFill>
                  <a:srgbClr val="FF0000"/>
                </a:solidFill>
                <a:latin typeface="宋体" panose="02010600030101010101" pitchFamily="2" charset="-122"/>
                <a:ea typeface="宋体" panose="02010600030101010101" pitchFamily="2" charset="-122"/>
              </a:rPr>
              <a:t>课题背景与意义</a:t>
            </a:r>
            <a:endParaRPr lang="en-US" altLang="zh-CN" sz="3200" dirty="0" smtClean="0">
              <a:solidFill>
                <a:srgbClr val="FF0000"/>
              </a:solidFill>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国内外研究现状</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研究内容与拟采取的方案</a:t>
            </a:r>
            <a:endParaRPr lang="en-US" altLang="zh-CN" sz="3200" dirty="0" smtClean="0">
              <a:latin typeface="宋体" panose="02010600030101010101" pitchFamily="2" charset="-122"/>
              <a:ea typeface="宋体" panose="02010600030101010101" pitchFamily="2" charset="-122"/>
            </a:endParaRPr>
          </a:p>
          <a:p>
            <a:r>
              <a:rPr lang="zh-CN" altLang="en-US" sz="3200" dirty="0">
                <a:latin typeface="宋体" panose="02010600030101010101" pitchFamily="2" charset="-122"/>
                <a:ea typeface="宋体" panose="02010600030101010101" pitchFamily="2" charset="-122"/>
              </a:rPr>
              <a:t>关键</a:t>
            </a:r>
            <a:r>
              <a:rPr lang="zh-CN" altLang="en-US" sz="3200" dirty="0" smtClean="0">
                <a:latin typeface="宋体" panose="02010600030101010101" pitchFamily="2" charset="-122"/>
                <a:ea typeface="宋体" panose="02010600030101010101" pitchFamily="2" charset="-122"/>
              </a:rPr>
              <a:t>技术及难点</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进度安排</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主要参考</a:t>
            </a:r>
            <a:r>
              <a:rPr lang="zh-CN" altLang="en-US" sz="3200" dirty="0">
                <a:latin typeface="宋体" panose="02010600030101010101" pitchFamily="2" charset="-122"/>
                <a:ea typeface="宋体" panose="02010600030101010101" pitchFamily="2" charset="-122"/>
              </a:rPr>
              <a:t>文献</a:t>
            </a:r>
            <a:endParaRPr lang="en-US" altLang="zh-CN" sz="3200" dirty="0">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pPr lvl="2"/>
            <a:endParaRPr lang="en-US" altLang="zh-CN" dirty="0" smtClean="0">
              <a:latin typeface="宋体" panose="02010600030101010101" pitchFamily="2" charset="-122"/>
              <a:ea typeface="宋体" panose="02010600030101010101" pitchFamily="2" charset="-122"/>
            </a:endParaRPr>
          </a:p>
          <a:p>
            <a:pPr lvl="2"/>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9869799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5"/>
          <p:cNvSpPr txBox="1">
            <a:spLocks noChangeArrowheads="1"/>
          </p:cNvSpPr>
          <p:nvPr/>
        </p:nvSpPr>
        <p:spPr bwMode="auto">
          <a:xfrm>
            <a:off x="95250" y="2844800"/>
            <a:ext cx="8972550" cy="769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4400" dirty="0" smtClean="0">
                <a:solidFill>
                  <a:schemeClr val="bg1"/>
                </a:solidFill>
                <a:ea typeface="华文隶书" pitchFamily="2" charset="-122"/>
              </a:rPr>
              <a:t>请老师批评</a:t>
            </a:r>
            <a:r>
              <a:rPr lang="zh-CN" altLang="en-US" sz="4400" dirty="0">
                <a:solidFill>
                  <a:schemeClr val="bg1"/>
                </a:solidFill>
                <a:ea typeface="华文隶书" pitchFamily="2" charset="-122"/>
              </a:rPr>
              <a:t>指导</a:t>
            </a:r>
            <a:r>
              <a:rPr lang="zh-CN" altLang="en-US" sz="4400" dirty="0" smtClean="0">
                <a:solidFill>
                  <a:schemeClr val="bg1"/>
                </a:solidFill>
                <a:ea typeface="华文隶书" pitchFamily="2" charset="-122"/>
              </a:rPr>
              <a:t>！</a:t>
            </a:r>
            <a:endParaRPr lang="zh-CN" altLang="en-US" sz="4400" dirty="0">
              <a:solidFill>
                <a:schemeClr val="bg1"/>
              </a:solidFill>
              <a:ea typeface="华文隶书" pitchFamily="2" charset="-122"/>
            </a:endParaRPr>
          </a:p>
        </p:txBody>
      </p:sp>
      <p:sp>
        <p:nvSpPr>
          <p:cNvPr id="100355" name="WordArt 3"/>
          <p:cNvSpPr>
            <a:spLocks noChangeArrowheads="1" noChangeShapeType="1" noTextEdit="1"/>
          </p:cNvSpPr>
          <p:nvPr/>
        </p:nvSpPr>
        <p:spPr bwMode="blackWhite">
          <a:xfrm>
            <a:off x="609600" y="838200"/>
            <a:ext cx="5399088" cy="1146175"/>
          </a:xfrm>
          <a:prstGeom prst="rect">
            <a:avLst/>
          </a:prstGeom>
        </p:spPr>
        <p:txBody>
          <a:bodyPr wrap="none" fromWordArt="1">
            <a:prstTxWarp prst="textPlain">
              <a:avLst>
                <a:gd name="adj" fmla="val 50000"/>
              </a:avLst>
            </a:prstTxWarp>
          </a:bodyPr>
          <a:lstStyle/>
          <a:p>
            <a:pPr algn="ctr"/>
            <a:r>
              <a:rPr lang="zh-CN" altLang="en-US" sz="5400" kern="10" dirty="0">
                <a:ln w="28575">
                  <a:solidFill>
                    <a:srgbClr val="FEFEFE"/>
                  </a:solidFill>
                  <a:round/>
                  <a:headEnd/>
                  <a:tailEnd/>
                </a:ln>
                <a:gradFill rotWithShape="1">
                  <a:gsLst>
                    <a:gs pos="0">
                      <a:schemeClr val="accent2"/>
                    </a:gs>
                    <a:gs pos="100000">
                      <a:schemeClr val="accent1"/>
                    </a:gs>
                  </a:gsLst>
                  <a:lin ang="0" scaled="1"/>
                </a:gradFill>
                <a:effectLst>
                  <a:outerShdw dist="71842" dir="2700000" algn="ctr" rotWithShape="0">
                    <a:srgbClr val="080808">
                      <a:alpha val="50000"/>
                    </a:srgbClr>
                  </a:outerShdw>
                </a:effectLst>
                <a:latin typeface="黑体"/>
                <a:ea typeface="黑体"/>
              </a:rPr>
              <a:t>谢谢大家！</a:t>
            </a:r>
          </a:p>
        </p:txBody>
      </p:sp>
    </p:spTree>
    <p:extLst>
      <p:ext uri="{BB962C8B-B14F-4D97-AF65-F5344CB8AC3E}">
        <p14:creationId xmlns:p14="http://schemas.microsoft.com/office/powerpoint/2010/main" val="19277278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课题背景与意义</a:t>
            </a:r>
          </a:p>
        </p:txBody>
      </p:sp>
      <p:sp>
        <p:nvSpPr>
          <p:cNvPr id="3" name="内容占位符 2"/>
          <p:cNvSpPr>
            <a:spLocks noGrp="1"/>
          </p:cNvSpPr>
          <p:nvPr>
            <p:ph idx="1"/>
          </p:nvPr>
        </p:nvSpPr>
        <p:spPr>
          <a:xfrm>
            <a:off x="457200" y="2053652"/>
            <a:ext cx="8229600" cy="4399535"/>
          </a:xfrm>
        </p:spPr>
        <p:txBody>
          <a:bodyPr/>
          <a:lstStyle/>
          <a:p>
            <a:pPr>
              <a:lnSpc>
                <a:spcPct val="150000"/>
              </a:lnSpc>
              <a:buFont typeface="Wingdings" panose="05000000000000000000" pitchFamily="2" charset="2"/>
              <a:buChar char="Ø"/>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随着</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计算机应用的飞速发展，软件已渗透到国民经济和国防建设的各个</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领域。</a:t>
            </a:r>
            <a:r>
              <a:rPr lang="zh-CN" altLang="en-US"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安全</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攸关软件</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，如航空机载软件，作为各类安全关键系统的构成部分，其内部结构越来越复杂、应用环境越来越开放，这些因素使得人们更加关注其</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可信性</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问题</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r>
              <a:rPr lang="en-US" altLang="zh-CN"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TCG</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(trusted computing </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group</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，可信计算组织</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对可信的定义是：一个实体在实现预定目标时，若其行为总是符合预期，则该实体是可信的。</a:t>
            </a:r>
            <a:r>
              <a:rPr lang="zh-CN" altLang="en-US" sz="2000" u="sng"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一个软件若是可信的，则必然是正确的，能够如预期那样工作</a:t>
            </a:r>
            <a:r>
              <a:rPr lang="zh-CN" altLang="en-US" sz="2000" u="sng" dirty="0" smtClean="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u="sng"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063216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课题背景与意义</a:t>
            </a:r>
          </a:p>
        </p:txBody>
      </p:sp>
      <p:sp>
        <p:nvSpPr>
          <p:cNvPr id="3" name="内容占位符 2"/>
          <p:cNvSpPr>
            <a:spLocks noGrp="1"/>
          </p:cNvSpPr>
          <p:nvPr>
            <p:ph idx="1"/>
          </p:nvPr>
        </p:nvSpPr>
        <p:spPr>
          <a:xfrm>
            <a:off x="457200" y="1835524"/>
            <a:ext cx="8229600" cy="4617664"/>
          </a:xfrm>
        </p:spPr>
        <p:txBody>
          <a:bodyPr/>
          <a:lstStyle/>
          <a:p>
            <a:pPr>
              <a:lnSpc>
                <a:spcPct val="150000"/>
              </a:lnSpc>
              <a:buFont typeface="Wingdings" panose="05000000000000000000" pitchFamily="2" charset="2"/>
              <a:buChar char="Ø"/>
            </a:pP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编译器</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作为软件开发过程中的关键工具，</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如果其不</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可信，则无法保证其所生成代码的可信性，非可信编译器在对程序代码进行编译的过程中，很可能篡改其</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原本语义</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，生成不安全的</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目标代码</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rPr>
              <a:t>航空领域由于机载软件的安全性问题所造成</a:t>
            </a:r>
            <a:r>
              <a:rPr lang="zh-CN" altLang="en-US" sz="2000" dirty="0" smtClean="0">
                <a:latin typeface="宋体" panose="02010600030101010101" pitchFamily="2" charset="-122"/>
                <a:ea typeface="宋体" panose="02010600030101010101" pitchFamily="2" charset="-122"/>
              </a:rPr>
              <a:t>的事故正在</a:t>
            </a:r>
            <a:r>
              <a:rPr lang="zh-CN" altLang="en-US" sz="2000" dirty="0">
                <a:latin typeface="宋体" panose="02010600030101010101" pitchFamily="2" charset="-122"/>
                <a:ea typeface="宋体" panose="02010600030101010101" pitchFamily="2" charset="-122"/>
              </a:rPr>
              <a:t>呈规模性上升</a:t>
            </a:r>
            <a:r>
              <a:rPr lang="zh-CN" altLang="en-US" sz="2000" dirty="0" smtClean="0">
                <a:latin typeface="宋体" panose="02010600030101010101" pitchFamily="2" charset="-122"/>
                <a:ea typeface="宋体" panose="02010600030101010101" pitchFamily="2" charset="-122"/>
              </a:rPr>
              <a:t>趋势，如</a:t>
            </a:r>
            <a:r>
              <a:rPr lang="en-US" altLang="zh-CN" sz="2000" dirty="0" smtClean="0">
                <a:latin typeface="宋体" panose="02010600030101010101" pitchFamily="2" charset="-122"/>
                <a:ea typeface="宋体" panose="02010600030101010101" pitchFamily="2" charset="-122"/>
              </a:rPr>
              <a:t>2010</a:t>
            </a:r>
            <a:r>
              <a:rPr lang="zh-CN" altLang="en-US" sz="2000" dirty="0">
                <a:latin typeface="宋体" panose="02010600030101010101" pitchFamily="2" charset="-122"/>
                <a:ea typeface="宋体" panose="02010600030101010101" pitchFamily="2" charset="-122"/>
              </a:rPr>
              <a:t>年，由于软件故障，导致美国海军的一架无人直升机发生系统故障，闯进华盛顿上空的禁飞区。</a:t>
            </a:r>
            <a:endParaRPr lang="en-US" altLang="zh-CN" sz="2000" dirty="0">
              <a:latin typeface="宋体" panose="02010600030101010101" pitchFamily="2" charset="-122"/>
              <a:ea typeface="宋体" panose="02010600030101010101" pitchFamily="2" charset="-122"/>
            </a:endParaRPr>
          </a:p>
          <a:p>
            <a:pPr>
              <a:lnSpc>
                <a:spcPct val="150000"/>
              </a:lnSpc>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rPr>
              <a:t>传统的编译器验证方法是大量的进行</a:t>
            </a:r>
            <a:r>
              <a:rPr lang="zh-CN" altLang="en-US" sz="2000" dirty="0">
                <a:solidFill>
                  <a:srgbClr val="FF0000"/>
                </a:solidFill>
                <a:latin typeface="宋体" panose="02010600030101010101" pitchFamily="2" charset="-122"/>
                <a:ea typeface="宋体" panose="02010600030101010101" pitchFamily="2" charset="-122"/>
              </a:rPr>
              <a:t>软件测试</a:t>
            </a:r>
            <a:r>
              <a:rPr lang="zh-CN" altLang="en-US" sz="2000" dirty="0">
                <a:latin typeface="宋体" panose="02010600030101010101" pitchFamily="2" charset="-122"/>
                <a:ea typeface="宋体" panose="02010600030101010101" pitchFamily="2" charset="-122"/>
              </a:rPr>
              <a:t>，但是软件测试</a:t>
            </a:r>
            <a:r>
              <a:rPr lang="zh-CN" altLang="en-US" sz="2000" dirty="0">
                <a:solidFill>
                  <a:srgbClr val="FF0000"/>
                </a:solidFill>
                <a:latin typeface="宋体" panose="02010600030101010101" pitchFamily="2" charset="-122"/>
                <a:ea typeface="宋体" panose="02010600030101010101" pitchFamily="2" charset="-122"/>
              </a:rPr>
              <a:t>难以达到</a:t>
            </a:r>
            <a:r>
              <a:rPr lang="zh-CN" altLang="en-US" sz="2000" dirty="0">
                <a:latin typeface="宋体" panose="02010600030101010101" pitchFamily="2" charset="-122"/>
                <a:ea typeface="宋体" panose="02010600030101010101" pitchFamily="2" charset="-122"/>
              </a:rPr>
              <a:t>完全覆盖，并不能充分地保证编译器的安全</a:t>
            </a:r>
            <a:r>
              <a:rPr lang="zh-CN" altLang="en-US" sz="2000" dirty="0" smtClean="0">
                <a:latin typeface="宋体" panose="02010600030101010101" pitchFamily="2" charset="-122"/>
                <a:ea typeface="宋体" panose="02010600030101010101" pitchFamily="2" charset="-122"/>
              </a:rPr>
              <a:t>可信</a:t>
            </a:r>
            <a:r>
              <a:rPr lang="zh-CN" altLang="en-US" sz="2000" dirty="0">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38720233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课题背景与意义</a:t>
            </a:r>
          </a:p>
        </p:txBody>
      </p:sp>
      <p:sp>
        <p:nvSpPr>
          <p:cNvPr id="3" name="内容占位符 2"/>
          <p:cNvSpPr>
            <a:spLocks noGrp="1"/>
          </p:cNvSpPr>
          <p:nvPr>
            <p:ph idx="1"/>
          </p:nvPr>
        </p:nvSpPr>
        <p:spPr>
          <a:xfrm>
            <a:off x="457200" y="2256020"/>
            <a:ext cx="8229600" cy="4197168"/>
          </a:xfrm>
        </p:spPr>
        <p:txBody>
          <a:bodyPr/>
          <a:lstStyle/>
          <a:p>
            <a:pPr algn="just">
              <a:lnSpc>
                <a:spcPct val="150000"/>
              </a:lnSpc>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rPr>
              <a:t>近年来，</a:t>
            </a:r>
            <a:r>
              <a:rPr lang="zh-CN" altLang="en-US" sz="2000" dirty="0">
                <a:solidFill>
                  <a:srgbClr val="FF0000"/>
                </a:solidFill>
                <a:latin typeface="宋体" panose="02010600030101010101" pitchFamily="2" charset="-122"/>
                <a:ea typeface="宋体" panose="02010600030101010101" pitchFamily="2" charset="-122"/>
              </a:rPr>
              <a:t>形式化验证方法</a:t>
            </a:r>
            <a:r>
              <a:rPr lang="zh-CN" altLang="en-US" sz="2000" dirty="0">
                <a:latin typeface="宋体" panose="02010600030101010101" pitchFamily="2" charset="-122"/>
                <a:ea typeface="宋体" panose="02010600030101010101" pitchFamily="2" charset="-122"/>
              </a:rPr>
              <a:t>在编译器的可信性验证中得到了持续的关注。形式化验证方法可以从数学角度对编译器进行描述，对编译过程的语义和语言属性的</a:t>
            </a:r>
            <a:r>
              <a:rPr lang="zh-CN" altLang="en-US" sz="2000" dirty="0">
                <a:solidFill>
                  <a:srgbClr val="FF0000"/>
                </a:solidFill>
                <a:latin typeface="宋体" panose="02010600030101010101" pitchFamily="2" charset="-122"/>
                <a:ea typeface="宋体" panose="02010600030101010101" pitchFamily="2" charset="-122"/>
              </a:rPr>
              <a:t>等价性</a:t>
            </a:r>
            <a:r>
              <a:rPr lang="zh-CN" altLang="en-US" sz="2000" dirty="0">
                <a:latin typeface="宋体" panose="02010600030101010101" pitchFamily="2" charset="-122"/>
                <a:ea typeface="宋体" panose="02010600030101010101" pitchFamily="2" charset="-122"/>
              </a:rPr>
              <a:t>进行证明，能够充分地保证编译器可信性</a:t>
            </a:r>
            <a:r>
              <a:rPr lang="zh-CN" altLang="en-US" sz="2000" dirty="0" smtClean="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algn="just">
              <a:lnSpc>
                <a:spcPct val="150000"/>
              </a:lnSpc>
              <a:buFont typeface="Wingdings" panose="05000000000000000000" pitchFamily="2" charset="2"/>
              <a:buChar char="Ø"/>
            </a:pPr>
            <a:r>
              <a:rPr lang="zh-CN" altLang="en-US" sz="2000" dirty="0" smtClean="0">
                <a:latin typeface="宋体" panose="02010600030101010101" pitchFamily="2" charset="-122"/>
                <a:ea typeface="宋体" panose="02010600030101010101" pitchFamily="2" charset="-122"/>
              </a:rPr>
              <a:t>现有</a:t>
            </a:r>
            <a:r>
              <a:rPr lang="zh-CN" altLang="en-US" sz="2000" dirty="0">
                <a:latin typeface="宋体" panose="02010600030101010101" pitchFamily="2" charset="-122"/>
                <a:ea typeface="宋体" panose="02010600030101010101" pitchFamily="2" charset="-122"/>
              </a:rPr>
              <a:t>的</a:t>
            </a:r>
            <a:r>
              <a:rPr lang="zh-CN" altLang="zh-CN" sz="2000" dirty="0">
                <a:latin typeface="宋体" panose="02010600030101010101" pitchFamily="2" charset="-122"/>
                <a:ea typeface="宋体" panose="02010600030101010101" pitchFamily="2" charset="-122"/>
              </a:rPr>
              <a:t>形式化方法</a:t>
            </a:r>
            <a:r>
              <a:rPr lang="zh-CN" altLang="en-US" sz="2000" dirty="0" smtClean="0">
                <a:latin typeface="宋体" panose="02010600030101010101" pitchFamily="2" charset="-122"/>
                <a:ea typeface="宋体" panose="02010600030101010101" pitchFamily="2" charset="-122"/>
              </a:rPr>
              <a:t>仍然</a:t>
            </a:r>
            <a:r>
              <a:rPr lang="zh-CN" altLang="en-US" sz="2000" dirty="0">
                <a:latin typeface="宋体" panose="02010600030101010101" pitchFamily="2" charset="-122"/>
                <a:ea typeface="宋体" panose="02010600030101010101" pitchFamily="2" charset="-122"/>
              </a:rPr>
              <a:t>存在许多问题：</a:t>
            </a:r>
            <a:r>
              <a:rPr lang="zh-CN" altLang="en-US" sz="2000" dirty="0">
                <a:solidFill>
                  <a:srgbClr val="FF0000"/>
                </a:solidFill>
                <a:latin typeface="宋体" panose="02010600030101010101" pitchFamily="2" charset="-122"/>
                <a:ea typeface="宋体" panose="02010600030101010101" pitchFamily="2" charset="-122"/>
              </a:rPr>
              <a:t>开发过程复杂</a:t>
            </a:r>
            <a:r>
              <a:rPr lang="zh-CN" altLang="en-US" sz="2000" dirty="0">
                <a:latin typeface="宋体" panose="02010600030101010101" pitchFamily="2" charset="-122"/>
                <a:ea typeface="宋体" panose="02010600030101010101" pitchFamily="2" charset="-122"/>
              </a:rPr>
              <a:t>，证明困难，开发成本高周期长，无法很好</a:t>
            </a:r>
            <a:r>
              <a:rPr lang="zh-CN" altLang="en-US" sz="2000" dirty="0" smtClean="0">
                <a:latin typeface="宋体" panose="02010600030101010101" pitchFamily="2" charset="-122"/>
                <a:ea typeface="宋体" panose="02010600030101010101" pitchFamily="2" charset="-122"/>
              </a:rPr>
              <a:t>应对</a:t>
            </a:r>
            <a:r>
              <a:rPr lang="zh-CN" altLang="en-US" sz="2000" dirty="0" smtClean="0">
                <a:solidFill>
                  <a:srgbClr val="FF0000"/>
                </a:solidFill>
                <a:latin typeface="宋体" panose="02010600030101010101" pitchFamily="2" charset="-122"/>
                <a:ea typeface="宋体" panose="02010600030101010101" pitchFamily="2" charset="-122"/>
              </a:rPr>
              <a:t>规模巨大的系统软件</a:t>
            </a:r>
            <a:r>
              <a:rPr lang="zh-CN" altLang="en-US" sz="2000" dirty="0" smtClean="0">
                <a:latin typeface="宋体" panose="02010600030101010101" pitchFamily="2" charset="-122"/>
                <a:ea typeface="宋体" panose="02010600030101010101" pitchFamily="2" charset="-122"/>
              </a:rPr>
              <a:t>（如：编译器），</a:t>
            </a:r>
            <a:r>
              <a:rPr lang="zh-CN" altLang="en-US" sz="2000" dirty="0">
                <a:latin typeface="宋体" panose="02010600030101010101" pitchFamily="2" charset="-122"/>
                <a:ea typeface="宋体" panose="02010600030101010101" pitchFamily="2" charset="-122"/>
              </a:rPr>
              <a:t>本身不够</a:t>
            </a:r>
            <a:r>
              <a:rPr lang="zh-CN" altLang="en-US" sz="2000" dirty="0" smtClean="0">
                <a:latin typeface="宋体" panose="02010600030101010101" pitchFamily="2" charset="-122"/>
                <a:ea typeface="宋体" panose="02010600030101010101" pitchFamily="2" charset="-122"/>
              </a:rPr>
              <a:t>成熟等。</a:t>
            </a:r>
            <a:endParaRPr lang="en-US" altLang="zh-CN" sz="2000" dirty="0">
              <a:latin typeface="宋体" panose="02010600030101010101" pitchFamily="2" charset="-122"/>
              <a:ea typeface="宋体" panose="02010600030101010101" pitchFamily="2" charset="-122"/>
            </a:endParaRPr>
          </a:p>
          <a:p>
            <a:pPr algn="just">
              <a:lnSpc>
                <a:spcPct val="150000"/>
              </a:lnSpc>
              <a:buFont typeface="Wingdings" panose="05000000000000000000" pitchFamily="2" charset="2"/>
              <a:buChar char="Ø"/>
            </a:pPr>
            <a:endParaRPr lang="en-US" altLang="zh-CN"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5369484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内容提要</a:t>
            </a:r>
          </a:p>
        </p:txBody>
      </p:sp>
      <p:sp>
        <p:nvSpPr>
          <p:cNvPr id="3" name="内容占位符 2"/>
          <p:cNvSpPr>
            <a:spLocks noGrp="1"/>
          </p:cNvSpPr>
          <p:nvPr>
            <p:ph idx="1"/>
          </p:nvPr>
        </p:nvSpPr>
        <p:spPr/>
        <p:txBody>
          <a:bodyPr/>
          <a:lstStyle/>
          <a:p>
            <a:pPr marL="0" indent="0">
              <a:buNone/>
            </a:pPr>
            <a:endParaRPr lang="en-US" altLang="zh-CN" sz="2000" dirty="0" smtClean="0">
              <a:solidFill>
                <a:srgbClr val="FF0000"/>
              </a:solidFill>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课题背景与意义</a:t>
            </a:r>
            <a:endParaRPr lang="en-US" altLang="zh-CN" sz="3200" dirty="0" smtClean="0">
              <a:latin typeface="宋体" panose="02010600030101010101" pitchFamily="2" charset="-122"/>
              <a:ea typeface="宋体" panose="02010600030101010101" pitchFamily="2" charset="-122"/>
            </a:endParaRPr>
          </a:p>
          <a:p>
            <a:r>
              <a:rPr lang="zh-CN" altLang="en-US" sz="3200" dirty="0" smtClean="0">
                <a:solidFill>
                  <a:srgbClr val="FF0000"/>
                </a:solidFill>
                <a:latin typeface="宋体" panose="02010600030101010101" pitchFamily="2" charset="-122"/>
                <a:ea typeface="宋体" panose="02010600030101010101" pitchFamily="2" charset="-122"/>
              </a:rPr>
              <a:t>国内外研究现状</a:t>
            </a:r>
            <a:endParaRPr lang="en-US" altLang="zh-CN" sz="3200" dirty="0" smtClean="0">
              <a:solidFill>
                <a:srgbClr val="FF0000"/>
              </a:solidFill>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研究内容与拟采取的方案</a:t>
            </a:r>
            <a:endParaRPr lang="en-US" altLang="zh-CN" sz="3200" dirty="0" smtClean="0">
              <a:latin typeface="宋体" panose="02010600030101010101" pitchFamily="2" charset="-122"/>
              <a:ea typeface="宋体" panose="02010600030101010101" pitchFamily="2" charset="-122"/>
            </a:endParaRPr>
          </a:p>
          <a:p>
            <a:r>
              <a:rPr lang="zh-CN" altLang="en-US" sz="3200" dirty="0">
                <a:latin typeface="宋体" panose="02010600030101010101" pitchFamily="2" charset="-122"/>
                <a:ea typeface="宋体" panose="02010600030101010101" pitchFamily="2" charset="-122"/>
              </a:rPr>
              <a:t>关键</a:t>
            </a:r>
            <a:r>
              <a:rPr lang="zh-CN" altLang="en-US" sz="3200" dirty="0" smtClean="0">
                <a:latin typeface="宋体" panose="02010600030101010101" pitchFamily="2" charset="-122"/>
                <a:ea typeface="宋体" panose="02010600030101010101" pitchFamily="2" charset="-122"/>
              </a:rPr>
              <a:t>技术及难点</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进度安排</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主要参考</a:t>
            </a:r>
            <a:r>
              <a:rPr lang="zh-CN" altLang="en-US" sz="3200" dirty="0">
                <a:latin typeface="宋体" panose="02010600030101010101" pitchFamily="2" charset="-122"/>
                <a:ea typeface="宋体" panose="02010600030101010101" pitchFamily="2" charset="-122"/>
              </a:rPr>
              <a:t>文献</a:t>
            </a:r>
            <a:endParaRPr lang="en-US" altLang="zh-CN" sz="3200" dirty="0">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pPr lvl="2"/>
            <a:endParaRPr lang="en-US" altLang="zh-CN" dirty="0" smtClean="0">
              <a:latin typeface="宋体" panose="02010600030101010101" pitchFamily="2" charset="-122"/>
              <a:ea typeface="宋体" panose="02010600030101010101" pitchFamily="2" charset="-122"/>
            </a:endParaRPr>
          </a:p>
          <a:p>
            <a:pPr lvl="2"/>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2432546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国内外研究现状</a:t>
            </a:r>
          </a:p>
        </p:txBody>
      </p:sp>
      <p:sp>
        <p:nvSpPr>
          <p:cNvPr id="3" name="内容占位符 2"/>
          <p:cNvSpPr>
            <a:spLocks noGrp="1"/>
          </p:cNvSpPr>
          <p:nvPr>
            <p:ph idx="1"/>
          </p:nvPr>
        </p:nvSpPr>
        <p:spPr/>
        <p:txBody>
          <a:bodyPr/>
          <a:lstStyle/>
          <a:p>
            <a:pPr marL="0" indent="0">
              <a:buNone/>
            </a:pP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2"/>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软件测试</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是通过执行软件来判断软件是否具备所期望的</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性质</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是</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可信软件开发中一个</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行之有效的、必不可少的、客观地</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评估软件可信性的方法</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。在</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高可信软件开发中</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软件测试的</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开销</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往往大于</a:t>
            </a:r>
            <a:r>
              <a:rPr lang="en-US" altLang="zh-CN"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50%</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测试常用的有两种策略</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动态测试和静态测试。对编译器的测试往往使用</a:t>
            </a:r>
            <a:r>
              <a:rPr lang="zh-CN" altLang="en-US"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动态测试</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策略，动态测试可以被划分为</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白盒测试技术</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和</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黑盒测试技术</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两种。</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白盒测试技术是基于对编译器内部结构的检查，即使用测试数据对程序的控制结构、数据流等逻辑进行检查。黑盒测试技术被用来测试编译器对编程语言声明和对用户的</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接口。 </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对于安全攸关系统，软件测试技术依旧面临着重大挑战</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。因为往往</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难以获得</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充分的数据</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来测试</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软件应付危险情况的能力</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，不能满足可靠安全性测试的需求。</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圆角矩形 3"/>
          <p:cNvSpPr/>
          <p:nvPr/>
        </p:nvSpPr>
        <p:spPr bwMode="auto">
          <a:xfrm>
            <a:off x="559316" y="1692001"/>
            <a:ext cx="6072230" cy="57150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1"/>
            <a:r>
              <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测试</a:t>
            </a:r>
            <a:r>
              <a:rPr kumimoji="1" lang="zh-CN" altLang="en-US"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方法</a:t>
            </a:r>
            <a:endPar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817180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国内外研究现状</a:t>
            </a:r>
          </a:p>
        </p:txBody>
      </p:sp>
      <p:sp>
        <p:nvSpPr>
          <p:cNvPr id="3" name="内容占位符 2"/>
          <p:cNvSpPr>
            <a:spLocks noGrp="1"/>
          </p:cNvSpPr>
          <p:nvPr>
            <p:ph idx="1"/>
          </p:nvPr>
        </p:nvSpPr>
        <p:spPr/>
        <p:txBody>
          <a:bodyPr/>
          <a:lstStyle/>
          <a:p>
            <a:pPr marL="0" indent="0">
              <a:buNone/>
            </a:pP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2"/>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模型</a:t>
            </a:r>
            <a:r>
              <a:rPr lang="zh-CN" altLang="zh-CN" sz="2000" dirty="0" smtClean="0">
                <a:latin typeface="宋体" panose="02010600030101010101" pitchFamily="2" charset="-122"/>
                <a:ea typeface="宋体" panose="02010600030101010101" pitchFamily="2" charset="-122"/>
              </a:rPr>
              <a:t>检测</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是</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一种自动形式化验证技术，用于对一个计算机系统的正确行为属性进行判断</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模型检测的基本方法是用一个</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状态迁移图</a:t>
            </a:r>
            <a:r>
              <a:rPr lang="en-US" altLang="zh-CN"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M</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来</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表示所要检测的</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系统的模型</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，并用</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模态</a:t>
            </a:r>
            <a:r>
              <a:rPr lang="en-US" altLang="zh-CN"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时序</a:t>
            </a:r>
            <a:r>
              <a:rPr lang="zh-CN" altLang="en-US"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逻辑公式</a:t>
            </a:r>
            <a:r>
              <a:rPr lang="en-US" altLang="zh-CN"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φ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来描述系统的</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正确行为属性</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，然后通过对模型状态空间</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穷举搜索</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来判断该公式是否能够在模型上被满足。</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如果公式在模型上满足，</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即</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|M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φ</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，则系统的正确性得到证实（</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verified</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）（即系统的所有状态都在正确行为属性集中）；</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否则，就表明系统中存在错误，即</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 |= ~φ</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，系统正确性被证伪（</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falsified</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模型检测在实际中应用的主要瓶颈是</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状态爆炸问题</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state‐explosion problem</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圆角矩形 3"/>
          <p:cNvSpPr/>
          <p:nvPr/>
        </p:nvSpPr>
        <p:spPr bwMode="auto">
          <a:xfrm>
            <a:off x="559316" y="1692001"/>
            <a:ext cx="6072230" cy="57150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1"/>
            <a:r>
              <a:rPr kumimoji="1" lang="zh-CN" altLang="en-US"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模型</a:t>
            </a:r>
            <a:r>
              <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检验方法</a:t>
            </a:r>
          </a:p>
        </p:txBody>
      </p:sp>
    </p:spTree>
    <p:extLst>
      <p:ext uri="{BB962C8B-B14F-4D97-AF65-F5344CB8AC3E}">
        <p14:creationId xmlns:p14="http://schemas.microsoft.com/office/powerpoint/2010/main" val="4181768163"/>
      </p:ext>
    </p:extLst>
  </p:cSld>
  <p:clrMapOvr>
    <a:masterClrMapping/>
  </p:clrMapOvr>
  <p:timing>
    <p:tnLst>
      <p:par>
        <p:cTn id="1" dur="indefinite" restart="never" nodeType="tmRoot"/>
      </p:par>
    </p:tnLst>
  </p:timing>
</p:sld>
</file>

<file path=ppt/theme/theme1.xml><?xml version="1.0" encoding="utf-8"?>
<a:theme xmlns:a="http://schemas.openxmlformats.org/drawingml/2006/main" name="博士学位论文答辩（李建欣）">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博士学位论文答辩（李建欣）">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0" tIns="0" rIns="0" bIns="0" numCol="1" rtlCol="0"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sz="1400" b="0" i="0" u="none" strike="noStrike" cap="none" normalizeH="0" baseline="0" smtClean="0">
            <a:ln>
              <a:noFill/>
            </a:ln>
            <a:solidFill>
              <a:schemeClr val="tx1"/>
            </a:solidFill>
            <a:effectLst/>
            <a:latin typeface="Arial" pitchFamily="34" charset="0"/>
            <a:ea typeface="宋体" pitchFamily="2" charset="-122"/>
          </a:defRPr>
        </a:defPPr>
      </a:lstStyle>
      <a:style>
        <a:lnRef idx="2">
          <a:schemeClr val="accent1"/>
        </a:lnRef>
        <a:fillRef idx="1">
          <a:schemeClr val="lt1"/>
        </a:fillRef>
        <a:effectRef idx="0">
          <a:schemeClr val="accent1"/>
        </a:effectRef>
        <a:fontRef idx="minor">
          <a:schemeClr val="dk1"/>
        </a:fontRef>
      </a:style>
    </a:spDef>
    <a:lnDef>
      <a:spPr bwMode="auto">
        <a:xfrm>
          <a:off x="0" y="0"/>
          <a:ext cx="1" cy="1"/>
        </a:xfrm>
        <a:custGeom>
          <a:avLst/>
          <a:gdLst/>
          <a:ahLst/>
          <a:cxnLst/>
          <a:rect l="0" t="0" r="0" b="0"/>
          <a:pathLst/>
        </a:custGeom>
        <a:solidFill>
          <a:srgbClr val="FFFF99"/>
        </a:solid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博士学位论文答辩（李建欣）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博士学位论文答辩（李建欣）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博士学位论文答辩（李建欣）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博士学位论文答辩（李建欣）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博士学位论文答辩（李建欣）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博士学位论文答辩（李建欣）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博士学位论文答辩（李建欣）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博士学位论文答辩（李建欣）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博士学位论文答辩（李建欣）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博士学位论文答辩（李建欣）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博士学位论文答辩（李建欣）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博士学位论文答辩（李建欣）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GraphStream</Template>
  <TotalTime>12055</TotalTime>
  <Words>3199</Words>
  <Application>Microsoft Office PowerPoint</Application>
  <PresentationFormat>全屏显示(4:3)</PresentationFormat>
  <Paragraphs>241</Paragraphs>
  <Slides>30</Slides>
  <Notes>7</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30</vt:i4>
      </vt:variant>
    </vt:vector>
  </HeadingPairs>
  <TitlesOfParts>
    <vt:vector size="44" baseType="lpstr">
      <vt:lpstr>Arial Unicode MS</vt:lpstr>
      <vt:lpstr>黑体</vt:lpstr>
      <vt:lpstr>华文隶书</vt:lpstr>
      <vt:lpstr>楷体</vt:lpstr>
      <vt:lpstr>楷体_GB2312</vt:lpstr>
      <vt:lpstr>宋体</vt:lpstr>
      <vt:lpstr>Arial</vt:lpstr>
      <vt:lpstr>Arial Black</vt:lpstr>
      <vt:lpstr>Calibri</vt:lpstr>
      <vt:lpstr>Times New Roman</vt:lpstr>
      <vt:lpstr>Verdana</vt:lpstr>
      <vt:lpstr>Wingdings</vt:lpstr>
      <vt:lpstr>博士学位论文答辩（李建欣）</vt:lpstr>
      <vt:lpstr>Image</vt:lpstr>
      <vt:lpstr>安全C编译器的形式化验证方法的研究和实现 </vt:lpstr>
      <vt:lpstr>课题来源</vt:lpstr>
      <vt:lpstr>内容提要</vt:lpstr>
      <vt:lpstr>课题背景与意义</vt:lpstr>
      <vt:lpstr>课题背景与意义</vt:lpstr>
      <vt:lpstr>课题背景与意义</vt:lpstr>
      <vt:lpstr>内容提要</vt:lpstr>
      <vt:lpstr>国内外研究现状</vt:lpstr>
      <vt:lpstr>国内外研究现状</vt:lpstr>
      <vt:lpstr>国内外研究现状</vt:lpstr>
      <vt:lpstr>国内外研究现状</vt:lpstr>
      <vt:lpstr>国内外研究现状</vt:lpstr>
      <vt:lpstr>国内外研究现状</vt:lpstr>
      <vt:lpstr>内容提要</vt:lpstr>
      <vt:lpstr>研究内容与拟采取的方案</vt:lpstr>
      <vt:lpstr>研究内容与拟采取的方案</vt:lpstr>
      <vt:lpstr>研究内容与拟采取的方案</vt:lpstr>
      <vt:lpstr>研究内容与拟采取的方案</vt:lpstr>
      <vt:lpstr>研究内容与拟采取的方案</vt:lpstr>
      <vt:lpstr>内容提要</vt:lpstr>
      <vt:lpstr>关键技术与难点</vt:lpstr>
      <vt:lpstr>关键技术与难点</vt:lpstr>
      <vt:lpstr>关键技术与难点</vt:lpstr>
      <vt:lpstr>内容提要</vt:lpstr>
      <vt:lpstr>进度安排</vt:lpstr>
      <vt:lpstr>内容提要</vt:lpstr>
      <vt:lpstr>主要参考文献</vt:lpstr>
      <vt:lpstr>主要参考文献</vt:lpstr>
      <vt:lpstr>主要参考文献</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开题报告</dc:title>
  <dc:creator>邰振赢</dc:creator>
  <cp:lastModifiedBy>destiny</cp:lastModifiedBy>
  <cp:revision>1462</cp:revision>
  <dcterms:created xsi:type="dcterms:W3CDTF">2013-07-30T01:18:52Z</dcterms:created>
  <dcterms:modified xsi:type="dcterms:W3CDTF">2015-12-01T14:28:19Z</dcterms:modified>
</cp:coreProperties>
</file>