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 id="2147483672" r:id="rId2"/>
    <p:sldMasterId id="2147483687" r:id="rId3"/>
    <p:sldMasterId id="2147483699" r:id="rId4"/>
  </p:sldMasterIdLst>
  <p:notesMasterIdLst>
    <p:notesMasterId r:id="rId37"/>
  </p:notesMasterIdLst>
  <p:handoutMasterIdLst>
    <p:handoutMasterId r:id="rId38"/>
  </p:handoutMasterIdLst>
  <p:sldIdLst>
    <p:sldId id="285" r:id="rId5"/>
    <p:sldId id="257" r:id="rId6"/>
    <p:sldId id="364" r:id="rId7"/>
    <p:sldId id="367" r:id="rId8"/>
    <p:sldId id="371" r:id="rId9"/>
    <p:sldId id="359" r:id="rId10"/>
    <p:sldId id="374" r:id="rId11"/>
    <p:sldId id="368" r:id="rId12"/>
    <p:sldId id="369" r:id="rId13"/>
    <p:sldId id="360" r:id="rId14"/>
    <p:sldId id="372" r:id="rId15"/>
    <p:sldId id="334" r:id="rId16"/>
    <p:sldId id="373" r:id="rId17"/>
    <p:sldId id="387" r:id="rId18"/>
    <p:sldId id="394" r:id="rId19"/>
    <p:sldId id="395" r:id="rId20"/>
    <p:sldId id="322" r:id="rId21"/>
    <p:sldId id="396" r:id="rId22"/>
    <p:sldId id="379" r:id="rId23"/>
    <p:sldId id="381" r:id="rId24"/>
    <p:sldId id="382" r:id="rId25"/>
    <p:sldId id="385" r:id="rId26"/>
    <p:sldId id="345" r:id="rId27"/>
    <p:sldId id="362" r:id="rId28"/>
    <p:sldId id="349" r:id="rId29"/>
    <p:sldId id="328" r:id="rId30"/>
    <p:sldId id="326" r:id="rId31"/>
    <p:sldId id="353" r:id="rId32"/>
    <p:sldId id="354" r:id="rId33"/>
    <p:sldId id="363" r:id="rId34"/>
    <p:sldId id="330" r:id="rId35"/>
    <p:sldId id="281"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4AAA03F-EB05-43F3-B5E1-CAD619C56CFE}">
          <p14:sldIdLst>
            <p14:sldId id="285"/>
            <p14:sldId id="257"/>
            <p14:sldId id="364"/>
            <p14:sldId id="367"/>
            <p14:sldId id="371"/>
            <p14:sldId id="359"/>
            <p14:sldId id="374"/>
            <p14:sldId id="368"/>
            <p14:sldId id="369"/>
            <p14:sldId id="360"/>
            <p14:sldId id="372"/>
            <p14:sldId id="334"/>
            <p14:sldId id="373"/>
            <p14:sldId id="387"/>
            <p14:sldId id="394"/>
            <p14:sldId id="395"/>
            <p14:sldId id="322"/>
            <p14:sldId id="396"/>
            <p14:sldId id="379"/>
            <p14:sldId id="381"/>
            <p14:sldId id="382"/>
            <p14:sldId id="385"/>
            <p14:sldId id="345"/>
            <p14:sldId id="362"/>
            <p14:sldId id="349"/>
            <p14:sldId id="328"/>
            <p14:sldId id="326"/>
            <p14:sldId id="353"/>
            <p14:sldId id="354"/>
            <p14:sldId id="363"/>
            <p14:sldId id="33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p:restoredTop sz="83089" autoAdjust="0"/>
  </p:normalViewPr>
  <p:slideViewPr>
    <p:cSldViewPr>
      <p:cViewPr varScale="1">
        <p:scale>
          <a:sx n="93" d="100"/>
          <a:sy n="93" d="100"/>
        </p:scale>
        <p:origin x="366" y="78"/>
      </p:cViewPr>
      <p:guideLst>
        <p:guide orient="horz" pos="2160"/>
        <p:guide pos="2880"/>
      </p:guideLst>
    </p:cSldViewPr>
  </p:slideViewPr>
  <p:notesTextViewPr>
    <p:cViewPr>
      <p:scale>
        <a:sx n="3" d="2"/>
        <a:sy n="3" d="2"/>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0DF2F-D758-4D7E-8E3E-AEB10712B812}" type="datetimeFigureOut">
              <a:rPr lang="zh-CN" altLang="en-US" smtClean="0"/>
              <a:t>2017/3/2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219324-B6C6-46A9-BB88-9C488C9565D2}" type="slidenum">
              <a:rPr lang="zh-CN" altLang="en-US" smtClean="0"/>
              <a:t>‹#›</a:t>
            </a:fld>
            <a:endParaRPr lang="zh-CN" altLang="en-US"/>
          </a:p>
        </p:txBody>
      </p:sp>
    </p:spTree>
    <p:extLst>
      <p:ext uri="{BB962C8B-B14F-4D97-AF65-F5344CB8AC3E}">
        <p14:creationId xmlns:p14="http://schemas.microsoft.com/office/powerpoint/2010/main" val="22657673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1401EF-564C-489A-BB92-24B24652FC85}" type="datetimeFigureOut">
              <a:rPr lang="zh-CN" altLang="en-US" smtClean="0"/>
              <a:t>2017/3/2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31C229-5F61-48C7-833C-37DF4D92B1C9}" type="slidenum">
              <a:rPr lang="zh-CN" altLang="en-US" smtClean="0"/>
              <a:t>‹#›</a:t>
            </a:fld>
            <a:endParaRPr lang="zh-CN" altLang="en-US"/>
          </a:p>
        </p:txBody>
      </p:sp>
    </p:spTree>
    <p:extLst>
      <p:ext uri="{BB962C8B-B14F-4D97-AF65-F5344CB8AC3E}">
        <p14:creationId xmlns:p14="http://schemas.microsoft.com/office/powerpoint/2010/main" val="31331539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0</a:t>
            </a:fld>
            <a:endParaRPr lang="zh-CN" altLang="en-US">
              <a:solidFill>
                <a:prstClr val="black"/>
              </a:solidFill>
            </a:endParaRPr>
          </a:p>
        </p:txBody>
      </p:sp>
    </p:spTree>
    <p:extLst>
      <p:ext uri="{BB962C8B-B14F-4D97-AF65-F5344CB8AC3E}">
        <p14:creationId xmlns:p14="http://schemas.microsoft.com/office/powerpoint/2010/main" val="100353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9</a:t>
            </a:fld>
            <a:endParaRPr lang="zh-CN" altLang="en-US"/>
          </a:p>
        </p:txBody>
      </p:sp>
    </p:spTree>
    <p:extLst>
      <p:ext uri="{BB962C8B-B14F-4D97-AF65-F5344CB8AC3E}">
        <p14:creationId xmlns:p14="http://schemas.microsoft.com/office/powerpoint/2010/main" val="1828343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CPU</a:t>
            </a:r>
            <a:r>
              <a:rPr lang="zh-CN" altLang="en-US" dirty="0" smtClean="0"/>
              <a:t>层面主要研究</a:t>
            </a:r>
            <a:r>
              <a:rPr lang="en-US" altLang="zh-CN" dirty="0" smtClean="0"/>
              <a:t>CPU</a:t>
            </a:r>
            <a:r>
              <a:rPr lang="zh-CN" altLang="en-US" dirty="0" smtClean="0"/>
              <a:t>的形式建模与验证技术，在其设计</a:t>
            </a:r>
            <a:r>
              <a:rPr lang="en-US" altLang="zh-CN" dirty="0" smtClean="0"/>
              <a:t>-</a:t>
            </a:r>
            <a:r>
              <a:rPr lang="zh-CN" altLang="en-US" dirty="0" smtClean="0"/>
              <a:t>验证</a:t>
            </a:r>
            <a:r>
              <a:rPr lang="en-US" altLang="zh-CN" dirty="0" smtClean="0"/>
              <a:t>-</a:t>
            </a:r>
            <a:r>
              <a:rPr lang="zh-CN" altLang="en-US" dirty="0" smtClean="0"/>
              <a:t>代码生成的开发流程中，本课题主要完成流水线结构的建模、形式验证和代码生成。</a:t>
            </a:r>
          </a:p>
        </p:txBody>
      </p:sp>
      <p:sp>
        <p:nvSpPr>
          <p:cNvPr id="4" name="灯片编号占位符 3"/>
          <p:cNvSpPr>
            <a:spLocks noGrp="1"/>
          </p:cNvSpPr>
          <p:nvPr>
            <p:ph type="sldNum" sz="quarter" idx="5"/>
          </p:nvPr>
        </p:nvSpPr>
        <p:spPr/>
        <p:txBody>
          <a:bodyPr/>
          <a:lstStyle/>
          <a:p>
            <a:pPr>
              <a:defRPr/>
            </a:pPr>
            <a:fld id="{B80606C3-2763-4603-A3A0-AEECEB7737EC}" type="slidenum">
              <a:rPr lang="zh-CN" altLang="en-US" smtClean="0"/>
              <a:pPr>
                <a:defRPr/>
              </a:pPr>
              <a:t>10</a:t>
            </a:fld>
            <a:endParaRPr lang="zh-CN" altLang="en-US"/>
          </a:p>
        </p:txBody>
      </p:sp>
    </p:spTree>
    <p:extLst>
      <p:ext uri="{BB962C8B-B14F-4D97-AF65-F5344CB8AC3E}">
        <p14:creationId xmlns:p14="http://schemas.microsoft.com/office/powerpoint/2010/main" val="3564399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buFont typeface="Wingdings" panose="05000000000000000000" pitchFamily="2" charset="2"/>
              <a:buChar char="ü"/>
            </a:pPr>
            <a:r>
              <a:rPr lang="zh-CN" altLang="en-US" sz="1800" dirty="0" smtClean="0">
                <a:latin typeface="华文仿宋" panose="02010600040101010101" pitchFamily="2" charset="-122"/>
                <a:ea typeface="华文仿宋" panose="02010600040101010101" pitchFamily="2" charset="-122"/>
              </a:rPr>
              <a:t>国际公认的机载软件认证标准，在</a:t>
            </a:r>
            <a:r>
              <a:rPr lang="en-US" altLang="zh-CN" sz="1800" dirty="0" smtClean="0">
                <a:latin typeface="华文仿宋" panose="02010600040101010101" pitchFamily="2" charset="-122"/>
                <a:ea typeface="华文仿宋" panose="02010600040101010101" pitchFamily="2" charset="-122"/>
              </a:rPr>
              <a:t>DO178-B</a:t>
            </a:r>
            <a:r>
              <a:rPr lang="zh-CN" altLang="en-US" sz="1800" dirty="0" smtClean="0">
                <a:latin typeface="华文仿宋" panose="02010600040101010101" pitchFamily="2" charset="-122"/>
                <a:ea typeface="华文仿宋" panose="02010600040101010101" pitchFamily="2" charset="-122"/>
              </a:rPr>
              <a:t>的基础上加入对形式化方法的要求</a:t>
            </a:r>
            <a:endParaRPr lang="en-US" altLang="zh-CN" sz="1800" dirty="0" smtClean="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0"/>
          </p:nvPr>
        </p:nvSpPr>
        <p:spPr/>
        <p:txBody>
          <a:bodyPr/>
          <a:lstStyle/>
          <a:p>
            <a:fld id="{5D31C229-5F61-48C7-833C-37DF4D92B1C9}" type="slidenum">
              <a:rPr lang="zh-CN" altLang="en-US" smtClean="0"/>
              <a:t>11</a:t>
            </a:fld>
            <a:endParaRPr lang="zh-CN" altLang="en-US"/>
          </a:p>
        </p:txBody>
      </p:sp>
    </p:spTree>
    <p:extLst>
      <p:ext uri="{BB962C8B-B14F-4D97-AF65-F5344CB8AC3E}">
        <p14:creationId xmlns:p14="http://schemas.microsoft.com/office/powerpoint/2010/main" val="59230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12</a:t>
            </a:fld>
            <a:endParaRPr lang="zh-CN" altLang="en-US"/>
          </a:p>
        </p:txBody>
      </p:sp>
    </p:spTree>
    <p:extLst>
      <p:ext uri="{BB962C8B-B14F-4D97-AF65-F5344CB8AC3E}">
        <p14:creationId xmlns:p14="http://schemas.microsoft.com/office/powerpoint/2010/main" val="3070588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数字逻辑部件</a:t>
            </a:r>
            <a:r>
              <a:rPr lang="en-US" altLang="zh-CN" dirty="0" smtClean="0"/>
              <a:t>S</a:t>
            </a:r>
            <a:r>
              <a:rPr lang="zh-CN" altLang="en-US" dirty="0" smtClean="0"/>
              <a:t>是指完成某具体功能的电路部件</a:t>
            </a:r>
            <a:endParaRPr lang="en-US" altLang="zh-CN" dirty="0" smtClean="0"/>
          </a:p>
          <a:p>
            <a:pPr eaLnBrk="1" hangingPunct="1"/>
            <a:r>
              <a:rPr lang="zh-CN" altLang="zh-CN" dirty="0" smtClean="0"/>
              <a:t>数字逻辑部件功能及控制信号逻辑公式</a:t>
            </a:r>
            <a:r>
              <a:rPr lang="en-US" altLang="zh-CN" dirty="0" smtClean="0"/>
              <a:t>F</a:t>
            </a:r>
            <a:r>
              <a:rPr lang="zh-CN" altLang="zh-CN" dirty="0" smtClean="0"/>
              <a:t>指</a:t>
            </a:r>
            <a:r>
              <a:rPr lang="en-US" altLang="zh-CN" dirty="0" smtClean="0"/>
              <a:t>S</a:t>
            </a:r>
            <a:r>
              <a:rPr lang="zh-CN" altLang="zh-CN" dirty="0" smtClean="0"/>
              <a:t>中每个部件的功能逻辑表达式和控制信号逻辑公式，后者包括多路选择器控制信号和寄存器控制信号。</a:t>
            </a:r>
            <a:endParaRPr lang="en-US" altLang="zh-CN" dirty="0" smtClean="0"/>
          </a:p>
          <a:p>
            <a:pPr eaLnBrk="1" hangingPunct="1"/>
            <a:r>
              <a:rPr lang="zh-CN" altLang="zh-CN" dirty="0" smtClean="0"/>
              <a:t>数据通路</a:t>
            </a:r>
            <a:r>
              <a:rPr lang="en-US" altLang="zh-CN" dirty="0" smtClean="0"/>
              <a:t>R</a:t>
            </a:r>
            <a:r>
              <a:rPr lang="zh-CN" altLang="zh-CN" dirty="0" smtClean="0"/>
              <a:t>是执行指令所需的操作子句的</a:t>
            </a:r>
            <a:r>
              <a:rPr lang="zh-CN" altLang="zh-CN" dirty="0" smtClean="0"/>
              <a:t>序列</a:t>
            </a:r>
            <a:r>
              <a:rPr lang="zh-CN" altLang="en-US" dirty="0" smtClean="0"/>
              <a:t>，</a:t>
            </a:r>
            <a:r>
              <a:rPr lang="zh-CN" altLang="zh-CN" dirty="0" smtClean="0"/>
              <a:t>指令</a:t>
            </a:r>
            <a:r>
              <a:rPr lang="zh-CN" altLang="zh-CN" dirty="0" smtClean="0"/>
              <a:t>通路是在已经确定当前执行指令的前提下操作子句组成的集合，子句形式化地定义为三元组</a:t>
            </a:r>
            <a:r>
              <a:rPr lang="en-US" altLang="zh-CN" dirty="0" smtClean="0"/>
              <a:t>&lt;Stage, Source, Target</a:t>
            </a:r>
            <a:r>
              <a:rPr lang="en-US" altLang="zh-CN" dirty="0" smtClean="0"/>
              <a:t>&gt;</a:t>
            </a:r>
            <a:endParaRPr lang="en-US" altLang="zh-CN" dirty="0" smtClean="0"/>
          </a:p>
        </p:txBody>
      </p:sp>
      <p:sp>
        <p:nvSpPr>
          <p:cNvPr id="4" name="灯片编号占位符 3"/>
          <p:cNvSpPr>
            <a:spLocks noGrp="1"/>
          </p:cNvSpPr>
          <p:nvPr>
            <p:ph type="sldNum" sz="quarter" idx="5"/>
          </p:nvPr>
        </p:nvSpPr>
        <p:spPr/>
        <p:txBody>
          <a:bodyPr/>
          <a:lstStyle/>
          <a:p>
            <a:pPr>
              <a:defRPr/>
            </a:pPr>
            <a:fld id="{1EE53AE6-89CC-47F9-976A-06BD2D0DF37C}" type="slidenum">
              <a:rPr lang="zh-CN" altLang="en-US" smtClean="0"/>
              <a:pPr>
                <a:defRPr/>
              </a:pPr>
              <a:t>13</a:t>
            </a:fld>
            <a:endParaRPr lang="zh-CN" altLang="en-US"/>
          </a:p>
        </p:txBody>
      </p:sp>
    </p:spTree>
    <p:extLst>
      <p:ext uri="{BB962C8B-B14F-4D97-AF65-F5344CB8AC3E}">
        <p14:creationId xmlns:p14="http://schemas.microsoft.com/office/powerpoint/2010/main" val="1255459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latin typeface="华文仿宋" panose="02010600040101010101" pitchFamily="2" charset="-122"/>
                <a:ea typeface="华文仿宋" panose="02010600040101010101" pitchFamily="2" charset="-122"/>
              </a:rPr>
              <a:t>对于</a:t>
            </a:r>
            <a:r>
              <a:rPr lang="zh-CN" altLang="zh-CN" b="1" dirty="0" smtClean="0">
                <a:solidFill>
                  <a:srgbClr val="0070C0"/>
                </a:solidFill>
                <a:latin typeface="华文仿宋" panose="02010600040101010101" pitchFamily="2" charset="-122"/>
                <a:ea typeface="华文仿宋" panose="02010600040101010101" pitchFamily="2" charset="-122"/>
              </a:rPr>
              <a:t>数据冲突</a:t>
            </a:r>
            <a:r>
              <a:rPr lang="zh-CN" altLang="zh-CN" dirty="0" smtClean="0">
                <a:latin typeface="华文仿宋" panose="02010600040101010101" pitchFamily="2" charset="-122"/>
                <a:ea typeface="华文仿宋" panose="02010600040101010101" pitchFamily="2" charset="-122"/>
              </a:rPr>
              <a:t>，比较译码流水段指令待读取通用寄存器的编号和后续流水段指令待写入通用寄存器的编号，从而选择正确的数据并输出或暂停流水</a:t>
            </a:r>
            <a:endParaRPr lang="en-US" altLang="zh-CN" dirty="0" smtClean="0">
              <a:latin typeface="华文仿宋" panose="02010600040101010101" pitchFamily="2" charset="-122"/>
              <a:ea typeface="华文仿宋"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latin typeface="华文仿宋" panose="02010600040101010101" pitchFamily="2" charset="-122"/>
                <a:ea typeface="华文仿宋" panose="02010600040101010101" pitchFamily="2" charset="-122"/>
              </a:rPr>
              <a:t>对于</a:t>
            </a:r>
            <a:r>
              <a:rPr lang="zh-CN" altLang="zh-CN" b="1" dirty="0" smtClean="0">
                <a:solidFill>
                  <a:srgbClr val="0070C0"/>
                </a:solidFill>
                <a:latin typeface="华文仿宋" panose="02010600040101010101" pitchFamily="2" charset="-122"/>
                <a:ea typeface="华文仿宋" panose="02010600040101010101" pitchFamily="2" charset="-122"/>
              </a:rPr>
              <a:t>控制冲突</a:t>
            </a:r>
            <a:r>
              <a:rPr lang="zh-CN" altLang="zh-CN" dirty="0" smtClean="0">
                <a:latin typeface="华文仿宋" panose="02010600040101010101" pitchFamily="2" charset="-122"/>
                <a:ea typeface="华文仿宋" panose="02010600040101010101" pitchFamily="2" charset="-122"/>
              </a:rPr>
              <a:t>，即译码流水段或之后任一流水段指令寄存器中有分支跳转指令、陷阱指令等控制指令，暂停流水。</a:t>
            </a:r>
            <a:endParaRPr lang="zh-CN" altLang="en-US" dirty="0" smtClean="0">
              <a:latin typeface="华文仿宋" panose="02010600040101010101" pitchFamily="2" charset="-122"/>
              <a:ea typeface="华文仿宋" panose="0201060004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5D31C229-5F61-48C7-833C-37DF4D92B1C9}" type="slidenum">
              <a:rPr lang="zh-CN" altLang="en-US" smtClean="0"/>
              <a:t>14</a:t>
            </a:fld>
            <a:endParaRPr lang="zh-CN" altLang="en-US"/>
          </a:p>
        </p:txBody>
      </p:sp>
    </p:spTree>
    <p:extLst>
      <p:ext uri="{BB962C8B-B14F-4D97-AF65-F5344CB8AC3E}">
        <p14:creationId xmlns:p14="http://schemas.microsoft.com/office/powerpoint/2010/main" val="135449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15</a:t>
            </a:fld>
            <a:endParaRPr lang="zh-CN" altLang="en-US"/>
          </a:p>
        </p:txBody>
      </p:sp>
    </p:spTree>
    <p:extLst>
      <p:ext uri="{BB962C8B-B14F-4D97-AF65-F5344CB8AC3E}">
        <p14:creationId xmlns:p14="http://schemas.microsoft.com/office/powerpoint/2010/main" val="1915118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0" dirty="0" smtClean="0">
                <a:latin typeface="Times New Roman" panose="02020603050405020304" pitchFamily="18" charset="0"/>
                <a:ea typeface="华文仿宋" panose="02010600040101010101" pitchFamily="2" charset="-122"/>
              </a:rPr>
              <a:t>指令级验证：对每条指令，验证其指令通路满足其指称语义</a:t>
            </a:r>
            <a:endParaRPr lang="en-US" altLang="zh-CN" kern="0" dirty="0" smtClean="0">
              <a:latin typeface="Times New Roman" panose="02020603050405020304" pitchFamily="18" charset="0"/>
              <a:ea typeface="华文仿宋"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16</a:t>
            </a:fld>
            <a:endParaRPr lang="zh-CN" altLang="en-US"/>
          </a:p>
        </p:txBody>
      </p:sp>
    </p:spTree>
    <p:extLst>
      <p:ext uri="{BB962C8B-B14F-4D97-AF65-F5344CB8AC3E}">
        <p14:creationId xmlns:p14="http://schemas.microsoft.com/office/powerpoint/2010/main" val="1411730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17</a:t>
            </a:fld>
            <a:endParaRPr lang="zh-CN" altLang="en-US"/>
          </a:p>
        </p:txBody>
      </p:sp>
    </p:spTree>
    <p:extLst>
      <p:ext uri="{BB962C8B-B14F-4D97-AF65-F5344CB8AC3E}">
        <p14:creationId xmlns:p14="http://schemas.microsoft.com/office/powerpoint/2010/main" val="3856378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20</a:t>
            </a:fld>
            <a:endParaRPr lang="zh-CN" altLang="en-US"/>
          </a:p>
        </p:txBody>
      </p:sp>
    </p:spTree>
    <p:extLst>
      <p:ext uri="{BB962C8B-B14F-4D97-AF65-F5344CB8AC3E}">
        <p14:creationId xmlns:p14="http://schemas.microsoft.com/office/powerpoint/2010/main" val="352769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1</a:t>
            </a:fld>
            <a:endParaRPr lang="zh-CN" altLang="en-US"/>
          </a:p>
        </p:txBody>
      </p:sp>
    </p:spTree>
    <p:extLst>
      <p:ext uri="{BB962C8B-B14F-4D97-AF65-F5344CB8AC3E}">
        <p14:creationId xmlns:p14="http://schemas.microsoft.com/office/powerpoint/2010/main" val="245561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1400" dirty="0" smtClean="0">
                <a:latin typeface="华文仿宋" panose="02010600040101010101" pitchFamily="2" charset="-122"/>
                <a:ea typeface="华文仿宋" panose="02010600040101010101" pitchFamily="2" charset="-122"/>
              </a:rPr>
              <a:t>顶层框架：描述</a:t>
            </a:r>
            <a:r>
              <a:rPr lang="en-US" altLang="zh-CN" sz="1400" dirty="0" smtClean="0">
                <a:latin typeface="华文仿宋" panose="02010600040101010101" pitchFamily="2" charset="-122"/>
                <a:ea typeface="华文仿宋" panose="02010600040101010101" pitchFamily="2" charset="-122"/>
              </a:rPr>
              <a:t>CPU</a:t>
            </a:r>
            <a:r>
              <a:rPr lang="zh-CN" altLang="en-US" sz="1400" dirty="0" smtClean="0">
                <a:latin typeface="华文仿宋" panose="02010600040101010101" pitchFamily="2" charset="-122"/>
                <a:ea typeface="华文仿宋" panose="02010600040101010101" pitchFamily="2" charset="-122"/>
              </a:rPr>
              <a:t>各部件之间的连接关系。</a:t>
            </a:r>
            <a:endParaRPr lang="en-US" altLang="zh-CN" sz="1400" dirty="0" smtClean="0">
              <a:latin typeface="华文仿宋" panose="02010600040101010101" pitchFamily="2" charset="-122"/>
              <a:ea typeface="华文仿宋" panose="02010600040101010101" pitchFamily="2" charset="-122"/>
            </a:endParaRPr>
          </a:p>
          <a:p>
            <a:pPr lvl="1"/>
            <a:r>
              <a:rPr lang="zh-CN" altLang="en-US" sz="1400" dirty="0" smtClean="0">
                <a:latin typeface="华文仿宋" panose="02010600040101010101" pitchFamily="2" charset="-122"/>
                <a:ea typeface="华文仿宋" panose="02010600040101010101" pitchFamily="2" charset="-122"/>
              </a:rPr>
              <a:t>控制单元：根据指令操作码和功能码产生各部件的控制信号。</a:t>
            </a:r>
            <a:endParaRPr lang="en-US" altLang="zh-CN" sz="1400" dirty="0" smtClean="0">
              <a:latin typeface="华文仿宋" panose="02010600040101010101" pitchFamily="2" charset="-122"/>
              <a:ea typeface="华文仿宋" panose="02010600040101010101" pitchFamily="2" charset="-122"/>
            </a:endParaRPr>
          </a:p>
          <a:p>
            <a:pPr lvl="1"/>
            <a:r>
              <a:rPr lang="zh-CN" altLang="en-US" sz="1400" dirty="0" smtClean="0">
                <a:latin typeface="华文仿宋" panose="02010600040101010101" pitchFamily="2" charset="-122"/>
                <a:ea typeface="华文仿宋" panose="02010600040101010101" pitchFamily="2" charset="-122"/>
              </a:rPr>
              <a:t>数字逻辑部件：实现多路选择器、寄存器、算术逻辑单元等数字逻辑部件的功能。</a:t>
            </a:r>
            <a:endParaRPr lang="en-US" altLang="zh-CN" sz="1400"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0"/>
          </p:nvPr>
        </p:nvSpPr>
        <p:spPr/>
        <p:txBody>
          <a:bodyPr/>
          <a:lstStyle/>
          <a:p>
            <a:fld id="{5D31C229-5F61-48C7-833C-37DF4D92B1C9}" type="slidenum">
              <a:rPr lang="zh-CN" altLang="en-US" smtClean="0"/>
              <a:t>22</a:t>
            </a:fld>
            <a:endParaRPr lang="zh-CN" altLang="en-US"/>
          </a:p>
        </p:txBody>
      </p:sp>
    </p:spTree>
    <p:extLst>
      <p:ext uri="{BB962C8B-B14F-4D97-AF65-F5344CB8AC3E}">
        <p14:creationId xmlns:p14="http://schemas.microsoft.com/office/powerpoint/2010/main" val="3316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23</a:t>
            </a:fld>
            <a:endParaRPr lang="zh-CN" altLang="en-US"/>
          </a:p>
        </p:txBody>
      </p:sp>
    </p:spTree>
    <p:extLst>
      <p:ext uri="{BB962C8B-B14F-4D97-AF65-F5344CB8AC3E}">
        <p14:creationId xmlns:p14="http://schemas.microsoft.com/office/powerpoint/2010/main" val="3509554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31C229-5F61-48C7-833C-37DF4D92B1C9}" type="slidenum">
              <a:rPr lang="zh-CN" altLang="en-US" smtClean="0"/>
              <a:t>24</a:t>
            </a:fld>
            <a:endParaRPr lang="zh-CN" altLang="en-US"/>
          </a:p>
        </p:txBody>
      </p:sp>
    </p:spTree>
    <p:extLst>
      <p:ext uri="{BB962C8B-B14F-4D97-AF65-F5344CB8AC3E}">
        <p14:creationId xmlns:p14="http://schemas.microsoft.com/office/powerpoint/2010/main" val="1690829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28</a:t>
            </a:fld>
            <a:endParaRPr lang="zh-CN" altLang="en-US"/>
          </a:p>
        </p:txBody>
      </p:sp>
    </p:spTree>
    <p:extLst>
      <p:ext uri="{BB962C8B-B14F-4D97-AF65-F5344CB8AC3E}">
        <p14:creationId xmlns:p14="http://schemas.microsoft.com/office/powerpoint/2010/main" val="4202326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29</a:t>
            </a:fld>
            <a:endParaRPr lang="zh-CN" altLang="en-US"/>
          </a:p>
        </p:txBody>
      </p:sp>
    </p:spTree>
    <p:extLst>
      <p:ext uri="{BB962C8B-B14F-4D97-AF65-F5344CB8AC3E}">
        <p14:creationId xmlns:p14="http://schemas.microsoft.com/office/powerpoint/2010/main" val="217790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30</a:t>
            </a:fld>
            <a:endParaRPr lang="zh-CN" altLang="en-US"/>
          </a:p>
        </p:txBody>
      </p:sp>
    </p:spTree>
    <p:extLst>
      <p:ext uri="{BB962C8B-B14F-4D97-AF65-F5344CB8AC3E}">
        <p14:creationId xmlns:p14="http://schemas.microsoft.com/office/powerpoint/2010/main" val="533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提高系统的并行性、吞吐量和资源利用率</a:t>
            </a:r>
          </a:p>
        </p:txBody>
      </p:sp>
      <p:sp>
        <p:nvSpPr>
          <p:cNvPr id="4" name="灯片编号占位符 3"/>
          <p:cNvSpPr>
            <a:spLocks noGrp="1"/>
          </p:cNvSpPr>
          <p:nvPr>
            <p:ph type="sldNum" sz="quarter" idx="5"/>
          </p:nvPr>
        </p:nvSpPr>
        <p:spPr/>
        <p:txBody>
          <a:bodyPr/>
          <a:lstStyle/>
          <a:p>
            <a:pPr>
              <a:defRPr/>
            </a:pPr>
            <a:fld id="{1DD0AC5A-1521-48F9-B6A3-420B504A7F89}" type="slidenum">
              <a:rPr lang="zh-CN" altLang="en-US" smtClean="0"/>
              <a:pPr>
                <a:defRPr/>
              </a:pPr>
              <a:t>2</a:t>
            </a:fld>
            <a:endParaRPr lang="zh-CN" altLang="en-US"/>
          </a:p>
        </p:txBody>
      </p:sp>
    </p:spTree>
    <p:extLst>
      <p:ext uri="{BB962C8B-B14F-4D97-AF65-F5344CB8AC3E}">
        <p14:creationId xmlns:p14="http://schemas.microsoft.com/office/powerpoint/2010/main" val="2581878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41E8DE24-6E6B-4013-9EB3-1BC866961D8B}" type="slidenum">
              <a:rPr lang="zh-CN" altLang="en-US" sz="1200" smtClean="0">
                <a:ea typeface="宋体" panose="02010600030101010101" pitchFamily="2" charset="-122"/>
              </a:rPr>
              <a:pPr/>
              <a:t>3</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380872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4</a:t>
            </a:fld>
            <a:endParaRPr lang="zh-CN" altLang="en-US"/>
          </a:p>
        </p:txBody>
      </p:sp>
    </p:spTree>
    <p:extLst>
      <p:ext uri="{BB962C8B-B14F-4D97-AF65-F5344CB8AC3E}">
        <p14:creationId xmlns:p14="http://schemas.microsoft.com/office/powerpoint/2010/main" val="210190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1C229-5F61-48C7-833C-37DF4D92B1C9}" type="slidenum">
              <a:rPr lang="zh-CN" altLang="en-US" smtClean="0"/>
              <a:t>5</a:t>
            </a:fld>
            <a:endParaRPr lang="zh-CN" altLang="en-US"/>
          </a:p>
        </p:txBody>
      </p:sp>
    </p:spTree>
    <p:extLst>
      <p:ext uri="{BB962C8B-B14F-4D97-AF65-F5344CB8AC3E}">
        <p14:creationId xmlns:p14="http://schemas.microsoft.com/office/powerpoint/2010/main" val="4090710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资源冲突：指令寄存器</a:t>
            </a:r>
            <a:r>
              <a:rPr lang="en-US" altLang="zh-CN" dirty="0" smtClean="0"/>
              <a:t>IR</a:t>
            </a:r>
            <a:r>
              <a:rPr lang="zh-CN" altLang="en-US" dirty="0" smtClean="0"/>
              <a:t>、运算器</a:t>
            </a:r>
            <a:r>
              <a:rPr lang="en-US" altLang="zh-CN" dirty="0" smtClean="0"/>
              <a:t>ALU</a:t>
            </a:r>
            <a:endParaRPr lang="zh-CN" altLang="en-US" dirty="0" smtClean="0"/>
          </a:p>
        </p:txBody>
      </p:sp>
      <p:sp>
        <p:nvSpPr>
          <p:cNvPr id="4" name="灯片编号占位符 3"/>
          <p:cNvSpPr>
            <a:spLocks noGrp="1"/>
          </p:cNvSpPr>
          <p:nvPr>
            <p:ph type="sldNum" sz="quarter" idx="5"/>
          </p:nvPr>
        </p:nvSpPr>
        <p:spPr/>
        <p:txBody>
          <a:bodyPr/>
          <a:lstStyle/>
          <a:p>
            <a:pPr>
              <a:defRPr/>
            </a:pPr>
            <a:fld id="{B34D74D8-0F2F-4529-B736-5C77E2B23407}" type="slidenum">
              <a:rPr lang="zh-CN" altLang="en-US" smtClean="0"/>
              <a:pPr>
                <a:defRPr/>
              </a:pPr>
              <a:t>6</a:t>
            </a:fld>
            <a:endParaRPr lang="zh-CN" altLang="en-US"/>
          </a:p>
        </p:txBody>
      </p:sp>
    </p:spTree>
    <p:extLst>
      <p:ext uri="{BB962C8B-B14F-4D97-AF65-F5344CB8AC3E}">
        <p14:creationId xmlns:p14="http://schemas.microsoft.com/office/powerpoint/2010/main" val="1757759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华文仿宋" panose="02010600040101010101" pitchFamily="2" charset="-122"/>
                <a:ea typeface="华文仿宋" panose="02010600040101010101" pitchFamily="2" charset="-122"/>
              </a:rPr>
              <a:t>Spec#</a:t>
            </a:r>
            <a:r>
              <a:rPr lang="zh-CN" altLang="en-US" sz="1200" dirty="0" smtClean="0">
                <a:latin typeface="华文仿宋" panose="02010600040101010101" pitchFamily="2" charset="-122"/>
                <a:ea typeface="华文仿宋" panose="02010600040101010101" pitchFamily="2" charset="-122"/>
              </a:rPr>
              <a:t>系统是微软公司的一个尝试，以一种更具成本效益的方式去研发和维护高质量的软件。</a:t>
            </a:r>
            <a:endParaRPr lang="en-US" altLang="zh-CN" b="1" dirty="0" smtClean="0"/>
          </a:p>
          <a:p>
            <a:pPr eaLnBrk="1" hangingPunct="1"/>
            <a:endParaRPr lang="en-US" altLang="zh-CN" b="1" dirty="0" smtClean="0"/>
          </a:p>
          <a:p>
            <a:pPr eaLnBrk="1" hangingPunct="1"/>
            <a:r>
              <a:rPr lang="zh-CN" altLang="zh-CN" b="1" dirty="0" smtClean="0"/>
              <a:t>形式验证方法</a:t>
            </a:r>
            <a:r>
              <a:rPr lang="zh-CN" altLang="zh-CN" dirty="0" smtClean="0"/>
              <a:t>是指通过数学方法证明被验证系统满足系统规范的验证方法。它隐含考虑了所有输入向量和输入向量序列，</a:t>
            </a:r>
            <a:r>
              <a:rPr lang="zh-CN" altLang="en-US" dirty="0" smtClean="0"/>
              <a:t>相较于仿真验证，</a:t>
            </a:r>
            <a:r>
              <a:rPr lang="zh-CN" altLang="zh-CN" b="1" dirty="0" smtClean="0"/>
              <a:t>能够完全证明被验证系统的正确性</a:t>
            </a:r>
            <a:r>
              <a:rPr lang="zh-CN" altLang="zh-CN" dirty="0" smtClean="0"/>
              <a:t>。</a:t>
            </a:r>
            <a:endParaRPr lang="en-US" altLang="zh-CN" dirty="0" smtClean="0"/>
          </a:p>
          <a:p>
            <a:pPr eaLnBrk="1" hangingPunct="1"/>
            <a:endParaRPr lang="en-US" altLang="zh-CN" dirty="0" smtClean="0"/>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D1846BA0-F3B0-44DE-A38F-AB752AC5EC5D}" type="slidenum">
              <a:rPr lang="zh-CN" altLang="en-US" sz="1200" smtClean="0">
                <a:solidFill>
                  <a:srgbClr val="000000"/>
                </a:solidFill>
                <a:ea typeface="宋体" panose="02010600030101010101" pitchFamily="2" charset="-122"/>
              </a:rPr>
              <a:pPr/>
              <a:t>7</a:t>
            </a:fld>
            <a:endParaRPr lang="zh-CN" altLang="en-US" sz="120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3962675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华文仿宋" panose="02010600040101010101" pitchFamily="2" charset="-122"/>
                <a:ea typeface="华文仿宋" panose="02010600040101010101" pitchFamily="2" charset="-122"/>
              </a:rPr>
              <a:t>Spec#</a:t>
            </a:r>
            <a:r>
              <a:rPr lang="zh-CN" altLang="en-US" sz="1200" dirty="0" smtClean="0">
                <a:latin typeface="华文仿宋" panose="02010600040101010101" pitchFamily="2" charset="-122"/>
                <a:ea typeface="华文仿宋" panose="02010600040101010101" pitchFamily="2" charset="-122"/>
              </a:rPr>
              <a:t>系统是微软公司的一个尝试，以一种更具成本效益的方式去研发和维护高质量的软件。</a:t>
            </a:r>
            <a:endParaRPr lang="en-US" altLang="zh-CN" b="1" dirty="0" smtClean="0"/>
          </a:p>
          <a:p>
            <a:pPr eaLnBrk="1" hangingPunct="1"/>
            <a:endParaRPr lang="en-US" altLang="zh-CN" b="1" dirty="0" smtClean="0"/>
          </a:p>
          <a:p>
            <a:pPr eaLnBrk="1" hangingPunct="1"/>
            <a:r>
              <a:rPr lang="zh-CN" altLang="zh-CN" b="1" dirty="0" smtClean="0"/>
              <a:t>形式验证方法</a:t>
            </a:r>
            <a:r>
              <a:rPr lang="zh-CN" altLang="zh-CN" dirty="0" smtClean="0"/>
              <a:t>是指通过数学方法证明被验证系统满足系统规范的验证方法。它隐含考虑了所有输入向量和输入向量序列，</a:t>
            </a:r>
            <a:r>
              <a:rPr lang="zh-CN" altLang="en-US" dirty="0" smtClean="0"/>
              <a:t>相较于仿真验证，</a:t>
            </a:r>
            <a:r>
              <a:rPr lang="zh-CN" altLang="zh-CN" b="1" dirty="0" smtClean="0"/>
              <a:t>能够完全证明被验证系统的正确性</a:t>
            </a:r>
            <a:r>
              <a:rPr lang="zh-CN" altLang="zh-CN" dirty="0" smtClean="0"/>
              <a:t>。</a:t>
            </a:r>
            <a:endParaRPr lang="en-US" altLang="zh-CN" dirty="0" smtClean="0"/>
          </a:p>
          <a:p>
            <a:pPr eaLnBrk="1" hangingPunct="1"/>
            <a:endParaRPr lang="en-US" altLang="zh-CN" dirty="0" smtClean="0"/>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D1846BA0-F3B0-44DE-A38F-AB752AC5EC5D}" type="slidenum">
              <a:rPr lang="zh-CN" altLang="en-US" sz="1200" smtClean="0">
                <a:solidFill>
                  <a:srgbClr val="000000"/>
                </a:solidFill>
                <a:ea typeface="宋体" panose="02010600030101010101" pitchFamily="2" charset="-122"/>
              </a:rPr>
              <a:pPr/>
              <a:t>8</a:t>
            </a:fld>
            <a:endParaRPr lang="zh-CN" altLang="en-US" sz="120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184488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image" Target="../media/image14.jpe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fld id="{3D490E1D-9C1F-4DC6-932C-8DE1097262D4}"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Tree>
    <p:extLst>
      <p:ext uri="{BB962C8B-B14F-4D97-AF65-F5344CB8AC3E}">
        <p14:creationId xmlns:p14="http://schemas.microsoft.com/office/powerpoint/2010/main" val="27297860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E2CFC0E9-0F92-4512-BFA1-8C905F680916}"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499357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8653DC2-6B7B-44D5-B4AE-7D935A08F767}"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173268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solidFill>
                  <a:prstClr val="black"/>
                </a:solidFill>
              </a:endParaRPr>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FC15220-E4E6-4A32-BEAE-849A7B93A731}" type="datetime1">
              <a:rPr lang="zh-CN" altLang="en-US" smtClean="0">
                <a:solidFill>
                  <a:prstClr val="white"/>
                </a:solidFill>
              </a:rPr>
              <a:t>2017/3/2</a:t>
            </a:fld>
            <a:endParaRPr lang="zh-CN" altLang="en-US">
              <a:solidFill>
                <a:prstClr val="white"/>
              </a:solidFill>
            </a:endParaRPr>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solidFill>
                  <a:prstClr val="white"/>
                </a:solidFill>
              </a:rPr>
              <a:pPr/>
              <a:t>‹#›</a:t>
            </a:fld>
            <a:endParaRPr lang="zh-CN" altLang="en-US">
              <a:solidFill>
                <a:prstClr val="white"/>
              </a:solidFill>
            </a:endParaRPr>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prstClr val="white"/>
              </a:solidFill>
              <a:latin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26517997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6600CC"/>
                </a:solidFill>
                <a:latin typeface="宋体" panose="02010600030101010101" pitchFamily="2" charset="-122"/>
                <a:ea typeface="宋体" panose="02010600030101010101" pitchFamily="2" charset="-122"/>
              </a:defRPr>
            </a:lvl1pPr>
          </a:lstStyle>
          <a:p>
            <a:r>
              <a:rPr lang="en-US" altLang="zh-CN" dirty="0" smtClean="0"/>
              <a:t>Click to </a:t>
            </a:r>
            <a:r>
              <a:rPr lang="zh-CN" altLang="en-US" dirty="0" smtClean="0"/>
              <a:t>的</a:t>
            </a:r>
            <a:r>
              <a:rPr lang="en-US" altLang="zh-CN" dirty="0" smtClean="0"/>
              <a:t>edit Master title style</a:t>
            </a:r>
            <a:endParaRPr lang="zh-CN" altLang="en-US" dirty="0"/>
          </a:p>
        </p:txBody>
      </p:sp>
      <p:sp>
        <p:nvSpPr>
          <p:cNvPr id="3" name="Content Placeholder 2"/>
          <p:cNvSpPr>
            <a:spLocks noGrp="1"/>
          </p:cNvSpPr>
          <p:nvPr>
            <p:ph idx="1"/>
          </p:nvPr>
        </p:nvSpPr>
        <p:spPr/>
        <p:txBody>
          <a:bodyPr/>
          <a:lstStyle>
            <a:lvl1pPr marL="342900" indent="-342900">
              <a:lnSpc>
                <a:spcPct val="150000"/>
              </a:lnSpc>
              <a:buFont typeface="Wingdings" panose="05000000000000000000" pitchFamily="2" charset="2"/>
              <a:buChar char="Ø"/>
              <a:defRPr sz="2000">
                <a:latin typeface="宋体" panose="02010600030101010101" pitchFamily="2" charset="-122"/>
                <a:ea typeface="宋体" panose="02010600030101010101" pitchFamily="2" charset="-122"/>
                <a:cs typeface="宋体" panose="02010600030101010101" pitchFamily="2" charset="-122"/>
              </a:defRPr>
            </a:lvl1pPr>
            <a:lvl2pPr marL="742950" indent="-285750">
              <a:lnSpc>
                <a:spcPct val="150000"/>
              </a:lnSpc>
              <a:buFont typeface="Wingdings" panose="05000000000000000000" pitchFamily="2" charset="2"/>
              <a:buChar char="p"/>
              <a:defRPr sz="2000">
                <a:solidFill>
                  <a:srgbClr val="0000CC"/>
                </a:solidFill>
                <a:latin typeface="Calibri" pitchFamily="34" charset="0"/>
                <a:ea typeface="楷体" pitchFamily="49" charset="-122"/>
                <a:cs typeface="Calibri" pitchFamily="34" charset="0"/>
              </a:defRPr>
            </a:lvl2pPr>
            <a:lvl3pPr>
              <a:lnSpc>
                <a:spcPct val="150000"/>
              </a:lnSpc>
              <a:defRPr sz="1600">
                <a:latin typeface="Calibri" pitchFamily="34" charset="0"/>
                <a:cs typeface="Calibri" pitchFamily="34" charset="0"/>
              </a:defRPr>
            </a:lvl3pPr>
            <a:lvl4pPr>
              <a:lnSpc>
                <a:spcPct val="150000"/>
              </a:lnSpc>
              <a:defRPr sz="1200">
                <a:latin typeface="Calibri" pitchFamily="34" charset="0"/>
                <a:cs typeface="Calibri" pitchFamily="34" charset="0"/>
              </a:defRPr>
            </a:lvl4pPr>
            <a:lvl5pPr>
              <a:lnSpc>
                <a:spcPct val="150000"/>
              </a:lnSpc>
              <a:defRPr sz="800">
                <a:latin typeface="Calibri" pitchFamily="34" charset="0"/>
                <a:cs typeface="Calibri" pitchFamily="34" charset="0"/>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67D0DE24-2981-4C06-820D-F450FB565731}" type="datetime1">
              <a:rPr lang="zh-CN" altLang="en-US" smtClean="0">
                <a:solidFill>
                  <a:prstClr val="white"/>
                </a:solidFill>
              </a:rPr>
              <a:t>2017/3/2</a:t>
            </a:fld>
            <a:endParaRPr lang="zh-CN" altLang="en-US">
              <a:solidFill>
                <a:prstClr val="white"/>
              </a:solidFill>
            </a:endParaRPr>
          </a:p>
        </p:txBody>
      </p:sp>
      <p:sp>
        <p:nvSpPr>
          <p:cNvPr id="5" name="Footer Placeholder 4"/>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5361444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73A1C5BE-EA57-4C91-97C3-125F9B438A78}" type="datetime1">
              <a:rPr lang="zh-CN" altLang="en-US" smtClean="0">
                <a:solidFill>
                  <a:prstClr val="white"/>
                </a:solidFill>
              </a:rPr>
              <a:t>2017/3/2</a:t>
            </a:fld>
            <a:endParaRPr lang="zh-CN" altLang="en-US">
              <a:solidFill>
                <a:prstClr val="white"/>
              </a:solidFill>
            </a:endParaRPr>
          </a:p>
        </p:txBody>
      </p:sp>
      <p:sp>
        <p:nvSpPr>
          <p:cNvPr id="5" name="Footer Placeholder 4"/>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14777179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436BDA26-2F37-4604-ADDA-E103E3AEFAD0}" type="datetime1">
              <a:rPr lang="zh-CN" altLang="en-US" smtClean="0">
                <a:solidFill>
                  <a:prstClr val="white"/>
                </a:solidFill>
              </a:rPr>
              <a:t>2017/3/2</a:t>
            </a:fld>
            <a:endParaRPr lang="zh-CN" altLang="en-US">
              <a:solidFill>
                <a:prstClr val="white"/>
              </a:solidFill>
            </a:endParaRPr>
          </a:p>
        </p:txBody>
      </p:sp>
      <p:sp>
        <p:nvSpPr>
          <p:cNvPr id="6" name="Footer Placeholder 5"/>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70561983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84151A19-62BC-4515-AE40-F969142FAC14}" type="datetime1">
              <a:rPr lang="zh-CN" altLang="en-US" smtClean="0">
                <a:solidFill>
                  <a:prstClr val="white"/>
                </a:solidFill>
              </a:rPr>
              <a:t>2017/3/2</a:t>
            </a:fld>
            <a:endParaRPr lang="zh-CN" altLang="en-US">
              <a:solidFill>
                <a:prstClr val="white"/>
              </a:solidFill>
            </a:endParaRPr>
          </a:p>
        </p:txBody>
      </p:sp>
      <p:sp>
        <p:nvSpPr>
          <p:cNvPr id="8" name="Footer Placeholder 7"/>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648708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9DB10B4C-6AC2-43F4-A7C0-C59D7003A860}" type="datetime1">
              <a:rPr lang="zh-CN" altLang="en-US" smtClean="0">
                <a:solidFill>
                  <a:prstClr val="white"/>
                </a:solidFill>
              </a:rPr>
              <a:t>2017/3/2</a:t>
            </a:fld>
            <a:endParaRPr lang="zh-CN" altLang="en-US">
              <a:solidFill>
                <a:prstClr val="white"/>
              </a:solidFill>
            </a:endParaRPr>
          </a:p>
        </p:txBody>
      </p:sp>
      <p:sp>
        <p:nvSpPr>
          <p:cNvPr id="4" name="Footer Placeholder 3"/>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05103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5424E18-680E-4903-927A-F768FC910940}" type="datetime1">
              <a:rPr lang="zh-CN" altLang="en-US" smtClean="0">
                <a:solidFill>
                  <a:prstClr val="white"/>
                </a:solidFill>
              </a:rPr>
              <a:t>2017/3/2</a:t>
            </a:fld>
            <a:endParaRPr lang="zh-CN" altLang="en-US">
              <a:solidFill>
                <a:prstClr val="white"/>
              </a:solidFill>
            </a:endParaRPr>
          </a:p>
        </p:txBody>
      </p:sp>
      <p:sp>
        <p:nvSpPr>
          <p:cNvPr id="3" name="Footer Placeholder 2"/>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408255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49604D23-CD11-4D35-BB1A-99B102C041AF}" type="datetime1">
              <a:rPr lang="zh-CN" altLang="en-US" smtClean="0">
                <a:solidFill>
                  <a:prstClr val="white"/>
                </a:solidFill>
              </a:rPr>
              <a:t>2017/3/2</a:t>
            </a:fld>
            <a:endParaRPr lang="zh-CN" altLang="en-US">
              <a:solidFill>
                <a:prstClr val="white"/>
              </a:solidFill>
            </a:endParaRPr>
          </a:p>
        </p:txBody>
      </p:sp>
      <p:sp>
        <p:nvSpPr>
          <p:cNvPr id="6" name="Footer Placeholder 5"/>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79913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504056"/>
          </a:xfrm>
        </p:spPr>
        <p:txBody>
          <a:bodyPr>
            <a:normAutofit/>
          </a:bodyPr>
          <a:lstStyle>
            <a:lvl1pPr>
              <a:defRPr sz="2400"/>
            </a:lvl1pPr>
          </a:lstStyle>
          <a:p>
            <a:r>
              <a:rPr lang="zh-CN" altLang="en-US" dirty="0" smtClean="0"/>
              <a:t>单击此处编辑母版标题样式</a:t>
            </a:r>
            <a:endParaRPr lang="en-US" dirty="0"/>
          </a:p>
        </p:txBody>
      </p:sp>
      <p:sp>
        <p:nvSpPr>
          <p:cNvPr id="3" name="内容占位符 2"/>
          <p:cNvSpPr>
            <a:spLocks noGrp="1"/>
          </p:cNvSpPr>
          <p:nvPr>
            <p:ph idx="1"/>
          </p:nvPr>
        </p:nvSpPr>
        <p:spPr>
          <a:xfrm>
            <a:off x="251520" y="1340768"/>
            <a:ext cx="8640960" cy="4896544"/>
          </a:xfrm>
        </p:spPr>
        <p:txBody>
          <a:bodyPr/>
          <a:lstStyle>
            <a:lvl1pPr>
              <a:lnSpc>
                <a:spcPct val="100000"/>
              </a:lnSpc>
              <a:spcBef>
                <a:spcPts val="600"/>
              </a:spcBef>
              <a:spcAft>
                <a:spcPts val="600"/>
              </a:spcAft>
              <a:defRPr sz="1800"/>
            </a:lvl1pPr>
            <a:lvl2pPr>
              <a:lnSpc>
                <a:spcPct val="100000"/>
              </a:lnSpc>
              <a:spcBef>
                <a:spcPts val="600"/>
              </a:spcBef>
              <a:spcAft>
                <a:spcPts val="600"/>
              </a:spcAft>
              <a:defRPr sz="1600"/>
            </a:lvl2pPr>
            <a:lvl3pPr>
              <a:lnSpc>
                <a:spcPct val="100000"/>
              </a:lnSpc>
              <a:spcBef>
                <a:spcPts val="600"/>
              </a:spcBef>
              <a:spcAft>
                <a:spcPts val="600"/>
              </a:spcAft>
              <a:defRPr sz="1400"/>
            </a:lvl3pPr>
            <a:lvl4pPr>
              <a:lnSpc>
                <a:spcPct val="100000"/>
              </a:lnSpc>
              <a:spcBef>
                <a:spcPts val="600"/>
              </a:spcBef>
              <a:spcAft>
                <a:spcPts val="600"/>
              </a:spcAft>
              <a:defRPr sz="1200"/>
            </a:lvl4pPr>
            <a:lvl5pPr>
              <a:lnSpc>
                <a:spcPct val="100000"/>
              </a:lnSpc>
              <a:spcBef>
                <a:spcPts val="600"/>
              </a:spcBef>
              <a:spcAft>
                <a:spcPts val="600"/>
              </a:spcAft>
              <a:defRPr sz="1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8" name="日期占位符 7"/>
          <p:cNvSpPr>
            <a:spLocks noGrp="1"/>
          </p:cNvSpPr>
          <p:nvPr>
            <p:ph type="dt" sz="half" idx="10"/>
          </p:nvPr>
        </p:nvSpPr>
        <p:spPr/>
        <p:txBody>
          <a:bodyPr/>
          <a:lstStyle/>
          <a:p>
            <a:fld id="{9535D6D3-3700-4DD3-8790-D70B1C80E268}" type="datetime1">
              <a:rPr lang="zh-CN" altLang="en-US" smtClean="0"/>
              <a:t>2017/3/2</a:t>
            </a:fld>
            <a:endParaRPr lang="zh-CN" altLang="en-US"/>
          </a:p>
        </p:txBody>
      </p:sp>
      <p:sp>
        <p:nvSpPr>
          <p:cNvPr id="9" name="灯片编号占位符 8"/>
          <p:cNvSpPr>
            <a:spLocks noGrp="1"/>
          </p:cNvSpPr>
          <p:nvPr>
            <p:ph type="sldNum" sz="quarter" idx="11"/>
          </p:nvPr>
        </p:nvSpPr>
        <p:spPr>
          <a:xfrm>
            <a:off x="7452320" y="6356350"/>
            <a:ext cx="1234480" cy="365125"/>
          </a:xfrm>
        </p:spPr>
        <p:txBody>
          <a:bodyPr/>
          <a:lstStyle/>
          <a:p>
            <a:fld id="{0C913308-F349-4B6D-A68A-DD1791B4A57B}" type="slidenum">
              <a:rPr lang="zh-CN" altLang="en-US" smtClean="0"/>
              <a:pPr/>
              <a:t>‹#›</a:t>
            </a:fld>
            <a:endParaRPr lang="zh-CN" altLang="en-US" dirty="0"/>
          </a:p>
        </p:txBody>
      </p:sp>
      <p:sp>
        <p:nvSpPr>
          <p:cNvPr id="10" name="页脚占位符 9"/>
          <p:cNvSpPr>
            <a:spLocks noGrp="1"/>
          </p:cNvSpPr>
          <p:nvPr>
            <p:ph type="ftr" sz="quarter" idx="12"/>
          </p:nvPr>
        </p:nvSpPr>
        <p:spPr>
          <a:xfrm>
            <a:off x="3945632" y="6356350"/>
            <a:ext cx="3349352" cy="365125"/>
          </a:xfrm>
        </p:spPr>
        <p:txBody>
          <a:bodyPr/>
          <a:lstStyle/>
          <a:p>
            <a:r>
              <a:rPr lang="en-US" altLang="zh-CN" smtClean="0"/>
              <a:t>CPU</a:t>
            </a:r>
            <a:r>
              <a:rPr lang="zh-CN" altLang="en-US" smtClean="0"/>
              <a:t>流水线结构建模、形式验证及代码生成与实现</a:t>
            </a:r>
            <a:endParaRPr lang="zh-CN" altLang="en-US" dirty="0"/>
          </a:p>
        </p:txBody>
      </p:sp>
      <p:cxnSp>
        <p:nvCxnSpPr>
          <p:cNvPr id="5" name="直接连接符 4"/>
          <p:cNvCxnSpPr/>
          <p:nvPr userDrawn="1"/>
        </p:nvCxnSpPr>
        <p:spPr>
          <a:xfrm>
            <a:off x="-1" y="1124744"/>
            <a:ext cx="9144000"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235605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F8BD91EC-2735-456D-8DF6-857C8A9163A1}" type="datetime1">
              <a:rPr lang="zh-CN" altLang="en-US" smtClean="0">
                <a:solidFill>
                  <a:prstClr val="white"/>
                </a:solidFill>
              </a:rPr>
              <a:t>2017/3/2</a:t>
            </a:fld>
            <a:endParaRPr lang="zh-CN" altLang="en-US">
              <a:solidFill>
                <a:prstClr val="white"/>
              </a:solidFill>
            </a:endParaRPr>
          </a:p>
        </p:txBody>
      </p:sp>
      <p:sp>
        <p:nvSpPr>
          <p:cNvPr id="6" name="Footer Placeholder 5"/>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9303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D3E5E50-E031-451C-87FF-015C2E7FD574}" type="datetime1">
              <a:rPr lang="zh-CN" altLang="en-US" smtClean="0">
                <a:solidFill>
                  <a:prstClr val="white"/>
                </a:solidFill>
              </a:rPr>
              <a:t>2017/3/2</a:t>
            </a:fld>
            <a:endParaRPr lang="zh-CN" altLang="en-US">
              <a:solidFill>
                <a:prstClr val="white"/>
              </a:solidFill>
            </a:endParaRPr>
          </a:p>
        </p:txBody>
      </p:sp>
      <p:sp>
        <p:nvSpPr>
          <p:cNvPr id="5" name="Footer Placeholder 4"/>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370026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5888D53F-5F8E-440D-A361-437D306E1AA2}" type="datetime1">
              <a:rPr lang="zh-CN" altLang="en-US" smtClean="0">
                <a:solidFill>
                  <a:prstClr val="white"/>
                </a:solidFill>
              </a:rPr>
              <a:t>2017/3/2</a:t>
            </a:fld>
            <a:endParaRPr lang="zh-CN" altLang="en-US">
              <a:solidFill>
                <a:prstClr val="white"/>
              </a:solidFill>
            </a:endParaRPr>
          </a:p>
        </p:txBody>
      </p:sp>
      <p:sp>
        <p:nvSpPr>
          <p:cNvPr id="5" name="Footer Placeholder 4"/>
          <p:cNvSpPr>
            <a:spLocks noGrp="1"/>
          </p:cNvSpPr>
          <p:nvPr>
            <p:ph type="ftr" sz="quarter" idx="11"/>
          </p:nvPr>
        </p:nvSpPr>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9582438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69EF5CE6-158B-4AFE-A2C8-E3D7112FA8B9}" type="datetime1">
              <a:rPr lang="zh-CN" altLang="en-US" smtClean="0">
                <a:solidFill>
                  <a:prstClr val="white"/>
                </a:solidFill>
              </a:rPr>
              <a:t>2017/3/2</a:t>
            </a:fld>
            <a:endParaRPr lang="zh-CN" altLang="en-US">
              <a:solidFill>
                <a:prstClr val="white"/>
              </a:solidFill>
            </a:endParaRPr>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962351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166"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solidFill>
                <a:prstClr val="black"/>
              </a:solidFill>
            </a:endParaRPr>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solidFill>
                <a:prstClr val="black"/>
              </a:solidFill>
            </a:endParaRPr>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prstClr val="white"/>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fld id="{AFA8BEAD-AC8D-4975-8883-385D4EE9318D}" type="datetime1">
              <a:rPr lang="zh-CN" altLang="en-US" smtClean="0">
                <a:solidFill>
                  <a:prstClr val="white"/>
                </a:solidFill>
              </a:rPr>
              <a:t>2017/3/2</a:t>
            </a:fld>
            <a:endParaRPr lang="en-US" altLang="zh-CN">
              <a:solidFill>
                <a:prstClr val="white"/>
              </a:solidFill>
            </a:endParaRPr>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r>
              <a:rPr lang="en-US" altLang="zh-CN" smtClean="0">
                <a:solidFill>
                  <a:prstClr val="white"/>
                </a:solidFill>
              </a:rPr>
              <a:t>CPU</a:t>
            </a:r>
            <a:r>
              <a:rPr lang="zh-CN" altLang="en-US" smtClean="0">
                <a:solidFill>
                  <a:prstClr val="white"/>
                </a:solidFill>
              </a:rPr>
              <a:t>流水线结构建模、形式验证及代码生成与实现</a:t>
            </a:r>
            <a:endParaRPr lang="en-US" altLang="zh-CN">
              <a:solidFill>
                <a:prstClr val="white"/>
              </a:solidFill>
            </a:endParaRPr>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solidFill>
                  <a:prstClr val="white"/>
                </a:solidFill>
              </a:rPr>
              <a:pPr>
                <a:defRPr/>
              </a:pPr>
              <a:t>‹#›</a:t>
            </a:fld>
            <a:endParaRPr lang="en-US" altLang="zh-CN">
              <a:solidFill>
                <a:prstClr val="white"/>
              </a:solidFill>
            </a:endParaRPr>
          </a:p>
        </p:txBody>
      </p:sp>
    </p:spTree>
    <p:extLst>
      <p:ext uri="{BB962C8B-B14F-4D97-AF65-F5344CB8AC3E}">
        <p14:creationId xmlns:p14="http://schemas.microsoft.com/office/powerpoint/2010/main" val="20897520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prstClr val="black"/>
              </a:solidFill>
            </a:endParaRPr>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solidFill>
                <a:prstClr val="black"/>
              </a:solidFill>
            </a:endParaRPr>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prstClr val="black"/>
              </a:solidFill>
            </a:endParaRPr>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152638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490E1D-9C1F-4DC6-932C-8DE1097262D4}"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7D9E6057-D257-4133-82A5-24EBA9546D01}" type="slidenum">
              <a:rPr lang="zh-CN" altLang="en-US" smtClean="0"/>
              <a:t>‹#›</a:t>
            </a:fld>
            <a:endParaRPr lang="zh-CN" altLang="en-US"/>
          </a:p>
        </p:txBody>
      </p:sp>
    </p:spTree>
    <p:extLst>
      <p:ext uri="{BB962C8B-B14F-4D97-AF65-F5344CB8AC3E}">
        <p14:creationId xmlns:p14="http://schemas.microsoft.com/office/powerpoint/2010/main" val="29335915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35D6D3-3700-4DD3-8790-D70B1C80E268}"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1" y="1124744"/>
            <a:ext cx="9144000"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342893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8CE271-01DD-4452-BE50-4CFAF74E861C}"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57243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D58717-A003-46B8-A915-7D0CB230F99E}"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4326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8CE271-01DD-4452-BE50-4CFAF74E861C}"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118467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BC3342-2BE0-4A0C-AF0C-B8C8A69D13E6}" type="datetime1">
              <a:rPr lang="zh-CN" altLang="en-US" smtClean="0"/>
              <a:t>2017/3/2</a:t>
            </a:fld>
            <a:endParaRPr lang="zh-CN" altLang="en-US"/>
          </a:p>
        </p:txBody>
      </p:sp>
      <p:sp>
        <p:nvSpPr>
          <p:cNvPr id="8" name="页脚占位符 7"/>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14363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3990F4-E9DC-4E60-83D8-531F77201CE5}" type="datetime1">
              <a:rPr lang="zh-CN" altLang="en-US" smtClean="0"/>
              <a:t>2017/3/2</a:t>
            </a:fld>
            <a:endParaRPr lang="zh-CN" altLang="en-US"/>
          </a:p>
        </p:txBody>
      </p:sp>
      <p:sp>
        <p:nvSpPr>
          <p:cNvPr id="4" name="页脚占位符 3"/>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431897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852D9-803F-4524-A10E-7A55E3E71121}" type="datetime1">
              <a:rPr lang="zh-CN" altLang="en-US" smtClean="0"/>
              <a:t>2017/3/2</a:t>
            </a:fld>
            <a:endParaRPr lang="zh-CN" altLang="en-US"/>
          </a:p>
        </p:txBody>
      </p:sp>
      <p:sp>
        <p:nvSpPr>
          <p:cNvPr id="3" name="页脚占位符 2"/>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872506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2292B1-E53E-4F82-9388-0C927FDBAAF9}"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57802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CA4D0D-B6EE-4CE6-8E0C-4B93C6379A73}"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07988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CFC0E9-0F92-4512-BFA1-8C905F680916}"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41967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44E06-6F23-4B4B-BFD2-207818A69428}"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23117026"/>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490E1D-9C1F-4DC6-932C-8DE1097262D4}"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7D9E6057-D257-4133-82A5-24EBA9546D01}" type="slidenum">
              <a:rPr lang="zh-CN" altLang="en-US" smtClean="0"/>
              <a:t>‹#›</a:t>
            </a:fld>
            <a:endParaRPr lang="zh-CN" altLang="en-US"/>
          </a:p>
        </p:txBody>
      </p:sp>
    </p:spTree>
    <p:extLst>
      <p:ext uri="{BB962C8B-B14F-4D97-AF65-F5344CB8AC3E}">
        <p14:creationId xmlns:p14="http://schemas.microsoft.com/office/powerpoint/2010/main" val="2316596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35D6D3-3700-4DD3-8790-D70B1C80E268}"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1" y="1124744"/>
            <a:ext cx="9144000"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6596568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8CE271-01DD-4452-BE50-4CFAF74E861C}"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738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02D58717-A003-46B8-A915-7D0CB230F99E}"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1913469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D58717-A003-46B8-A915-7D0CB230F99E}"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5333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BC3342-2BE0-4A0C-AF0C-B8C8A69D13E6}" type="datetime1">
              <a:rPr lang="zh-CN" altLang="en-US" smtClean="0"/>
              <a:t>2017/3/2</a:t>
            </a:fld>
            <a:endParaRPr lang="zh-CN" altLang="en-US"/>
          </a:p>
        </p:txBody>
      </p:sp>
      <p:sp>
        <p:nvSpPr>
          <p:cNvPr id="8" name="页脚占位符 7"/>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823431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3990F4-E9DC-4E60-83D8-531F77201CE5}" type="datetime1">
              <a:rPr lang="zh-CN" altLang="en-US" smtClean="0"/>
              <a:t>2017/3/2</a:t>
            </a:fld>
            <a:endParaRPr lang="zh-CN" altLang="en-US"/>
          </a:p>
        </p:txBody>
      </p:sp>
      <p:sp>
        <p:nvSpPr>
          <p:cNvPr id="4" name="页脚占位符 3"/>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331681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852D9-803F-4524-A10E-7A55E3E71121}" type="datetime1">
              <a:rPr lang="zh-CN" altLang="en-US" smtClean="0"/>
              <a:t>2017/3/2</a:t>
            </a:fld>
            <a:endParaRPr lang="zh-CN" altLang="en-US"/>
          </a:p>
        </p:txBody>
      </p:sp>
      <p:sp>
        <p:nvSpPr>
          <p:cNvPr id="3" name="页脚占位符 2"/>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01977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2292B1-E53E-4F82-9388-0C927FDBAAF9}"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91947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CA4D0D-B6EE-4CE6-8E0C-4B93C6379A73}"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230872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CFC0E9-0F92-4512-BFA1-8C905F680916}"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24305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44E06-6F23-4B4B-BFD2-207818A69428}" type="datetime1">
              <a:rPr lang="zh-CN" altLang="en-US" smtClean="0"/>
              <a:t>2017/3/2</a:t>
            </a:fld>
            <a:endParaRPr lang="zh-CN" altLang="en-US"/>
          </a:p>
        </p:txBody>
      </p:sp>
      <p:sp>
        <p:nvSpPr>
          <p:cNvPr id="5" name="页脚占位符 4"/>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3670783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CEBC3342-2BE0-4A0C-AF0C-B8C8A69D13E6}" type="datetime1">
              <a:rPr lang="zh-CN" altLang="en-US" smtClean="0"/>
              <a:t>2017/3/2</a:t>
            </a:fld>
            <a:endParaRPr lang="zh-CN" altLang="en-US"/>
          </a:p>
        </p:txBody>
      </p:sp>
      <p:sp>
        <p:nvSpPr>
          <p:cNvPr id="8" name="页脚占位符 7"/>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0037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353990F4-E9DC-4E60-83D8-531F77201CE5}" type="datetime1">
              <a:rPr lang="zh-CN" altLang="en-US" smtClean="0"/>
              <a:t>2017/3/2</a:t>
            </a:fld>
            <a:endParaRPr lang="zh-CN" altLang="en-US"/>
          </a:p>
        </p:txBody>
      </p:sp>
      <p:sp>
        <p:nvSpPr>
          <p:cNvPr id="4" name="页脚占位符 3"/>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012077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852D9-803F-4524-A10E-7A55E3E71121}" type="datetime1">
              <a:rPr lang="zh-CN" altLang="en-US" smtClean="0"/>
              <a:t>2017/3/2</a:t>
            </a:fld>
            <a:endParaRPr lang="zh-CN" altLang="en-US"/>
          </a:p>
        </p:txBody>
      </p:sp>
      <p:sp>
        <p:nvSpPr>
          <p:cNvPr id="3" name="页脚占位符 2"/>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2117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2292B1-E53E-4F82-9388-0C927FDBAAF9}"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18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CA4D0D-B6EE-4CE6-8E0C-4B93C6379A73}" type="datetime1">
              <a:rPr lang="zh-CN" altLang="en-US" smtClean="0"/>
              <a:t>2017/3/2</a:t>
            </a:fld>
            <a:endParaRPr lang="zh-CN" altLang="en-US"/>
          </a:p>
        </p:txBody>
      </p:sp>
      <p:sp>
        <p:nvSpPr>
          <p:cNvPr id="6" name="页脚占位符 5"/>
          <p:cNvSpPr>
            <a:spLocks noGrp="1"/>
          </p:cNvSpPr>
          <p:nvPr>
            <p:ph type="ftr" sz="quarter" idx="11"/>
          </p:nvPr>
        </p:nvSpPr>
        <p:spPr/>
        <p:txBody>
          <a:bodyPr/>
          <a:lstStyle/>
          <a:p>
            <a:r>
              <a:rPr lang="en-US" altLang="zh-CN" smtClean="0"/>
              <a:t>CPU</a:t>
            </a:r>
            <a:r>
              <a:rPr lang="zh-CN" altLang="en-US" smtClean="0"/>
              <a:t>流水线结构建模、形式验证及代码生成与实现</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06406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4.png"/><Relationship Id="rId3" Type="http://schemas.openxmlformats.org/officeDocument/2006/relationships/slideLayout" Target="../slideLayouts/slideLayout14.xml"/><Relationship Id="rId21" Type="http://schemas.openxmlformats.org/officeDocument/2006/relationships/image" Target="../media/image9.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6.png"/><Relationship Id="rId2" Type="http://schemas.openxmlformats.org/officeDocument/2006/relationships/slideLayout" Target="../slideLayouts/slideLayout13.xml"/><Relationship Id="rId16" Type="http://schemas.openxmlformats.org/officeDocument/2006/relationships/image" Target="../media/image5.png"/><Relationship Id="rId20"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image" Target="../media/image7.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35568" y="2190749"/>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44E06-6F23-4B4B-BFD2-207818A69428}" type="datetime1">
              <a:rPr lang="zh-CN" altLang="en-US" smtClean="0"/>
              <a:t>2017/3/2</a:t>
            </a:fld>
            <a:endParaRPr lang="zh-CN" altLang="en-US"/>
          </a:p>
        </p:txBody>
      </p:sp>
      <p:sp>
        <p:nvSpPr>
          <p:cNvPr id="5" name="页脚占位符 4"/>
          <p:cNvSpPr>
            <a:spLocks noGrp="1"/>
          </p:cNvSpPr>
          <p:nvPr>
            <p:ph type="ftr" sz="quarter" idx="3"/>
          </p:nvPr>
        </p:nvSpPr>
        <p:spPr>
          <a:xfrm>
            <a:off x="3203848" y="6347478"/>
            <a:ext cx="32480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4052710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17410136-F7B5-4512-BE6E-3614359349C6}" type="datetime1">
              <a:rPr lang="zh-CN" altLang="en-US" smtClean="0">
                <a:solidFill>
                  <a:prstClr val="white"/>
                </a:solidFill>
              </a:rPr>
              <a:t>2017/3/2</a:t>
            </a:fld>
            <a:endParaRPr lang="zh-CN" altLang="en-US">
              <a:solidFill>
                <a:prstClr val="white"/>
              </a:solidFill>
            </a:endParaRPr>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r>
              <a:rPr lang="en-US" altLang="zh-CN" smtClean="0">
                <a:solidFill>
                  <a:prstClr val="white"/>
                </a:solidFill>
              </a:rPr>
              <a:t>CPU</a:t>
            </a:r>
            <a:r>
              <a:rPr lang="zh-CN" altLang="en-US" smtClean="0">
                <a:solidFill>
                  <a:prstClr val="white"/>
                </a:solidFill>
              </a:rPr>
              <a:t>流水线结构建模、形式验证及代码生成与实现</a:t>
            </a:r>
            <a:endParaRPr lang="zh-CN" altLang="en-US">
              <a:solidFill>
                <a:prstClr val="white"/>
              </a:solidFill>
            </a:endParaRPr>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solidFill>
                  <a:prstClr val="white"/>
                </a:solidFill>
              </a:rPr>
              <a:pPr/>
              <a:t>‹#›</a:t>
            </a:fld>
            <a:endParaRPr lang="zh-CN" altLang="en-US">
              <a:solidFill>
                <a:prstClr val="white"/>
              </a:solidFill>
            </a:endParaRPr>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11022073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hf hd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944E06-6F23-4B4B-BFD2-207818A69428}" type="datetime1">
              <a:rPr lang="zh-CN" altLang="en-US" smtClean="0"/>
              <a:t>2017/3/2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2182813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944E06-6F23-4B4B-BFD2-207818A69428}" type="datetime1">
              <a:rPr lang="zh-CN" altLang="en-US" smtClean="0"/>
              <a:t>2017/3/2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smtClean="0"/>
              <a:t>CPU</a:t>
            </a:r>
            <a:r>
              <a:rPr lang="zh-CN" altLang="en-US" smtClean="0"/>
              <a:t>流水线结构建模、形式验证及代码生成与实现</a:t>
            </a:r>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066253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emf"/><Relationship Id="rId5" Type="http://schemas.openxmlformats.org/officeDocument/2006/relationships/package" Target="../embeddings/Microsoft_Visio___1.vsdx"/><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0.wmf"/><Relationship Id="rId2" Type="http://schemas.openxmlformats.org/officeDocument/2006/relationships/slideLayout" Target="../slideLayouts/slideLayout38.xml"/><Relationship Id="rId1" Type="http://schemas.openxmlformats.org/officeDocument/2006/relationships/vmlDrawing" Target="../drawings/vmlDrawing3.vml"/><Relationship Id="rId6" Type="http://schemas.openxmlformats.org/officeDocument/2006/relationships/package" Target="../embeddings/Microsoft_Word___2.docx"/><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5.emf"/><Relationship Id="rId4" Type="http://schemas.openxmlformats.org/officeDocument/2006/relationships/package" Target="../embeddings/Microsoft_Visio___3.vsdx"/></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wmf"/><Relationship Id="rId5" Type="http://schemas.openxmlformats.org/officeDocument/2006/relationships/package" Target="../embeddings/Microsoft_Word___5.docx"/><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5949172" y="4365104"/>
            <a:ext cx="3163888" cy="1374775"/>
          </a:xfrm>
        </p:spPr>
        <p:txBody>
          <a:bodyPr/>
          <a:lstStyle/>
          <a:p>
            <a:pPr>
              <a:lnSpc>
                <a:spcPct val="150000"/>
              </a:lnSpc>
              <a:spcBef>
                <a:spcPct val="0"/>
              </a:spcBef>
            </a:pPr>
            <a:r>
              <a:rPr lang="zh-CN" altLang="en-US" kern="1200" dirty="0" smtClean="0">
                <a:latin typeface="楷体" pitchFamily="49" charset="-122"/>
                <a:ea typeface="楷体" pitchFamily="49" charset="-122"/>
              </a:rPr>
              <a:t>导师：韩  军 教授</a:t>
            </a:r>
            <a:endParaRPr lang="en-US" altLang="zh-CN" kern="1200" dirty="0">
              <a:latin typeface="楷体" pitchFamily="49" charset="-122"/>
              <a:ea typeface="楷体" pitchFamily="49" charset="-122"/>
            </a:endParaRPr>
          </a:p>
          <a:p>
            <a:pPr>
              <a:lnSpc>
                <a:spcPct val="150000"/>
              </a:lnSpc>
              <a:spcBef>
                <a:spcPct val="0"/>
              </a:spcBef>
            </a:pPr>
            <a:r>
              <a:rPr lang="zh-CN" altLang="en-US" kern="1200" dirty="0" smtClean="0">
                <a:latin typeface="楷体" pitchFamily="49" charset="-122"/>
                <a:ea typeface="楷体" pitchFamily="49" charset="-122"/>
              </a:rPr>
              <a:t>学生：</a:t>
            </a:r>
            <a:r>
              <a:rPr lang="zh-CN" altLang="en-US" kern="1200" dirty="0">
                <a:latin typeface="楷体" pitchFamily="49" charset="-122"/>
                <a:ea typeface="楷体" pitchFamily="49" charset="-122"/>
              </a:rPr>
              <a:t>郭帅彬</a:t>
            </a:r>
            <a:endParaRPr lang="en-US" altLang="zh-CN" kern="1200" dirty="0" smtClean="0">
              <a:latin typeface="楷体" pitchFamily="49" charset="-122"/>
              <a:ea typeface="楷体" pitchFamily="49" charset="-122"/>
            </a:endParaRPr>
          </a:p>
          <a:p>
            <a:pPr>
              <a:lnSpc>
                <a:spcPct val="150000"/>
              </a:lnSpc>
              <a:spcBef>
                <a:spcPct val="0"/>
              </a:spcBef>
            </a:pPr>
            <a:r>
              <a:rPr lang="zh-CN" altLang="en-US" kern="1200" dirty="0" smtClean="0">
                <a:latin typeface="楷体" pitchFamily="49" charset="-122"/>
                <a:ea typeface="楷体" pitchFamily="49" charset="-122"/>
              </a:rPr>
              <a:t>学</a:t>
            </a:r>
            <a:r>
              <a:rPr lang="zh-CN" altLang="en-US" kern="1200" dirty="0">
                <a:latin typeface="楷体" pitchFamily="49" charset="-122"/>
                <a:ea typeface="楷体" pitchFamily="49" charset="-122"/>
              </a:rPr>
              <a:t>号</a:t>
            </a:r>
            <a:r>
              <a:rPr lang="zh-CN" altLang="en-US" kern="1200" dirty="0" smtClean="0">
                <a:latin typeface="楷体" pitchFamily="49" charset="-122"/>
                <a:ea typeface="楷体" pitchFamily="49" charset="-122"/>
              </a:rPr>
              <a:t>：</a:t>
            </a:r>
            <a:r>
              <a:rPr lang="en-US" altLang="zh-CN" kern="1200" dirty="0" smtClean="0">
                <a:latin typeface="Calibri" pitchFamily="34" charset="0"/>
                <a:ea typeface="楷体" pitchFamily="49" charset="-122"/>
                <a:cs typeface="Times New Roman" pitchFamily="18" charset="0"/>
              </a:rPr>
              <a:t>SY1406302</a:t>
            </a:r>
            <a:endParaRPr lang="en-US" altLang="zh-CN" kern="1200" dirty="0">
              <a:latin typeface="Calibri" pitchFamily="34" charset="0"/>
              <a:ea typeface="楷体" pitchFamily="49" charset="-122"/>
              <a:cs typeface="Times New Roman" pitchFamily="18" charset="0"/>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115616"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endParaRPr lang="en-US" altLang="zh-CN" kern="0" dirty="0" smtClean="0"/>
          </a:p>
          <a:p>
            <a:r>
              <a:rPr lang="en-US" altLang="zh-CN" kern="0" dirty="0" smtClean="0"/>
              <a:t>CPU</a:t>
            </a:r>
            <a:r>
              <a:rPr lang="zh-CN" altLang="en-US" kern="0" dirty="0" smtClean="0"/>
              <a:t>流水线结构建模、形式验证及</a:t>
            </a:r>
            <a:endParaRPr lang="en-US" altLang="zh-CN" kern="0" dirty="0" smtClean="0"/>
          </a:p>
          <a:p>
            <a:r>
              <a:rPr lang="zh-CN" altLang="en-US" kern="0" dirty="0" smtClean="0"/>
              <a:t>代码生成与实现</a:t>
            </a:r>
            <a:endParaRPr lang="zh-CN" altLang="en-US" kern="0" dirty="0"/>
          </a:p>
        </p:txBody>
      </p:sp>
      <p:sp>
        <p:nvSpPr>
          <p:cNvPr id="2" name="页脚占位符 1"/>
          <p:cNvSpPr>
            <a:spLocks noGrp="1"/>
          </p:cNvSpPr>
          <p:nvPr>
            <p:ph type="ftr" sz="quarter" idx="11"/>
          </p:nvPr>
        </p:nvSpPr>
        <p:spPr/>
        <p:txBody>
          <a:bodyPr/>
          <a:lstStyle/>
          <a:p>
            <a:pPr>
              <a:defRPr/>
            </a:pPr>
            <a:r>
              <a:rPr lang="en-US" altLang="zh-CN" smtClean="0">
                <a:solidFill>
                  <a:prstClr val="white"/>
                </a:solidFill>
              </a:rPr>
              <a:t>CPU</a:t>
            </a:r>
            <a:r>
              <a:rPr lang="zh-CN" altLang="en-US" smtClean="0">
                <a:solidFill>
                  <a:prstClr val="white"/>
                </a:solidFill>
              </a:rPr>
              <a:t>流水线结构建模、形式验证及代码生成与实现</a:t>
            </a:r>
            <a:endParaRPr lang="en-US" altLang="zh-CN">
              <a:solidFill>
                <a:prstClr val="white"/>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0</a:t>
            </a:fld>
            <a:endParaRPr lang="en-US" altLang="zh-CN">
              <a:solidFill>
                <a:prstClr val="white"/>
              </a:solidFill>
            </a:endParaRPr>
          </a:p>
        </p:txBody>
      </p:sp>
    </p:spTree>
    <p:extLst>
      <p:ext uri="{BB962C8B-B14F-4D97-AF65-F5344CB8AC3E}">
        <p14:creationId xmlns:p14="http://schemas.microsoft.com/office/powerpoint/2010/main" val="1591712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CPU</a:t>
            </a:r>
            <a:r>
              <a:rPr lang="zh-CN" altLang="en-US" dirty="0"/>
              <a:t>流水线结构建模、形式验证</a:t>
            </a:r>
            <a:r>
              <a:rPr lang="zh-CN" altLang="en-US" dirty="0" smtClean="0"/>
              <a:t>及代码生成</a:t>
            </a:r>
            <a:r>
              <a:rPr lang="zh-CN" altLang="en-US" dirty="0"/>
              <a:t>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9</a:t>
            </a:fld>
            <a:endParaRPr lang="zh-CN" altLang="en-US"/>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9" name="内容占位符 2"/>
          <p:cNvSpPr txBox="1">
            <a:spLocks/>
          </p:cNvSpPr>
          <p:nvPr/>
        </p:nvSpPr>
        <p:spPr>
          <a:xfrm>
            <a:off x="2949872" y="1916832"/>
            <a:ext cx="5119688" cy="3254375"/>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Font typeface="Arial" pitchFamily="34" charset="0"/>
              <a:buChar char="•"/>
              <a:defRPr sz="1800" kern="1200">
                <a:solidFill>
                  <a:schemeClr val="tx1"/>
                </a:solidFill>
                <a:latin typeface="+mn-lt"/>
                <a:ea typeface="+mn-ea"/>
                <a:cs typeface="+mn-cs"/>
              </a:defRPr>
            </a:lvl1pPr>
            <a:lvl2pPr marL="576000" indent="-285750" algn="l" defTabSz="914400" rtl="0" eaLnBrk="1" latinLnBrk="0" hangingPunct="1">
              <a:lnSpc>
                <a:spcPct val="100000"/>
              </a:lnSpc>
              <a:spcBef>
                <a:spcPts val="600"/>
              </a:spcBef>
              <a:spcAft>
                <a:spcPts val="600"/>
              </a:spcAft>
              <a:buFont typeface="Arial" pitchFamily="34" charset="0"/>
              <a:buChar char="–"/>
              <a:defRPr sz="1600" kern="1200">
                <a:solidFill>
                  <a:schemeClr val="tx1"/>
                </a:solidFill>
                <a:latin typeface="宋体" pitchFamily="2" charset="-122"/>
                <a:ea typeface="宋体" pitchFamily="2" charset="-122"/>
                <a:cs typeface="+mn-cs"/>
              </a:defRPr>
            </a:lvl2pPr>
            <a:lvl3pPr marL="1008000" indent="-228600" algn="l" defTabSz="914400" rtl="0" eaLnBrk="1" latinLnBrk="0" hangingPunct="1">
              <a:lnSpc>
                <a:spcPct val="100000"/>
              </a:lnSpc>
              <a:spcBef>
                <a:spcPts val="600"/>
              </a:spcBef>
              <a:spcAft>
                <a:spcPts val="600"/>
              </a:spcAft>
              <a:buFont typeface="Arial" pitchFamily="34" charset="0"/>
              <a:buChar char="•"/>
              <a:defRPr sz="1400" kern="1200">
                <a:solidFill>
                  <a:schemeClr val="tx1"/>
                </a:solidFill>
                <a:latin typeface="宋体" pitchFamily="2" charset="-122"/>
                <a:ea typeface="宋体" pitchFamily="2" charset="-122"/>
                <a:cs typeface="+mn-cs"/>
              </a:defRPr>
            </a:lvl3pPr>
            <a:lvl4pPr marL="1296000" indent="-228600" algn="l" defTabSz="914400" rtl="0" eaLnBrk="1" latinLnBrk="0" hangingPunct="1">
              <a:lnSpc>
                <a:spcPct val="100000"/>
              </a:lnSpc>
              <a:spcBef>
                <a:spcPts val="600"/>
              </a:spcBef>
              <a:spcAft>
                <a:spcPts val="600"/>
              </a:spcAft>
              <a:buFont typeface="Arial" pitchFamily="34" charset="0"/>
              <a:buChar char="–"/>
              <a:defRPr sz="1200" kern="1200">
                <a:solidFill>
                  <a:schemeClr val="tx1"/>
                </a:solidFill>
                <a:latin typeface="宋体" pitchFamily="2" charset="-122"/>
                <a:ea typeface="宋体" pitchFamily="2" charset="-122"/>
                <a:cs typeface="+mn-cs"/>
              </a:defRPr>
            </a:lvl4pPr>
            <a:lvl5pPr marL="1548000" indent="-228600" algn="l" defTabSz="914400" rtl="0" eaLnBrk="1" latinLnBrk="0" hangingPunct="1">
              <a:lnSpc>
                <a:spcPct val="100000"/>
              </a:lnSpc>
              <a:spcBef>
                <a:spcPts val="600"/>
              </a:spcBef>
              <a:spcAft>
                <a:spcPts val="600"/>
              </a:spcAft>
              <a:buFont typeface="Arial" pitchFamily="34" charset="0"/>
              <a:buChar char="»"/>
              <a:defRPr sz="10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课题背景和意义</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国内外研究现状</a:t>
            </a:r>
            <a:endParaRPr lang="en-US" altLang="zh-CN" sz="2600" dirty="0" smtClean="0">
              <a:latin typeface="STFangsong" charset="-122"/>
              <a:ea typeface="STFangsong" charset="-122"/>
              <a:cs typeface="STFangsong" charset="-122"/>
            </a:endParaRPr>
          </a:p>
          <a:p>
            <a:pPr marL="514350" indent="-514350">
              <a:buFont typeface="华文中宋" panose="02010600040101010101" pitchFamily="2" charset="-122"/>
              <a:buAutoNum type="arabicPeriod"/>
            </a:pPr>
            <a:r>
              <a:rPr lang="zh-CN" altLang="en-US" sz="2600" b="1" dirty="0" smtClean="0">
                <a:solidFill>
                  <a:srgbClr val="0070C0"/>
                </a:solidFill>
                <a:latin typeface="STFangsong" charset="-122"/>
                <a:ea typeface="STFangsong" charset="-122"/>
                <a:cs typeface="STFangsong" charset="-122"/>
              </a:rPr>
              <a:t>研究目标与内容</a:t>
            </a:r>
            <a:endParaRPr lang="zh-CN" altLang="en-US" sz="2600" b="1" dirty="0" smtClean="0">
              <a:latin typeface="STFangsong" charset="-122"/>
              <a:ea typeface="STFangsong" charset="-122"/>
              <a:cs typeface="STFangsong" charset="-122"/>
            </a:endParaRP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系统设计与实验</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课题总结与展望</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0" indent="0">
              <a:buNone/>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3251871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algn="l" eaLnBrk="1" hangingPunct="1"/>
            <a:r>
              <a:rPr lang="zh-CN" altLang="en-US" smtClean="0"/>
              <a:t>研究目标</a:t>
            </a:r>
          </a:p>
        </p:txBody>
      </p:sp>
      <p:sp>
        <p:nvSpPr>
          <p:cNvPr id="36867" name="内容占位符 2"/>
          <p:cNvSpPr>
            <a:spLocks noGrp="1"/>
          </p:cNvSpPr>
          <p:nvPr>
            <p:ph idx="1"/>
          </p:nvPr>
        </p:nvSpPr>
        <p:spPr>
          <a:xfrm>
            <a:off x="3137344" y="2420888"/>
            <a:ext cx="5683128" cy="2664296"/>
          </a:xfrm>
        </p:spPr>
        <p:txBody>
          <a:bodyPr>
            <a:normAutofit/>
          </a:bodyPr>
          <a:lstStyle/>
          <a:p>
            <a:pPr marL="0" indent="0" algn="just">
              <a:lnSpc>
                <a:spcPct val="150000"/>
              </a:lnSpc>
              <a:buNone/>
            </a:pPr>
            <a:r>
              <a:rPr lang="zh-CN" altLang="en-US" dirty="0">
                <a:latin typeface="华文仿宋" panose="02010600040101010101" pitchFamily="2" charset="-122"/>
                <a:ea typeface="华文仿宋" panose="02010600040101010101" pitchFamily="2" charset="-122"/>
              </a:rPr>
              <a:t> </a:t>
            </a:r>
            <a:r>
              <a:rPr lang="zh-CN" altLang="en-US" dirty="0" smtClean="0">
                <a:latin typeface="华文仿宋" panose="02010600040101010101" pitchFamily="2" charset="-122"/>
                <a:ea typeface="华文仿宋" panose="02010600040101010101" pitchFamily="2" charset="-122"/>
              </a:rPr>
              <a:t>       基于</a:t>
            </a:r>
            <a:r>
              <a:rPr lang="en-US" altLang="zh-CN" dirty="0" smtClean="0">
                <a:latin typeface="华文仿宋" panose="02010600040101010101" pitchFamily="2" charset="-122"/>
                <a:ea typeface="华文仿宋" panose="02010600040101010101" pitchFamily="2" charset="-122"/>
              </a:rPr>
              <a:t>CPU</a:t>
            </a:r>
            <a:r>
              <a:rPr lang="zh-CN" altLang="en-US" dirty="0" smtClean="0">
                <a:latin typeface="华文仿宋" panose="02010600040101010101" pitchFamily="2" charset="-122"/>
                <a:ea typeface="华文仿宋" panose="02010600040101010101" pitchFamily="2" charset="-122"/>
              </a:rPr>
              <a:t>非流水线结构模型和形式验证技术及流水线冲突分析，提出</a:t>
            </a:r>
            <a:r>
              <a:rPr lang="en-US" altLang="zh-CN" b="1" dirty="0" smtClean="0">
                <a:solidFill>
                  <a:srgbClr val="0070C0"/>
                </a:solidFill>
                <a:latin typeface="华文仿宋" panose="02010600040101010101" pitchFamily="2" charset="-122"/>
                <a:ea typeface="华文仿宋" panose="02010600040101010101" pitchFamily="2" charset="-122"/>
              </a:rPr>
              <a:t>CPU</a:t>
            </a:r>
            <a:r>
              <a:rPr lang="zh-CN" altLang="en-US" b="1" dirty="0" smtClean="0">
                <a:solidFill>
                  <a:srgbClr val="0070C0"/>
                </a:solidFill>
                <a:latin typeface="华文仿宋" panose="02010600040101010101" pitchFamily="2" charset="-122"/>
                <a:ea typeface="华文仿宋" panose="02010600040101010101" pitchFamily="2" charset="-122"/>
              </a:rPr>
              <a:t>流水线结构模型</a:t>
            </a:r>
            <a:r>
              <a:rPr lang="zh-CN" altLang="en-US" dirty="0" smtClean="0">
                <a:latin typeface="华文仿宋" panose="02010600040101010101" pitchFamily="2" charset="-122"/>
                <a:ea typeface="华文仿宋" panose="02010600040101010101" pitchFamily="2" charset="-122"/>
              </a:rPr>
              <a:t>、</a:t>
            </a:r>
            <a:r>
              <a:rPr lang="en-US" altLang="zh-CN" b="1" dirty="0" smtClean="0">
                <a:solidFill>
                  <a:srgbClr val="0070C0"/>
                </a:solidFill>
                <a:latin typeface="华文仿宋" panose="02010600040101010101" pitchFamily="2" charset="-122"/>
                <a:ea typeface="华文仿宋" panose="02010600040101010101" pitchFamily="2" charset="-122"/>
              </a:rPr>
              <a:t>CPU</a:t>
            </a:r>
            <a:r>
              <a:rPr lang="zh-CN" altLang="en-US" b="1" dirty="0" smtClean="0">
                <a:solidFill>
                  <a:srgbClr val="0070C0"/>
                </a:solidFill>
                <a:latin typeface="华文仿宋" panose="02010600040101010101" pitchFamily="2" charset="-122"/>
                <a:ea typeface="华文仿宋" panose="02010600040101010101" pitchFamily="2" charset="-122"/>
              </a:rPr>
              <a:t>流水线结构的形式验证方法</a:t>
            </a:r>
            <a:r>
              <a:rPr lang="zh-CN" altLang="en-US" dirty="0" smtClean="0">
                <a:latin typeface="华文仿宋" panose="02010600040101010101" pitchFamily="2" charset="-122"/>
                <a:ea typeface="华文仿宋" panose="02010600040101010101" pitchFamily="2" charset="-122"/>
              </a:rPr>
              <a:t>和</a:t>
            </a:r>
            <a:r>
              <a:rPr lang="zh-CN" altLang="en-US" b="1" dirty="0" smtClean="0">
                <a:solidFill>
                  <a:srgbClr val="0070C0"/>
                </a:solidFill>
                <a:latin typeface="华文仿宋" panose="02010600040101010101" pitchFamily="2" charset="-122"/>
                <a:ea typeface="华文仿宋" panose="02010600040101010101" pitchFamily="2" charset="-122"/>
              </a:rPr>
              <a:t>代码生成技术</a:t>
            </a:r>
            <a:r>
              <a:rPr lang="zh-CN" altLang="en-US" dirty="0" smtClean="0">
                <a:latin typeface="华文仿宋" panose="02010600040101010101" pitchFamily="2" charset="-122"/>
                <a:ea typeface="华文仿宋" panose="02010600040101010101" pitchFamily="2" charset="-122"/>
              </a:rPr>
              <a:t>。设计验证</a:t>
            </a:r>
            <a:r>
              <a:rPr lang="en-US" altLang="zh-CN" dirty="0" smtClean="0">
                <a:latin typeface="华文仿宋" panose="02010600040101010101" pitchFamily="2" charset="-122"/>
                <a:ea typeface="华文仿宋" panose="02010600040101010101" pitchFamily="2" charset="-122"/>
              </a:rPr>
              <a:t>MIPS</a:t>
            </a:r>
            <a:r>
              <a:rPr lang="zh-CN" altLang="en-US" dirty="0" smtClean="0">
                <a:latin typeface="华文仿宋" panose="02010600040101010101" pitchFamily="2" charset="-122"/>
                <a:ea typeface="华文仿宋" panose="02010600040101010101" pitchFamily="2" charset="-122"/>
              </a:rPr>
              <a:t>指令集</a:t>
            </a:r>
            <a:r>
              <a:rPr lang="en-US" altLang="zh-CN" dirty="0" smtClean="0">
                <a:latin typeface="华文仿宋" panose="02010600040101010101" pitchFamily="2" charset="-122"/>
                <a:ea typeface="华文仿宋" panose="02010600040101010101" pitchFamily="2" charset="-122"/>
              </a:rPr>
              <a:t>CPU</a:t>
            </a:r>
            <a:r>
              <a:rPr lang="zh-CN" altLang="en-US" dirty="0" smtClean="0">
                <a:latin typeface="华文仿宋" panose="02010600040101010101" pitchFamily="2" charset="-122"/>
                <a:ea typeface="华文仿宋" panose="02010600040101010101" pitchFamily="2" charset="-122"/>
              </a:rPr>
              <a:t>流水线通路，设计实现旁路转发单元，完成顶层模块、控制单元</a:t>
            </a:r>
            <a:r>
              <a:rPr lang="en-US" altLang="zh-CN" dirty="0" smtClean="0">
                <a:latin typeface="华文仿宋" panose="02010600040101010101" pitchFamily="2" charset="-122"/>
                <a:ea typeface="华文仿宋" panose="02010600040101010101" pitchFamily="2" charset="-122"/>
              </a:rPr>
              <a:t>Verilog</a:t>
            </a:r>
            <a:r>
              <a:rPr lang="zh-CN" altLang="en-US" dirty="0" smtClean="0">
                <a:latin typeface="华文仿宋" panose="02010600040101010101" pitchFamily="2" charset="-122"/>
                <a:ea typeface="华文仿宋" panose="02010600040101010101" pitchFamily="2" charset="-122"/>
              </a:rPr>
              <a:t>代码自动生成</a:t>
            </a:r>
            <a:r>
              <a:rPr lang="zh-CN" altLang="en-US" dirty="0" smtClean="0">
                <a:latin typeface="幼圆" panose="02010509060101010101" pitchFamily="49" charset="-122"/>
                <a:ea typeface="幼圆" panose="02010509060101010101" pitchFamily="49" charset="-122"/>
              </a:rPr>
              <a:t>。</a:t>
            </a:r>
          </a:p>
        </p:txBody>
      </p:sp>
      <p:sp>
        <p:nvSpPr>
          <p:cNvPr id="3686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9pPr>
          </a:lstStyle>
          <a:p>
            <a:pPr fontAlgn="base">
              <a:spcBef>
                <a:spcPct val="0"/>
              </a:spcBef>
              <a:spcAft>
                <a:spcPct val="0"/>
              </a:spcAft>
              <a:buFontTx/>
              <a:buNone/>
            </a:pPr>
            <a:fld id="{42D7C869-6C30-48FF-9FC9-CFA05549EE73}" type="slidenum">
              <a:rPr lang="zh-CN" altLang="en-US" sz="1200" smtClean="0">
                <a:solidFill>
                  <a:srgbClr val="898989"/>
                </a:solidFill>
              </a:rPr>
              <a:pPr fontAlgn="base">
                <a:spcBef>
                  <a:spcPct val="0"/>
                </a:spcBef>
                <a:spcAft>
                  <a:spcPct val="0"/>
                </a:spcAft>
                <a:buFontTx/>
                <a:buNone/>
              </a:pPr>
              <a:t>10</a:t>
            </a:fld>
            <a:endParaRPr lang="zh-CN" altLang="en-US" sz="1200" smtClean="0">
              <a:solidFill>
                <a:srgbClr val="898989"/>
              </a:solidFill>
            </a:endParaRPr>
          </a:p>
        </p:txBody>
      </p:sp>
      <p:sp>
        <p:nvSpPr>
          <p:cNvPr id="36869" name="Rectangle 6"/>
          <p:cNvSpPr>
            <a:spLocks noChangeArrowheads="1"/>
          </p:cNvSpPr>
          <p:nvPr/>
        </p:nvSpPr>
        <p:spPr bwMode="auto">
          <a:xfrm>
            <a:off x="4222750" y="126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lang="zh-CN" altLang="en-US" sz="1800"/>
          </a:p>
        </p:txBody>
      </p:sp>
      <p:sp>
        <p:nvSpPr>
          <p:cNvPr id="2" name="页脚占位符 1"/>
          <p:cNvSpPr>
            <a:spLocks noGrp="1"/>
          </p:cNvSpPr>
          <p:nvPr>
            <p:ph type="ftr" sz="quarter" idx="12"/>
          </p:nvPr>
        </p:nvSpPr>
        <p:spPr>
          <a:xfrm>
            <a:off x="3945632" y="6356350"/>
            <a:ext cx="3722712" cy="365125"/>
          </a:xfrm>
        </p:spPr>
        <p:txBody>
          <a:bodyPr/>
          <a:lstStyle/>
          <a:p>
            <a:r>
              <a:rPr lang="en-US" altLang="zh-CN" dirty="0" smtClean="0"/>
              <a:t>CPU</a:t>
            </a:r>
            <a:r>
              <a:rPr lang="zh-CN" altLang="en-US" dirty="0" smtClean="0"/>
              <a:t>流水线结构建模、形式验证及代码生成与实现</a:t>
            </a:r>
            <a:endParaRPr lang="zh-CN" altLang="en-US" dirty="0"/>
          </a:p>
        </p:txBody>
      </p:sp>
      <p:grpSp>
        <p:nvGrpSpPr>
          <p:cNvPr id="7" name="Gruppieren 1"/>
          <p:cNvGrpSpPr/>
          <p:nvPr/>
        </p:nvGrpSpPr>
        <p:grpSpPr>
          <a:xfrm>
            <a:off x="489855" y="2276872"/>
            <a:ext cx="2569978" cy="2282821"/>
            <a:chOff x="4934805" y="1640882"/>
            <a:chExt cx="3787931" cy="3752631"/>
          </a:xfrm>
          <a:effectLst>
            <a:outerShdw blurRad="215900" dir="18900000" sy="23000" kx="-1200000" algn="bl" rotWithShape="0">
              <a:prstClr val="black">
                <a:alpha val="19000"/>
              </a:prstClr>
            </a:outerShdw>
          </a:effectLst>
        </p:grpSpPr>
        <p:sp>
          <p:nvSpPr>
            <p:cNvPr id="8" name="_color1"/>
            <p:cNvSpPr>
              <a:spLocks/>
            </p:cNvSpPr>
            <p:nvPr/>
          </p:nvSpPr>
          <p:spPr bwMode="gray">
            <a:xfrm rot="18900000">
              <a:off x="5250574" y="3447650"/>
              <a:ext cx="2425810" cy="1945863"/>
            </a:xfrm>
            <a:custGeom>
              <a:avLst/>
              <a:gdLst/>
              <a:ahLst/>
              <a:cxnLst>
                <a:cxn ang="0">
                  <a:pos x="447" y="448"/>
                </a:cxn>
                <a:cxn ang="0">
                  <a:pos x="891" y="448"/>
                </a:cxn>
                <a:cxn ang="0">
                  <a:pos x="891" y="448"/>
                </a:cxn>
                <a:cxn ang="0">
                  <a:pos x="893" y="448"/>
                </a:cxn>
                <a:cxn ang="0">
                  <a:pos x="975" y="366"/>
                </a:cxn>
                <a:cxn ang="0">
                  <a:pos x="951" y="308"/>
                </a:cxn>
                <a:cxn ang="0">
                  <a:pos x="920" y="201"/>
                </a:cxn>
                <a:cxn ang="0">
                  <a:pos x="1121" y="0"/>
                </a:cxn>
                <a:cxn ang="0">
                  <a:pos x="1323" y="201"/>
                </a:cxn>
                <a:cxn ang="0">
                  <a:pos x="1289" y="312"/>
                </a:cxn>
                <a:cxn ang="0">
                  <a:pos x="1270" y="366"/>
                </a:cxn>
                <a:cxn ang="0">
                  <a:pos x="1335" y="446"/>
                </a:cxn>
                <a:cxn ang="0">
                  <a:pos x="1352" y="448"/>
                </a:cxn>
                <a:cxn ang="0">
                  <a:pos x="1798" y="448"/>
                </a:cxn>
                <a:cxn ang="0">
                  <a:pos x="1798" y="894"/>
                </a:cxn>
                <a:cxn ang="0">
                  <a:pos x="1798" y="894"/>
                </a:cxn>
                <a:cxn ang="0">
                  <a:pos x="1798" y="895"/>
                </a:cxn>
                <a:cxn ang="0">
                  <a:pos x="1799" y="908"/>
                </a:cxn>
                <a:cxn ang="0">
                  <a:pos x="1880" y="977"/>
                </a:cxn>
                <a:cxn ang="0">
                  <a:pos x="1938" y="953"/>
                </a:cxn>
                <a:cxn ang="0">
                  <a:pos x="2044" y="923"/>
                </a:cxn>
                <a:cxn ang="0">
                  <a:pos x="2245" y="1124"/>
                </a:cxn>
                <a:cxn ang="0">
                  <a:pos x="2044" y="1325"/>
                </a:cxn>
                <a:cxn ang="0">
                  <a:pos x="1933" y="1292"/>
                </a:cxn>
                <a:cxn ang="0">
                  <a:pos x="1880" y="1272"/>
                </a:cxn>
                <a:cxn ang="0">
                  <a:pos x="1799" y="1338"/>
                </a:cxn>
                <a:cxn ang="0">
                  <a:pos x="1799" y="1341"/>
                </a:cxn>
                <a:cxn ang="0">
                  <a:pos x="1798" y="1354"/>
                </a:cxn>
                <a:cxn ang="0">
                  <a:pos x="1798" y="1800"/>
                </a:cxn>
                <a:cxn ang="0">
                  <a:pos x="1352" y="1800"/>
                </a:cxn>
                <a:cxn ang="0">
                  <a:pos x="1335" y="1799"/>
                </a:cxn>
                <a:cxn ang="0">
                  <a:pos x="1270" y="1718"/>
                </a:cxn>
                <a:cxn ang="0">
                  <a:pos x="1290" y="1665"/>
                </a:cxn>
                <a:cxn ang="0">
                  <a:pos x="1323" y="1554"/>
                </a:cxn>
                <a:cxn ang="0">
                  <a:pos x="1122" y="1352"/>
                </a:cxn>
                <a:cxn ang="0">
                  <a:pos x="920" y="1554"/>
                </a:cxn>
                <a:cxn ang="0">
                  <a:pos x="951" y="1660"/>
                </a:cxn>
                <a:cxn ang="0">
                  <a:pos x="975" y="1718"/>
                </a:cxn>
                <a:cxn ang="0">
                  <a:pos x="893" y="1800"/>
                </a:cxn>
                <a:cxn ang="0">
                  <a:pos x="891" y="1800"/>
                </a:cxn>
                <a:cxn ang="0">
                  <a:pos x="891" y="1800"/>
                </a:cxn>
                <a:cxn ang="0">
                  <a:pos x="447" y="1800"/>
                </a:cxn>
                <a:cxn ang="0">
                  <a:pos x="447" y="1354"/>
                </a:cxn>
                <a:cxn ang="0">
                  <a:pos x="447" y="1354"/>
                </a:cxn>
                <a:cxn ang="0">
                  <a:pos x="447" y="1353"/>
                </a:cxn>
                <a:cxn ang="0">
                  <a:pos x="365" y="1271"/>
                </a:cxn>
                <a:cxn ang="0">
                  <a:pos x="307" y="1295"/>
                </a:cxn>
                <a:cxn ang="0">
                  <a:pos x="201" y="1325"/>
                </a:cxn>
                <a:cxn ang="0">
                  <a:pos x="0" y="1124"/>
                </a:cxn>
                <a:cxn ang="0">
                  <a:pos x="201" y="923"/>
                </a:cxn>
                <a:cxn ang="0">
                  <a:pos x="312" y="956"/>
                </a:cxn>
                <a:cxn ang="0">
                  <a:pos x="365" y="976"/>
                </a:cxn>
                <a:cxn ang="0">
                  <a:pos x="446" y="910"/>
                </a:cxn>
                <a:cxn ang="0">
                  <a:pos x="447" y="894"/>
                </a:cxn>
                <a:cxn ang="0">
                  <a:pos x="447" y="448"/>
                </a:cxn>
              </a:cxnLst>
              <a:rect l="0" t="0" r="r" b="b"/>
              <a:pathLst>
                <a:path w="2245" h="1800">
                  <a:moveTo>
                    <a:pt x="447" y="448"/>
                  </a:moveTo>
                  <a:cubicBezTo>
                    <a:pt x="891" y="448"/>
                    <a:pt x="891" y="448"/>
                    <a:pt x="891" y="448"/>
                  </a:cubicBezTo>
                  <a:cubicBezTo>
                    <a:pt x="891" y="448"/>
                    <a:pt x="891" y="448"/>
                    <a:pt x="891" y="448"/>
                  </a:cubicBezTo>
                  <a:cubicBezTo>
                    <a:pt x="892" y="448"/>
                    <a:pt x="892" y="448"/>
                    <a:pt x="893" y="448"/>
                  </a:cubicBezTo>
                  <a:cubicBezTo>
                    <a:pt x="938" y="448"/>
                    <a:pt x="975" y="411"/>
                    <a:pt x="975" y="366"/>
                  </a:cubicBezTo>
                  <a:cubicBezTo>
                    <a:pt x="975" y="343"/>
                    <a:pt x="965" y="322"/>
                    <a:pt x="951" y="308"/>
                  </a:cubicBezTo>
                  <a:cubicBezTo>
                    <a:pt x="931" y="277"/>
                    <a:pt x="920" y="240"/>
                    <a:pt x="920" y="201"/>
                  </a:cubicBezTo>
                  <a:cubicBezTo>
                    <a:pt x="920" y="90"/>
                    <a:pt x="1010" y="0"/>
                    <a:pt x="1121" y="0"/>
                  </a:cubicBezTo>
                  <a:cubicBezTo>
                    <a:pt x="1233" y="0"/>
                    <a:pt x="1323" y="90"/>
                    <a:pt x="1323" y="201"/>
                  </a:cubicBezTo>
                  <a:cubicBezTo>
                    <a:pt x="1323" y="242"/>
                    <a:pt x="1311" y="280"/>
                    <a:pt x="1289" y="312"/>
                  </a:cubicBezTo>
                  <a:cubicBezTo>
                    <a:pt x="1277" y="326"/>
                    <a:pt x="1270" y="345"/>
                    <a:pt x="1270" y="366"/>
                  </a:cubicBezTo>
                  <a:cubicBezTo>
                    <a:pt x="1270" y="405"/>
                    <a:pt x="1298" y="439"/>
                    <a:pt x="1335" y="446"/>
                  </a:cubicBezTo>
                  <a:cubicBezTo>
                    <a:pt x="1341" y="447"/>
                    <a:pt x="1346" y="448"/>
                    <a:pt x="1352" y="448"/>
                  </a:cubicBezTo>
                  <a:cubicBezTo>
                    <a:pt x="1798" y="448"/>
                    <a:pt x="1798" y="448"/>
                    <a:pt x="1798" y="448"/>
                  </a:cubicBezTo>
                  <a:cubicBezTo>
                    <a:pt x="1798" y="894"/>
                    <a:pt x="1798" y="894"/>
                    <a:pt x="1798" y="894"/>
                  </a:cubicBezTo>
                  <a:cubicBezTo>
                    <a:pt x="1798" y="894"/>
                    <a:pt x="1798" y="894"/>
                    <a:pt x="1798" y="894"/>
                  </a:cubicBezTo>
                  <a:cubicBezTo>
                    <a:pt x="1798" y="894"/>
                    <a:pt x="1798" y="895"/>
                    <a:pt x="1798" y="895"/>
                  </a:cubicBezTo>
                  <a:cubicBezTo>
                    <a:pt x="1798" y="900"/>
                    <a:pt x="1798" y="904"/>
                    <a:pt x="1799" y="908"/>
                  </a:cubicBezTo>
                  <a:cubicBezTo>
                    <a:pt x="1805" y="947"/>
                    <a:pt x="1839" y="977"/>
                    <a:pt x="1880" y="977"/>
                  </a:cubicBezTo>
                  <a:cubicBezTo>
                    <a:pt x="1902" y="977"/>
                    <a:pt x="1923" y="968"/>
                    <a:pt x="1938" y="953"/>
                  </a:cubicBezTo>
                  <a:cubicBezTo>
                    <a:pt x="1969" y="934"/>
                    <a:pt x="2005" y="923"/>
                    <a:pt x="2044" y="923"/>
                  </a:cubicBezTo>
                  <a:cubicBezTo>
                    <a:pt x="2155" y="923"/>
                    <a:pt x="2245" y="1013"/>
                    <a:pt x="2245" y="1124"/>
                  </a:cubicBezTo>
                  <a:cubicBezTo>
                    <a:pt x="2245" y="1235"/>
                    <a:pt x="2155" y="1325"/>
                    <a:pt x="2044" y="1325"/>
                  </a:cubicBezTo>
                  <a:cubicBezTo>
                    <a:pt x="2003" y="1325"/>
                    <a:pt x="1965" y="1313"/>
                    <a:pt x="1933" y="1292"/>
                  </a:cubicBezTo>
                  <a:cubicBezTo>
                    <a:pt x="1919" y="1280"/>
                    <a:pt x="1900" y="1272"/>
                    <a:pt x="1880" y="1272"/>
                  </a:cubicBezTo>
                  <a:cubicBezTo>
                    <a:pt x="1840" y="1272"/>
                    <a:pt x="1807" y="1300"/>
                    <a:pt x="1799" y="1338"/>
                  </a:cubicBezTo>
                  <a:cubicBezTo>
                    <a:pt x="1799" y="1339"/>
                    <a:pt x="1799" y="1340"/>
                    <a:pt x="1799" y="1341"/>
                  </a:cubicBezTo>
                  <a:cubicBezTo>
                    <a:pt x="1798" y="1345"/>
                    <a:pt x="1798" y="1350"/>
                    <a:pt x="1798" y="1354"/>
                  </a:cubicBezTo>
                  <a:cubicBezTo>
                    <a:pt x="1798" y="1800"/>
                    <a:pt x="1798" y="1800"/>
                    <a:pt x="1798" y="1800"/>
                  </a:cubicBezTo>
                  <a:cubicBezTo>
                    <a:pt x="1352" y="1800"/>
                    <a:pt x="1352" y="1800"/>
                    <a:pt x="1352" y="1800"/>
                  </a:cubicBezTo>
                  <a:cubicBezTo>
                    <a:pt x="1346" y="1800"/>
                    <a:pt x="1341" y="1800"/>
                    <a:pt x="1335" y="1799"/>
                  </a:cubicBezTo>
                  <a:cubicBezTo>
                    <a:pt x="1298" y="1791"/>
                    <a:pt x="1270" y="1758"/>
                    <a:pt x="1270" y="1718"/>
                  </a:cubicBezTo>
                  <a:cubicBezTo>
                    <a:pt x="1270" y="1698"/>
                    <a:pt x="1277" y="1679"/>
                    <a:pt x="1290" y="1665"/>
                  </a:cubicBezTo>
                  <a:cubicBezTo>
                    <a:pt x="1311" y="1633"/>
                    <a:pt x="1323" y="1595"/>
                    <a:pt x="1323" y="1554"/>
                  </a:cubicBezTo>
                  <a:cubicBezTo>
                    <a:pt x="1323" y="1443"/>
                    <a:pt x="1233" y="1352"/>
                    <a:pt x="1122" y="1352"/>
                  </a:cubicBezTo>
                  <a:cubicBezTo>
                    <a:pt x="1010" y="1352"/>
                    <a:pt x="920" y="1443"/>
                    <a:pt x="920" y="1554"/>
                  </a:cubicBezTo>
                  <a:cubicBezTo>
                    <a:pt x="920" y="1593"/>
                    <a:pt x="931" y="1629"/>
                    <a:pt x="951" y="1660"/>
                  </a:cubicBezTo>
                  <a:cubicBezTo>
                    <a:pt x="965" y="1675"/>
                    <a:pt x="975" y="1695"/>
                    <a:pt x="975" y="1718"/>
                  </a:cubicBezTo>
                  <a:cubicBezTo>
                    <a:pt x="975" y="1763"/>
                    <a:pt x="938" y="1800"/>
                    <a:pt x="893" y="1800"/>
                  </a:cubicBezTo>
                  <a:cubicBezTo>
                    <a:pt x="892" y="1800"/>
                    <a:pt x="892" y="1800"/>
                    <a:pt x="891" y="1800"/>
                  </a:cubicBezTo>
                  <a:cubicBezTo>
                    <a:pt x="891" y="1800"/>
                    <a:pt x="891" y="1800"/>
                    <a:pt x="891" y="1800"/>
                  </a:cubicBezTo>
                  <a:cubicBezTo>
                    <a:pt x="447" y="1800"/>
                    <a:pt x="447" y="1800"/>
                    <a:pt x="447" y="1800"/>
                  </a:cubicBezTo>
                  <a:cubicBezTo>
                    <a:pt x="447" y="1354"/>
                    <a:pt x="447" y="1354"/>
                    <a:pt x="447" y="1354"/>
                  </a:cubicBezTo>
                  <a:cubicBezTo>
                    <a:pt x="447" y="1354"/>
                    <a:pt x="447" y="1354"/>
                    <a:pt x="447" y="1354"/>
                  </a:cubicBezTo>
                  <a:cubicBezTo>
                    <a:pt x="447" y="1354"/>
                    <a:pt x="447" y="1353"/>
                    <a:pt x="447" y="1353"/>
                  </a:cubicBezTo>
                  <a:cubicBezTo>
                    <a:pt x="447" y="1308"/>
                    <a:pt x="411" y="1271"/>
                    <a:pt x="365" y="1271"/>
                  </a:cubicBezTo>
                  <a:cubicBezTo>
                    <a:pt x="343" y="1271"/>
                    <a:pt x="322" y="1280"/>
                    <a:pt x="307" y="1295"/>
                  </a:cubicBezTo>
                  <a:cubicBezTo>
                    <a:pt x="276" y="1314"/>
                    <a:pt x="240" y="1325"/>
                    <a:pt x="201" y="1325"/>
                  </a:cubicBezTo>
                  <a:cubicBezTo>
                    <a:pt x="90" y="1325"/>
                    <a:pt x="0" y="1235"/>
                    <a:pt x="0" y="1124"/>
                  </a:cubicBezTo>
                  <a:cubicBezTo>
                    <a:pt x="0" y="1013"/>
                    <a:pt x="90" y="923"/>
                    <a:pt x="201" y="923"/>
                  </a:cubicBezTo>
                  <a:cubicBezTo>
                    <a:pt x="242" y="923"/>
                    <a:pt x="280" y="935"/>
                    <a:pt x="312" y="956"/>
                  </a:cubicBezTo>
                  <a:cubicBezTo>
                    <a:pt x="326" y="968"/>
                    <a:pt x="345" y="976"/>
                    <a:pt x="365" y="976"/>
                  </a:cubicBezTo>
                  <a:cubicBezTo>
                    <a:pt x="405" y="976"/>
                    <a:pt x="438" y="948"/>
                    <a:pt x="446" y="910"/>
                  </a:cubicBezTo>
                  <a:cubicBezTo>
                    <a:pt x="447" y="905"/>
                    <a:pt x="447" y="899"/>
                    <a:pt x="447" y="894"/>
                  </a:cubicBezTo>
                  <a:lnTo>
                    <a:pt x="447" y="448"/>
                  </a:lnTo>
                  <a:close/>
                </a:path>
              </a:pathLst>
            </a:custGeom>
            <a:gradFill flip="none" rotWithShape="1">
              <a:gsLst>
                <a:gs pos="0">
                  <a:srgbClr val="2A79FF"/>
                </a:gs>
                <a:gs pos="100000">
                  <a:srgbClr val="2A79FF">
                    <a:lumMod val="60000"/>
                    <a:lumOff val="40000"/>
                  </a:srgbClr>
                </a:gs>
              </a:gsLst>
              <a:lin ang="16200000" scaled="1"/>
              <a:tileRect/>
            </a:gradFill>
            <a:ln w="12700">
              <a:noFill/>
              <a:miter lim="800000"/>
              <a:headEnd/>
              <a:tailEnd/>
            </a:ln>
            <a:effectLst>
              <a:outerShdw blurRad="127000" dist="63500" dir="2700000" algn="ctr">
                <a:srgbClr val="000000">
                  <a:alpha val="40000"/>
                </a:srgbClr>
              </a:outerShdw>
            </a:effectLst>
            <a:scene3d>
              <a:camera prst="orthographicFront">
                <a:rot lat="0" lon="0" rev="0"/>
              </a:camera>
              <a:lightRig rig="soft" dir="t">
                <a:rot lat="0" lon="0" rev="0"/>
              </a:lightRig>
            </a:scene3d>
            <a:sp3d contourW="19050" prstMaterial="matte">
              <a:bevelT w="63500" h="25400" prst="artDeco"/>
              <a:contourClr>
                <a:srgbClr val="FFFFFF"/>
              </a:contourClr>
            </a:sp3d>
          </p:spPr>
          <p:txBody>
            <a:bodyPr lIns="0" tIns="180000" rIns="0" bIns="0" anchor="ctr"/>
            <a:lstStyle/>
            <a:p>
              <a:pPr algn="ctr" eaLnBrk="1" fontAlgn="auto" hangingPunct="1">
                <a:lnSpc>
                  <a:spcPct val="95000"/>
                </a:lnSpc>
                <a:spcBef>
                  <a:spcPts val="0"/>
                </a:spcBef>
                <a:spcAft>
                  <a:spcPts val="800"/>
                </a:spcAft>
                <a:buClr>
                  <a:srgbClr val="969696"/>
                </a:buClr>
                <a:defRPr/>
              </a:pPr>
              <a:r>
                <a:rPr lang="en-US" altLang="zh-CN" sz="2400" b="1" kern="0" dirty="0">
                  <a:solidFill>
                    <a:srgbClr val="FFFFFF"/>
                  </a:solidFill>
                  <a:effectLst>
                    <a:innerShdw blurRad="63500" dist="50800" dir="16200000">
                      <a:prstClr val="black">
                        <a:alpha val="50000"/>
                      </a:prstClr>
                    </a:innerShdw>
                  </a:effectLst>
                  <a:latin typeface="Times New Roman" panose="02020603050405020304" pitchFamily="18" charset="0"/>
                  <a:ea typeface="宋体" pitchFamily="2" charset="-122"/>
                  <a:cs typeface="Times New Roman" panose="02020603050405020304" pitchFamily="18" charset="0"/>
                </a:rPr>
                <a:t>CPU</a:t>
              </a:r>
              <a:endParaRPr lang="de-DE" sz="2400" b="1" kern="0" dirty="0">
                <a:solidFill>
                  <a:srgbClr val="FFFFFF"/>
                </a:solidFill>
                <a:effectLst>
                  <a:innerShdw blurRad="63500" dist="50800" dir="16200000">
                    <a:prstClr val="black">
                      <a:alpha val="50000"/>
                    </a:prstClr>
                  </a:innerShdw>
                </a:effectLst>
                <a:latin typeface="Times New Roman" panose="02020603050405020304" pitchFamily="18" charset="0"/>
                <a:ea typeface="宋体" pitchFamily="2" charset="-122"/>
                <a:cs typeface="Times New Roman" panose="02020603050405020304" pitchFamily="18" charset="0"/>
              </a:endParaRPr>
            </a:p>
          </p:txBody>
        </p:sp>
        <p:sp>
          <p:nvSpPr>
            <p:cNvPr id="9" name="_color1"/>
            <p:cNvSpPr>
              <a:spLocks/>
            </p:cNvSpPr>
            <p:nvPr/>
          </p:nvSpPr>
          <p:spPr bwMode="gray">
            <a:xfrm rot="8009071">
              <a:off x="7038164" y="2719818"/>
              <a:ext cx="1629120" cy="1740024"/>
            </a:xfrm>
            <a:custGeom>
              <a:avLst/>
              <a:gdLst/>
              <a:ahLst/>
              <a:cxnLst>
                <a:cxn ang="0">
                  <a:pos x="0" y="1798"/>
                </a:cxn>
                <a:cxn ang="0">
                  <a:pos x="446" y="1798"/>
                </a:cxn>
                <a:cxn ang="0">
                  <a:pos x="446" y="1798"/>
                </a:cxn>
                <a:cxn ang="0">
                  <a:pos x="448" y="1798"/>
                </a:cxn>
                <a:cxn ang="0">
                  <a:pos x="530" y="1716"/>
                </a:cxn>
                <a:cxn ang="0">
                  <a:pos x="506" y="1658"/>
                </a:cxn>
                <a:cxn ang="0">
                  <a:pos x="475" y="1551"/>
                </a:cxn>
                <a:cxn ang="0">
                  <a:pos x="676" y="1350"/>
                </a:cxn>
                <a:cxn ang="0">
                  <a:pos x="878" y="1551"/>
                </a:cxn>
                <a:cxn ang="0">
                  <a:pos x="844" y="1662"/>
                </a:cxn>
                <a:cxn ang="0">
                  <a:pos x="825" y="1716"/>
                </a:cxn>
                <a:cxn ang="0">
                  <a:pos x="890" y="1796"/>
                </a:cxn>
                <a:cxn ang="0">
                  <a:pos x="907" y="1798"/>
                </a:cxn>
                <a:cxn ang="0">
                  <a:pos x="1353" y="1798"/>
                </a:cxn>
                <a:cxn ang="0">
                  <a:pos x="1353" y="1354"/>
                </a:cxn>
                <a:cxn ang="0">
                  <a:pos x="1353" y="1354"/>
                </a:cxn>
                <a:cxn ang="0">
                  <a:pos x="1353" y="1352"/>
                </a:cxn>
                <a:cxn ang="0">
                  <a:pos x="1271" y="1270"/>
                </a:cxn>
                <a:cxn ang="0">
                  <a:pos x="1213" y="1294"/>
                </a:cxn>
                <a:cxn ang="0">
                  <a:pos x="1106" y="1325"/>
                </a:cxn>
                <a:cxn ang="0">
                  <a:pos x="905" y="1123"/>
                </a:cxn>
                <a:cxn ang="0">
                  <a:pos x="1106" y="922"/>
                </a:cxn>
                <a:cxn ang="0">
                  <a:pos x="1217" y="955"/>
                </a:cxn>
                <a:cxn ang="0">
                  <a:pos x="1271" y="975"/>
                </a:cxn>
                <a:cxn ang="0">
                  <a:pos x="1351" y="910"/>
                </a:cxn>
                <a:cxn ang="0">
                  <a:pos x="1353" y="893"/>
                </a:cxn>
                <a:cxn ang="0">
                  <a:pos x="1353" y="447"/>
                </a:cxn>
                <a:cxn ang="0">
                  <a:pos x="907" y="447"/>
                </a:cxn>
                <a:cxn ang="0">
                  <a:pos x="893" y="446"/>
                </a:cxn>
                <a:cxn ang="0">
                  <a:pos x="890" y="446"/>
                </a:cxn>
                <a:cxn ang="0">
                  <a:pos x="825" y="365"/>
                </a:cxn>
                <a:cxn ang="0">
                  <a:pos x="844" y="312"/>
                </a:cxn>
                <a:cxn ang="0">
                  <a:pos x="878" y="201"/>
                </a:cxn>
                <a:cxn ang="0">
                  <a:pos x="676" y="0"/>
                </a:cxn>
                <a:cxn ang="0">
                  <a:pos x="475" y="201"/>
                </a:cxn>
                <a:cxn ang="0">
                  <a:pos x="506" y="307"/>
                </a:cxn>
                <a:cxn ang="0">
                  <a:pos x="530" y="365"/>
                </a:cxn>
                <a:cxn ang="0">
                  <a:pos x="461" y="446"/>
                </a:cxn>
                <a:cxn ang="0">
                  <a:pos x="448" y="447"/>
                </a:cxn>
                <a:cxn ang="0">
                  <a:pos x="446" y="447"/>
                </a:cxn>
                <a:cxn ang="0">
                  <a:pos x="446" y="447"/>
                </a:cxn>
                <a:cxn ang="0">
                  <a:pos x="0" y="447"/>
                </a:cxn>
                <a:cxn ang="0">
                  <a:pos x="0" y="891"/>
                </a:cxn>
                <a:cxn ang="0">
                  <a:pos x="0" y="891"/>
                </a:cxn>
                <a:cxn ang="0">
                  <a:pos x="0" y="892"/>
                </a:cxn>
                <a:cxn ang="0">
                  <a:pos x="82" y="975"/>
                </a:cxn>
                <a:cxn ang="0">
                  <a:pos x="140" y="950"/>
                </a:cxn>
                <a:cxn ang="0">
                  <a:pos x="247" y="920"/>
                </a:cxn>
                <a:cxn ang="0">
                  <a:pos x="448" y="1121"/>
                </a:cxn>
                <a:cxn ang="0">
                  <a:pos x="247" y="1323"/>
                </a:cxn>
                <a:cxn ang="0">
                  <a:pos x="136" y="1289"/>
                </a:cxn>
                <a:cxn ang="0">
                  <a:pos x="82" y="1269"/>
                </a:cxn>
                <a:cxn ang="0">
                  <a:pos x="2" y="1335"/>
                </a:cxn>
                <a:cxn ang="0">
                  <a:pos x="0" y="1352"/>
                </a:cxn>
                <a:cxn ang="0">
                  <a:pos x="0" y="1798"/>
                </a:cxn>
              </a:cxnLst>
              <a:rect l="0" t="0" r="r" b="b"/>
              <a:pathLst>
                <a:path w="1353" h="1798">
                  <a:moveTo>
                    <a:pt x="0" y="1798"/>
                  </a:moveTo>
                  <a:cubicBezTo>
                    <a:pt x="446" y="1798"/>
                    <a:pt x="446" y="1798"/>
                    <a:pt x="446" y="1798"/>
                  </a:cubicBezTo>
                  <a:cubicBezTo>
                    <a:pt x="446" y="1798"/>
                    <a:pt x="446" y="1798"/>
                    <a:pt x="446" y="1798"/>
                  </a:cubicBezTo>
                  <a:cubicBezTo>
                    <a:pt x="447" y="1798"/>
                    <a:pt x="447" y="1798"/>
                    <a:pt x="448" y="1798"/>
                  </a:cubicBezTo>
                  <a:cubicBezTo>
                    <a:pt x="493" y="1798"/>
                    <a:pt x="530" y="1761"/>
                    <a:pt x="530" y="1716"/>
                  </a:cubicBezTo>
                  <a:cubicBezTo>
                    <a:pt x="530" y="1693"/>
                    <a:pt x="520" y="1672"/>
                    <a:pt x="506" y="1658"/>
                  </a:cubicBezTo>
                  <a:cubicBezTo>
                    <a:pt x="486" y="1627"/>
                    <a:pt x="475" y="1590"/>
                    <a:pt x="475" y="1551"/>
                  </a:cubicBezTo>
                  <a:cubicBezTo>
                    <a:pt x="475" y="1440"/>
                    <a:pt x="565" y="1350"/>
                    <a:pt x="676" y="1350"/>
                  </a:cubicBezTo>
                  <a:cubicBezTo>
                    <a:pt x="788" y="1350"/>
                    <a:pt x="878" y="1440"/>
                    <a:pt x="878" y="1551"/>
                  </a:cubicBezTo>
                  <a:cubicBezTo>
                    <a:pt x="878" y="1592"/>
                    <a:pt x="866" y="1630"/>
                    <a:pt x="844" y="1662"/>
                  </a:cubicBezTo>
                  <a:cubicBezTo>
                    <a:pt x="832" y="1676"/>
                    <a:pt x="825" y="1695"/>
                    <a:pt x="825" y="1716"/>
                  </a:cubicBezTo>
                  <a:cubicBezTo>
                    <a:pt x="825" y="1755"/>
                    <a:pt x="853" y="1789"/>
                    <a:pt x="890" y="1796"/>
                  </a:cubicBezTo>
                  <a:cubicBezTo>
                    <a:pt x="896" y="1797"/>
                    <a:pt x="901" y="1798"/>
                    <a:pt x="907" y="1798"/>
                  </a:cubicBezTo>
                  <a:cubicBezTo>
                    <a:pt x="1353" y="1798"/>
                    <a:pt x="1353" y="1798"/>
                    <a:pt x="1353" y="1798"/>
                  </a:cubicBezTo>
                  <a:cubicBezTo>
                    <a:pt x="1353" y="1354"/>
                    <a:pt x="1353" y="1354"/>
                    <a:pt x="1353" y="1354"/>
                  </a:cubicBezTo>
                  <a:cubicBezTo>
                    <a:pt x="1353" y="1354"/>
                    <a:pt x="1353" y="1354"/>
                    <a:pt x="1353" y="1354"/>
                  </a:cubicBezTo>
                  <a:cubicBezTo>
                    <a:pt x="1353" y="1353"/>
                    <a:pt x="1353" y="1353"/>
                    <a:pt x="1353" y="1352"/>
                  </a:cubicBezTo>
                  <a:cubicBezTo>
                    <a:pt x="1353" y="1307"/>
                    <a:pt x="1316" y="1270"/>
                    <a:pt x="1271" y="1270"/>
                  </a:cubicBezTo>
                  <a:cubicBezTo>
                    <a:pt x="1248" y="1270"/>
                    <a:pt x="1228" y="1280"/>
                    <a:pt x="1213" y="1294"/>
                  </a:cubicBezTo>
                  <a:cubicBezTo>
                    <a:pt x="1182" y="1314"/>
                    <a:pt x="1145" y="1325"/>
                    <a:pt x="1106" y="1325"/>
                  </a:cubicBezTo>
                  <a:cubicBezTo>
                    <a:pt x="995" y="1325"/>
                    <a:pt x="905" y="1235"/>
                    <a:pt x="905" y="1123"/>
                  </a:cubicBezTo>
                  <a:cubicBezTo>
                    <a:pt x="905" y="1012"/>
                    <a:pt x="995" y="922"/>
                    <a:pt x="1106" y="922"/>
                  </a:cubicBezTo>
                  <a:cubicBezTo>
                    <a:pt x="1147" y="922"/>
                    <a:pt x="1185" y="934"/>
                    <a:pt x="1217" y="955"/>
                  </a:cubicBezTo>
                  <a:cubicBezTo>
                    <a:pt x="1232" y="968"/>
                    <a:pt x="1250" y="975"/>
                    <a:pt x="1271" y="975"/>
                  </a:cubicBezTo>
                  <a:cubicBezTo>
                    <a:pt x="1310" y="975"/>
                    <a:pt x="1344" y="947"/>
                    <a:pt x="1351" y="910"/>
                  </a:cubicBezTo>
                  <a:cubicBezTo>
                    <a:pt x="1352" y="904"/>
                    <a:pt x="1353" y="899"/>
                    <a:pt x="1353" y="893"/>
                  </a:cubicBezTo>
                  <a:cubicBezTo>
                    <a:pt x="1353" y="447"/>
                    <a:pt x="1353" y="447"/>
                    <a:pt x="1353" y="447"/>
                  </a:cubicBezTo>
                  <a:cubicBezTo>
                    <a:pt x="907" y="447"/>
                    <a:pt x="907" y="447"/>
                    <a:pt x="907" y="447"/>
                  </a:cubicBezTo>
                  <a:cubicBezTo>
                    <a:pt x="902" y="447"/>
                    <a:pt x="898" y="447"/>
                    <a:pt x="893" y="446"/>
                  </a:cubicBezTo>
                  <a:cubicBezTo>
                    <a:pt x="892" y="446"/>
                    <a:pt x="891" y="446"/>
                    <a:pt x="890" y="446"/>
                  </a:cubicBezTo>
                  <a:cubicBezTo>
                    <a:pt x="853" y="438"/>
                    <a:pt x="825" y="405"/>
                    <a:pt x="825" y="365"/>
                  </a:cubicBezTo>
                  <a:cubicBezTo>
                    <a:pt x="825" y="345"/>
                    <a:pt x="832" y="326"/>
                    <a:pt x="844" y="312"/>
                  </a:cubicBezTo>
                  <a:cubicBezTo>
                    <a:pt x="866" y="280"/>
                    <a:pt x="878" y="242"/>
                    <a:pt x="878" y="201"/>
                  </a:cubicBezTo>
                  <a:cubicBezTo>
                    <a:pt x="878" y="90"/>
                    <a:pt x="788" y="0"/>
                    <a:pt x="676" y="0"/>
                  </a:cubicBezTo>
                  <a:cubicBezTo>
                    <a:pt x="565" y="0"/>
                    <a:pt x="475" y="90"/>
                    <a:pt x="475" y="201"/>
                  </a:cubicBezTo>
                  <a:cubicBezTo>
                    <a:pt x="475" y="240"/>
                    <a:pt x="486" y="276"/>
                    <a:pt x="506" y="307"/>
                  </a:cubicBezTo>
                  <a:cubicBezTo>
                    <a:pt x="520" y="322"/>
                    <a:pt x="530" y="343"/>
                    <a:pt x="530" y="365"/>
                  </a:cubicBezTo>
                  <a:cubicBezTo>
                    <a:pt x="530" y="406"/>
                    <a:pt x="500" y="440"/>
                    <a:pt x="461" y="446"/>
                  </a:cubicBezTo>
                  <a:cubicBezTo>
                    <a:pt x="456" y="447"/>
                    <a:pt x="452" y="447"/>
                    <a:pt x="448" y="447"/>
                  </a:cubicBezTo>
                  <a:cubicBezTo>
                    <a:pt x="447" y="447"/>
                    <a:pt x="447" y="447"/>
                    <a:pt x="446" y="447"/>
                  </a:cubicBezTo>
                  <a:cubicBezTo>
                    <a:pt x="446" y="447"/>
                    <a:pt x="446" y="447"/>
                    <a:pt x="446" y="447"/>
                  </a:cubicBezTo>
                  <a:cubicBezTo>
                    <a:pt x="0" y="447"/>
                    <a:pt x="0" y="447"/>
                    <a:pt x="0" y="447"/>
                  </a:cubicBezTo>
                  <a:cubicBezTo>
                    <a:pt x="0" y="891"/>
                    <a:pt x="0" y="891"/>
                    <a:pt x="0" y="891"/>
                  </a:cubicBezTo>
                  <a:cubicBezTo>
                    <a:pt x="0" y="891"/>
                    <a:pt x="0" y="891"/>
                    <a:pt x="0" y="891"/>
                  </a:cubicBezTo>
                  <a:cubicBezTo>
                    <a:pt x="0" y="892"/>
                    <a:pt x="0" y="892"/>
                    <a:pt x="0" y="892"/>
                  </a:cubicBezTo>
                  <a:cubicBezTo>
                    <a:pt x="0" y="938"/>
                    <a:pt x="37" y="975"/>
                    <a:pt x="82" y="975"/>
                  </a:cubicBezTo>
                  <a:cubicBezTo>
                    <a:pt x="105" y="975"/>
                    <a:pt x="125" y="965"/>
                    <a:pt x="140" y="950"/>
                  </a:cubicBezTo>
                  <a:cubicBezTo>
                    <a:pt x="171" y="931"/>
                    <a:pt x="208" y="920"/>
                    <a:pt x="247" y="920"/>
                  </a:cubicBezTo>
                  <a:cubicBezTo>
                    <a:pt x="358" y="920"/>
                    <a:pt x="448" y="1010"/>
                    <a:pt x="448" y="1121"/>
                  </a:cubicBezTo>
                  <a:cubicBezTo>
                    <a:pt x="448" y="1233"/>
                    <a:pt x="358" y="1323"/>
                    <a:pt x="247" y="1323"/>
                  </a:cubicBezTo>
                  <a:cubicBezTo>
                    <a:pt x="206" y="1323"/>
                    <a:pt x="168" y="1310"/>
                    <a:pt x="136" y="1289"/>
                  </a:cubicBezTo>
                  <a:cubicBezTo>
                    <a:pt x="121" y="1277"/>
                    <a:pt x="103" y="1269"/>
                    <a:pt x="82" y="1269"/>
                  </a:cubicBezTo>
                  <a:cubicBezTo>
                    <a:pt x="43" y="1269"/>
                    <a:pt x="9" y="1298"/>
                    <a:pt x="2" y="1335"/>
                  </a:cubicBezTo>
                  <a:cubicBezTo>
                    <a:pt x="1" y="1341"/>
                    <a:pt x="0" y="1346"/>
                    <a:pt x="0" y="1352"/>
                  </a:cubicBezTo>
                  <a:cubicBezTo>
                    <a:pt x="0" y="1798"/>
                    <a:pt x="0" y="1798"/>
                    <a:pt x="0" y="1798"/>
                  </a:cubicBezTo>
                  <a:close/>
                </a:path>
              </a:pathLst>
            </a:custGeom>
            <a:gradFill flip="none" rotWithShape="1">
              <a:gsLst>
                <a:gs pos="0">
                  <a:srgbClr val="D7D7D7"/>
                </a:gs>
                <a:gs pos="67000">
                  <a:srgbClr val="E4E4E4"/>
                </a:gs>
                <a:gs pos="100000">
                  <a:srgbClr val="FFFFFF"/>
                </a:gs>
              </a:gsLst>
              <a:lin ang="16200000" scaled="1"/>
              <a:tileRect/>
            </a:gradFill>
            <a:ln w="12700">
              <a:noFill/>
              <a:miter lim="800000"/>
              <a:headEnd/>
              <a:tailEnd/>
            </a:ln>
            <a:effectLst>
              <a:outerShdw blurRad="127000" dist="63500" dir="2700000" algn="ctr">
                <a:srgbClr val="000000">
                  <a:alpha val="40000"/>
                </a:srgbClr>
              </a:outerShdw>
            </a:effectLst>
            <a:scene3d>
              <a:camera prst="orthographicFront">
                <a:rot lat="0" lon="0" rev="0"/>
              </a:camera>
              <a:lightRig rig="soft" dir="t">
                <a:rot lat="0" lon="0" rev="0"/>
              </a:lightRig>
            </a:scene3d>
            <a:sp3d contourW="19050" prstMaterial="matte">
              <a:bevelT w="63500" h="25400" prst="riblet"/>
              <a:contourClr>
                <a:srgbClr val="FFFFFF"/>
              </a:contourClr>
            </a:sp3d>
          </p:spPr>
          <p:txBody>
            <a:bodyPr vert="vert270" lIns="0" tIns="0" rIns="0" bIns="0" anchor="ctr"/>
            <a:lstStyle/>
            <a:p>
              <a:pPr algn="ctr" eaLnBrk="1" fontAlgn="auto" hangingPunct="1">
                <a:lnSpc>
                  <a:spcPct val="95000"/>
                </a:lnSpc>
                <a:spcBef>
                  <a:spcPts val="0"/>
                </a:spcBef>
                <a:spcAft>
                  <a:spcPts val="800"/>
                </a:spcAft>
                <a:buClr>
                  <a:srgbClr val="969696"/>
                </a:buClr>
                <a:defRPr/>
              </a:pPr>
              <a:r>
                <a:rPr lang="zh-CN" altLang="en-US" sz="1400" b="1" kern="0" dirty="0" smtClean="0">
                  <a:solidFill>
                    <a:srgbClr val="595959"/>
                  </a:solidFill>
                  <a:effectLst>
                    <a:innerShdw blurRad="63500" dist="50800" dir="16200000">
                      <a:prstClr val="black">
                        <a:alpha val="50000"/>
                      </a:prstClr>
                    </a:innerShdw>
                  </a:effectLst>
                  <a:latin typeface="幼圆" panose="02010509060101010101" pitchFamily="49" charset="-122"/>
                  <a:ea typeface="幼圆" panose="02010509060101010101" pitchFamily="49" charset="-122"/>
                  <a:cs typeface="Arial" charset="0"/>
                </a:rPr>
                <a:t>编译</a:t>
              </a:r>
              <a:endParaRPr lang="de-DE" sz="1400" b="1" kern="0" dirty="0">
                <a:solidFill>
                  <a:srgbClr val="595959"/>
                </a:solidFill>
                <a:effectLst>
                  <a:innerShdw blurRad="63500" dist="50800" dir="16200000">
                    <a:prstClr val="black">
                      <a:alpha val="50000"/>
                    </a:prstClr>
                  </a:innerShdw>
                </a:effectLst>
                <a:latin typeface="幼圆" panose="02010509060101010101" pitchFamily="49" charset="-122"/>
                <a:ea typeface="幼圆" panose="02010509060101010101" pitchFamily="49" charset="-122"/>
                <a:cs typeface="Arial" charset="0"/>
              </a:endParaRPr>
            </a:p>
          </p:txBody>
        </p:sp>
        <p:sp>
          <p:nvSpPr>
            <p:cNvPr id="10" name="_color1"/>
            <p:cNvSpPr>
              <a:spLocks/>
            </p:cNvSpPr>
            <p:nvPr/>
          </p:nvSpPr>
          <p:spPr bwMode="gray">
            <a:xfrm rot="2644011">
              <a:off x="5398122" y="1640882"/>
              <a:ext cx="2425810" cy="1460702"/>
            </a:xfrm>
            <a:custGeom>
              <a:avLst/>
              <a:gdLst/>
              <a:ahLst/>
              <a:cxnLst>
                <a:cxn ang="0">
                  <a:pos x="2045" y="475"/>
                </a:cxn>
                <a:cxn ang="0">
                  <a:pos x="1938" y="505"/>
                </a:cxn>
                <a:cxn ang="0">
                  <a:pos x="1880" y="530"/>
                </a:cxn>
                <a:cxn ang="0">
                  <a:pos x="1798" y="447"/>
                </a:cxn>
                <a:cxn ang="0">
                  <a:pos x="1798" y="446"/>
                </a:cxn>
                <a:cxn ang="0">
                  <a:pos x="1798" y="446"/>
                </a:cxn>
                <a:cxn ang="0">
                  <a:pos x="1798" y="0"/>
                </a:cxn>
                <a:cxn ang="0">
                  <a:pos x="1354" y="0"/>
                </a:cxn>
                <a:cxn ang="0">
                  <a:pos x="1354" y="0"/>
                </a:cxn>
                <a:cxn ang="0">
                  <a:pos x="1353" y="0"/>
                </a:cxn>
                <a:cxn ang="0">
                  <a:pos x="1271" y="82"/>
                </a:cxn>
                <a:cxn ang="0">
                  <a:pos x="1295" y="140"/>
                </a:cxn>
                <a:cxn ang="0">
                  <a:pos x="1325" y="247"/>
                </a:cxn>
                <a:cxn ang="0">
                  <a:pos x="1124" y="448"/>
                </a:cxn>
                <a:cxn ang="0">
                  <a:pos x="923" y="247"/>
                </a:cxn>
                <a:cxn ang="0">
                  <a:pos x="956" y="136"/>
                </a:cxn>
                <a:cxn ang="0">
                  <a:pos x="976" y="82"/>
                </a:cxn>
                <a:cxn ang="0">
                  <a:pos x="910" y="2"/>
                </a:cxn>
                <a:cxn ang="0">
                  <a:pos x="894" y="0"/>
                </a:cxn>
                <a:cxn ang="0">
                  <a:pos x="448" y="0"/>
                </a:cxn>
                <a:cxn ang="0">
                  <a:pos x="448" y="446"/>
                </a:cxn>
                <a:cxn ang="0">
                  <a:pos x="447" y="459"/>
                </a:cxn>
                <a:cxn ang="0">
                  <a:pos x="446" y="463"/>
                </a:cxn>
                <a:cxn ang="0">
                  <a:pos x="366" y="528"/>
                </a:cxn>
                <a:cxn ang="0">
                  <a:pos x="312" y="508"/>
                </a:cxn>
                <a:cxn ang="0">
                  <a:pos x="201" y="475"/>
                </a:cxn>
                <a:cxn ang="0">
                  <a:pos x="0" y="676"/>
                </a:cxn>
                <a:cxn ang="0">
                  <a:pos x="201" y="878"/>
                </a:cxn>
                <a:cxn ang="0">
                  <a:pos x="308" y="847"/>
                </a:cxn>
                <a:cxn ang="0">
                  <a:pos x="366" y="823"/>
                </a:cxn>
                <a:cxn ang="0">
                  <a:pos x="447" y="892"/>
                </a:cxn>
                <a:cxn ang="0">
                  <a:pos x="448" y="905"/>
                </a:cxn>
                <a:cxn ang="0">
                  <a:pos x="448" y="906"/>
                </a:cxn>
                <a:cxn ang="0">
                  <a:pos x="448" y="906"/>
                </a:cxn>
                <a:cxn ang="0">
                  <a:pos x="448" y="1353"/>
                </a:cxn>
                <a:cxn ang="0">
                  <a:pos x="892" y="1353"/>
                </a:cxn>
                <a:cxn ang="0">
                  <a:pos x="892" y="1353"/>
                </a:cxn>
                <a:cxn ang="0">
                  <a:pos x="893" y="1353"/>
                </a:cxn>
                <a:cxn ang="0">
                  <a:pos x="975" y="1271"/>
                </a:cxn>
                <a:cxn ang="0">
                  <a:pos x="951" y="1213"/>
                </a:cxn>
                <a:cxn ang="0">
                  <a:pos x="921" y="1106"/>
                </a:cxn>
                <a:cxn ang="0">
                  <a:pos x="1122" y="905"/>
                </a:cxn>
                <a:cxn ang="0">
                  <a:pos x="1323" y="1106"/>
                </a:cxn>
                <a:cxn ang="0">
                  <a:pos x="1290" y="1217"/>
                </a:cxn>
                <a:cxn ang="0">
                  <a:pos x="1270" y="1271"/>
                </a:cxn>
                <a:cxn ang="0">
                  <a:pos x="1336" y="1351"/>
                </a:cxn>
                <a:cxn ang="0">
                  <a:pos x="1352" y="1353"/>
                </a:cxn>
                <a:cxn ang="0">
                  <a:pos x="1798" y="1353"/>
                </a:cxn>
                <a:cxn ang="0">
                  <a:pos x="1798" y="907"/>
                </a:cxn>
                <a:cxn ang="0">
                  <a:pos x="1800" y="890"/>
                </a:cxn>
                <a:cxn ang="0">
                  <a:pos x="1880" y="824"/>
                </a:cxn>
                <a:cxn ang="0">
                  <a:pos x="1934" y="844"/>
                </a:cxn>
                <a:cxn ang="0">
                  <a:pos x="2045" y="878"/>
                </a:cxn>
                <a:cxn ang="0">
                  <a:pos x="2246" y="676"/>
                </a:cxn>
                <a:cxn ang="0">
                  <a:pos x="2045" y="475"/>
                </a:cxn>
              </a:cxnLst>
              <a:rect l="0" t="0" r="r" b="b"/>
              <a:pathLst>
                <a:path w="2246" h="1353">
                  <a:moveTo>
                    <a:pt x="2045" y="475"/>
                  </a:moveTo>
                  <a:cubicBezTo>
                    <a:pt x="2006" y="475"/>
                    <a:pt x="1969" y="486"/>
                    <a:pt x="1938" y="505"/>
                  </a:cubicBezTo>
                  <a:cubicBezTo>
                    <a:pt x="1923" y="520"/>
                    <a:pt x="1903" y="530"/>
                    <a:pt x="1880" y="530"/>
                  </a:cubicBezTo>
                  <a:cubicBezTo>
                    <a:pt x="1835" y="530"/>
                    <a:pt x="1798" y="493"/>
                    <a:pt x="1798" y="447"/>
                  </a:cubicBezTo>
                  <a:cubicBezTo>
                    <a:pt x="1798" y="447"/>
                    <a:pt x="1798" y="447"/>
                    <a:pt x="1798" y="446"/>
                  </a:cubicBezTo>
                  <a:cubicBezTo>
                    <a:pt x="1798" y="446"/>
                    <a:pt x="1798" y="446"/>
                    <a:pt x="1798" y="446"/>
                  </a:cubicBezTo>
                  <a:cubicBezTo>
                    <a:pt x="1798" y="0"/>
                    <a:pt x="1798" y="0"/>
                    <a:pt x="1798" y="0"/>
                  </a:cubicBezTo>
                  <a:cubicBezTo>
                    <a:pt x="1354" y="0"/>
                    <a:pt x="1354" y="0"/>
                    <a:pt x="1354" y="0"/>
                  </a:cubicBezTo>
                  <a:cubicBezTo>
                    <a:pt x="1354" y="0"/>
                    <a:pt x="1354" y="0"/>
                    <a:pt x="1354" y="0"/>
                  </a:cubicBezTo>
                  <a:cubicBezTo>
                    <a:pt x="1354" y="0"/>
                    <a:pt x="1353" y="0"/>
                    <a:pt x="1353" y="0"/>
                  </a:cubicBezTo>
                  <a:cubicBezTo>
                    <a:pt x="1308" y="0"/>
                    <a:pt x="1271" y="37"/>
                    <a:pt x="1271" y="82"/>
                  </a:cubicBezTo>
                  <a:cubicBezTo>
                    <a:pt x="1271" y="105"/>
                    <a:pt x="1280" y="125"/>
                    <a:pt x="1295" y="140"/>
                  </a:cubicBezTo>
                  <a:cubicBezTo>
                    <a:pt x="1314" y="171"/>
                    <a:pt x="1325" y="208"/>
                    <a:pt x="1325" y="247"/>
                  </a:cubicBezTo>
                  <a:cubicBezTo>
                    <a:pt x="1325" y="358"/>
                    <a:pt x="1235" y="448"/>
                    <a:pt x="1124" y="448"/>
                  </a:cubicBezTo>
                  <a:cubicBezTo>
                    <a:pt x="1013" y="448"/>
                    <a:pt x="923" y="358"/>
                    <a:pt x="923" y="247"/>
                  </a:cubicBezTo>
                  <a:cubicBezTo>
                    <a:pt x="923" y="206"/>
                    <a:pt x="935" y="168"/>
                    <a:pt x="956" y="136"/>
                  </a:cubicBezTo>
                  <a:cubicBezTo>
                    <a:pt x="968" y="121"/>
                    <a:pt x="976" y="103"/>
                    <a:pt x="976" y="82"/>
                  </a:cubicBezTo>
                  <a:cubicBezTo>
                    <a:pt x="976" y="42"/>
                    <a:pt x="948" y="9"/>
                    <a:pt x="910" y="2"/>
                  </a:cubicBezTo>
                  <a:cubicBezTo>
                    <a:pt x="905" y="1"/>
                    <a:pt x="900" y="0"/>
                    <a:pt x="894" y="0"/>
                  </a:cubicBezTo>
                  <a:cubicBezTo>
                    <a:pt x="448" y="0"/>
                    <a:pt x="448" y="0"/>
                    <a:pt x="448" y="0"/>
                  </a:cubicBezTo>
                  <a:cubicBezTo>
                    <a:pt x="448" y="446"/>
                    <a:pt x="448" y="446"/>
                    <a:pt x="448" y="446"/>
                  </a:cubicBezTo>
                  <a:cubicBezTo>
                    <a:pt x="448" y="451"/>
                    <a:pt x="447" y="455"/>
                    <a:pt x="447" y="459"/>
                  </a:cubicBezTo>
                  <a:cubicBezTo>
                    <a:pt x="446" y="461"/>
                    <a:pt x="446" y="462"/>
                    <a:pt x="446" y="463"/>
                  </a:cubicBezTo>
                  <a:cubicBezTo>
                    <a:pt x="439" y="500"/>
                    <a:pt x="405" y="528"/>
                    <a:pt x="366" y="528"/>
                  </a:cubicBezTo>
                  <a:cubicBezTo>
                    <a:pt x="345" y="528"/>
                    <a:pt x="327" y="521"/>
                    <a:pt x="312" y="508"/>
                  </a:cubicBezTo>
                  <a:cubicBezTo>
                    <a:pt x="280" y="487"/>
                    <a:pt x="242" y="475"/>
                    <a:pt x="201" y="475"/>
                  </a:cubicBezTo>
                  <a:cubicBezTo>
                    <a:pt x="90" y="475"/>
                    <a:pt x="0" y="565"/>
                    <a:pt x="0" y="676"/>
                  </a:cubicBezTo>
                  <a:cubicBezTo>
                    <a:pt x="0" y="788"/>
                    <a:pt x="90" y="878"/>
                    <a:pt x="201" y="878"/>
                  </a:cubicBezTo>
                  <a:cubicBezTo>
                    <a:pt x="240" y="878"/>
                    <a:pt x="277" y="867"/>
                    <a:pt x="308" y="847"/>
                  </a:cubicBezTo>
                  <a:cubicBezTo>
                    <a:pt x="323" y="832"/>
                    <a:pt x="343" y="823"/>
                    <a:pt x="366" y="823"/>
                  </a:cubicBezTo>
                  <a:cubicBezTo>
                    <a:pt x="407" y="823"/>
                    <a:pt x="440" y="853"/>
                    <a:pt x="447" y="892"/>
                  </a:cubicBezTo>
                  <a:cubicBezTo>
                    <a:pt x="447" y="896"/>
                    <a:pt x="448" y="901"/>
                    <a:pt x="448" y="905"/>
                  </a:cubicBezTo>
                  <a:cubicBezTo>
                    <a:pt x="448" y="906"/>
                    <a:pt x="448" y="906"/>
                    <a:pt x="448" y="906"/>
                  </a:cubicBezTo>
                  <a:cubicBezTo>
                    <a:pt x="448" y="906"/>
                    <a:pt x="448" y="906"/>
                    <a:pt x="448" y="906"/>
                  </a:cubicBezTo>
                  <a:cubicBezTo>
                    <a:pt x="448" y="1353"/>
                    <a:pt x="448" y="1353"/>
                    <a:pt x="448" y="1353"/>
                  </a:cubicBezTo>
                  <a:cubicBezTo>
                    <a:pt x="892" y="1353"/>
                    <a:pt x="892" y="1353"/>
                    <a:pt x="892" y="1353"/>
                  </a:cubicBezTo>
                  <a:cubicBezTo>
                    <a:pt x="892" y="1353"/>
                    <a:pt x="892" y="1353"/>
                    <a:pt x="892" y="1353"/>
                  </a:cubicBezTo>
                  <a:cubicBezTo>
                    <a:pt x="892" y="1353"/>
                    <a:pt x="893" y="1353"/>
                    <a:pt x="893" y="1353"/>
                  </a:cubicBezTo>
                  <a:cubicBezTo>
                    <a:pt x="938" y="1353"/>
                    <a:pt x="975" y="1316"/>
                    <a:pt x="975" y="1271"/>
                  </a:cubicBezTo>
                  <a:cubicBezTo>
                    <a:pt x="975" y="1248"/>
                    <a:pt x="966" y="1227"/>
                    <a:pt x="951" y="1213"/>
                  </a:cubicBezTo>
                  <a:cubicBezTo>
                    <a:pt x="932" y="1182"/>
                    <a:pt x="921" y="1145"/>
                    <a:pt x="921" y="1106"/>
                  </a:cubicBezTo>
                  <a:cubicBezTo>
                    <a:pt x="921" y="995"/>
                    <a:pt x="1011" y="905"/>
                    <a:pt x="1122" y="905"/>
                  </a:cubicBezTo>
                  <a:cubicBezTo>
                    <a:pt x="1233" y="905"/>
                    <a:pt x="1323" y="995"/>
                    <a:pt x="1323" y="1106"/>
                  </a:cubicBezTo>
                  <a:cubicBezTo>
                    <a:pt x="1323" y="1147"/>
                    <a:pt x="1311" y="1185"/>
                    <a:pt x="1290" y="1217"/>
                  </a:cubicBezTo>
                  <a:cubicBezTo>
                    <a:pt x="1278" y="1231"/>
                    <a:pt x="1270" y="1250"/>
                    <a:pt x="1270" y="1271"/>
                  </a:cubicBezTo>
                  <a:cubicBezTo>
                    <a:pt x="1270" y="1310"/>
                    <a:pt x="1298" y="1344"/>
                    <a:pt x="1336" y="1351"/>
                  </a:cubicBezTo>
                  <a:cubicBezTo>
                    <a:pt x="1341" y="1352"/>
                    <a:pt x="1347" y="1353"/>
                    <a:pt x="1352" y="1353"/>
                  </a:cubicBezTo>
                  <a:cubicBezTo>
                    <a:pt x="1798" y="1353"/>
                    <a:pt x="1798" y="1353"/>
                    <a:pt x="1798" y="1353"/>
                  </a:cubicBezTo>
                  <a:cubicBezTo>
                    <a:pt x="1798" y="907"/>
                    <a:pt x="1798" y="907"/>
                    <a:pt x="1798" y="907"/>
                  </a:cubicBezTo>
                  <a:cubicBezTo>
                    <a:pt x="1798" y="901"/>
                    <a:pt x="1799" y="896"/>
                    <a:pt x="1800" y="890"/>
                  </a:cubicBezTo>
                  <a:cubicBezTo>
                    <a:pt x="1807" y="853"/>
                    <a:pt x="1841" y="824"/>
                    <a:pt x="1880" y="824"/>
                  </a:cubicBezTo>
                  <a:cubicBezTo>
                    <a:pt x="1901" y="824"/>
                    <a:pt x="1919" y="832"/>
                    <a:pt x="1934" y="844"/>
                  </a:cubicBezTo>
                  <a:cubicBezTo>
                    <a:pt x="1966" y="865"/>
                    <a:pt x="2004" y="878"/>
                    <a:pt x="2045" y="878"/>
                  </a:cubicBezTo>
                  <a:cubicBezTo>
                    <a:pt x="2156" y="878"/>
                    <a:pt x="2246" y="788"/>
                    <a:pt x="2246" y="676"/>
                  </a:cubicBezTo>
                  <a:cubicBezTo>
                    <a:pt x="2246" y="565"/>
                    <a:pt x="2156" y="475"/>
                    <a:pt x="2045" y="475"/>
                  </a:cubicBezTo>
                  <a:close/>
                </a:path>
              </a:pathLst>
            </a:custGeom>
            <a:gradFill flip="none" rotWithShape="1">
              <a:gsLst>
                <a:gs pos="0">
                  <a:srgbClr val="D7D7D7"/>
                </a:gs>
                <a:gs pos="67000">
                  <a:srgbClr val="E4E4E4"/>
                </a:gs>
                <a:gs pos="100000">
                  <a:srgbClr val="FFFFFF"/>
                </a:gs>
              </a:gsLst>
              <a:lin ang="16200000" scaled="1"/>
              <a:tileRect/>
            </a:gradFill>
            <a:ln w="12700">
              <a:noFill/>
              <a:miter lim="800000"/>
              <a:headEnd/>
              <a:tailEnd/>
            </a:ln>
            <a:effectLst>
              <a:outerShdw blurRad="127000" dist="63500" dir="2700000" algn="ctr">
                <a:srgbClr val="000000">
                  <a:alpha val="40000"/>
                </a:srgbClr>
              </a:outerShdw>
            </a:effectLst>
            <a:scene3d>
              <a:camera prst="orthographicFront">
                <a:rot lat="0" lon="0" rev="0"/>
              </a:camera>
              <a:lightRig rig="soft" dir="t">
                <a:rot lat="0" lon="0" rev="0"/>
              </a:lightRig>
            </a:scene3d>
            <a:sp3d contourW="19050" prstMaterial="matte">
              <a:bevelT w="63500" h="25400" prst="riblet"/>
              <a:contourClr>
                <a:srgbClr val="FFFFFF"/>
              </a:contourClr>
            </a:sp3d>
          </p:spPr>
          <p:txBody>
            <a:bodyPr lIns="0" tIns="0" rIns="0" bIns="0" anchor="ctr"/>
            <a:lstStyle/>
            <a:p>
              <a:pPr algn="ctr" eaLnBrk="1" fontAlgn="auto" hangingPunct="1">
                <a:lnSpc>
                  <a:spcPct val="95000"/>
                </a:lnSpc>
                <a:spcBef>
                  <a:spcPts val="0"/>
                </a:spcBef>
                <a:spcAft>
                  <a:spcPts val="800"/>
                </a:spcAft>
                <a:buClr>
                  <a:srgbClr val="969696"/>
                </a:buClr>
                <a:defRPr/>
              </a:pPr>
              <a:r>
                <a:rPr lang="de-DE" sz="1400" b="1" kern="0" dirty="0">
                  <a:solidFill>
                    <a:srgbClr val="595959"/>
                  </a:solidFill>
                  <a:effectLst>
                    <a:innerShdw blurRad="63500" dist="50800" dir="16200000">
                      <a:prstClr val="black">
                        <a:alpha val="50000"/>
                      </a:prstClr>
                    </a:innerShdw>
                  </a:effectLst>
                  <a:latin typeface="幼圆" panose="02010509060101010101" pitchFamily="49" charset="-122"/>
                  <a:ea typeface="幼圆" panose="02010509060101010101" pitchFamily="49" charset="-122"/>
                  <a:cs typeface="Arial" charset="0"/>
                </a:rPr>
                <a:t>A</a:t>
              </a:r>
              <a:r>
                <a:rPr lang="zh-CN" altLang="en-US" sz="1400" b="1" kern="0" dirty="0">
                  <a:solidFill>
                    <a:srgbClr val="595959"/>
                  </a:solidFill>
                  <a:effectLst>
                    <a:innerShdw blurRad="63500" dist="50800" dir="16200000">
                      <a:prstClr val="black">
                        <a:alpha val="50000"/>
                      </a:prstClr>
                    </a:innerShdw>
                  </a:effectLst>
                  <a:latin typeface="幼圆" panose="02010509060101010101" pitchFamily="49" charset="-122"/>
                  <a:ea typeface="幼圆" panose="02010509060101010101" pitchFamily="49" charset="-122"/>
                  <a:cs typeface="Arial" charset="0"/>
                </a:rPr>
                <a:t>级软件</a:t>
              </a:r>
              <a:endParaRPr lang="de-DE" sz="1400" b="1" kern="0" dirty="0">
                <a:solidFill>
                  <a:srgbClr val="595959"/>
                </a:solidFill>
                <a:effectLst>
                  <a:innerShdw blurRad="63500" dist="50800" dir="16200000">
                    <a:prstClr val="black">
                      <a:alpha val="50000"/>
                    </a:prstClr>
                  </a:innerShdw>
                </a:effectLst>
                <a:latin typeface="幼圆" panose="02010509060101010101" pitchFamily="49" charset="-122"/>
                <a:ea typeface="幼圆" panose="02010509060101010101" pitchFamily="49" charset="-122"/>
                <a:cs typeface="Arial" charset="0"/>
              </a:endParaRPr>
            </a:p>
          </p:txBody>
        </p:sp>
        <p:sp>
          <p:nvSpPr>
            <p:cNvPr id="11" name="_color1"/>
            <p:cNvSpPr>
              <a:spLocks/>
            </p:cNvSpPr>
            <p:nvPr/>
          </p:nvSpPr>
          <p:spPr bwMode="gray">
            <a:xfrm rot="13435344">
              <a:off x="4934805" y="2292391"/>
              <a:ext cx="1463311" cy="2425810"/>
            </a:xfrm>
            <a:custGeom>
              <a:avLst/>
              <a:gdLst/>
              <a:ahLst/>
              <a:cxnLst>
                <a:cxn ang="0">
                  <a:pos x="877" y="2045"/>
                </a:cxn>
                <a:cxn ang="0">
                  <a:pos x="847" y="1938"/>
                </a:cxn>
                <a:cxn ang="0">
                  <a:pos x="823" y="1880"/>
                </a:cxn>
                <a:cxn ang="0">
                  <a:pos x="905" y="1798"/>
                </a:cxn>
                <a:cxn ang="0">
                  <a:pos x="906" y="1798"/>
                </a:cxn>
                <a:cxn ang="0">
                  <a:pos x="906" y="1798"/>
                </a:cxn>
                <a:cxn ang="0">
                  <a:pos x="1352" y="1798"/>
                </a:cxn>
                <a:cxn ang="0">
                  <a:pos x="1352" y="1354"/>
                </a:cxn>
                <a:cxn ang="0">
                  <a:pos x="1352" y="1354"/>
                </a:cxn>
                <a:cxn ang="0">
                  <a:pos x="1352" y="1353"/>
                </a:cxn>
                <a:cxn ang="0">
                  <a:pos x="1270" y="1271"/>
                </a:cxn>
                <a:cxn ang="0">
                  <a:pos x="1212" y="1295"/>
                </a:cxn>
                <a:cxn ang="0">
                  <a:pos x="1106" y="1325"/>
                </a:cxn>
                <a:cxn ang="0">
                  <a:pos x="905" y="1124"/>
                </a:cxn>
                <a:cxn ang="0">
                  <a:pos x="1106" y="923"/>
                </a:cxn>
                <a:cxn ang="0">
                  <a:pos x="1217" y="956"/>
                </a:cxn>
                <a:cxn ang="0">
                  <a:pos x="1270" y="976"/>
                </a:cxn>
                <a:cxn ang="0">
                  <a:pos x="1351" y="910"/>
                </a:cxn>
                <a:cxn ang="0">
                  <a:pos x="1352" y="894"/>
                </a:cxn>
                <a:cxn ang="0">
                  <a:pos x="1352" y="448"/>
                </a:cxn>
                <a:cxn ang="0">
                  <a:pos x="906" y="448"/>
                </a:cxn>
                <a:cxn ang="0">
                  <a:pos x="893" y="447"/>
                </a:cxn>
                <a:cxn ang="0">
                  <a:pos x="890" y="446"/>
                </a:cxn>
                <a:cxn ang="0">
                  <a:pos x="824" y="366"/>
                </a:cxn>
                <a:cxn ang="0">
                  <a:pos x="844" y="312"/>
                </a:cxn>
                <a:cxn ang="0">
                  <a:pos x="877" y="201"/>
                </a:cxn>
                <a:cxn ang="0">
                  <a:pos x="676" y="0"/>
                </a:cxn>
                <a:cxn ang="0">
                  <a:pos x="475" y="201"/>
                </a:cxn>
                <a:cxn ang="0">
                  <a:pos x="505" y="308"/>
                </a:cxn>
                <a:cxn ang="0">
                  <a:pos x="529" y="366"/>
                </a:cxn>
                <a:cxn ang="0">
                  <a:pos x="460" y="447"/>
                </a:cxn>
                <a:cxn ang="0">
                  <a:pos x="447" y="448"/>
                </a:cxn>
                <a:cxn ang="0">
                  <a:pos x="446" y="448"/>
                </a:cxn>
                <a:cxn ang="0">
                  <a:pos x="446" y="448"/>
                </a:cxn>
                <a:cxn ang="0">
                  <a:pos x="0" y="448"/>
                </a:cxn>
                <a:cxn ang="0">
                  <a:pos x="0" y="892"/>
                </a:cxn>
                <a:cxn ang="0">
                  <a:pos x="0" y="892"/>
                </a:cxn>
                <a:cxn ang="0">
                  <a:pos x="0" y="893"/>
                </a:cxn>
                <a:cxn ang="0">
                  <a:pos x="82" y="975"/>
                </a:cxn>
                <a:cxn ang="0">
                  <a:pos x="140" y="951"/>
                </a:cxn>
                <a:cxn ang="0">
                  <a:pos x="246" y="921"/>
                </a:cxn>
                <a:cxn ang="0">
                  <a:pos x="447" y="1122"/>
                </a:cxn>
                <a:cxn ang="0">
                  <a:pos x="246" y="1323"/>
                </a:cxn>
                <a:cxn ang="0">
                  <a:pos x="135" y="1290"/>
                </a:cxn>
                <a:cxn ang="0">
                  <a:pos x="82" y="1270"/>
                </a:cxn>
                <a:cxn ang="0">
                  <a:pos x="1" y="1336"/>
                </a:cxn>
                <a:cxn ang="0">
                  <a:pos x="0" y="1352"/>
                </a:cxn>
                <a:cxn ang="0">
                  <a:pos x="0" y="1798"/>
                </a:cxn>
                <a:cxn ang="0">
                  <a:pos x="446" y="1798"/>
                </a:cxn>
                <a:cxn ang="0">
                  <a:pos x="462" y="1800"/>
                </a:cxn>
                <a:cxn ang="0">
                  <a:pos x="528" y="1880"/>
                </a:cxn>
                <a:cxn ang="0">
                  <a:pos x="508" y="1934"/>
                </a:cxn>
                <a:cxn ang="0">
                  <a:pos x="475" y="2045"/>
                </a:cxn>
                <a:cxn ang="0">
                  <a:pos x="676" y="2246"/>
                </a:cxn>
                <a:cxn ang="0">
                  <a:pos x="877" y="2045"/>
                </a:cxn>
              </a:cxnLst>
              <a:rect l="0" t="0" r="r" b="b"/>
              <a:pathLst>
                <a:path w="1352" h="2246">
                  <a:moveTo>
                    <a:pt x="877" y="2045"/>
                  </a:moveTo>
                  <a:cubicBezTo>
                    <a:pt x="877" y="2005"/>
                    <a:pt x="866" y="1969"/>
                    <a:pt x="847" y="1938"/>
                  </a:cubicBezTo>
                  <a:cubicBezTo>
                    <a:pt x="832" y="1923"/>
                    <a:pt x="823" y="1903"/>
                    <a:pt x="823" y="1880"/>
                  </a:cubicBezTo>
                  <a:cubicBezTo>
                    <a:pt x="823" y="1835"/>
                    <a:pt x="860" y="1798"/>
                    <a:pt x="905" y="1798"/>
                  </a:cubicBezTo>
                  <a:cubicBezTo>
                    <a:pt x="905" y="1798"/>
                    <a:pt x="906" y="1798"/>
                    <a:pt x="906" y="1798"/>
                  </a:cubicBezTo>
                  <a:cubicBezTo>
                    <a:pt x="906" y="1798"/>
                    <a:pt x="906" y="1798"/>
                    <a:pt x="906" y="1798"/>
                  </a:cubicBezTo>
                  <a:cubicBezTo>
                    <a:pt x="1352" y="1798"/>
                    <a:pt x="1352" y="1798"/>
                    <a:pt x="1352" y="1798"/>
                  </a:cubicBezTo>
                  <a:cubicBezTo>
                    <a:pt x="1352" y="1354"/>
                    <a:pt x="1352" y="1354"/>
                    <a:pt x="1352" y="1354"/>
                  </a:cubicBezTo>
                  <a:cubicBezTo>
                    <a:pt x="1352" y="1354"/>
                    <a:pt x="1352" y="1354"/>
                    <a:pt x="1352" y="1354"/>
                  </a:cubicBezTo>
                  <a:cubicBezTo>
                    <a:pt x="1352" y="1354"/>
                    <a:pt x="1352" y="1353"/>
                    <a:pt x="1352" y="1353"/>
                  </a:cubicBezTo>
                  <a:cubicBezTo>
                    <a:pt x="1352" y="1308"/>
                    <a:pt x="1316" y="1271"/>
                    <a:pt x="1270" y="1271"/>
                  </a:cubicBezTo>
                  <a:cubicBezTo>
                    <a:pt x="1248" y="1271"/>
                    <a:pt x="1227" y="1280"/>
                    <a:pt x="1212" y="1295"/>
                  </a:cubicBezTo>
                  <a:cubicBezTo>
                    <a:pt x="1181" y="1314"/>
                    <a:pt x="1145" y="1325"/>
                    <a:pt x="1106" y="1325"/>
                  </a:cubicBezTo>
                  <a:cubicBezTo>
                    <a:pt x="995" y="1325"/>
                    <a:pt x="905" y="1235"/>
                    <a:pt x="905" y="1124"/>
                  </a:cubicBezTo>
                  <a:cubicBezTo>
                    <a:pt x="905" y="1013"/>
                    <a:pt x="995" y="923"/>
                    <a:pt x="1106" y="923"/>
                  </a:cubicBezTo>
                  <a:cubicBezTo>
                    <a:pt x="1147" y="923"/>
                    <a:pt x="1185" y="935"/>
                    <a:pt x="1217" y="956"/>
                  </a:cubicBezTo>
                  <a:cubicBezTo>
                    <a:pt x="1231" y="968"/>
                    <a:pt x="1250" y="976"/>
                    <a:pt x="1270" y="976"/>
                  </a:cubicBezTo>
                  <a:cubicBezTo>
                    <a:pt x="1310" y="976"/>
                    <a:pt x="1343" y="948"/>
                    <a:pt x="1351" y="910"/>
                  </a:cubicBezTo>
                  <a:cubicBezTo>
                    <a:pt x="1352" y="905"/>
                    <a:pt x="1352" y="899"/>
                    <a:pt x="1352" y="894"/>
                  </a:cubicBezTo>
                  <a:cubicBezTo>
                    <a:pt x="1352" y="448"/>
                    <a:pt x="1352" y="448"/>
                    <a:pt x="1352" y="448"/>
                  </a:cubicBezTo>
                  <a:cubicBezTo>
                    <a:pt x="906" y="448"/>
                    <a:pt x="906" y="448"/>
                    <a:pt x="906" y="448"/>
                  </a:cubicBezTo>
                  <a:cubicBezTo>
                    <a:pt x="902" y="448"/>
                    <a:pt x="897" y="447"/>
                    <a:pt x="893" y="447"/>
                  </a:cubicBezTo>
                  <a:cubicBezTo>
                    <a:pt x="892" y="446"/>
                    <a:pt x="891" y="446"/>
                    <a:pt x="890" y="446"/>
                  </a:cubicBezTo>
                  <a:cubicBezTo>
                    <a:pt x="852" y="438"/>
                    <a:pt x="824" y="405"/>
                    <a:pt x="824" y="366"/>
                  </a:cubicBezTo>
                  <a:cubicBezTo>
                    <a:pt x="824" y="345"/>
                    <a:pt x="832" y="326"/>
                    <a:pt x="844" y="312"/>
                  </a:cubicBezTo>
                  <a:cubicBezTo>
                    <a:pt x="865" y="280"/>
                    <a:pt x="877" y="242"/>
                    <a:pt x="877" y="201"/>
                  </a:cubicBezTo>
                  <a:cubicBezTo>
                    <a:pt x="877" y="90"/>
                    <a:pt x="787" y="0"/>
                    <a:pt x="676" y="0"/>
                  </a:cubicBezTo>
                  <a:cubicBezTo>
                    <a:pt x="565" y="0"/>
                    <a:pt x="475" y="90"/>
                    <a:pt x="475" y="201"/>
                  </a:cubicBezTo>
                  <a:cubicBezTo>
                    <a:pt x="475" y="240"/>
                    <a:pt x="486" y="277"/>
                    <a:pt x="505" y="308"/>
                  </a:cubicBezTo>
                  <a:cubicBezTo>
                    <a:pt x="520" y="322"/>
                    <a:pt x="529" y="343"/>
                    <a:pt x="529" y="366"/>
                  </a:cubicBezTo>
                  <a:cubicBezTo>
                    <a:pt x="529" y="406"/>
                    <a:pt x="499" y="440"/>
                    <a:pt x="460" y="447"/>
                  </a:cubicBezTo>
                  <a:cubicBezTo>
                    <a:pt x="456" y="447"/>
                    <a:pt x="452" y="448"/>
                    <a:pt x="447" y="448"/>
                  </a:cubicBezTo>
                  <a:cubicBezTo>
                    <a:pt x="447" y="448"/>
                    <a:pt x="446" y="448"/>
                    <a:pt x="446" y="448"/>
                  </a:cubicBezTo>
                  <a:cubicBezTo>
                    <a:pt x="446" y="448"/>
                    <a:pt x="446" y="448"/>
                    <a:pt x="446" y="448"/>
                  </a:cubicBezTo>
                  <a:cubicBezTo>
                    <a:pt x="0" y="448"/>
                    <a:pt x="0" y="448"/>
                    <a:pt x="0" y="448"/>
                  </a:cubicBezTo>
                  <a:cubicBezTo>
                    <a:pt x="0" y="892"/>
                    <a:pt x="0" y="892"/>
                    <a:pt x="0" y="892"/>
                  </a:cubicBezTo>
                  <a:cubicBezTo>
                    <a:pt x="0" y="892"/>
                    <a:pt x="0" y="892"/>
                    <a:pt x="0" y="892"/>
                  </a:cubicBezTo>
                  <a:cubicBezTo>
                    <a:pt x="0" y="892"/>
                    <a:pt x="0" y="893"/>
                    <a:pt x="0" y="893"/>
                  </a:cubicBezTo>
                  <a:cubicBezTo>
                    <a:pt x="0" y="938"/>
                    <a:pt x="36" y="975"/>
                    <a:pt x="82" y="975"/>
                  </a:cubicBezTo>
                  <a:cubicBezTo>
                    <a:pt x="104" y="975"/>
                    <a:pt x="125" y="966"/>
                    <a:pt x="140" y="951"/>
                  </a:cubicBezTo>
                  <a:cubicBezTo>
                    <a:pt x="171" y="932"/>
                    <a:pt x="207" y="921"/>
                    <a:pt x="246" y="921"/>
                  </a:cubicBezTo>
                  <a:cubicBezTo>
                    <a:pt x="357" y="921"/>
                    <a:pt x="447" y="1011"/>
                    <a:pt x="447" y="1122"/>
                  </a:cubicBezTo>
                  <a:cubicBezTo>
                    <a:pt x="447" y="1233"/>
                    <a:pt x="357" y="1323"/>
                    <a:pt x="246" y="1323"/>
                  </a:cubicBezTo>
                  <a:cubicBezTo>
                    <a:pt x="205" y="1323"/>
                    <a:pt x="167" y="1311"/>
                    <a:pt x="135" y="1290"/>
                  </a:cubicBezTo>
                  <a:cubicBezTo>
                    <a:pt x="121" y="1277"/>
                    <a:pt x="102" y="1270"/>
                    <a:pt x="82" y="1270"/>
                  </a:cubicBezTo>
                  <a:cubicBezTo>
                    <a:pt x="42" y="1270"/>
                    <a:pt x="9" y="1298"/>
                    <a:pt x="1" y="1336"/>
                  </a:cubicBezTo>
                  <a:cubicBezTo>
                    <a:pt x="0" y="1341"/>
                    <a:pt x="0" y="1346"/>
                    <a:pt x="0" y="1352"/>
                  </a:cubicBezTo>
                  <a:cubicBezTo>
                    <a:pt x="0" y="1798"/>
                    <a:pt x="0" y="1798"/>
                    <a:pt x="0" y="1798"/>
                  </a:cubicBezTo>
                  <a:cubicBezTo>
                    <a:pt x="446" y="1798"/>
                    <a:pt x="446" y="1798"/>
                    <a:pt x="446" y="1798"/>
                  </a:cubicBezTo>
                  <a:cubicBezTo>
                    <a:pt x="451" y="1798"/>
                    <a:pt x="457" y="1799"/>
                    <a:pt x="462" y="1800"/>
                  </a:cubicBezTo>
                  <a:cubicBezTo>
                    <a:pt x="500" y="1807"/>
                    <a:pt x="528" y="1840"/>
                    <a:pt x="528" y="1880"/>
                  </a:cubicBezTo>
                  <a:cubicBezTo>
                    <a:pt x="528" y="1901"/>
                    <a:pt x="520" y="1919"/>
                    <a:pt x="508" y="1934"/>
                  </a:cubicBezTo>
                  <a:cubicBezTo>
                    <a:pt x="487" y="1965"/>
                    <a:pt x="475" y="2004"/>
                    <a:pt x="475" y="2045"/>
                  </a:cubicBezTo>
                  <a:cubicBezTo>
                    <a:pt x="475" y="2156"/>
                    <a:pt x="565" y="2246"/>
                    <a:pt x="676" y="2246"/>
                  </a:cubicBezTo>
                  <a:cubicBezTo>
                    <a:pt x="787" y="2246"/>
                    <a:pt x="877" y="2156"/>
                    <a:pt x="877" y="2045"/>
                  </a:cubicBezTo>
                  <a:close/>
                </a:path>
              </a:pathLst>
            </a:custGeom>
            <a:gradFill flip="none" rotWithShape="1">
              <a:gsLst>
                <a:gs pos="0">
                  <a:srgbClr val="D7D7D7"/>
                </a:gs>
                <a:gs pos="67000">
                  <a:srgbClr val="E4E4E4"/>
                </a:gs>
                <a:gs pos="100000">
                  <a:srgbClr val="FFFFFF"/>
                </a:gs>
              </a:gsLst>
              <a:lin ang="16200000" scaled="1"/>
              <a:tileRect/>
            </a:gradFill>
            <a:ln w="12700">
              <a:noFill/>
              <a:miter lim="800000"/>
              <a:headEnd/>
              <a:tailEnd/>
            </a:ln>
            <a:effectLst>
              <a:outerShdw blurRad="127000" dist="63500" dir="2700000" algn="ctr">
                <a:srgbClr val="000000">
                  <a:alpha val="40000"/>
                </a:srgbClr>
              </a:outerShdw>
            </a:effectLst>
            <a:scene3d>
              <a:camera prst="orthographicFront">
                <a:rot lat="0" lon="0" rev="0"/>
              </a:camera>
              <a:lightRig rig="soft" dir="t">
                <a:rot lat="0" lon="0" rev="0"/>
              </a:lightRig>
            </a:scene3d>
            <a:sp3d contourW="19050" prstMaterial="matte">
              <a:bevelT w="63500" h="25400" prst="riblet"/>
              <a:contourClr>
                <a:srgbClr val="FFFFFF"/>
              </a:contourClr>
            </a:sp3d>
          </p:spPr>
          <p:txBody>
            <a:bodyPr vert="vert" lIns="0" tIns="0" rIns="0" bIns="0" anchor="ctr"/>
            <a:lstStyle/>
            <a:p>
              <a:pPr algn="ctr" eaLnBrk="1" fontAlgn="auto" hangingPunct="1">
                <a:lnSpc>
                  <a:spcPct val="95000"/>
                </a:lnSpc>
                <a:spcBef>
                  <a:spcPts val="0"/>
                </a:spcBef>
                <a:spcAft>
                  <a:spcPts val="800"/>
                </a:spcAft>
                <a:buClr>
                  <a:srgbClr val="969696"/>
                </a:buClr>
                <a:defRPr/>
              </a:pPr>
              <a:r>
                <a:rPr lang="zh-CN" altLang="en-US" sz="1400" b="1" kern="0" dirty="0">
                  <a:solidFill>
                    <a:srgbClr val="595959"/>
                  </a:solidFill>
                  <a:effectLst>
                    <a:innerShdw blurRad="63500" dist="50800" dir="16200000">
                      <a:prstClr val="black">
                        <a:alpha val="50000"/>
                      </a:prstClr>
                    </a:innerShdw>
                  </a:effectLst>
                  <a:latin typeface="幼圆" panose="02010509060101010101" pitchFamily="49" charset="-122"/>
                  <a:ea typeface="幼圆" panose="02010509060101010101" pitchFamily="49" charset="-122"/>
                  <a:cs typeface="Arial" charset="0"/>
                </a:rPr>
                <a:t>操作系统</a:t>
              </a:r>
              <a:endParaRPr lang="de-DE" sz="1400" b="1" kern="0" dirty="0">
                <a:solidFill>
                  <a:srgbClr val="595959"/>
                </a:solidFill>
                <a:effectLst>
                  <a:innerShdw blurRad="63500" dist="50800" dir="16200000">
                    <a:prstClr val="black">
                      <a:alpha val="50000"/>
                    </a:prstClr>
                  </a:innerShdw>
                </a:effectLst>
                <a:latin typeface="幼圆" panose="02010509060101010101" pitchFamily="49" charset="-122"/>
                <a:ea typeface="幼圆" panose="02010509060101010101" pitchFamily="49" charset="-122"/>
                <a:cs typeface="Arial" charset="0"/>
              </a:endParaRPr>
            </a:p>
          </p:txBody>
        </p:sp>
      </p:grpSp>
    </p:spTree>
    <p:extLst>
      <p:ext uri="{BB962C8B-B14F-4D97-AF65-F5344CB8AC3E}">
        <p14:creationId xmlns:p14="http://schemas.microsoft.com/office/powerpoint/2010/main" val="328327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研究内容</a:t>
            </a:r>
            <a:endParaRPr lang="zh-CN" altLang="en-US" dirty="0"/>
          </a:p>
        </p:txBody>
      </p:sp>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310587" y="1192263"/>
            <a:ext cx="4464496" cy="5257479"/>
          </a:xfrm>
          <a:prstGeom prst="rect">
            <a:avLst/>
          </a:prstGeom>
          <a:noFill/>
          <a:ln>
            <a:noFill/>
          </a:ln>
        </p:spPr>
      </p:pic>
      <p:sp>
        <p:nvSpPr>
          <p:cNvPr id="4" name="Rectangle 2"/>
          <p:cNvSpPr>
            <a:spLocks noChangeArrowheads="1"/>
          </p:cNvSpPr>
          <p:nvPr/>
        </p:nvSpPr>
        <p:spPr bwMode="auto">
          <a:xfrm>
            <a:off x="323528" y="1886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65811676"/>
              </p:ext>
            </p:extLst>
          </p:nvPr>
        </p:nvGraphicFramePr>
        <p:xfrm>
          <a:off x="4918654" y="1318943"/>
          <a:ext cx="3856384" cy="5004118"/>
        </p:xfrm>
        <a:graphic>
          <a:graphicData uri="http://schemas.openxmlformats.org/presentationml/2006/ole">
            <mc:AlternateContent xmlns:mc="http://schemas.openxmlformats.org/markup-compatibility/2006">
              <mc:Choice xmlns:v="urn:schemas-microsoft-com:vml" Requires="v">
                <p:oleObj spid="_x0000_s14361" name="Visio" r:id="rId5" imgW="4200489" imgH="5438675" progId="Visio.Drawing.15">
                  <p:embed/>
                </p:oleObj>
              </mc:Choice>
              <mc:Fallback>
                <p:oleObj name="Visio" r:id="rId5" imgW="4200489" imgH="5438675" progId="Visio.Drawing.15">
                  <p:embed/>
                  <p:pic>
                    <p:nvPicPr>
                      <p:cNvPr id="0" name="Object 1"/>
                      <p:cNvPicPr>
                        <a:picLocks noChangeAspect="1" noChangeArrowheads="1"/>
                      </p:cNvPicPr>
                      <p:nvPr/>
                    </p:nvPicPr>
                    <p:blipFill>
                      <a:blip r:embed="rId6"/>
                      <a:srcRect/>
                      <a:stretch>
                        <a:fillRect/>
                      </a:stretch>
                    </p:blipFill>
                    <p:spPr bwMode="auto">
                      <a:xfrm>
                        <a:off x="4918654" y="1318943"/>
                        <a:ext cx="3856384" cy="5004118"/>
                      </a:xfrm>
                      <a:prstGeom prst="rect">
                        <a:avLst/>
                      </a:prstGeom>
                      <a:noFill/>
                    </p:spPr>
                  </p:pic>
                </p:oleObj>
              </mc:Fallback>
            </mc:AlternateContent>
          </a:graphicData>
        </a:graphic>
      </p:graphicFrame>
    </p:spTree>
    <p:extLst>
      <p:ext uri="{BB962C8B-B14F-4D97-AF65-F5344CB8AC3E}">
        <p14:creationId xmlns:p14="http://schemas.microsoft.com/office/powerpoint/2010/main" val="1822007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algn="l" eaLnBrk="1" hangingPunct="1"/>
            <a:r>
              <a:rPr lang="zh-CN" altLang="en-US" smtClean="0"/>
              <a:t>研究内容</a:t>
            </a:r>
          </a:p>
        </p:txBody>
      </p:sp>
      <p:sp>
        <p:nvSpPr>
          <p:cNvPr id="39939" name="内容占位符 2"/>
          <p:cNvSpPr>
            <a:spLocks noGrp="1"/>
          </p:cNvSpPr>
          <p:nvPr>
            <p:ph idx="1"/>
          </p:nvPr>
        </p:nvSpPr>
        <p:spPr>
          <a:xfrm>
            <a:off x="4932040" y="1340768"/>
            <a:ext cx="3960440" cy="4896544"/>
          </a:xfrm>
        </p:spPr>
        <p:txBody>
          <a:bodyPr>
            <a:normAutofit/>
          </a:bodyPr>
          <a:lstStyle/>
          <a:p>
            <a:pPr algn="just" eaLnBrk="1" hangingPunct="1">
              <a:lnSpc>
                <a:spcPct val="150000"/>
              </a:lnSpc>
              <a:spcAft>
                <a:spcPts val="0"/>
              </a:spcAft>
              <a:buFont typeface="+mj-lt"/>
              <a:buAutoNum type="arabicPeriod"/>
            </a:pPr>
            <a:r>
              <a:rPr lang="zh-CN" altLang="zh-CN" sz="1600" b="1" dirty="0" smtClean="0">
                <a:solidFill>
                  <a:srgbClr val="0070C0"/>
                </a:solidFill>
                <a:latin typeface="华文仿宋" panose="02010600040101010101" pitchFamily="2" charset="-122"/>
                <a:ea typeface="华文仿宋" panose="02010600040101010101" pitchFamily="2" charset="-122"/>
              </a:rPr>
              <a:t>提出</a:t>
            </a:r>
            <a:r>
              <a:rPr lang="en-US" altLang="zh-CN" sz="1600" b="1" dirty="0" smtClean="0">
                <a:solidFill>
                  <a:srgbClr val="0070C0"/>
                </a:solidFill>
                <a:latin typeface="华文仿宋" panose="02010600040101010101" pitchFamily="2" charset="-122"/>
                <a:ea typeface="华文仿宋" panose="02010600040101010101" pitchFamily="2" charset="-122"/>
              </a:rPr>
              <a:t>CPU</a:t>
            </a:r>
            <a:r>
              <a:rPr lang="zh-CN" altLang="zh-CN" sz="1600" b="1" dirty="0" smtClean="0">
                <a:solidFill>
                  <a:srgbClr val="0070C0"/>
                </a:solidFill>
                <a:latin typeface="华文仿宋" panose="02010600040101010101" pitchFamily="2" charset="-122"/>
                <a:ea typeface="华文仿宋" panose="02010600040101010101" pitchFamily="2" charset="-122"/>
              </a:rPr>
              <a:t>流水线结构模型</a:t>
            </a:r>
            <a:endParaRPr lang="en-US" altLang="zh-CN" sz="1600" dirty="0">
              <a:latin typeface="华文仿宋" panose="02010600040101010101" pitchFamily="2" charset="-122"/>
              <a:ea typeface="华文仿宋" panose="02010600040101010101" pitchFamily="2" charset="-122"/>
            </a:endParaRPr>
          </a:p>
          <a:p>
            <a:pPr lvl="1" algn="just">
              <a:lnSpc>
                <a:spcPct val="150000"/>
              </a:lnSpc>
              <a:spcBef>
                <a:spcPts val="0"/>
              </a:spcBef>
              <a:spcAft>
                <a:spcPts val="0"/>
              </a:spcAft>
              <a:buFont typeface="Arial" charset="0"/>
              <a:buChar char="•"/>
            </a:pPr>
            <a:r>
              <a:rPr lang="zh-CN" altLang="en-US" sz="1400" dirty="0" smtClean="0">
                <a:latin typeface="华文仿宋" panose="02010600040101010101" pitchFamily="2" charset="-122"/>
                <a:ea typeface="华文仿宋" panose="02010600040101010101" pitchFamily="2" charset="-122"/>
              </a:rPr>
              <a:t>设计实现旁路转发单元</a:t>
            </a:r>
            <a:r>
              <a:rPr lang="en-US" altLang="zh-CN" sz="1400" dirty="0" smtClean="0">
                <a:latin typeface="华文仿宋" panose="02010600040101010101" pitchFamily="2" charset="-122"/>
                <a:ea typeface="华文仿宋" panose="02010600040101010101" pitchFamily="2" charset="-122"/>
              </a:rPr>
              <a:t>FU</a:t>
            </a:r>
          </a:p>
          <a:p>
            <a:pPr lvl="1" algn="just">
              <a:lnSpc>
                <a:spcPct val="150000"/>
              </a:lnSpc>
              <a:spcBef>
                <a:spcPts val="0"/>
              </a:spcBef>
              <a:spcAft>
                <a:spcPts val="0"/>
              </a:spcAft>
              <a:buFont typeface="Arial" charset="0"/>
              <a:buChar char="•"/>
            </a:pPr>
            <a:r>
              <a:rPr lang="zh-CN" altLang="zh-CN" sz="1400" dirty="0">
                <a:latin typeface="华文仿宋" panose="02010600040101010101" pitchFamily="2" charset="-122"/>
                <a:ea typeface="华文仿宋" panose="02010600040101010101" pitchFamily="2" charset="-122"/>
              </a:rPr>
              <a:t>设计</a:t>
            </a:r>
            <a:r>
              <a:rPr lang="en-US" altLang="zh-CN" sz="1400" dirty="0">
                <a:latin typeface="华文仿宋" panose="02010600040101010101" pitchFamily="2" charset="-122"/>
                <a:ea typeface="华文仿宋" panose="02010600040101010101" pitchFamily="2" charset="-122"/>
              </a:rPr>
              <a:t>MIPS</a:t>
            </a:r>
            <a:r>
              <a:rPr lang="zh-CN" altLang="en-US" sz="1400" dirty="0">
                <a:latin typeface="华文仿宋" panose="02010600040101010101" pitchFamily="2" charset="-122"/>
                <a:ea typeface="华文仿宋" panose="02010600040101010101" pitchFamily="2" charset="-122"/>
              </a:rPr>
              <a:t>指令集</a:t>
            </a:r>
            <a:r>
              <a:rPr lang="zh-CN" altLang="zh-CN" sz="1400" dirty="0">
                <a:latin typeface="华文仿宋" panose="02010600040101010101" pitchFamily="2" charset="-122"/>
                <a:ea typeface="华文仿宋" panose="02010600040101010101" pitchFamily="2" charset="-122"/>
              </a:rPr>
              <a:t>流水线</a:t>
            </a:r>
            <a:r>
              <a:rPr lang="zh-CN" altLang="zh-CN" sz="1400" dirty="0" smtClean="0">
                <a:latin typeface="华文仿宋" panose="02010600040101010101" pitchFamily="2" charset="-122"/>
                <a:ea typeface="华文仿宋" panose="02010600040101010101" pitchFamily="2" charset="-122"/>
              </a:rPr>
              <a:t>通路</a:t>
            </a:r>
            <a:endParaRPr lang="en-US" altLang="zh-CN" sz="1400" dirty="0" smtClean="0">
              <a:latin typeface="华文仿宋" panose="02010600040101010101" pitchFamily="2" charset="-122"/>
              <a:ea typeface="华文仿宋" panose="02010600040101010101" pitchFamily="2" charset="-122"/>
            </a:endParaRPr>
          </a:p>
          <a:p>
            <a:pPr lvl="1" algn="just">
              <a:lnSpc>
                <a:spcPct val="150000"/>
              </a:lnSpc>
              <a:spcBef>
                <a:spcPts val="0"/>
              </a:spcBef>
              <a:spcAft>
                <a:spcPts val="0"/>
              </a:spcAft>
              <a:buFont typeface="Arial" charset="0"/>
              <a:buChar char="•"/>
            </a:pPr>
            <a:endParaRPr lang="zh-CN" altLang="zh-CN" sz="1400" dirty="0" smtClean="0">
              <a:latin typeface="华文仿宋" panose="02010600040101010101" pitchFamily="2" charset="-122"/>
              <a:ea typeface="华文仿宋" panose="02010600040101010101" pitchFamily="2" charset="-122"/>
            </a:endParaRPr>
          </a:p>
          <a:p>
            <a:pPr algn="just" eaLnBrk="1" hangingPunct="1">
              <a:lnSpc>
                <a:spcPct val="150000"/>
              </a:lnSpc>
              <a:spcAft>
                <a:spcPts val="0"/>
              </a:spcAft>
              <a:buFont typeface="+mj-lt"/>
              <a:buAutoNum type="arabicPeriod"/>
            </a:pPr>
            <a:r>
              <a:rPr lang="zh-CN" altLang="zh-CN" sz="1600" b="1" dirty="0" smtClean="0">
                <a:solidFill>
                  <a:srgbClr val="0070C0"/>
                </a:solidFill>
                <a:latin typeface="华文仿宋" panose="02010600040101010101" pitchFamily="2" charset="-122"/>
                <a:ea typeface="华文仿宋" panose="02010600040101010101" pitchFamily="2" charset="-122"/>
              </a:rPr>
              <a:t>提出</a:t>
            </a:r>
            <a:r>
              <a:rPr lang="en-US" altLang="zh-CN" sz="1600" b="1" dirty="0" smtClean="0">
                <a:solidFill>
                  <a:srgbClr val="0070C0"/>
                </a:solidFill>
                <a:latin typeface="华文仿宋" panose="02010600040101010101" pitchFamily="2" charset="-122"/>
                <a:ea typeface="华文仿宋" panose="02010600040101010101" pitchFamily="2" charset="-122"/>
              </a:rPr>
              <a:t>CPU</a:t>
            </a:r>
            <a:r>
              <a:rPr lang="zh-CN" altLang="en-US" sz="1600" b="1" dirty="0" smtClean="0">
                <a:solidFill>
                  <a:srgbClr val="0070C0"/>
                </a:solidFill>
                <a:latin typeface="华文仿宋" panose="02010600040101010101" pitchFamily="2" charset="-122"/>
                <a:ea typeface="华文仿宋" panose="02010600040101010101" pitchFamily="2" charset="-122"/>
              </a:rPr>
              <a:t>流水线</a:t>
            </a:r>
            <a:r>
              <a:rPr lang="zh-CN" altLang="zh-CN" sz="1600" b="1" dirty="0" smtClean="0">
                <a:solidFill>
                  <a:srgbClr val="0070C0"/>
                </a:solidFill>
                <a:latin typeface="华文仿宋" panose="02010600040101010101" pitchFamily="2" charset="-122"/>
                <a:ea typeface="华文仿宋" panose="02010600040101010101" pitchFamily="2" charset="-122"/>
              </a:rPr>
              <a:t>结构形式验证方法</a:t>
            </a:r>
            <a:endParaRPr lang="en-US" altLang="zh-CN" sz="1600" dirty="0">
              <a:latin typeface="华文仿宋" panose="02010600040101010101" pitchFamily="2" charset="-122"/>
              <a:ea typeface="华文仿宋" panose="02010600040101010101" pitchFamily="2" charset="-122"/>
            </a:endParaRPr>
          </a:p>
          <a:p>
            <a:pPr lvl="1" algn="just">
              <a:lnSpc>
                <a:spcPct val="150000"/>
              </a:lnSpc>
              <a:spcBef>
                <a:spcPts val="0"/>
              </a:spcBef>
              <a:spcAft>
                <a:spcPts val="0"/>
              </a:spcAft>
              <a:buFont typeface="Arial" charset="0"/>
              <a:buChar char="•"/>
            </a:pPr>
            <a:r>
              <a:rPr lang="zh-CN" altLang="en-US" sz="1400" dirty="0">
                <a:latin typeface="华文仿宋" panose="02010600040101010101" pitchFamily="2" charset="-122"/>
                <a:ea typeface="华文仿宋" panose="02010600040101010101" pitchFamily="2" charset="-122"/>
              </a:rPr>
              <a:t>建立公理</a:t>
            </a:r>
            <a:r>
              <a:rPr lang="zh-CN" altLang="en-US" sz="1400" dirty="0" smtClean="0">
                <a:latin typeface="华文仿宋" panose="02010600040101010101" pitchFamily="2" charset="-122"/>
                <a:ea typeface="华文仿宋" panose="02010600040101010101" pitchFamily="2" charset="-122"/>
              </a:rPr>
              <a:t>系统</a:t>
            </a:r>
            <a:endParaRPr lang="en-US" altLang="zh-CN" sz="1400" dirty="0" smtClean="0">
              <a:latin typeface="华文仿宋" panose="02010600040101010101" pitchFamily="2" charset="-122"/>
              <a:ea typeface="华文仿宋" panose="02010600040101010101" pitchFamily="2" charset="-122"/>
            </a:endParaRPr>
          </a:p>
          <a:p>
            <a:pPr lvl="1" algn="just">
              <a:lnSpc>
                <a:spcPct val="150000"/>
              </a:lnSpc>
              <a:spcBef>
                <a:spcPts val="0"/>
              </a:spcBef>
              <a:spcAft>
                <a:spcPts val="0"/>
              </a:spcAft>
              <a:buFont typeface="Arial" charset="0"/>
              <a:buChar char="•"/>
            </a:pPr>
            <a:r>
              <a:rPr lang="zh-CN" altLang="en-US" sz="1400" dirty="0" smtClean="0">
                <a:latin typeface="华文仿宋" panose="02010600040101010101" pitchFamily="2" charset="-122"/>
                <a:ea typeface="华文仿宋" panose="02010600040101010101" pitchFamily="2" charset="-122"/>
              </a:rPr>
              <a:t>公式提取方法</a:t>
            </a:r>
            <a:endParaRPr lang="en-US" altLang="zh-CN" sz="1400" dirty="0">
              <a:latin typeface="华文仿宋" panose="02010600040101010101" pitchFamily="2" charset="-122"/>
              <a:ea typeface="华文仿宋" panose="02010600040101010101" pitchFamily="2" charset="-122"/>
            </a:endParaRPr>
          </a:p>
          <a:p>
            <a:pPr lvl="1" algn="just">
              <a:lnSpc>
                <a:spcPct val="150000"/>
              </a:lnSpc>
              <a:spcBef>
                <a:spcPts val="0"/>
              </a:spcBef>
              <a:spcAft>
                <a:spcPts val="0"/>
              </a:spcAft>
              <a:buFont typeface="Arial" charset="0"/>
              <a:buChar char="•"/>
            </a:pPr>
            <a:r>
              <a:rPr lang="zh-CN" altLang="en-US" sz="1400" dirty="0">
                <a:latin typeface="华文仿宋" panose="02010600040101010101" pitchFamily="2" charset="-122"/>
                <a:ea typeface="华文仿宋" panose="02010600040101010101" pitchFamily="2" charset="-122"/>
              </a:rPr>
              <a:t>定理证明</a:t>
            </a:r>
            <a:r>
              <a:rPr lang="zh-CN" altLang="en-US" sz="1400" dirty="0" smtClean="0">
                <a:latin typeface="华文仿宋" panose="02010600040101010101" pitchFamily="2" charset="-122"/>
                <a:ea typeface="华文仿宋" panose="02010600040101010101" pitchFamily="2" charset="-122"/>
              </a:rPr>
              <a:t>方法</a:t>
            </a:r>
            <a:endParaRPr lang="en-US" altLang="zh-CN" sz="1400" dirty="0" smtClean="0">
              <a:latin typeface="华文仿宋" panose="02010600040101010101" pitchFamily="2" charset="-122"/>
              <a:ea typeface="华文仿宋" panose="02010600040101010101" pitchFamily="2" charset="-122"/>
            </a:endParaRPr>
          </a:p>
          <a:p>
            <a:pPr lvl="1" algn="just">
              <a:lnSpc>
                <a:spcPct val="150000"/>
              </a:lnSpc>
              <a:spcBef>
                <a:spcPts val="0"/>
              </a:spcBef>
              <a:spcAft>
                <a:spcPts val="0"/>
              </a:spcAft>
              <a:buFont typeface="Arial" charset="0"/>
              <a:buChar char="•"/>
            </a:pPr>
            <a:endParaRPr lang="zh-CN" altLang="zh-CN" sz="1400" dirty="0" smtClean="0">
              <a:latin typeface="华文仿宋" panose="02010600040101010101" pitchFamily="2" charset="-122"/>
              <a:ea typeface="华文仿宋" panose="02010600040101010101" pitchFamily="2" charset="-122"/>
            </a:endParaRPr>
          </a:p>
          <a:p>
            <a:pPr algn="just" eaLnBrk="1" hangingPunct="1">
              <a:lnSpc>
                <a:spcPct val="150000"/>
              </a:lnSpc>
              <a:spcAft>
                <a:spcPts val="0"/>
              </a:spcAft>
              <a:buFont typeface="+mj-lt"/>
              <a:buAutoNum type="arabicPeriod"/>
            </a:pPr>
            <a:r>
              <a:rPr lang="zh-CN" altLang="zh-CN" sz="1600" b="1" dirty="0" smtClean="0">
                <a:solidFill>
                  <a:srgbClr val="0070C0"/>
                </a:solidFill>
                <a:latin typeface="华文仿宋" panose="02010600040101010101" pitchFamily="2" charset="-122"/>
                <a:ea typeface="华文仿宋" panose="02010600040101010101" pitchFamily="2" charset="-122"/>
              </a:rPr>
              <a:t>提出</a:t>
            </a:r>
            <a:r>
              <a:rPr lang="en-US" altLang="zh-CN" sz="1600" b="1" dirty="0" smtClean="0">
                <a:solidFill>
                  <a:srgbClr val="0070C0"/>
                </a:solidFill>
                <a:latin typeface="华文仿宋" panose="02010600040101010101" pitchFamily="2" charset="-122"/>
                <a:ea typeface="华文仿宋" panose="02010600040101010101" pitchFamily="2" charset="-122"/>
              </a:rPr>
              <a:t>CPU</a:t>
            </a:r>
            <a:r>
              <a:rPr lang="zh-CN" altLang="en-US" sz="1600" b="1" dirty="0" smtClean="0">
                <a:solidFill>
                  <a:srgbClr val="0070C0"/>
                </a:solidFill>
                <a:latin typeface="华文仿宋" panose="02010600040101010101" pitchFamily="2" charset="-122"/>
                <a:ea typeface="华文仿宋" panose="02010600040101010101" pitchFamily="2" charset="-122"/>
              </a:rPr>
              <a:t>流水线</a:t>
            </a:r>
            <a:r>
              <a:rPr lang="zh-CN" altLang="zh-CN" sz="1600" b="1" dirty="0" smtClean="0">
                <a:solidFill>
                  <a:srgbClr val="0070C0"/>
                </a:solidFill>
                <a:latin typeface="华文仿宋" panose="02010600040101010101" pitchFamily="2" charset="-122"/>
                <a:ea typeface="华文仿宋" panose="02010600040101010101" pitchFamily="2" charset="-122"/>
              </a:rPr>
              <a:t>代码</a:t>
            </a:r>
            <a:r>
              <a:rPr lang="zh-CN" altLang="en-US" sz="1600" b="1" dirty="0" smtClean="0">
                <a:solidFill>
                  <a:srgbClr val="0070C0"/>
                </a:solidFill>
                <a:latin typeface="华文仿宋" panose="02010600040101010101" pitchFamily="2" charset="-122"/>
                <a:ea typeface="华文仿宋" panose="02010600040101010101" pitchFamily="2" charset="-122"/>
              </a:rPr>
              <a:t>生成方法</a:t>
            </a:r>
            <a:endParaRPr lang="en-US" altLang="zh-CN" sz="1600" dirty="0" smtClean="0">
              <a:latin typeface="华文仿宋" panose="02010600040101010101" pitchFamily="2" charset="-122"/>
              <a:ea typeface="华文仿宋" panose="02010600040101010101" pitchFamily="2" charset="-122"/>
            </a:endParaRPr>
          </a:p>
          <a:p>
            <a:pPr lvl="1" algn="just">
              <a:lnSpc>
                <a:spcPct val="150000"/>
              </a:lnSpc>
              <a:spcBef>
                <a:spcPts val="0"/>
              </a:spcBef>
              <a:spcAft>
                <a:spcPts val="0"/>
              </a:spcAft>
              <a:buFont typeface="Arial" charset="0"/>
              <a:buChar char="•"/>
            </a:pPr>
            <a:r>
              <a:rPr lang="zh-CN" altLang="en-US" sz="1400" dirty="0" smtClean="0">
                <a:latin typeface="华文仿宋" panose="02010600040101010101" pitchFamily="2" charset="-122"/>
                <a:ea typeface="华文仿宋" panose="02010600040101010101" pitchFamily="2" charset="-122"/>
              </a:rPr>
              <a:t>顶层</a:t>
            </a:r>
            <a:r>
              <a:rPr lang="zh-CN" altLang="en-US" sz="1400" dirty="0">
                <a:latin typeface="华文仿宋" panose="02010600040101010101" pitchFamily="2" charset="-122"/>
                <a:ea typeface="华文仿宋" panose="02010600040101010101" pitchFamily="2" charset="-122"/>
              </a:rPr>
              <a:t>模块代码生成方法</a:t>
            </a:r>
            <a:endParaRPr lang="en-US" altLang="zh-CN" sz="1400" dirty="0">
              <a:latin typeface="华文仿宋" panose="02010600040101010101" pitchFamily="2" charset="-122"/>
              <a:ea typeface="华文仿宋" panose="02010600040101010101" pitchFamily="2" charset="-122"/>
            </a:endParaRPr>
          </a:p>
          <a:p>
            <a:pPr lvl="1" algn="just">
              <a:lnSpc>
                <a:spcPct val="150000"/>
              </a:lnSpc>
              <a:spcBef>
                <a:spcPts val="0"/>
              </a:spcBef>
              <a:spcAft>
                <a:spcPts val="0"/>
              </a:spcAft>
              <a:buFont typeface="Arial" charset="0"/>
              <a:buChar char="•"/>
            </a:pPr>
            <a:r>
              <a:rPr lang="zh-CN" altLang="en-US" sz="1400" dirty="0">
                <a:latin typeface="华文仿宋" panose="02010600040101010101" pitchFamily="2" charset="-122"/>
                <a:ea typeface="华文仿宋" panose="02010600040101010101" pitchFamily="2" charset="-122"/>
              </a:rPr>
              <a:t>控制单元代码生成</a:t>
            </a:r>
            <a:r>
              <a:rPr lang="zh-CN" altLang="en-US" sz="1400" dirty="0" smtClean="0">
                <a:latin typeface="华文仿宋" panose="02010600040101010101" pitchFamily="2" charset="-122"/>
                <a:ea typeface="华文仿宋" panose="02010600040101010101" pitchFamily="2" charset="-122"/>
              </a:rPr>
              <a:t>方法</a:t>
            </a:r>
            <a:endParaRPr lang="en-US" altLang="zh-CN" sz="1400" dirty="0">
              <a:latin typeface="华文仿宋" panose="02010600040101010101" pitchFamily="2" charset="-122"/>
              <a:ea typeface="华文仿宋" panose="02010600040101010101" pitchFamily="2" charset="-122"/>
            </a:endParaRPr>
          </a:p>
        </p:txBody>
      </p:sp>
      <p:sp>
        <p:nvSpPr>
          <p:cNvPr id="3994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9pPr>
          </a:lstStyle>
          <a:p>
            <a:pPr fontAlgn="base">
              <a:spcBef>
                <a:spcPct val="0"/>
              </a:spcBef>
              <a:spcAft>
                <a:spcPct val="0"/>
              </a:spcAft>
              <a:buFontTx/>
              <a:buNone/>
            </a:pPr>
            <a:fld id="{899BC197-ADBB-4170-9EED-52E07196CB04}" type="slidenum">
              <a:rPr lang="zh-CN" altLang="en-US" sz="1200" smtClean="0">
                <a:solidFill>
                  <a:srgbClr val="898989"/>
                </a:solidFill>
              </a:rPr>
              <a:pPr fontAlgn="base">
                <a:spcBef>
                  <a:spcPct val="0"/>
                </a:spcBef>
                <a:spcAft>
                  <a:spcPct val="0"/>
                </a:spcAft>
                <a:buFontTx/>
                <a:buNone/>
              </a:pPr>
              <a:t>12</a:t>
            </a:fld>
            <a:endParaRPr lang="zh-CN" altLang="en-US" sz="1200" smtClean="0">
              <a:solidFill>
                <a:srgbClr val="898989"/>
              </a:solidFill>
            </a:endParaRPr>
          </a:p>
        </p:txBody>
      </p:sp>
      <p:sp>
        <p:nvSpPr>
          <p:cNvPr id="2" name="页脚占位符 1"/>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pic>
        <p:nvPicPr>
          <p:cNvPr id="5" name="图片 4"/>
          <p:cNvPicPr>
            <a:picLocks noChangeAspect="1"/>
          </p:cNvPicPr>
          <p:nvPr/>
        </p:nvPicPr>
        <p:blipFill>
          <a:blip r:embed="rId3"/>
          <a:stretch>
            <a:fillRect/>
          </a:stretch>
        </p:blipFill>
        <p:spPr>
          <a:xfrm>
            <a:off x="179512" y="1195866"/>
            <a:ext cx="4320480" cy="5175621"/>
          </a:xfrm>
          <a:prstGeom prst="rect">
            <a:avLst/>
          </a:prstGeom>
        </p:spPr>
      </p:pic>
    </p:spTree>
    <p:extLst>
      <p:ext uri="{BB962C8B-B14F-4D97-AF65-F5344CB8AC3E}">
        <p14:creationId xmlns:p14="http://schemas.microsoft.com/office/powerpoint/2010/main" val="804236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algn="l" eaLnBrk="1" hangingPunct="1"/>
            <a:r>
              <a:rPr lang="en-US" altLang="zh-CN" dirty="0" smtClean="0"/>
              <a:t>1. CPU</a:t>
            </a:r>
            <a:r>
              <a:rPr lang="zh-CN" altLang="en-US" dirty="0" smtClean="0"/>
              <a:t>流水线结构模型</a:t>
            </a:r>
            <a:endParaRPr lang="zh-CN" altLang="en-US" sz="2800" dirty="0" smtClean="0"/>
          </a:p>
        </p:txBody>
      </p:sp>
      <p:sp>
        <p:nvSpPr>
          <p:cNvPr id="3" name="内容占位符 2"/>
          <p:cNvSpPr>
            <a:spLocks noGrp="1"/>
          </p:cNvSpPr>
          <p:nvPr>
            <p:ph idx="1"/>
          </p:nvPr>
        </p:nvSpPr>
        <p:spPr>
          <a:xfrm>
            <a:off x="251520" y="1340768"/>
            <a:ext cx="7488832" cy="4896544"/>
          </a:xfrm>
        </p:spPr>
        <p:txBody>
          <a:bodyPr rtlCol="0">
            <a:normAutofit/>
          </a:bodyPr>
          <a:lstStyle/>
          <a:p>
            <a:pPr marL="0" indent="0" eaLnBrk="1" fontAlgn="auto" hangingPunct="1">
              <a:lnSpc>
                <a:spcPct val="150000"/>
              </a:lnSpc>
              <a:spcAft>
                <a:spcPts val="0"/>
              </a:spcAft>
              <a:buFont typeface="Arial" panose="020B0604020202020204" pitchFamily="34" charset="0"/>
              <a:buNone/>
              <a:defRPr/>
            </a:pPr>
            <a:r>
              <a:rPr lang="zh-CN" altLang="en-US" sz="2200" dirty="0" smtClean="0">
                <a:solidFill>
                  <a:schemeClr val="tx1">
                    <a:lumMod val="50000"/>
                    <a:lumOff val="50000"/>
                  </a:schemeClr>
                </a:solidFill>
                <a:latin typeface="华文仿宋" panose="02010600040101010101" pitchFamily="2" charset="-122"/>
                <a:ea typeface="华文仿宋" panose="02010600040101010101" pitchFamily="2" charset="-122"/>
              </a:rPr>
              <a:t>    </a:t>
            </a:r>
            <a:r>
              <a:rPr lang="zh-CN" altLang="en-US" dirty="0" smtClean="0">
                <a:latin typeface="华文仿宋" panose="02010600040101010101" pitchFamily="2" charset="-122"/>
                <a:ea typeface="华文仿宋" panose="02010600040101010101" pitchFamily="2" charset="-122"/>
              </a:rPr>
              <a:t>将</a:t>
            </a:r>
            <a:r>
              <a:rPr lang="en-US" altLang="zh-CN" dirty="0" smtClean="0">
                <a:latin typeface="华文仿宋" panose="02010600040101010101" pitchFamily="2" charset="-122"/>
                <a:ea typeface="华文仿宋" panose="02010600040101010101" pitchFamily="2" charset="-122"/>
              </a:rPr>
              <a:t>CPU</a:t>
            </a:r>
            <a:r>
              <a:rPr lang="zh-CN" altLang="en-US" dirty="0" smtClean="0">
                <a:latin typeface="华文仿宋" panose="02010600040101010101" pitchFamily="2" charset="-122"/>
                <a:ea typeface="华文仿宋" panose="02010600040101010101" pitchFamily="2" charset="-122"/>
              </a:rPr>
              <a:t>流水线结构</a:t>
            </a:r>
            <a:r>
              <a:rPr lang="zh-CN" altLang="en-US" dirty="0">
                <a:latin typeface="华文仿宋" panose="02010600040101010101" pitchFamily="2" charset="-122"/>
                <a:ea typeface="华文仿宋" panose="02010600040101010101" pitchFamily="2" charset="-122"/>
              </a:rPr>
              <a:t>表达为</a:t>
            </a:r>
            <a:r>
              <a:rPr lang="zh-CN" altLang="en-US" b="1" dirty="0">
                <a:solidFill>
                  <a:srgbClr val="0070C0"/>
                </a:solidFill>
                <a:latin typeface="华文仿宋" panose="02010600040101010101" pitchFamily="2" charset="-122"/>
                <a:ea typeface="华文仿宋" panose="02010600040101010101" pitchFamily="2" charset="-122"/>
              </a:rPr>
              <a:t>集合</a:t>
            </a:r>
            <a:r>
              <a:rPr lang="en-US" altLang="zh-CN" b="1" dirty="0">
                <a:solidFill>
                  <a:srgbClr val="0070C0"/>
                </a:solidFill>
                <a:latin typeface="华文仿宋" panose="02010600040101010101" pitchFamily="2" charset="-122"/>
                <a:ea typeface="华文仿宋" panose="02010600040101010101" pitchFamily="2" charset="-122"/>
              </a:rPr>
              <a:t>&lt;S, F, R, C&gt;</a:t>
            </a:r>
            <a:r>
              <a:rPr lang="zh-CN" altLang="en-US" dirty="0">
                <a:latin typeface="华文仿宋" panose="02010600040101010101" pitchFamily="2" charset="-122"/>
                <a:ea typeface="华文仿宋" panose="02010600040101010101" pitchFamily="2" charset="-122"/>
              </a:rPr>
              <a:t>，</a:t>
            </a:r>
            <a:r>
              <a:rPr lang="zh-CN" altLang="en-US" dirty="0" smtClean="0">
                <a:latin typeface="华文仿宋" panose="02010600040101010101" pitchFamily="2" charset="-122"/>
                <a:ea typeface="华文仿宋" panose="02010600040101010101" pitchFamily="2" charset="-122"/>
              </a:rPr>
              <a:t>其中：</a:t>
            </a:r>
            <a:endParaRPr lang="en-US" altLang="zh-CN" dirty="0" smtClean="0">
              <a:latin typeface="华文仿宋" panose="02010600040101010101" pitchFamily="2" charset="-122"/>
              <a:ea typeface="华文仿宋" panose="02010600040101010101" pitchFamily="2" charset="-122"/>
            </a:endParaRPr>
          </a:p>
          <a:p>
            <a:pPr eaLnBrk="1" fontAlgn="auto" hangingPunct="1">
              <a:lnSpc>
                <a:spcPct val="150000"/>
              </a:lnSpc>
              <a:spcAft>
                <a:spcPts val="0"/>
              </a:spcAft>
              <a:defRPr/>
            </a:pPr>
            <a:r>
              <a:rPr lang="en-US" altLang="zh-CN" b="1" dirty="0" smtClean="0">
                <a:solidFill>
                  <a:srgbClr val="0070C0"/>
                </a:solidFill>
                <a:latin typeface="华文仿宋" panose="02010600040101010101" pitchFamily="2" charset="-122"/>
                <a:ea typeface="华文仿宋" panose="02010600040101010101" pitchFamily="2" charset="-122"/>
              </a:rPr>
              <a:t>S</a:t>
            </a:r>
            <a:r>
              <a:rPr lang="zh-CN" altLang="en-US" b="1" dirty="0" smtClean="0">
                <a:solidFill>
                  <a:srgbClr val="0070C0"/>
                </a:solidFill>
                <a:latin typeface="华文仿宋" panose="02010600040101010101" pitchFamily="2" charset="-122"/>
                <a:ea typeface="华文仿宋" panose="02010600040101010101" pitchFamily="2" charset="-122"/>
              </a:rPr>
              <a:t>：数字逻辑部件</a:t>
            </a:r>
            <a:endParaRPr lang="en-US" altLang="zh-CN" b="1" dirty="0" smtClean="0">
              <a:solidFill>
                <a:srgbClr val="0070C0"/>
              </a:solidFill>
              <a:latin typeface="华文仿宋" panose="02010600040101010101" pitchFamily="2" charset="-122"/>
              <a:ea typeface="华文仿宋" panose="02010600040101010101" pitchFamily="2" charset="-122"/>
            </a:endParaRPr>
          </a:p>
          <a:p>
            <a:pPr marL="774900" lvl="2"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添加流水线</a:t>
            </a:r>
            <a:r>
              <a:rPr lang="zh-CN" altLang="en-US" sz="1600" kern="0" dirty="0" smtClean="0">
                <a:latin typeface="Times New Roman" panose="02020603050405020304" pitchFamily="18" charset="0"/>
                <a:ea typeface="华文仿宋" panose="02010600040101010101" pitchFamily="2" charset="-122"/>
              </a:rPr>
              <a:t>寄存器</a:t>
            </a:r>
            <a:endParaRPr lang="en-US" altLang="zh-CN" sz="1600" kern="0" dirty="0">
              <a:latin typeface="Times New Roman" panose="02020603050405020304" pitchFamily="18" charset="0"/>
              <a:ea typeface="华文仿宋" panose="02010600040101010101" pitchFamily="2" charset="-122"/>
            </a:endParaRPr>
          </a:p>
          <a:p>
            <a:pPr marL="774900" lvl="2"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smtClean="0">
                <a:latin typeface="Times New Roman" panose="02020603050405020304" pitchFamily="18" charset="0"/>
                <a:ea typeface="华文仿宋" panose="02010600040101010101" pitchFamily="2" charset="-122"/>
              </a:rPr>
              <a:t>控制</a:t>
            </a:r>
            <a:r>
              <a:rPr lang="zh-CN" altLang="en-US" sz="1600" kern="0" dirty="0">
                <a:latin typeface="Times New Roman" panose="02020603050405020304" pitchFamily="18" charset="0"/>
                <a:ea typeface="华文仿宋" panose="02010600040101010101" pitchFamily="2" charset="-122"/>
              </a:rPr>
              <a:t>单元扩展为多</a:t>
            </a:r>
            <a:r>
              <a:rPr lang="zh-CN" altLang="en-US" sz="1600" kern="0" dirty="0" smtClean="0">
                <a:latin typeface="Times New Roman" panose="02020603050405020304" pitchFamily="18" charset="0"/>
                <a:ea typeface="华文仿宋" panose="02010600040101010101" pitchFamily="2" charset="-122"/>
              </a:rPr>
              <a:t>个流水段控制单元</a:t>
            </a:r>
            <a:endParaRPr lang="en-US" altLang="zh-CN" sz="1600" kern="0" dirty="0">
              <a:latin typeface="Times New Roman" panose="02020603050405020304" pitchFamily="18" charset="0"/>
              <a:ea typeface="华文仿宋" panose="02010600040101010101" pitchFamily="2" charset="-122"/>
            </a:endParaRPr>
          </a:p>
          <a:p>
            <a:pPr marL="774900" lvl="2"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smtClean="0">
                <a:latin typeface="Times New Roman" panose="02020603050405020304" pitchFamily="18" charset="0"/>
                <a:ea typeface="华文仿宋" panose="02010600040101010101" pitchFamily="2" charset="-122"/>
              </a:rPr>
              <a:t>添加旁路转发单元 </a:t>
            </a:r>
            <a:r>
              <a:rPr lang="en-US" altLang="zh-CN" sz="1600" kern="0" dirty="0" smtClean="0">
                <a:latin typeface="Times New Roman" panose="02020603050405020304" pitchFamily="18" charset="0"/>
                <a:ea typeface="华文仿宋" panose="02010600040101010101" pitchFamily="2" charset="-122"/>
              </a:rPr>
              <a:t>FU</a:t>
            </a:r>
          </a:p>
          <a:p>
            <a:pPr eaLnBrk="1" fontAlgn="auto" hangingPunct="1">
              <a:lnSpc>
                <a:spcPct val="150000"/>
              </a:lnSpc>
              <a:spcAft>
                <a:spcPts val="0"/>
              </a:spcAft>
              <a:defRPr/>
            </a:pPr>
            <a:r>
              <a:rPr lang="en-US" altLang="zh-CN" b="1" dirty="0" smtClean="0">
                <a:solidFill>
                  <a:srgbClr val="0070C0"/>
                </a:solidFill>
                <a:latin typeface="华文仿宋" panose="02010600040101010101" pitchFamily="2" charset="-122"/>
                <a:ea typeface="华文仿宋" panose="02010600040101010101" pitchFamily="2" charset="-122"/>
              </a:rPr>
              <a:t>F</a:t>
            </a:r>
            <a:r>
              <a:rPr lang="zh-CN" altLang="en-US" b="1" dirty="0" smtClean="0">
                <a:solidFill>
                  <a:srgbClr val="0070C0"/>
                </a:solidFill>
                <a:latin typeface="华文仿宋" panose="02010600040101010101" pitchFamily="2" charset="-122"/>
                <a:ea typeface="华文仿宋" panose="02010600040101010101" pitchFamily="2" charset="-122"/>
              </a:rPr>
              <a:t>：数字逻辑部件功能及控制信号逻辑公式</a:t>
            </a:r>
            <a:endParaRPr lang="en-US" altLang="zh-CN" b="1" dirty="0" smtClean="0">
              <a:solidFill>
                <a:srgbClr val="0070C0"/>
              </a:solidFill>
              <a:latin typeface="华文仿宋" panose="02010600040101010101" pitchFamily="2" charset="-122"/>
              <a:ea typeface="华文仿宋" panose="02010600040101010101" pitchFamily="2" charset="-122"/>
            </a:endParaRPr>
          </a:p>
          <a:p>
            <a:pPr marL="774900" lvl="2"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smtClean="0">
                <a:latin typeface="Times New Roman" panose="02020603050405020304" pitchFamily="18" charset="0"/>
                <a:ea typeface="华文仿宋" panose="02010600040101010101" pitchFamily="2" charset="-122"/>
              </a:rPr>
              <a:t>控制信号逻辑公式不再需要考虑时钟周期</a:t>
            </a:r>
            <a:endParaRPr lang="en-US" altLang="zh-CN" sz="1600" kern="0" dirty="0" smtClean="0">
              <a:latin typeface="Times New Roman" panose="02020603050405020304" pitchFamily="18" charset="0"/>
              <a:ea typeface="华文仿宋" panose="02010600040101010101" pitchFamily="2" charset="-122"/>
            </a:endParaRPr>
          </a:p>
          <a:p>
            <a:pPr eaLnBrk="1" fontAlgn="auto" hangingPunct="1">
              <a:lnSpc>
                <a:spcPct val="150000"/>
              </a:lnSpc>
              <a:spcAft>
                <a:spcPts val="0"/>
              </a:spcAft>
              <a:defRPr/>
            </a:pPr>
            <a:r>
              <a:rPr lang="en-US" altLang="zh-CN" b="1" dirty="0" smtClean="0">
                <a:solidFill>
                  <a:srgbClr val="0070C0"/>
                </a:solidFill>
                <a:latin typeface="华文仿宋" panose="02010600040101010101" pitchFamily="2" charset="-122"/>
                <a:ea typeface="华文仿宋" panose="02010600040101010101" pitchFamily="2" charset="-122"/>
              </a:rPr>
              <a:t>R</a:t>
            </a:r>
            <a:r>
              <a:rPr lang="zh-CN" altLang="en-US" b="1" dirty="0" smtClean="0">
                <a:solidFill>
                  <a:srgbClr val="0070C0"/>
                </a:solidFill>
                <a:latin typeface="华文仿宋" panose="02010600040101010101" pitchFamily="2" charset="-122"/>
                <a:ea typeface="华文仿宋" panose="02010600040101010101" pitchFamily="2" charset="-122"/>
              </a:rPr>
              <a:t>：数据通路</a:t>
            </a:r>
            <a:endParaRPr lang="en-US" altLang="zh-CN" b="1" dirty="0" smtClean="0">
              <a:solidFill>
                <a:srgbClr val="0070C0"/>
              </a:solidFill>
              <a:latin typeface="华文仿宋" panose="02010600040101010101" pitchFamily="2" charset="-122"/>
              <a:ea typeface="华文仿宋" panose="02010600040101010101" pitchFamily="2" charset="-122"/>
            </a:endParaRPr>
          </a:p>
          <a:p>
            <a:pPr marL="774900" lvl="2" indent="-342900">
              <a:lnSpc>
                <a:spcPct val="160000"/>
              </a:lnSpc>
              <a:spcBef>
                <a:spcPts val="0"/>
              </a:spcBef>
              <a:spcAft>
                <a:spcPts val="0"/>
              </a:spcAft>
              <a:buClr>
                <a:srgbClr val="336699"/>
              </a:buClr>
              <a:buFont typeface="Wingdings" panose="05000000000000000000" pitchFamily="2" charset="2"/>
              <a:buChar char="§"/>
              <a:defRPr/>
            </a:pPr>
            <a:r>
              <a:rPr lang="zh-CN" altLang="en-US" sz="1600" kern="0" dirty="0" smtClean="0">
                <a:latin typeface="Times New Roman" panose="02020603050405020304" pitchFamily="18" charset="0"/>
                <a:ea typeface="华文仿宋" panose="02010600040101010101" pitchFamily="2" charset="-122"/>
              </a:rPr>
              <a:t>对应</a:t>
            </a:r>
            <a:r>
              <a:rPr lang="en-US" altLang="zh-CN" sz="1600" kern="0" dirty="0">
                <a:latin typeface="Times New Roman" panose="02020603050405020304" pitchFamily="18" charset="0"/>
                <a:ea typeface="华文仿宋" panose="02010600040101010101" pitchFamily="2" charset="-122"/>
              </a:rPr>
              <a:t>S</a:t>
            </a:r>
            <a:r>
              <a:rPr lang="zh-CN" altLang="en-US" sz="1600" kern="0" dirty="0" smtClean="0">
                <a:latin typeface="Times New Roman" panose="02020603050405020304" pitchFamily="18" charset="0"/>
                <a:ea typeface="华文仿宋" panose="02010600040101010101" pitchFamily="2" charset="-122"/>
              </a:rPr>
              <a:t>的</a:t>
            </a:r>
            <a:r>
              <a:rPr lang="zh-CN" altLang="en-US" sz="1600" kern="0" dirty="0">
                <a:latin typeface="Times New Roman" panose="02020603050405020304" pitchFamily="18" charset="0"/>
                <a:ea typeface="华文仿宋" panose="02010600040101010101" pitchFamily="2" charset="-122"/>
              </a:rPr>
              <a:t>扩展，</a:t>
            </a:r>
            <a:r>
              <a:rPr lang="zh-CN" altLang="en-US" sz="1600" kern="0" dirty="0" smtClean="0">
                <a:latin typeface="Times New Roman" panose="02020603050405020304" pitchFamily="18" charset="0"/>
                <a:ea typeface="华文仿宋" panose="02010600040101010101" pitchFamily="2" charset="-122"/>
              </a:rPr>
              <a:t>添加相关通</a:t>
            </a:r>
            <a:r>
              <a:rPr lang="zh-CN" altLang="en-US" sz="1600" kern="0" dirty="0">
                <a:latin typeface="Times New Roman" panose="02020603050405020304" pitchFamily="18" charset="0"/>
                <a:ea typeface="华文仿宋" panose="02010600040101010101" pitchFamily="2" charset="-122"/>
              </a:rPr>
              <a:t>路子</a:t>
            </a:r>
            <a:r>
              <a:rPr lang="zh-CN" altLang="en-US" sz="1600" kern="0" dirty="0" smtClean="0">
                <a:latin typeface="Times New Roman" panose="02020603050405020304" pitchFamily="18" charset="0"/>
                <a:ea typeface="华文仿宋" panose="02010600040101010101" pitchFamily="2" charset="-122"/>
              </a:rPr>
              <a:t>句</a:t>
            </a:r>
            <a:r>
              <a:rPr lang="en-US" altLang="zh-CN" sz="1600" kern="0" dirty="0" smtClean="0">
                <a:latin typeface="Times New Roman" panose="02020603050405020304" pitchFamily="18" charset="0"/>
                <a:ea typeface="华文仿宋" panose="02010600040101010101" pitchFamily="2" charset="-122"/>
              </a:rPr>
              <a:t>&lt;Stage, Source, Target, Condition&gt;</a:t>
            </a:r>
            <a:endParaRPr lang="en-US" altLang="zh-CN" sz="1600" kern="0" dirty="0">
              <a:latin typeface="Times New Roman" panose="02020603050405020304" pitchFamily="18" charset="0"/>
              <a:ea typeface="华文仿宋" panose="02010600040101010101" pitchFamily="2" charset="-122"/>
            </a:endParaRPr>
          </a:p>
          <a:p>
            <a:pPr eaLnBrk="1" fontAlgn="auto" hangingPunct="1">
              <a:lnSpc>
                <a:spcPct val="150000"/>
              </a:lnSpc>
              <a:spcAft>
                <a:spcPts val="0"/>
              </a:spcAft>
              <a:defRPr/>
            </a:pPr>
            <a:r>
              <a:rPr lang="en-US" altLang="zh-CN" b="1" dirty="0" smtClean="0">
                <a:solidFill>
                  <a:srgbClr val="0070C0"/>
                </a:solidFill>
                <a:latin typeface="华文仿宋" panose="02010600040101010101" pitchFamily="2" charset="-122"/>
                <a:ea typeface="华文仿宋" panose="02010600040101010101" pitchFamily="2" charset="-122"/>
              </a:rPr>
              <a:t>C</a:t>
            </a:r>
            <a:r>
              <a:rPr lang="zh-CN" altLang="en-US" b="1" dirty="0" smtClean="0">
                <a:solidFill>
                  <a:srgbClr val="0070C0"/>
                </a:solidFill>
                <a:latin typeface="华文仿宋" panose="02010600040101010101" pitchFamily="2" charset="-122"/>
                <a:ea typeface="华文仿宋" panose="02010600040101010101" pitchFamily="2" charset="-122"/>
              </a:rPr>
              <a:t>：时钟周期</a:t>
            </a:r>
            <a:endParaRPr lang="en-US" altLang="zh-CN" b="1" dirty="0" smtClean="0">
              <a:solidFill>
                <a:srgbClr val="0070C0"/>
              </a:solidFill>
              <a:latin typeface="华文仿宋" panose="02010600040101010101" pitchFamily="2" charset="-122"/>
              <a:ea typeface="华文仿宋" panose="02010600040101010101" pitchFamily="2" charset="-122"/>
            </a:endParaRPr>
          </a:p>
          <a:p>
            <a:pPr marL="774900" lvl="2"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流水段级数为</a:t>
            </a:r>
            <a:r>
              <a:rPr lang="en-US" altLang="zh-CN" sz="1600" kern="0" dirty="0">
                <a:latin typeface="Times New Roman" panose="02020603050405020304" pitchFamily="18" charset="0"/>
                <a:ea typeface="华文仿宋" panose="02010600040101010101" pitchFamily="2" charset="-122"/>
              </a:rPr>
              <a:t>5</a:t>
            </a:r>
            <a:r>
              <a:rPr lang="zh-CN" altLang="en-US" sz="1600" kern="0" dirty="0">
                <a:latin typeface="Times New Roman" panose="02020603050405020304" pitchFamily="18" charset="0"/>
                <a:ea typeface="华文仿宋" panose="02010600040101010101" pitchFamily="2" charset="-122"/>
              </a:rPr>
              <a:t>级，即</a:t>
            </a:r>
            <a:r>
              <a:rPr lang="zh-CN" altLang="en-US" sz="1600" kern="0" dirty="0" smtClean="0">
                <a:latin typeface="Times New Roman" panose="02020603050405020304" pitchFamily="18" charset="0"/>
                <a:ea typeface="华文仿宋" panose="02010600040101010101" pitchFamily="2" charset="-122"/>
              </a:rPr>
              <a:t>取指</a:t>
            </a:r>
            <a:r>
              <a:rPr lang="en-US" altLang="zh-CN" sz="1600" kern="0" dirty="0" smtClean="0">
                <a:latin typeface="Times New Roman" panose="02020603050405020304" pitchFamily="18" charset="0"/>
                <a:ea typeface="华文仿宋" panose="02010600040101010101" pitchFamily="2" charset="-122"/>
              </a:rPr>
              <a:t>IF</a:t>
            </a:r>
            <a:r>
              <a:rPr lang="zh-CN" altLang="en-US" sz="1600" kern="0" dirty="0">
                <a:latin typeface="Times New Roman" panose="02020603050405020304" pitchFamily="18" charset="0"/>
                <a:ea typeface="华文仿宋" panose="02010600040101010101" pitchFamily="2" charset="-122"/>
              </a:rPr>
              <a:t>、</a:t>
            </a:r>
            <a:r>
              <a:rPr lang="zh-CN" altLang="en-US" sz="1600" kern="0" dirty="0" smtClean="0">
                <a:latin typeface="Times New Roman" panose="02020603050405020304" pitchFamily="18" charset="0"/>
                <a:ea typeface="华文仿宋" panose="02010600040101010101" pitchFamily="2" charset="-122"/>
              </a:rPr>
              <a:t>译码</a:t>
            </a:r>
            <a:r>
              <a:rPr lang="en-US" altLang="zh-CN" sz="1600" kern="0" dirty="0" smtClean="0">
                <a:latin typeface="Times New Roman" panose="02020603050405020304" pitchFamily="18" charset="0"/>
                <a:ea typeface="华文仿宋" panose="02010600040101010101" pitchFamily="2" charset="-122"/>
              </a:rPr>
              <a:t>ID</a:t>
            </a:r>
            <a:r>
              <a:rPr lang="zh-CN" altLang="en-US" sz="1600" kern="0" dirty="0">
                <a:latin typeface="Times New Roman" panose="02020603050405020304" pitchFamily="18" charset="0"/>
                <a:ea typeface="华文仿宋" panose="02010600040101010101" pitchFamily="2" charset="-122"/>
              </a:rPr>
              <a:t>、</a:t>
            </a:r>
            <a:r>
              <a:rPr lang="zh-CN" altLang="en-US" sz="1600" kern="0" dirty="0" smtClean="0">
                <a:latin typeface="Times New Roman" panose="02020603050405020304" pitchFamily="18" charset="0"/>
                <a:ea typeface="华文仿宋" panose="02010600040101010101" pitchFamily="2" charset="-122"/>
              </a:rPr>
              <a:t>执行</a:t>
            </a:r>
            <a:r>
              <a:rPr lang="en-US" altLang="zh-CN" sz="1600" kern="0" dirty="0" smtClean="0">
                <a:latin typeface="Times New Roman" panose="02020603050405020304" pitchFamily="18" charset="0"/>
                <a:ea typeface="华文仿宋" panose="02010600040101010101" pitchFamily="2" charset="-122"/>
              </a:rPr>
              <a:t>EX</a:t>
            </a:r>
            <a:r>
              <a:rPr lang="zh-CN" altLang="en-US" sz="1600" kern="0" dirty="0">
                <a:latin typeface="Times New Roman" panose="02020603050405020304" pitchFamily="18" charset="0"/>
                <a:ea typeface="华文仿宋" panose="02010600040101010101" pitchFamily="2" charset="-122"/>
              </a:rPr>
              <a:t>、</a:t>
            </a:r>
            <a:r>
              <a:rPr lang="zh-CN" altLang="en-US" sz="1600" kern="0" dirty="0" smtClean="0">
                <a:latin typeface="Times New Roman" panose="02020603050405020304" pitchFamily="18" charset="0"/>
                <a:ea typeface="华文仿宋" panose="02010600040101010101" pitchFamily="2" charset="-122"/>
              </a:rPr>
              <a:t>访存</a:t>
            </a:r>
            <a:r>
              <a:rPr lang="en-US" altLang="zh-CN" sz="1600" kern="0" dirty="0" smtClean="0">
                <a:latin typeface="Times New Roman" panose="02020603050405020304" pitchFamily="18" charset="0"/>
                <a:ea typeface="华文仿宋" panose="02010600040101010101" pitchFamily="2" charset="-122"/>
              </a:rPr>
              <a:t>MEM</a:t>
            </a:r>
            <a:r>
              <a:rPr lang="zh-CN" altLang="en-US" sz="1600" kern="0" dirty="0">
                <a:latin typeface="Times New Roman" panose="02020603050405020304" pitchFamily="18" charset="0"/>
                <a:ea typeface="华文仿宋" panose="02010600040101010101" pitchFamily="2" charset="-122"/>
              </a:rPr>
              <a:t>和</a:t>
            </a:r>
            <a:r>
              <a:rPr lang="zh-CN" altLang="en-US" sz="1600" kern="0" dirty="0" smtClean="0">
                <a:latin typeface="Times New Roman" panose="02020603050405020304" pitchFamily="18" charset="0"/>
                <a:ea typeface="华文仿宋" panose="02010600040101010101" pitchFamily="2" charset="-122"/>
              </a:rPr>
              <a:t>回写</a:t>
            </a:r>
            <a:r>
              <a:rPr lang="en-US" altLang="zh-CN" sz="1600" kern="0" dirty="0" smtClean="0">
                <a:latin typeface="Times New Roman" panose="02020603050405020304" pitchFamily="18" charset="0"/>
                <a:ea typeface="华文仿宋" panose="02010600040101010101" pitchFamily="2" charset="-122"/>
              </a:rPr>
              <a:t>WB</a:t>
            </a:r>
            <a:endParaRPr lang="en-US" altLang="zh-CN" sz="1600" kern="0" dirty="0">
              <a:latin typeface="Times New Roman" panose="02020603050405020304" pitchFamily="18" charset="0"/>
              <a:ea typeface="华文仿宋" panose="02010600040101010101" pitchFamily="2" charset="-122"/>
            </a:endParaRPr>
          </a:p>
        </p:txBody>
      </p:sp>
      <p:sp>
        <p:nvSpPr>
          <p:cNvPr id="4198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9pPr>
          </a:lstStyle>
          <a:p>
            <a:pPr fontAlgn="base">
              <a:spcBef>
                <a:spcPct val="0"/>
              </a:spcBef>
              <a:spcAft>
                <a:spcPct val="0"/>
              </a:spcAft>
              <a:buFontTx/>
              <a:buNone/>
            </a:pPr>
            <a:fld id="{01526251-2992-42EF-9A1C-318AB89810FD}" type="slidenum">
              <a:rPr lang="zh-CN" altLang="en-US" sz="1200" smtClean="0">
                <a:solidFill>
                  <a:srgbClr val="898989"/>
                </a:solidFill>
              </a:rPr>
              <a:pPr fontAlgn="base">
                <a:spcBef>
                  <a:spcPct val="0"/>
                </a:spcBef>
                <a:spcAft>
                  <a:spcPct val="0"/>
                </a:spcAft>
                <a:buFontTx/>
                <a:buNone/>
              </a:pPr>
              <a:t>13</a:t>
            </a:fld>
            <a:endParaRPr lang="zh-CN" altLang="en-US" sz="1200" smtClean="0">
              <a:solidFill>
                <a:srgbClr val="898989"/>
              </a:solidFill>
            </a:endParaRPr>
          </a:p>
        </p:txBody>
      </p:sp>
      <p:sp>
        <p:nvSpPr>
          <p:cNvPr id="4" name="右大括号 3"/>
          <p:cNvSpPr/>
          <p:nvPr/>
        </p:nvSpPr>
        <p:spPr>
          <a:xfrm>
            <a:off x="4427984" y="2492896"/>
            <a:ext cx="216024" cy="432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4716016" y="2501581"/>
            <a:ext cx="1584176" cy="369332"/>
          </a:xfrm>
          <a:prstGeom prst="rect">
            <a:avLst/>
          </a:prstGeom>
          <a:noFill/>
        </p:spPr>
        <p:txBody>
          <a:bodyPr wrap="square" rtlCol="0">
            <a:spAutoFit/>
          </a:bodyPr>
          <a:lstStyle/>
          <a:p>
            <a:r>
              <a:rPr kumimoji="1" lang="zh-CN" altLang="en-US" dirty="0" smtClean="0">
                <a:solidFill>
                  <a:srgbClr val="0070C0"/>
                </a:solidFill>
              </a:rPr>
              <a:t>解决</a:t>
            </a:r>
            <a:r>
              <a:rPr kumimoji="1" lang="zh-CN" altLang="en-US" dirty="0">
                <a:solidFill>
                  <a:srgbClr val="0070C0"/>
                </a:solidFill>
              </a:rPr>
              <a:t>资源</a:t>
            </a:r>
            <a:r>
              <a:rPr kumimoji="1" lang="zh-CN" altLang="en-US" dirty="0" smtClean="0">
                <a:solidFill>
                  <a:srgbClr val="0070C0"/>
                </a:solidFill>
              </a:rPr>
              <a:t>冲突</a:t>
            </a:r>
            <a:endParaRPr kumimoji="1" lang="zh-CN" altLang="en-US" dirty="0">
              <a:solidFill>
                <a:srgbClr val="0070C0"/>
              </a:solidFill>
            </a:endParaRPr>
          </a:p>
        </p:txBody>
      </p:sp>
      <p:cxnSp>
        <p:nvCxnSpPr>
          <p:cNvPr id="7" name="直线箭头连接符 6"/>
          <p:cNvCxnSpPr/>
          <p:nvPr/>
        </p:nvCxnSpPr>
        <p:spPr>
          <a:xfrm>
            <a:off x="4380105" y="32849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16016" y="3086937"/>
            <a:ext cx="2736304" cy="369332"/>
          </a:xfrm>
          <a:prstGeom prst="rect">
            <a:avLst/>
          </a:prstGeom>
          <a:noFill/>
        </p:spPr>
        <p:txBody>
          <a:bodyPr wrap="square" rtlCol="0">
            <a:spAutoFit/>
          </a:bodyPr>
          <a:lstStyle/>
          <a:p>
            <a:r>
              <a:rPr kumimoji="1" lang="zh-CN" altLang="en-US" dirty="0" smtClean="0">
                <a:solidFill>
                  <a:srgbClr val="0070C0"/>
                </a:solidFill>
              </a:rPr>
              <a:t>解决数据冲突、控制冲突</a:t>
            </a:r>
            <a:endParaRPr kumimoji="1" lang="zh-CN" altLang="en-US" dirty="0">
              <a:solidFill>
                <a:srgbClr val="0070C0"/>
              </a:solidFill>
            </a:endParaRPr>
          </a:p>
        </p:txBody>
      </p:sp>
    </p:spTree>
    <p:extLst>
      <p:ext uri="{BB962C8B-B14F-4D97-AF65-F5344CB8AC3E}">
        <p14:creationId xmlns:p14="http://schemas.microsoft.com/office/powerpoint/2010/main" val="2403207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 CPU</a:t>
            </a:r>
            <a:r>
              <a:rPr lang="zh-CN" altLang="en-US" dirty="0"/>
              <a:t>流水线</a:t>
            </a:r>
            <a:r>
              <a:rPr lang="zh-CN" altLang="en-US" dirty="0" smtClean="0"/>
              <a:t>结构模型</a:t>
            </a:r>
            <a:r>
              <a:rPr lang="en-US" altLang="zh-CN" dirty="0" smtClean="0"/>
              <a:t>——</a:t>
            </a:r>
            <a:r>
              <a:rPr lang="zh-CN" altLang="en-US" sz="2000" dirty="0" smtClean="0"/>
              <a:t>旁路转发单元</a:t>
            </a:r>
            <a:r>
              <a:rPr lang="en-US" altLang="zh-CN" sz="2000" dirty="0" smtClean="0"/>
              <a:t>FU</a:t>
            </a:r>
            <a:endParaRPr lang="zh-CN" altLang="en-US" sz="2000" dirty="0"/>
          </a:p>
        </p:txBody>
      </p:sp>
      <p:sp>
        <p:nvSpPr>
          <p:cNvPr id="3" name="内容占位符 2"/>
          <p:cNvSpPr>
            <a:spLocks noGrp="1"/>
          </p:cNvSpPr>
          <p:nvPr>
            <p:ph idx="1"/>
          </p:nvPr>
        </p:nvSpPr>
        <p:spPr>
          <a:xfrm>
            <a:off x="307598" y="1264486"/>
            <a:ext cx="8640960" cy="4896544"/>
          </a:xfrm>
        </p:spPr>
        <p:txBody>
          <a:bodyPr/>
          <a:lstStyle/>
          <a:p>
            <a:pPr marL="0" indent="0">
              <a:lnSpc>
                <a:spcPct val="150000"/>
              </a:lnSpc>
              <a:buNone/>
            </a:pPr>
            <a:r>
              <a:rPr lang="zh-CN" altLang="zh-CN" b="1" dirty="0">
                <a:latin typeface="华文仿宋" panose="02010600040101010101" pitchFamily="2" charset="-122"/>
                <a:ea typeface="华文仿宋" panose="02010600040101010101" pitchFamily="2" charset="-122"/>
              </a:rPr>
              <a:t>旁路转发单元的主要功能是流水线冲突检测和处理</a:t>
            </a:r>
            <a:r>
              <a:rPr lang="zh-CN" altLang="zh-CN" dirty="0" smtClean="0">
                <a:latin typeface="华文仿宋" panose="02010600040101010101" pitchFamily="2" charset="-122"/>
                <a:ea typeface="华文仿宋" panose="02010600040101010101" pitchFamily="2" charset="-122"/>
              </a:rPr>
              <a:t>。</a:t>
            </a:r>
            <a:endParaRPr lang="en-US" altLang="zh-CN" dirty="0" smtClean="0">
              <a:latin typeface="华文仿宋" panose="02010600040101010101" pitchFamily="2" charset="-122"/>
              <a:ea typeface="华文仿宋" panose="02010600040101010101" pitchFamily="2" charset="-122"/>
            </a:endParaRPr>
          </a:p>
          <a:p>
            <a:pPr>
              <a:lnSpc>
                <a:spcPct val="150000"/>
              </a:lnSpc>
            </a:pPr>
            <a:r>
              <a:rPr lang="zh-CN" altLang="zh-CN" b="1" dirty="0" smtClean="0">
                <a:solidFill>
                  <a:srgbClr val="0070C0"/>
                </a:solidFill>
                <a:latin typeface="华文仿宋" panose="02010600040101010101" pitchFamily="2" charset="-122"/>
                <a:ea typeface="华文仿宋" panose="02010600040101010101" pitchFamily="2" charset="-122"/>
              </a:rPr>
              <a:t>数据冲突</a:t>
            </a:r>
            <a:endParaRPr lang="en-US" altLang="zh-CN" dirty="0" smtClean="0">
              <a:latin typeface="华文仿宋" panose="02010600040101010101" pitchFamily="2" charset="-122"/>
              <a:ea typeface="华文仿宋" panose="02010600040101010101" pitchFamily="2" charset="-122"/>
            </a:endParaRPr>
          </a:p>
          <a:p>
            <a:pPr marL="0" indent="0">
              <a:lnSpc>
                <a:spcPct val="150000"/>
              </a:lnSpc>
              <a:buNone/>
            </a:pPr>
            <a:endParaRPr lang="en-US" altLang="zh-CN" dirty="0" smtClean="0">
              <a:latin typeface="华文仿宋" panose="02010600040101010101" pitchFamily="2" charset="-122"/>
              <a:ea typeface="华文仿宋" panose="02010600040101010101" pitchFamily="2" charset="-122"/>
            </a:endParaRPr>
          </a:p>
          <a:p>
            <a:pPr>
              <a:lnSpc>
                <a:spcPct val="150000"/>
              </a:lnSpc>
            </a:pPr>
            <a:endParaRPr lang="en-US" altLang="zh-CN" dirty="0" smtClean="0">
              <a:latin typeface="华文仿宋" panose="02010600040101010101" pitchFamily="2" charset="-122"/>
              <a:ea typeface="华文仿宋" panose="02010600040101010101" pitchFamily="2" charset="-122"/>
            </a:endParaRPr>
          </a:p>
          <a:p>
            <a:pPr>
              <a:lnSpc>
                <a:spcPct val="150000"/>
              </a:lnSpc>
            </a:pPr>
            <a:endParaRPr lang="en-US" altLang="zh-CN" dirty="0" smtClean="0">
              <a:latin typeface="华文仿宋" panose="02010600040101010101" pitchFamily="2" charset="-122"/>
              <a:ea typeface="华文仿宋" panose="02010600040101010101" pitchFamily="2" charset="-122"/>
            </a:endParaRPr>
          </a:p>
          <a:p>
            <a:pPr>
              <a:lnSpc>
                <a:spcPct val="150000"/>
              </a:lnSpc>
            </a:pPr>
            <a:r>
              <a:rPr lang="zh-CN" altLang="zh-CN" b="1" dirty="0" smtClean="0">
                <a:solidFill>
                  <a:srgbClr val="0070C0"/>
                </a:solidFill>
                <a:latin typeface="华文仿宋" panose="02010600040101010101" pitchFamily="2" charset="-122"/>
                <a:ea typeface="华文仿宋" panose="02010600040101010101" pitchFamily="2" charset="-122"/>
              </a:rPr>
              <a:t>控制冲突</a:t>
            </a:r>
            <a:endParaRPr lang="zh-CN" altLang="en-US"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14</a:t>
            </a:fld>
            <a:endParaRPr lang="zh-CN" altLang="en-US" dirty="0"/>
          </a:p>
        </p:txBody>
      </p:sp>
      <p:sp>
        <p:nvSpPr>
          <p:cNvPr id="5" name="页脚占位符 4"/>
          <p:cNvSpPr>
            <a:spLocks noGrp="1"/>
          </p:cNvSpPr>
          <p:nvPr>
            <p:ph type="ftr" sz="quarter" idx="12"/>
          </p:nvPr>
        </p:nvSpPr>
        <p:spPr>
          <a:xfrm>
            <a:off x="3945632" y="6356350"/>
            <a:ext cx="3578696" cy="365125"/>
          </a:xfrm>
        </p:spPr>
        <p:txBody>
          <a:bodyPr/>
          <a:lstStyle/>
          <a:p>
            <a:r>
              <a:rPr lang="en-US" altLang="zh-CN" dirty="0" smtClean="0"/>
              <a:t>CPU</a:t>
            </a:r>
            <a:r>
              <a:rPr lang="zh-CN" altLang="en-US" dirty="0" smtClean="0"/>
              <a:t>流水线结构建模、形式验证及代码生成与实现</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070463705"/>
              </p:ext>
            </p:extLst>
          </p:nvPr>
        </p:nvGraphicFramePr>
        <p:xfrm>
          <a:off x="1812861" y="2339335"/>
          <a:ext cx="1494139" cy="845352"/>
        </p:xfrm>
        <a:graphic>
          <a:graphicData uri="http://schemas.openxmlformats.org/drawingml/2006/table">
            <a:tbl>
              <a:tblPr firstRow="1" bandRow="1">
                <a:tableStyleId>{5C22544A-7EE6-4342-B048-85BDC9FD1C3A}</a:tableStyleId>
              </a:tblPr>
              <a:tblGrid>
                <a:gridCol w="1494139"/>
              </a:tblGrid>
              <a:tr h="281784">
                <a:tc>
                  <a:txBody>
                    <a:bodyPr/>
                    <a:lstStyle/>
                    <a:p>
                      <a:endParaRPr lang="zh-CN" altLang="en-US" sz="1300" dirty="0"/>
                    </a:p>
                  </a:txBody>
                  <a:tcPr marL="69427" marR="69427" marT="34741" marB="34741"/>
                </a:tc>
              </a:tr>
              <a:tr h="281784">
                <a:tc>
                  <a:txBody>
                    <a:bodyPr/>
                    <a:lstStyle/>
                    <a:p>
                      <a:r>
                        <a:rPr lang="en-US" altLang="zh-CN" sz="1300" dirty="0" smtClean="0"/>
                        <a:t>and r1, r2, r3 </a:t>
                      </a:r>
                      <a:endParaRPr lang="zh-CN" altLang="en-US" sz="1300" dirty="0"/>
                    </a:p>
                  </a:txBody>
                  <a:tcPr marL="69427" marR="69427" marT="34741" marB="34741"/>
                </a:tc>
              </a:tr>
              <a:tr h="281784">
                <a:tc>
                  <a:txBody>
                    <a:bodyPr/>
                    <a:lstStyle/>
                    <a:p>
                      <a:r>
                        <a:rPr lang="en-US" altLang="zh-CN" sz="1300" dirty="0" smtClean="0"/>
                        <a:t>and r3, r1,</a:t>
                      </a:r>
                      <a:r>
                        <a:rPr lang="en-US" altLang="zh-CN" sz="1300" baseline="0" dirty="0" smtClean="0"/>
                        <a:t> r2</a:t>
                      </a:r>
                      <a:r>
                        <a:rPr lang="en-US" altLang="zh-CN" sz="1300" dirty="0" smtClean="0"/>
                        <a:t> </a:t>
                      </a:r>
                      <a:endParaRPr lang="zh-CN" altLang="en-US" sz="1300" dirty="0"/>
                    </a:p>
                  </a:txBody>
                  <a:tcPr marL="69427" marR="69427" marT="34741" marB="34741"/>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684987375"/>
              </p:ext>
            </p:extLst>
          </p:nvPr>
        </p:nvGraphicFramePr>
        <p:xfrm>
          <a:off x="3320741" y="2342618"/>
          <a:ext cx="4248474" cy="845355"/>
        </p:xfrm>
        <a:graphic>
          <a:graphicData uri="http://schemas.openxmlformats.org/drawingml/2006/table">
            <a:tbl>
              <a:tblPr firstRow="1" bandRow="1">
                <a:tableStyleId>{5C22544A-7EE6-4342-B048-85BDC9FD1C3A}</a:tableStyleId>
              </a:tblPr>
              <a:tblGrid>
                <a:gridCol w="708079"/>
                <a:gridCol w="708079"/>
                <a:gridCol w="708079"/>
                <a:gridCol w="708079"/>
                <a:gridCol w="708079"/>
                <a:gridCol w="708079"/>
              </a:tblGrid>
              <a:tr h="281785">
                <a:tc>
                  <a:txBody>
                    <a:bodyPr/>
                    <a:lstStyle/>
                    <a:p>
                      <a:pPr algn="ctr"/>
                      <a:r>
                        <a:rPr lang="en-US" altLang="zh-CN" sz="1300" dirty="0" smtClean="0"/>
                        <a:t>1</a:t>
                      </a:r>
                      <a:endParaRPr lang="zh-CN" altLang="en-US" sz="1300" dirty="0"/>
                    </a:p>
                  </a:txBody>
                  <a:tcPr marL="69459" marR="69459" marT="34741" marB="34741"/>
                </a:tc>
                <a:tc>
                  <a:txBody>
                    <a:bodyPr/>
                    <a:lstStyle/>
                    <a:p>
                      <a:pPr algn="ctr"/>
                      <a:r>
                        <a:rPr lang="en-US" altLang="zh-CN" sz="1300" dirty="0" smtClean="0"/>
                        <a:t>2</a:t>
                      </a:r>
                      <a:endParaRPr lang="zh-CN" altLang="en-US" sz="1300" dirty="0"/>
                    </a:p>
                  </a:txBody>
                  <a:tcPr marL="69459" marR="69459" marT="34741" marB="34741"/>
                </a:tc>
                <a:tc>
                  <a:txBody>
                    <a:bodyPr/>
                    <a:lstStyle/>
                    <a:p>
                      <a:pPr algn="ctr"/>
                      <a:r>
                        <a:rPr lang="en-US" altLang="zh-CN" sz="1300" dirty="0" smtClean="0"/>
                        <a:t>3</a:t>
                      </a:r>
                      <a:endParaRPr lang="zh-CN" altLang="en-US" sz="1300" dirty="0"/>
                    </a:p>
                  </a:txBody>
                  <a:tcPr marL="69459" marR="69459" marT="34741" marB="34741"/>
                </a:tc>
                <a:tc>
                  <a:txBody>
                    <a:bodyPr/>
                    <a:lstStyle/>
                    <a:p>
                      <a:pPr algn="ctr"/>
                      <a:r>
                        <a:rPr lang="en-US" altLang="zh-CN" sz="1300" dirty="0" smtClean="0"/>
                        <a:t>4</a:t>
                      </a:r>
                      <a:endParaRPr lang="zh-CN" altLang="en-US" sz="1300" dirty="0"/>
                    </a:p>
                  </a:txBody>
                  <a:tcPr marL="69459" marR="69459" marT="34741" marB="34741"/>
                </a:tc>
                <a:tc>
                  <a:txBody>
                    <a:bodyPr/>
                    <a:lstStyle/>
                    <a:p>
                      <a:pPr algn="ctr"/>
                      <a:r>
                        <a:rPr lang="en-US" altLang="zh-CN" sz="1300" dirty="0" smtClean="0"/>
                        <a:t>5</a:t>
                      </a:r>
                      <a:endParaRPr lang="zh-CN" altLang="en-US" sz="1300" dirty="0"/>
                    </a:p>
                  </a:txBody>
                  <a:tcPr marL="69459" marR="69459" marT="34741" marB="34741"/>
                </a:tc>
                <a:tc>
                  <a:txBody>
                    <a:bodyPr/>
                    <a:lstStyle/>
                    <a:p>
                      <a:pPr algn="ctr"/>
                      <a:r>
                        <a:rPr lang="en-US" altLang="zh-CN" sz="1300" dirty="0" smtClean="0"/>
                        <a:t>6</a:t>
                      </a:r>
                      <a:endParaRPr lang="zh-CN" altLang="en-US" sz="1300" dirty="0"/>
                    </a:p>
                  </a:txBody>
                  <a:tcPr marL="69459" marR="69459" marT="34741" marB="34741"/>
                </a:tc>
              </a:tr>
              <a:tr h="281785">
                <a:tc>
                  <a:txBody>
                    <a:bodyPr/>
                    <a:lstStyle/>
                    <a:p>
                      <a:pPr algn="ctr"/>
                      <a:r>
                        <a:rPr lang="en-US" altLang="zh-CN" sz="1300" dirty="0" smtClean="0"/>
                        <a:t>IF</a:t>
                      </a:r>
                      <a:endParaRPr lang="zh-CN" altLang="en-US" sz="1300" dirty="0"/>
                    </a:p>
                  </a:txBody>
                  <a:tcPr marL="69459" marR="69459" marT="34741" marB="34741"/>
                </a:tc>
                <a:tc>
                  <a:txBody>
                    <a:bodyPr/>
                    <a:lstStyle/>
                    <a:p>
                      <a:pPr algn="ctr"/>
                      <a:r>
                        <a:rPr lang="en-US" altLang="zh-CN" sz="1300" dirty="0" smtClean="0"/>
                        <a:t>ID</a:t>
                      </a:r>
                      <a:endParaRPr lang="zh-CN" altLang="en-US" sz="1300" dirty="0"/>
                    </a:p>
                  </a:txBody>
                  <a:tcPr marL="69459" marR="69459" marT="34741" marB="34741"/>
                </a:tc>
                <a:tc>
                  <a:txBody>
                    <a:bodyPr/>
                    <a:lstStyle/>
                    <a:p>
                      <a:pPr algn="ctr"/>
                      <a:r>
                        <a:rPr lang="en-US" altLang="zh-CN" sz="1300" dirty="0" smtClean="0"/>
                        <a:t>EX</a:t>
                      </a:r>
                      <a:endParaRPr lang="zh-CN" altLang="en-US" sz="1300" dirty="0"/>
                    </a:p>
                  </a:txBody>
                  <a:tcPr marL="69459" marR="69459" marT="34741" marB="34741"/>
                </a:tc>
                <a:tc>
                  <a:txBody>
                    <a:bodyPr/>
                    <a:lstStyle/>
                    <a:p>
                      <a:pPr algn="ctr"/>
                      <a:r>
                        <a:rPr lang="en-US" altLang="zh-CN" sz="1300" dirty="0" smtClean="0"/>
                        <a:t>MEM</a:t>
                      </a:r>
                      <a:endParaRPr lang="zh-CN" altLang="en-US" sz="1300" dirty="0"/>
                    </a:p>
                  </a:txBody>
                  <a:tcPr marL="69459" marR="69459" marT="34741" marB="34741"/>
                </a:tc>
                <a:tc>
                  <a:txBody>
                    <a:bodyPr/>
                    <a:lstStyle/>
                    <a:p>
                      <a:pPr algn="ctr"/>
                      <a:r>
                        <a:rPr lang="en-US" altLang="zh-CN" sz="1300" dirty="0" smtClean="0"/>
                        <a:t>WB</a:t>
                      </a:r>
                      <a:endParaRPr lang="zh-CN" altLang="en-US" sz="1300" dirty="0"/>
                    </a:p>
                  </a:txBody>
                  <a:tcPr marL="69459" marR="69459" marT="34741" marB="34741"/>
                </a:tc>
                <a:tc>
                  <a:txBody>
                    <a:bodyPr/>
                    <a:lstStyle/>
                    <a:p>
                      <a:pPr algn="ctr"/>
                      <a:endParaRPr lang="zh-CN" altLang="en-US" sz="1300" dirty="0"/>
                    </a:p>
                  </a:txBody>
                  <a:tcPr marL="69459" marR="69459" marT="34741" marB="34741"/>
                </a:tc>
              </a:tr>
              <a:tr h="281785">
                <a:tc>
                  <a:txBody>
                    <a:bodyPr/>
                    <a:lstStyle/>
                    <a:p>
                      <a:pPr algn="ctr"/>
                      <a:endParaRPr lang="zh-CN" altLang="en-US" sz="1300" dirty="0"/>
                    </a:p>
                  </a:txBody>
                  <a:tcPr marL="69459" marR="69459" marT="34741" marB="34741"/>
                </a:tc>
                <a:tc>
                  <a:txBody>
                    <a:bodyPr/>
                    <a:lstStyle/>
                    <a:p>
                      <a:pPr algn="ctr"/>
                      <a:r>
                        <a:rPr lang="en-US" altLang="zh-CN" sz="1300" dirty="0" smtClean="0"/>
                        <a:t>IF</a:t>
                      </a:r>
                      <a:endParaRPr lang="zh-CN" altLang="en-US" sz="1300" dirty="0"/>
                    </a:p>
                  </a:txBody>
                  <a:tcPr marL="69459" marR="69459" marT="34741" marB="34741"/>
                </a:tc>
                <a:tc>
                  <a:txBody>
                    <a:bodyPr/>
                    <a:lstStyle/>
                    <a:p>
                      <a:pPr algn="ctr"/>
                      <a:r>
                        <a:rPr lang="en-US" altLang="zh-CN" sz="1300" dirty="0" smtClean="0"/>
                        <a:t>ID</a:t>
                      </a:r>
                      <a:endParaRPr lang="zh-CN" altLang="en-US" sz="1300" dirty="0"/>
                    </a:p>
                  </a:txBody>
                  <a:tcPr marL="69459" marR="69459" marT="34741" marB="34741"/>
                </a:tc>
                <a:tc>
                  <a:txBody>
                    <a:bodyPr/>
                    <a:lstStyle/>
                    <a:p>
                      <a:pPr algn="ctr"/>
                      <a:r>
                        <a:rPr lang="en-US" altLang="zh-CN" sz="1300" dirty="0" smtClean="0"/>
                        <a:t>EX</a:t>
                      </a:r>
                      <a:endParaRPr lang="zh-CN" altLang="en-US" sz="1300" dirty="0"/>
                    </a:p>
                  </a:txBody>
                  <a:tcPr marL="69459" marR="69459" marT="34741" marB="34741"/>
                </a:tc>
                <a:tc>
                  <a:txBody>
                    <a:bodyPr/>
                    <a:lstStyle/>
                    <a:p>
                      <a:pPr algn="ctr"/>
                      <a:r>
                        <a:rPr lang="en-US" altLang="zh-CN" sz="1300" dirty="0" smtClean="0"/>
                        <a:t>MEM</a:t>
                      </a:r>
                      <a:endParaRPr lang="zh-CN" altLang="en-US" sz="1300" dirty="0"/>
                    </a:p>
                  </a:txBody>
                  <a:tcPr marL="69459" marR="69459" marT="34741" marB="34741"/>
                </a:tc>
                <a:tc>
                  <a:txBody>
                    <a:bodyPr/>
                    <a:lstStyle/>
                    <a:p>
                      <a:pPr algn="ctr"/>
                      <a:r>
                        <a:rPr lang="en-US" altLang="zh-CN" sz="1300" dirty="0" smtClean="0"/>
                        <a:t>WB</a:t>
                      </a:r>
                      <a:endParaRPr lang="zh-CN" altLang="en-US" sz="1300" dirty="0"/>
                    </a:p>
                  </a:txBody>
                  <a:tcPr marL="69459" marR="69459" marT="34741" marB="34741"/>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58473947"/>
              </p:ext>
            </p:extLst>
          </p:nvPr>
        </p:nvGraphicFramePr>
        <p:xfrm>
          <a:off x="1812861" y="3300442"/>
          <a:ext cx="1496689" cy="845352"/>
        </p:xfrm>
        <a:graphic>
          <a:graphicData uri="http://schemas.openxmlformats.org/drawingml/2006/table">
            <a:tbl>
              <a:tblPr firstRow="1" bandRow="1">
                <a:tableStyleId>{5C22544A-7EE6-4342-B048-85BDC9FD1C3A}</a:tableStyleId>
              </a:tblPr>
              <a:tblGrid>
                <a:gridCol w="1496689"/>
              </a:tblGrid>
              <a:tr h="281784">
                <a:tc>
                  <a:txBody>
                    <a:bodyPr/>
                    <a:lstStyle/>
                    <a:p>
                      <a:endParaRPr lang="zh-CN" altLang="en-US" sz="1300" dirty="0"/>
                    </a:p>
                  </a:txBody>
                  <a:tcPr marL="69427" marR="69427" marT="34741" marB="34741"/>
                </a:tc>
              </a:tr>
              <a:tr h="281784">
                <a:tc>
                  <a:txBody>
                    <a:bodyPr/>
                    <a:lstStyle/>
                    <a:p>
                      <a:r>
                        <a:rPr lang="en-US" altLang="zh-CN" sz="1300" dirty="0" err="1" smtClean="0"/>
                        <a:t>lb</a:t>
                      </a:r>
                      <a:r>
                        <a:rPr lang="en-US" altLang="zh-CN" sz="1300" baseline="0" dirty="0" smtClean="0"/>
                        <a:t>  </a:t>
                      </a:r>
                      <a:r>
                        <a:rPr lang="en-US" altLang="zh-CN" sz="1300" dirty="0" smtClean="0"/>
                        <a:t>  r1, r2, offset </a:t>
                      </a:r>
                      <a:endParaRPr lang="zh-CN" altLang="en-US" sz="1300" dirty="0"/>
                    </a:p>
                  </a:txBody>
                  <a:tcPr marL="69427" marR="69427" marT="34741" marB="34741"/>
                </a:tc>
              </a:tr>
              <a:tr h="281784">
                <a:tc>
                  <a:txBody>
                    <a:bodyPr/>
                    <a:lstStyle/>
                    <a:p>
                      <a:r>
                        <a:rPr lang="en-US" altLang="zh-CN" sz="1300" dirty="0" smtClean="0"/>
                        <a:t>and r3, r1,</a:t>
                      </a:r>
                      <a:r>
                        <a:rPr lang="en-US" altLang="zh-CN" sz="1300" baseline="0" dirty="0" smtClean="0"/>
                        <a:t> r2</a:t>
                      </a:r>
                      <a:r>
                        <a:rPr lang="en-US" altLang="zh-CN" sz="1300" dirty="0" smtClean="0"/>
                        <a:t> </a:t>
                      </a:r>
                      <a:endParaRPr lang="zh-CN" altLang="en-US" sz="1300" dirty="0"/>
                    </a:p>
                  </a:txBody>
                  <a:tcPr marL="69427" marR="69427" marT="34741" marB="34741"/>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400301793"/>
              </p:ext>
            </p:extLst>
          </p:nvPr>
        </p:nvGraphicFramePr>
        <p:xfrm>
          <a:off x="3320741" y="3303725"/>
          <a:ext cx="4255722" cy="845355"/>
        </p:xfrm>
        <a:graphic>
          <a:graphicData uri="http://schemas.openxmlformats.org/drawingml/2006/table">
            <a:tbl>
              <a:tblPr firstRow="1" bandRow="1">
                <a:tableStyleId>{5C22544A-7EE6-4342-B048-85BDC9FD1C3A}</a:tableStyleId>
              </a:tblPr>
              <a:tblGrid>
                <a:gridCol w="709287"/>
                <a:gridCol w="709287"/>
                <a:gridCol w="709287"/>
                <a:gridCol w="709287"/>
                <a:gridCol w="709287"/>
                <a:gridCol w="709287"/>
              </a:tblGrid>
              <a:tr h="281785">
                <a:tc>
                  <a:txBody>
                    <a:bodyPr/>
                    <a:lstStyle/>
                    <a:p>
                      <a:pPr algn="ctr"/>
                      <a:r>
                        <a:rPr lang="en-US" altLang="zh-CN" sz="1300" dirty="0" smtClean="0"/>
                        <a:t>1</a:t>
                      </a:r>
                      <a:endParaRPr lang="zh-CN" altLang="en-US" sz="1300" dirty="0"/>
                    </a:p>
                  </a:txBody>
                  <a:tcPr marL="69459" marR="69459" marT="34741" marB="34741"/>
                </a:tc>
                <a:tc>
                  <a:txBody>
                    <a:bodyPr/>
                    <a:lstStyle/>
                    <a:p>
                      <a:pPr algn="ctr"/>
                      <a:r>
                        <a:rPr lang="en-US" altLang="zh-CN" sz="1300" dirty="0" smtClean="0"/>
                        <a:t>2</a:t>
                      </a:r>
                      <a:endParaRPr lang="zh-CN" altLang="en-US" sz="1300" dirty="0"/>
                    </a:p>
                  </a:txBody>
                  <a:tcPr marL="69459" marR="69459" marT="34741" marB="34741"/>
                </a:tc>
                <a:tc>
                  <a:txBody>
                    <a:bodyPr/>
                    <a:lstStyle/>
                    <a:p>
                      <a:pPr algn="ctr"/>
                      <a:r>
                        <a:rPr lang="en-US" altLang="zh-CN" sz="1300" dirty="0" smtClean="0"/>
                        <a:t>3</a:t>
                      </a:r>
                      <a:endParaRPr lang="zh-CN" altLang="en-US" sz="1300" dirty="0"/>
                    </a:p>
                  </a:txBody>
                  <a:tcPr marL="69459" marR="69459" marT="34741" marB="34741"/>
                </a:tc>
                <a:tc>
                  <a:txBody>
                    <a:bodyPr/>
                    <a:lstStyle/>
                    <a:p>
                      <a:pPr algn="ctr"/>
                      <a:r>
                        <a:rPr lang="en-US" altLang="zh-CN" sz="1300" dirty="0" smtClean="0"/>
                        <a:t>4</a:t>
                      </a:r>
                      <a:endParaRPr lang="zh-CN" altLang="en-US" sz="1300" dirty="0"/>
                    </a:p>
                  </a:txBody>
                  <a:tcPr marL="69459" marR="69459" marT="34741" marB="34741"/>
                </a:tc>
                <a:tc>
                  <a:txBody>
                    <a:bodyPr/>
                    <a:lstStyle/>
                    <a:p>
                      <a:pPr algn="ctr"/>
                      <a:r>
                        <a:rPr lang="en-US" altLang="zh-CN" sz="1300" dirty="0" smtClean="0"/>
                        <a:t>5</a:t>
                      </a:r>
                      <a:endParaRPr lang="zh-CN" altLang="en-US" sz="1300" dirty="0"/>
                    </a:p>
                  </a:txBody>
                  <a:tcPr marL="69459" marR="69459" marT="34741" marB="34741"/>
                </a:tc>
                <a:tc>
                  <a:txBody>
                    <a:bodyPr/>
                    <a:lstStyle/>
                    <a:p>
                      <a:pPr algn="ctr"/>
                      <a:r>
                        <a:rPr lang="en-US" altLang="zh-CN" sz="1300" dirty="0" smtClean="0"/>
                        <a:t>6</a:t>
                      </a:r>
                      <a:endParaRPr lang="zh-CN" altLang="en-US" sz="1300" dirty="0"/>
                    </a:p>
                  </a:txBody>
                  <a:tcPr marL="69459" marR="69459" marT="34741" marB="34741"/>
                </a:tc>
              </a:tr>
              <a:tr h="281785">
                <a:tc>
                  <a:txBody>
                    <a:bodyPr/>
                    <a:lstStyle/>
                    <a:p>
                      <a:pPr algn="ctr"/>
                      <a:r>
                        <a:rPr lang="en-US" altLang="zh-CN" sz="1300" dirty="0" smtClean="0"/>
                        <a:t>IF</a:t>
                      </a:r>
                      <a:endParaRPr lang="zh-CN" altLang="en-US" sz="1300" dirty="0"/>
                    </a:p>
                  </a:txBody>
                  <a:tcPr marL="69459" marR="69459" marT="34741" marB="34741"/>
                </a:tc>
                <a:tc>
                  <a:txBody>
                    <a:bodyPr/>
                    <a:lstStyle/>
                    <a:p>
                      <a:pPr algn="ctr"/>
                      <a:r>
                        <a:rPr lang="en-US" altLang="zh-CN" sz="1300" dirty="0" smtClean="0"/>
                        <a:t>ID</a:t>
                      </a:r>
                      <a:endParaRPr lang="zh-CN" altLang="en-US" sz="1300" dirty="0"/>
                    </a:p>
                  </a:txBody>
                  <a:tcPr marL="69459" marR="69459" marT="34741" marB="34741"/>
                </a:tc>
                <a:tc>
                  <a:txBody>
                    <a:bodyPr/>
                    <a:lstStyle/>
                    <a:p>
                      <a:pPr algn="ctr"/>
                      <a:r>
                        <a:rPr lang="en-US" altLang="zh-CN" sz="1300" dirty="0" smtClean="0"/>
                        <a:t>EX</a:t>
                      </a:r>
                      <a:endParaRPr lang="zh-CN" altLang="en-US" sz="1300" dirty="0"/>
                    </a:p>
                  </a:txBody>
                  <a:tcPr marL="69459" marR="69459" marT="34741" marB="34741"/>
                </a:tc>
                <a:tc>
                  <a:txBody>
                    <a:bodyPr/>
                    <a:lstStyle/>
                    <a:p>
                      <a:pPr algn="ctr"/>
                      <a:r>
                        <a:rPr lang="en-US" altLang="zh-CN" sz="1300" dirty="0" smtClean="0"/>
                        <a:t>MEM</a:t>
                      </a:r>
                      <a:endParaRPr lang="zh-CN" altLang="en-US" sz="1300" dirty="0"/>
                    </a:p>
                  </a:txBody>
                  <a:tcPr marL="69459" marR="69459" marT="34741" marB="34741"/>
                </a:tc>
                <a:tc>
                  <a:txBody>
                    <a:bodyPr/>
                    <a:lstStyle/>
                    <a:p>
                      <a:pPr algn="ctr"/>
                      <a:r>
                        <a:rPr lang="en-US" altLang="zh-CN" sz="1300" dirty="0" smtClean="0"/>
                        <a:t>WB</a:t>
                      </a:r>
                      <a:endParaRPr lang="zh-CN" altLang="en-US" sz="1300" dirty="0"/>
                    </a:p>
                  </a:txBody>
                  <a:tcPr marL="69459" marR="69459" marT="34741" marB="34741"/>
                </a:tc>
                <a:tc>
                  <a:txBody>
                    <a:bodyPr/>
                    <a:lstStyle/>
                    <a:p>
                      <a:pPr algn="ctr"/>
                      <a:endParaRPr lang="zh-CN" altLang="en-US" sz="1300" dirty="0"/>
                    </a:p>
                  </a:txBody>
                  <a:tcPr marL="69459" marR="69459" marT="34741" marB="34741"/>
                </a:tc>
              </a:tr>
              <a:tr h="281785">
                <a:tc>
                  <a:txBody>
                    <a:bodyPr/>
                    <a:lstStyle/>
                    <a:p>
                      <a:pPr algn="ctr"/>
                      <a:endParaRPr lang="zh-CN" altLang="en-US" sz="1300" dirty="0"/>
                    </a:p>
                  </a:txBody>
                  <a:tcPr marL="69459" marR="69459" marT="34741" marB="34741"/>
                </a:tc>
                <a:tc>
                  <a:txBody>
                    <a:bodyPr/>
                    <a:lstStyle/>
                    <a:p>
                      <a:pPr algn="ctr"/>
                      <a:r>
                        <a:rPr lang="en-US" altLang="zh-CN" sz="1300" dirty="0" smtClean="0"/>
                        <a:t>IF</a:t>
                      </a:r>
                      <a:endParaRPr lang="zh-CN" altLang="en-US" sz="1300" dirty="0"/>
                    </a:p>
                  </a:txBody>
                  <a:tcPr marL="69459" marR="69459" marT="34741" marB="34741"/>
                </a:tc>
                <a:tc>
                  <a:txBody>
                    <a:bodyPr/>
                    <a:lstStyle/>
                    <a:p>
                      <a:pPr algn="ctr"/>
                      <a:r>
                        <a:rPr lang="en-US" altLang="zh-CN" sz="1300" dirty="0" smtClean="0"/>
                        <a:t>ID</a:t>
                      </a:r>
                      <a:endParaRPr lang="zh-CN" altLang="en-US" sz="1300" dirty="0"/>
                    </a:p>
                  </a:txBody>
                  <a:tcPr marL="69459" marR="69459" marT="34741" marB="34741"/>
                </a:tc>
                <a:tc>
                  <a:txBody>
                    <a:bodyPr/>
                    <a:lstStyle/>
                    <a:p>
                      <a:pPr algn="ctr"/>
                      <a:r>
                        <a:rPr lang="en-US" altLang="zh-CN" sz="1300" dirty="0" smtClean="0"/>
                        <a:t>-</a:t>
                      </a:r>
                      <a:endParaRPr lang="zh-CN" altLang="en-US" sz="1300" dirty="0"/>
                    </a:p>
                  </a:txBody>
                  <a:tcPr marL="69459" marR="69459" marT="34741" marB="34741"/>
                </a:tc>
                <a:tc>
                  <a:txBody>
                    <a:bodyPr/>
                    <a:lstStyle/>
                    <a:p>
                      <a:pPr algn="ctr"/>
                      <a:r>
                        <a:rPr lang="en-US" altLang="zh-CN" sz="1300" dirty="0" smtClean="0"/>
                        <a:t>-</a:t>
                      </a:r>
                      <a:endParaRPr lang="zh-CN" altLang="en-US" sz="1300" dirty="0"/>
                    </a:p>
                  </a:txBody>
                  <a:tcPr marL="69459" marR="69459" marT="34741" marB="34741"/>
                </a:tc>
                <a:tc>
                  <a:txBody>
                    <a:bodyPr/>
                    <a:lstStyle/>
                    <a:p>
                      <a:pPr algn="ctr"/>
                      <a:r>
                        <a:rPr lang="en-US" altLang="zh-CN" sz="1300" dirty="0" smtClean="0"/>
                        <a:t>EX</a:t>
                      </a:r>
                      <a:endParaRPr lang="zh-CN" altLang="en-US" sz="1300" dirty="0"/>
                    </a:p>
                  </a:txBody>
                  <a:tcPr marL="69459" marR="69459" marT="34741" marB="34741"/>
                </a:tc>
              </a:tr>
            </a:tbl>
          </a:graphicData>
        </a:graphic>
      </p:graphicFrame>
      <p:sp>
        <p:nvSpPr>
          <p:cNvPr id="11" name="右弧形箭头 10"/>
          <p:cNvSpPr/>
          <p:nvPr/>
        </p:nvSpPr>
        <p:spPr>
          <a:xfrm>
            <a:off x="5382246" y="2819319"/>
            <a:ext cx="125463" cy="2078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957945212"/>
              </p:ext>
            </p:extLst>
          </p:nvPr>
        </p:nvGraphicFramePr>
        <p:xfrm>
          <a:off x="1824052" y="4720456"/>
          <a:ext cx="1496689" cy="845352"/>
        </p:xfrm>
        <a:graphic>
          <a:graphicData uri="http://schemas.openxmlformats.org/drawingml/2006/table">
            <a:tbl>
              <a:tblPr firstRow="1" bandRow="1">
                <a:tableStyleId>{5C22544A-7EE6-4342-B048-85BDC9FD1C3A}</a:tableStyleId>
              </a:tblPr>
              <a:tblGrid>
                <a:gridCol w="1496689"/>
              </a:tblGrid>
              <a:tr h="281784">
                <a:tc>
                  <a:txBody>
                    <a:bodyPr/>
                    <a:lstStyle/>
                    <a:p>
                      <a:endParaRPr lang="zh-CN" altLang="en-US" sz="1300" dirty="0"/>
                    </a:p>
                  </a:txBody>
                  <a:tcPr marL="69427" marR="69427" marT="34741" marB="34741"/>
                </a:tc>
              </a:tr>
              <a:tr h="281784">
                <a:tc>
                  <a:txBody>
                    <a:bodyPr/>
                    <a:lstStyle/>
                    <a:p>
                      <a:r>
                        <a:rPr lang="en-US" altLang="zh-CN" sz="1300" dirty="0" err="1" smtClean="0"/>
                        <a:t>beq</a:t>
                      </a:r>
                      <a:r>
                        <a:rPr lang="en-US" altLang="zh-CN" sz="1300" dirty="0" smtClean="0"/>
                        <a:t> r1, r2, offset </a:t>
                      </a:r>
                      <a:endParaRPr lang="zh-CN" altLang="en-US" sz="1300" dirty="0"/>
                    </a:p>
                  </a:txBody>
                  <a:tcPr marL="69427" marR="69427" marT="34741" marB="34741"/>
                </a:tc>
              </a:tr>
              <a:tr h="281784">
                <a:tc>
                  <a:txBody>
                    <a:bodyPr/>
                    <a:lstStyle/>
                    <a:p>
                      <a:r>
                        <a:rPr lang="en-US" altLang="zh-CN" sz="1300" dirty="0" smtClean="0"/>
                        <a:t>and r3, r1,</a:t>
                      </a:r>
                      <a:r>
                        <a:rPr lang="en-US" altLang="zh-CN" sz="1300" baseline="0" dirty="0" smtClean="0"/>
                        <a:t> r2</a:t>
                      </a:r>
                      <a:r>
                        <a:rPr lang="en-US" altLang="zh-CN" sz="1300" dirty="0" smtClean="0"/>
                        <a:t> </a:t>
                      </a:r>
                      <a:endParaRPr lang="zh-CN" altLang="en-US" sz="1300" dirty="0"/>
                    </a:p>
                  </a:txBody>
                  <a:tcPr marL="69427" marR="69427" marT="34741" marB="34741"/>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293255103"/>
              </p:ext>
            </p:extLst>
          </p:nvPr>
        </p:nvGraphicFramePr>
        <p:xfrm>
          <a:off x="3331932" y="4723739"/>
          <a:ext cx="4255722" cy="845355"/>
        </p:xfrm>
        <a:graphic>
          <a:graphicData uri="http://schemas.openxmlformats.org/drawingml/2006/table">
            <a:tbl>
              <a:tblPr firstRow="1" bandRow="1">
                <a:tableStyleId>{5C22544A-7EE6-4342-B048-85BDC9FD1C3A}</a:tableStyleId>
              </a:tblPr>
              <a:tblGrid>
                <a:gridCol w="709287"/>
                <a:gridCol w="709287"/>
                <a:gridCol w="709287"/>
                <a:gridCol w="709287"/>
                <a:gridCol w="709287"/>
                <a:gridCol w="709287"/>
              </a:tblGrid>
              <a:tr h="281785">
                <a:tc>
                  <a:txBody>
                    <a:bodyPr/>
                    <a:lstStyle/>
                    <a:p>
                      <a:pPr algn="ctr"/>
                      <a:r>
                        <a:rPr lang="en-US" altLang="zh-CN" sz="1300" dirty="0" smtClean="0"/>
                        <a:t>1</a:t>
                      </a:r>
                      <a:endParaRPr lang="zh-CN" altLang="en-US" sz="1300" dirty="0"/>
                    </a:p>
                  </a:txBody>
                  <a:tcPr marL="69459" marR="69459" marT="34741" marB="34741"/>
                </a:tc>
                <a:tc>
                  <a:txBody>
                    <a:bodyPr/>
                    <a:lstStyle/>
                    <a:p>
                      <a:pPr algn="ctr"/>
                      <a:r>
                        <a:rPr lang="en-US" altLang="zh-CN" sz="1300" dirty="0" smtClean="0"/>
                        <a:t>2</a:t>
                      </a:r>
                      <a:endParaRPr lang="zh-CN" altLang="en-US" sz="1300" dirty="0"/>
                    </a:p>
                  </a:txBody>
                  <a:tcPr marL="69459" marR="69459" marT="34741" marB="34741"/>
                </a:tc>
                <a:tc>
                  <a:txBody>
                    <a:bodyPr/>
                    <a:lstStyle/>
                    <a:p>
                      <a:pPr algn="ctr"/>
                      <a:r>
                        <a:rPr lang="en-US" altLang="zh-CN" sz="1300" dirty="0" smtClean="0"/>
                        <a:t>3</a:t>
                      </a:r>
                      <a:endParaRPr lang="zh-CN" altLang="en-US" sz="1300" dirty="0"/>
                    </a:p>
                  </a:txBody>
                  <a:tcPr marL="69459" marR="69459" marT="34741" marB="34741"/>
                </a:tc>
                <a:tc>
                  <a:txBody>
                    <a:bodyPr/>
                    <a:lstStyle/>
                    <a:p>
                      <a:pPr algn="ctr"/>
                      <a:r>
                        <a:rPr lang="en-US" altLang="zh-CN" sz="1300" dirty="0" smtClean="0"/>
                        <a:t>4</a:t>
                      </a:r>
                      <a:endParaRPr lang="zh-CN" altLang="en-US" sz="1300" dirty="0"/>
                    </a:p>
                  </a:txBody>
                  <a:tcPr marL="69459" marR="69459" marT="34741" marB="34741"/>
                </a:tc>
                <a:tc>
                  <a:txBody>
                    <a:bodyPr/>
                    <a:lstStyle/>
                    <a:p>
                      <a:pPr algn="ctr"/>
                      <a:r>
                        <a:rPr lang="en-US" altLang="zh-CN" sz="1300" dirty="0" smtClean="0"/>
                        <a:t>5</a:t>
                      </a:r>
                      <a:endParaRPr lang="zh-CN" altLang="en-US" sz="1300" dirty="0"/>
                    </a:p>
                  </a:txBody>
                  <a:tcPr marL="69459" marR="69459" marT="34741" marB="34741"/>
                </a:tc>
                <a:tc>
                  <a:txBody>
                    <a:bodyPr/>
                    <a:lstStyle/>
                    <a:p>
                      <a:pPr algn="ctr"/>
                      <a:r>
                        <a:rPr lang="en-US" altLang="zh-CN" sz="1300" dirty="0" smtClean="0"/>
                        <a:t>6</a:t>
                      </a:r>
                      <a:endParaRPr lang="zh-CN" altLang="en-US" sz="1300" dirty="0"/>
                    </a:p>
                  </a:txBody>
                  <a:tcPr marL="69459" marR="69459" marT="34741" marB="34741"/>
                </a:tc>
              </a:tr>
              <a:tr h="281785">
                <a:tc>
                  <a:txBody>
                    <a:bodyPr/>
                    <a:lstStyle/>
                    <a:p>
                      <a:pPr algn="ctr"/>
                      <a:r>
                        <a:rPr lang="en-US" altLang="zh-CN" sz="1300" dirty="0" smtClean="0"/>
                        <a:t>IF</a:t>
                      </a:r>
                      <a:endParaRPr lang="zh-CN" altLang="en-US" sz="1300" dirty="0"/>
                    </a:p>
                  </a:txBody>
                  <a:tcPr marL="69459" marR="69459" marT="34741" marB="34741"/>
                </a:tc>
                <a:tc>
                  <a:txBody>
                    <a:bodyPr/>
                    <a:lstStyle/>
                    <a:p>
                      <a:pPr algn="ctr"/>
                      <a:r>
                        <a:rPr lang="en-US" altLang="zh-CN" sz="1300" dirty="0" smtClean="0"/>
                        <a:t>ID</a:t>
                      </a:r>
                      <a:endParaRPr lang="zh-CN" altLang="en-US" sz="1300" dirty="0"/>
                    </a:p>
                  </a:txBody>
                  <a:tcPr marL="69459" marR="69459" marT="34741" marB="34741"/>
                </a:tc>
                <a:tc>
                  <a:txBody>
                    <a:bodyPr/>
                    <a:lstStyle/>
                    <a:p>
                      <a:pPr algn="ctr"/>
                      <a:r>
                        <a:rPr lang="en-US" altLang="zh-CN" sz="1300" dirty="0" smtClean="0"/>
                        <a:t>EX</a:t>
                      </a:r>
                      <a:endParaRPr lang="zh-CN" altLang="en-US" sz="1300" dirty="0"/>
                    </a:p>
                  </a:txBody>
                  <a:tcPr marL="69459" marR="69459" marT="34741" marB="34741"/>
                </a:tc>
                <a:tc>
                  <a:txBody>
                    <a:bodyPr/>
                    <a:lstStyle/>
                    <a:p>
                      <a:pPr algn="ctr"/>
                      <a:r>
                        <a:rPr lang="en-US" altLang="zh-CN" sz="1300" dirty="0" smtClean="0"/>
                        <a:t>MEM</a:t>
                      </a:r>
                      <a:endParaRPr lang="zh-CN" altLang="en-US" sz="1300" dirty="0"/>
                    </a:p>
                  </a:txBody>
                  <a:tcPr marL="69459" marR="69459" marT="34741" marB="34741"/>
                </a:tc>
                <a:tc>
                  <a:txBody>
                    <a:bodyPr/>
                    <a:lstStyle/>
                    <a:p>
                      <a:pPr algn="ctr"/>
                      <a:r>
                        <a:rPr lang="en-US" altLang="zh-CN" sz="1300" dirty="0" smtClean="0"/>
                        <a:t>WB</a:t>
                      </a:r>
                      <a:endParaRPr lang="zh-CN" altLang="en-US" sz="1300" dirty="0"/>
                    </a:p>
                  </a:txBody>
                  <a:tcPr marL="69459" marR="69459" marT="34741" marB="34741"/>
                </a:tc>
                <a:tc>
                  <a:txBody>
                    <a:bodyPr/>
                    <a:lstStyle/>
                    <a:p>
                      <a:pPr algn="ctr"/>
                      <a:endParaRPr lang="zh-CN" altLang="en-US" sz="1300" dirty="0"/>
                    </a:p>
                  </a:txBody>
                  <a:tcPr marL="69459" marR="69459" marT="34741" marB="34741"/>
                </a:tc>
              </a:tr>
              <a:tr h="281785">
                <a:tc>
                  <a:txBody>
                    <a:bodyPr/>
                    <a:lstStyle/>
                    <a:p>
                      <a:pPr algn="ctr"/>
                      <a:endParaRPr lang="zh-CN" altLang="en-US" sz="1300" dirty="0"/>
                    </a:p>
                  </a:txBody>
                  <a:tcPr marL="69459" marR="69459" marT="34741" marB="34741"/>
                </a:tc>
                <a:tc>
                  <a:txBody>
                    <a:bodyPr/>
                    <a:lstStyle/>
                    <a:p>
                      <a:pPr algn="ctr"/>
                      <a:r>
                        <a:rPr lang="en-US" altLang="zh-CN" sz="1300" dirty="0" smtClean="0"/>
                        <a:t>IF</a:t>
                      </a:r>
                      <a:endParaRPr lang="zh-CN" altLang="en-US" sz="1300" dirty="0"/>
                    </a:p>
                  </a:txBody>
                  <a:tcPr marL="69459" marR="69459" marT="34741" marB="34741"/>
                </a:tc>
                <a:tc>
                  <a:txBody>
                    <a:bodyPr/>
                    <a:lstStyle/>
                    <a:p>
                      <a:pPr algn="ctr"/>
                      <a:r>
                        <a:rPr lang="en-US" altLang="zh-CN" sz="1300" dirty="0" smtClean="0"/>
                        <a:t>-</a:t>
                      </a:r>
                      <a:endParaRPr lang="zh-CN" altLang="en-US" sz="1300" dirty="0"/>
                    </a:p>
                  </a:txBody>
                  <a:tcPr marL="69459" marR="69459" marT="34741" marB="34741"/>
                </a:tc>
                <a:tc>
                  <a:txBody>
                    <a:bodyPr/>
                    <a:lstStyle/>
                    <a:p>
                      <a:pPr algn="ctr"/>
                      <a:r>
                        <a:rPr lang="en-US" altLang="zh-CN" sz="1300" dirty="0" smtClean="0"/>
                        <a:t>-</a:t>
                      </a:r>
                      <a:endParaRPr lang="zh-CN" altLang="en-US" sz="1300" dirty="0"/>
                    </a:p>
                  </a:txBody>
                  <a:tcPr marL="69459" marR="69459" marT="34741" marB="34741"/>
                </a:tc>
                <a:tc>
                  <a:txBody>
                    <a:bodyPr/>
                    <a:lstStyle/>
                    <a:p>
                      <a:pPr algn="ctr"/>
                      <a:r>
                        <a:rPr lang="en-US" altLang="zh-CN" sz="1300" dirty="0" smtClean="0"/>
                        <a:t>-</a:t>
                      </a:r>
                      <a:endParaRPr lang="zh-CN" altLang="en-US" sz="1300" dirty="0"/>
                    </a:p>
                  </a:txBody>
                  <a:tcPr marL="69459" marR="69459" marT="34741" marB="34741"/>
                </a:tc>
                <a:tc>
                  <a:txBody>
                    <a:bodyPr/>
                    <a:lstStyle/>
                    <a:p>
                      <a:pPr algn="ctr"/>
                      <a:r>
                        <a:rPr lang="en-US" altLang="zh-CN" sz="1300" dirty="0" smtClean="0"/>
                        <a:t>ID</a:t>
                      </a:r>
                      <a:endParaRPr lang="zh-CN" altLang="en-US" sz="1300" dirty="0"/>
                    </a:p>
                  </a:txBody>
                  <a:tcPr marL="69459" marR="69459" marT="34741" marB="34741"/>
                </a:tc>
              </a:tr>
            </a:tbl>
          </a:graphicData>
        </a:graphic>
      </p:graphicFrame>
      <p:sp>
        <p:nvSpPr>
          <p:cNvPr id="8" name="右弧形箭头 7"/>
          <p:cNvSpPr/>
          <p:nvPr/>
        </p:nvSpPr>
        <p:spPr>
          <a:xfrm>
            <a:off x="6804248" y="3762632"/>
            <a:ext cx="125463" cy="2078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3936217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4057"/>
            <a:ext cx="7886700" cy="1325563"/>
          </a:xfrm>
        </p:spPr>
        <p:txBody>
          <a:bodyPr/>
          <a:lstStyle/>
          <a:p>
            <a:pPr algn="l"/>
            <a:r>
              <a:rPr lang="en-US" altLang="zh-CN" sz="2400" dirty="0">
                <a:latin typeface="黑体" panose="02010609060101010101" pitchFamily="49" charset="-122"/>
                <a:ea typeface="黑体" panose="02010609060101010101" pitchFamily="49" charset="-122"/>
              </a:rPr>
              <a:t>1. CPU</a:t>
            </a:r>
            <a:r>
              <a:rPr lang="zh-CN" altLang="en-US" sz="2400" dirty="0">
                <a:latin typeface="黑体" panose="02010609060101010101" pitchFamily="49" charset="-122"/>
                <a:ea typeface="黑体" panose="02010609060101010101" pitchFamily="49" charset="-122"/>
              </a:rPr>
              <a:t>流水线结构模型</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流水线通路生成方法</a:t>
            </a:r>
            <a:endParaRPr lang="zh-CN" altLang="en-US" sz="2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43235" y="1316562"/>
            <a:ext cx="7886700" cy="4351338"/>
          </a:xfrm>
        </p:spPr>
        <p:txBody>
          <a:bodyPr>
            <a:normAutofit/>
          </a:bodyPr>
          <a:lstStyle/>
          <a:p>
            <a:pPr>
              <a:buFont typeface="+mj-lt"/>
              <a:buAutoNum type="arabicPeriod"/>
            </a:pPr>
            <a:r>
              <a:rPr lang="en-US" altLang="zh-CN" sz="1800" dirty="0" smtClean="0">
                <a:latin typeface="华文仿宋" panose="02010600040101010101" pitchFamily="2" charset="-122"/>
                <a:ea typeface="华文仿宋" panose="02010600040101010101" pitchFamily="2" charset="-122"/>
              </a:rPr>
              <a:t> </a:t>
            </a:r>
            <a:r>
              <a:rPr lang="zh-CN" altLang="zh-CN" sz="1800" dirty="0" smtClean="0">
                <a:latin typeface="华文仿宋" panose="02010600040101010101" pitchFamily="2" charset="-122"/>
                <a:ea typeface="华文仿宋" panose="02010600040101010101" pitchFamily="2" charset="-122"/>
              </a:rPr>
              <a:t>添加</a:t>
            </a:r>
            <a:r>
              <a:rPr lang="zh-CN" altLang="zh-CN" sz="1800" dirty="0">
                <a:latin typeface="华文仿宋" panose="02010600040101010101" pitchFamily="2" charset="-122"/>
                <a:ea typeface="华文仿宋" panose="02010600040101010101" pitchFamily="2" charset="-122"/>
              </a:rPr>
              <a:t>流水线</a:t>
            </a:r>
            <a:r>
              <a:rPr lang="zh-CN" altLang="zh-CN" sz="1800" dirty="0" smtClean="0">
                <a:latin typeface="华文仿宋" panose="02010600040101010101" pitchFamily="2" charset="-122"/>
                <a:ea typeface="华文仿宋" panose="02010600040101010101" pitchFamily="2" charset="-122"/>
              </a:rPr>
              <a:t>寄存器</a:t>
            </a:r>
            <a:endParaRPr lang="en-US" altLang="zh-CN" sz="1800" dirty="0" smtClean="0">
              <a:latin typeface="华文仿宋" panose="02010600040101010101" pitchFamily="2" charset="-122"/>
              <a:ea typeface="华文仿宋" panose="02010600040101010101" pitchFamily="2" charset="-122"/>
            </a:endParaRPr>
          </a:p>
          <a:p>
            <a:pPr>
              <a:buFont typeface="+mj-lt"/>
              <a:buAutoNum type="arabicPeriod"/>
            </a:pPr>
            <a:r>
              <a:rPr lang="en-US" altLang="zh-CN" sz="1800" dirty="0" smtClean="0">
                <a:latin typeface="华文仿宋" panose="02010600040101010101" pitchFamily="2" charset="-122"/>
                <a:ea typeface="华文仿宋" panose="02010600040101010101" pitchFamily="2" charset="-122"/>
              </a:rPr>
              <a:t> </a:t>
            </a:r>
            <a:r>
              <a:rPr lang="zh-CN" altLang="zh-CN" sz="1800" dirty="0" smtClean="0">
                <a:latin typeface="华文仿宋" panose="02010600040101010101" pitchFamily="2" charset="-122"/>
                <a:ea typeface="华文仿宋" panose="02010600040101010101" pitchFamily="2" charset="-122"/>
              </a:rPr>
              <a:t>扩展控制单元</a:t>
            </a:r>
            <a:endParaRPr lang="en-US" altLang="zh-CN" sz="1800" dirty="0" smtClean="0">
              <a:latin typeface="华文仿宋" panose="02010600040101010101" pitchFamily="2" charset="-122"/>
              <a:ea typeface="华文仿宋" panose="02010600040101010101" pitchFamily="2" charset="-122"/>
            </a:endParaRPr>
          </a:p>
          <a:p>
            <a:pPr>
              <a:buFont typeface="+mj-lt"/>
              <a:buAutoNum type="arabicPeriod"/>
            </a:pPr>
            <a:r>
              <a:rPr lang="en-US" altLang="zh-CN" sz="1800" dirty="0" smtClean="0">
                <a:latin typeface="华文仿宋" panose="02010600040101010101" pitchFamily="2" charset="-122"/>
                <a:ea typeface="华文仿宋" panose="02010600040101010101" pitchFamily="2" charset="-122"/>
              </a:rPr>
              <a:t> </a:t>
            </a:r>
            <a:r>
              <a:rPr lang="zh-CN" altLang="zh-CN" sz="1800" dirty="0" smtClean="0">
                <a:latin typeface="华文仿宋" panose="02010600040101010101" pitchFamily="2" charset="-122"/>
                <a:ea typeface="华文仿宋" panose="02010600040101010101" pitchFamily="2" charset="-122"/>
              </a:rPr>
              <a:t>添加</a:t>
            </a:r>
            <a:r>
              <a:rPr lang="zh-CN" altLang="zh-CN" sz="1800" dirty="0">
                <a:latin typeface="华文仿宋" panose="02010600040101010101" pitchFamily="2" charset="-122"/>
                <a:ea typeface="华文仿宋" panose="02010600040101010101" pitchFamily="2" charset="-122"/>
              </a:rPr>
              <a:t>旁路转发单元</a:t>
            </a:r>
            <a:endParaRPr lang="zh-CN" altLang="en-US" sz="1800" dirty="0">
              <a:latin typeface="华文仿宋" panose="02010600040101010101" pitchFamily="2" charset="-122"/>
              <a:ea typeface="华文仿宋" panose="02010600040101010101" pitchFamily="2"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706" y="2484111"/>
            <a:ext cx="3093516" cy="3161805"/>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27384"/>
            <a:ext cx="3074487" cy="6858000"/>
          </a:xfrm>
          <a:prstGeom prst="rect">
            <a:avLst/>
          </a:prstGeom>
        </p:spPr>
      </p:pic>
      <p:sp>
        <p:nvSpPr>
          <p:cNvPr id="14" name="矩形 13"/>
          <p:cNvSpPr/>
          <p:nvPr/>
        </p:nvSpPr>
        <p:spPr>
          <a:xfrm>
            <a:off x="2299607" y="4665589"/>
            <a:ext cx="827999" cy="14472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flipV="1">
            <a:off x="1507518" y="4810312"/>
            <a:ext cx="792088" cy="12896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flipV="1">
            <a:off x="6845895" y="4020676"/>
            <a:ext cx="822449" cy="14401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p:cNvSpPr/>
          <p:nvPr/>
        </p:nvSpPr>
        <p:spPr>
          <a:xfrm flipV="1">
            <a:off x="6017895" y="4531017"/>
            <a:ext cx="828000" cy="13527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flipV="1">
            <a:off x="1507518" y="5340881"/>
            <a:ext cx="792088" cy="12896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flipV="1">
            <a:off x="6017895" y="5260888"/>
            <a:ext cx="1650449" cy="13583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flipV="1">
            <a:off x="6017895" y="5730805"/>
            <a:ext cx="828000" cy="13527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flipV="1">
            <a:off x="6017895" y="6336000"/>
            <a:ext cx="828000" cy="14401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p:cNvSpPr/>
          <p:nvPr/>
        </p:nvSpPr>
        <p:spPr>
          <a:xfrm>
            <a:off x="1507518" y="3171814"/>
            <a:ext cx="1620088" cy="14401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矩形 38"/>
          <p:cNvSpPr/>
          <p:nvPr/>
        </p:nvSpPr>
        <p:spPr>
          <a:xfrm>
            <a:off x="1507518" y="3589616"/>
            <a:ext cx="1620088" cy="14401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矩形 39"/>
          <p:cNvSpPr/>
          <p:nvPr/>
        </p:nvSpPr>
        <p:spPr>
          <a:xfrm flipV="1">
            <a:off x="6017894" y="1217194"/>
            <a:ext cx="1650449" cy="13583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矩形 40"/>
          <p:cNvSpPr/>
          <p:nvPr/>
        </p:nvSpPr>
        <p:spPr>
          <a:xfrm flipV="1">
            <a:off x="6017894" y="1583520"/>
            <a:ext cx="1650449" cy="13583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矩形 41"/>
          <p:cNvSpPr/>
          <p:nvPr/>
        </p:nvSpPr>
        <p:spPr>
          <a:xfrm flipV="1">
            <a:off x="6017893" y="3404397"/>
            <a:ext cx="1650449" cy="24995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矩形 42"/>
          <p:cNvSpPr/>
          <p:nvPr/>
        </p:nvSpPr>
        <p:spPr>
          <a:xfrm flipV="1">
            <a:off x="6012509" y="4874793"/>
            <a:ext cx="1650449" cy="24995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p:cNvSpPr/>
          <p:nvPr/>
        </p:nvSpPr>
        <p:spPr>
          <a:xfrm flipV="1">
            <a:off x="6012507" y="5999327"/>
            <a:ext cx="1650449" cy="24995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flipV="1">
            <a:off x="6012508" y="1691050"/>
            <a:ext cx="1650449" cy="75817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flipV="1">
            <a:off x="6012507" y="2559256"/>
            <a:ext cx="1650449" cy="23491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p:cNvSpPr/>
          <p:nvPr/>
        </p:nvSpPr>
        <p:spPr>
          <a:xfrm flipV="1">
            <a:off x="6012507" y="4284069"/>
            <a:ext cx="1650449" cy="23491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矩形 47"/>
          <p:cNvSpPr/>
          <p:nvPr/>
        </p:nvSpPr>
        <p:spPr>
          <a:xfrm flipV="1">
            <a:off x="6020670" y="493866"/>
            <a:ext cx="1650449" cy="23491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矩形 48"/>
          <p:cNvSpPr/>
          <p:nvPr/>
        </p:nvSpPr>
        <p:spPr>
          <a:xfrm flipV="1">
            <a:off x="6020670" y="237322"/>
            <a:ext cx="1650449" cy="1371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矩形 49"/>
          <p:cNvSpPr/>
          <p:nvPr/>
        </p:nvSpPr>
        <p:spPr>
          <a:xfrm flipV="1">
            <a:off x="6012507" y="1097492"/>
            <a:ext cx="1650449" cy="1371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矩形 50"/>
          <p:cNvSpPr/>
          <p:nvPr/>
        </p:nvSpPr>
        <p:spPr>
          <a:xfrm flipV="1">
            <a:off x="6012507" y="3302131"/>
            <a:ext cx="1650449" cy="1371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51"/>
          <p:cNvSpPr/>
          <p:nvPr/>
        </p:nvSpPr>
        <p:spPr>
          <a:xfrm flipV="1">
            <a:off x="6012507" y="4773193"/>
            <a:ext cx="1650449" cy="1371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p:cNvSpPr/>
          <p:nvPr/>
        </p:nvSpPr>
        <p:spPr>
          <a:xfrm flipV="1">
            <a:off x="6012506" y="5864319"/>
            <a:ext cx="1650449" cy="1371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p:cNvSpPr/>
          <p:nvPr/>
        </p:nvSpPr>
        <p:spPr>
          <a:xfrm flipV="1">
            <a:off x="6012506" y="6492386"/>
            <a:ext cx="1650449" cy="23491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1" name="对象 8"/>
          <p:cNvGraphicFramePr>
            <a:graphicFrameLocks noChangeAspect="1"/>
          </p:cNvGraphicFramePr>
          <p:nvPr>
            <p:extLst>
              <p:ext uri="{D42A27DB-BD31-4B8C-83A1-F6EECF244321}">
                <p14:modId xmlns:p14="http://schemas.microsoft.com/office/powerpoint/2010/main" val="2512762310"/>
              </p:ext>
            </p:extLst>
          </p:nvPr>
        </p:nvGraphicFramePr>
        <p:xfrm>
          <a:off x="3451868" y="1408782"/>
          <a:ext cx="5121275" cy="5319713"/>
        </p:xfrm>
        <a:graphic>
          <a:graphicData uri="http://schemas.openxmlformats.org/presentationml/2006/ole">
            <mc:AlternateContent xmlns:mc="http://schemas.openxmlformats.org/markup-compatibility/2006">
              <mc:Choice xmlns:v="urn:schemas-microsoft-com:vml" Requires="v">
                <p:oleObj spid="_x0000_s15382" name="文档" r:id="rId6" imgW="5763960" imgH="5987880" progId="Word.Document.12">
                  <p:embed/>
                </p:oleObj>
              </mc:Choice>
              <mc:Fallback>
                <p:oleObj name="文档" r:id="rId6" imgW="5763960" imgH="5987880" progId="Word.Document.12">
                  <p:embed/>
                  <p:pic>
                    <p:nvPicPr>
                      <p:cNvPr id="0" name=""/>
                      <p:cNvPicPr>
                        <a:picLocks noChangeAspect="1" noChangeArrowheads="1"/>
                      </p:cNvPicPr>
                      <p:nvPr/>
                    </p:nvPicPr>
                    <p:blipFill>
                      <a:blip r:embed="rId7"/>
                      <a:srcRect/>
                      <a:stretch>
                        <a:fillRect/>
                      </a:stretch>
                    </p:blipFill>
                    <p:spPr bwMode="auto">
                      <a:xfrm>
                        <a:off x="3451868" y="1408782"/>
                        <a:ext cx="5121275" cy="531971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18921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pRg st="0" end="0"/>
                                            </p:txEl>
                                          </p:spTgt>
                                        </p:tgtEl>
                                        <p:attrNameLst>
                                          <p:attrName>style.color</p:attrName>
                                        </p:attrNameLst>
                                      </p:cBhvr>
                                      <p:to>
                                        <a:srgbClr val="0070C0"/>
                                      </p:to>
                                    </p:animClr>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iterate type="lt">
                                    <p:tmPct val="0"/>
                                  </p:iterate>
                                  <p:childTnLst>
                                    <p:animClr clrSpc="rgb" dir="cw">
                                      <p:cBhvr override="childStyle">
                                        <p:cTn id="26" dur="500" fill="hold"/>
                                        <p:tgtEl>
                                          <p:spTgt spid="3">
                                            <p:txEl>
                                              <p:pRg st="0" end="0"/>
                                            </p:txEl>
                                          </p:spTgt>
                                        </p:tgtEl>
                                        <p:attrNameLst>
                                          <p:attrName>style.color</p:attrName>
                                        </p:attrNameLst>
                                      </p:cBhvr>
                                      <p:to>
                                        <a:srgbClr val="000000"/>
                                      </p:to>
                                    </p:animClr>
                                  </p:childTnLst>
                                </p:cTn>
                              </p:par>
                              <p:par>
                                <p:cTn id="27" presetID="1" presetClass="exit" presetSubtype="0"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3" presetClass="emph" presetSubtype="2" fill="hold" nodeType="withEffect">
                                  <p:stCondLst>
                                    <p:cond delay="0"/>
                                  </p:stCondLst>
                                  <p:childTnLst>
                                    <p:animClr clrSpc="rgb" dir="cw">
                                      <p:cBhvr override="childStyle">
                                        <p:cTn id="44" dur="500" fill="hold"/>
                                        <p:tgtEl>
                                          <p:spTgt spid="3">
                                            <p:txEl>
                                              <p:pRg st="1" end="1"/>
                                            </p:txEl>
                                          </p:spTgt>
                                        </p:tgtEl>
                                        <p:attrNameLst>
                                          <p:attrName>style.color</p:attrName>
                                        </p:attrNameLst>
                                      </p:cBhvr>
                                      <p:to>
                                        <a:srgbClr val="0070C0"/>
                                      </p:to>
                                    </p:animClr>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nodeType="clickEffect">
                                  <p:stCondLst>
                                    <p:cond delay="0"/>
                                  </p:stCondLst>
                                  <p:childTnLst>
                                    <p:animClr clrSpc="rgb" dir="cw">
                                      <p:cBhvr override="childStyle">
                                        <p:cTn id="62" dur="500" fill="hold"/>
                                        <p:tgtEl>
                                          <p:spTgt spid="3">
                                            <p:txEl>
                                              <p:pRg st="1" end="1"/>
                                            </p:txEl>
                                          </p:spTgt>
                                        </p:tgtEl>
                                        <p:attrNameLst>
                                          <p:attrName>style.color</p:attrName>
                                        </p:attrNameLst>
                                      </p:cBhvr>
                                      <p:to>
                                        <a:srgbClr val="000000"/>
                                      </p:to>
                                    </p:animClr>
                                  </p:childTnLst>
                                </p:cTn>
                              </p:par>
                              <p:par>
                                <p:cTn id="63" presetID="1" presetClass="exit"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0"/>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1"/>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3"/>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4"/>
                                        </p:tgtEl>
                                        <p:attrNameLst>
                                          <p:attrName>style.visibility</p:attrName>
                                        </p:attrNameLst>
                                      </p:cBhvr>
                                      <p:to>
                                        <p:strVal val="hidden"/>
                                      </p:to>
                                    </p:set>
                                  </p:childTnLst>
                                </p:cTn>
                              </p:par>
                              <p:par>
                                <p:cTn id="77" presetID="3" presetClass="emph" presetSubtype="2" fill="hold" nodeType="withEffect">
                                  <p:stCondLst>
                                    <p:cond delay="0"/>
                                  </p:stCondLst>
                                  <p:childTnLst>
                                    <p:animClr clrSpc="rgb" dir="cw">
                                      <p:cBhvr override="childStyle">
                                        <p:cTn id="78" dur="500" fill="hold"/>
                                        <p:tgtEl>
                                          <p:spTgt spid="3">
                                            <p:txEl>
                                              <p:pRg st="2" end="2"/>
                                            </p:txEl>
                                          </p:spTgt>
                                        </p:tgtEl>
                                        <p:attrNameLst>
                                          <p:attrName>style.color</p:attrName>
                                        </p:attrNameLst>
                                      </p:cBhvr>
                                      <p:to>
                                        <a:srgbClr val="0070C0"/>
                                      </p:to>
                                    </p:animClr>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 presetClass="emph" presetSubtype="2" fill="hold" nodeType="clickEffect">
                                  <p:stCondLst>
                                    <p:cond delay="0"/>
                                  </p:stCondLst>
                                  <p:childTnLst>
                                    <p:animClr clrSpc="rgb" dir="cw">
                                      <p:cBhvr override="childStyle">
                                        <p:cTn id="102" dur="500" fill="hold"/>
                                        <p:tgtEl>
                                          <p:spTgt spid="3">
                                            <p:txEl>
                                              <p:pRg st="2" end="2"/>
                                            </p:txEl>
                                          </p:spTgt>
                                        </p:tgtEl>
                                        <p:attrNameLst>
                                          <p:attrName>style.color</p:attrName>
                                        </p:attrNameLst>
                                      </p:cBhvr>
                                      <p:to>
                                        <a:srgbClr val="000000"/>
                                      </p:to>
                                    </p:animClr>
                                  </p:childTnLst>
                                </p:cTn>
                              </p:par>
                              <p:par>
                                <p:cTn id="103" presetID="1" presetClass="exit" presetSubtype="0" fill="hold" grpId="1" nodeType="withEffect">
                                  <p:stCondLst>
                                    <p:cond delay="0"/>
                                  </p:stCondLst>
                                  <p:childTnLst>
                                    <p:set>
                                      <p:cBhvr>
                                        <p:cTn id="104" dur="1" fill="hold">
                                          <p:stCondLst>
                                            <p:cond delay="0"/>
                                          </p:stCondLst>
                                        </p:cTn>
                                        <p:tgtEl>
                                          <p:spTgt spid="4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7"/>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5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1"/>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53"/>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54"/>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19"/>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20"/>
                                        </p:tgtEl>
                                        <p:attrNameLst>
                                          <p:attrName>style.visibility</p:attrName>
                                        </p:attrNameLst>
                                      </p:cBhvr>
                                      <p:to>
                                        <p:strVal val="hidden"/>
                                      </p:to>
                                    </p:set>
                                  </p:childTnLst>
                                </p:cTn>
                              </p:par>
                              <p:par>
                                <p:cTn id="127" presetID="1" presetClass="entr" presetSubtype="0" fill="hold" nodeType="withEffect">
                                  <p:stCondLst>
                                    <p:cond delay="0"/>
                                  </p:stCondLst>
                                  <p:childTnLst>
                                    <p:set>
                                      <p:cBhvr>
                                        <p:cTn id="1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7" grpId="0" animBg="1"/>
      <p:bldP spid="17" grpId="1" animBg="1"/>
      <p:bldP spid="18" grpId="0" animBg="1"/>
      <p:bldP spid="18"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2.CPU</a:t>
            </a:r>
            <a:r>
              <a:rPr lang="zh-CN" altLang="en-US" dirty="0" smtClean="0"/>
              <a:t>流水线结构形式</a:t>
            </a:r>
            <a:r>
              <a:rPr lang="zh-CN" altLang="en-US" dirty="0"/>
              <a:t>验证</a:t>
            </a:r>
            <a:r>
              <a:rPr lang="zh-CN" altLang="en-US" dirty="0" smtClean="0"/>
              <a:t>方法</a:t>
            </a:r>
            <a:endParaRPr lang="zh-CN" altLang="en-US" dirty="0"/>
          </a:p>
        </p:txBody>
      </p:sp>
      <p:sp>
        <p:nvSpPr>
          <p:cNvPr id="3" name="内容占位符 2"/>
          <p:cNvSpPr>
            <a:spLocks noGrp="1"/>
          </p:cNvSpPr>
          <p:nvPr>
            <p:ph idx="1"/>
          </p:nvPr>
        </p:nvSpPr>
        <p:spPr>
          <a:xfrm>
            <a:off x="5292080" y="1848460"/>
            <a:ext cx="3610744" cy="4176464"/>
          </a:xfrm>
        </p:spPr>
        <p:txBody>
          <a:bodyPr>
            <a:noAutofit/>
          </a:bodyPr>
          <a:lstStyle/>
          <a:p>
            <a:pPr marL="774900" lvl="2" indent="-342900">
              <a:lnSpc>
                <a:spcPct val="150000"/>
              </a:lnSpc>
              <a:spcBef>
                <a:spcPts val="0"/>
              </a:spcBef>
              <a:spcAft>
                <a:spcPts val="0"/>
              </a:spcAft>
              <a:buClr>
                <a:srgbClr val="336699"/>
              </a:buClr>
              <a:buFont typeface="+mj-lt"/>
              <a:buAutoNum type="arabicPeriod"/>
              <a:defRPr/>
            </a:pPr>
            <a:r>
              <a:rPr lang="zh-CN" altLang="en-US" sz="1800" b="1" kern="0" dirty="0" smtClean="0">
                <a:solidFill>
                  <a:srgbClr val="0070C0"/>
                </a:solidFill>
                <a:latin typeface="Times New Roman" panose="02020603050405020304" pitchFamily="18" charset="0"/>
                <a:ea typeface="华文仿宋" panose="02010600040101010101" pitchFamily="2" charset="-122"/>
              </a:rPr>
              <a:t>公理系统</a:t>
            </a:r>
            <a:endParaRPr lang="en-US" altLang="zh-CN" sz="1800" b="1" kern="0" dirty="0" smtClean="0">
              <a:solidFill>
                <a:srgbClr val="0070C0"/>
              </a:solidFill>
              <a:latin typeface="Times New Roman" panose="02020603050405020304" pitchFamily="18" charset="0"/>
              <a:ea typeface="华文仿宋" panose="02010600040101010101" pitchFamily="2" charset="-122"/>
            </a:endParaRPr>
          </a:p>
          <a:p>
            <a:pPr marL="1062900" lvl="3"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符号定义</a:t>
            </a:r>
            <a:endParaRPr lang="en-US" altLang="zh-CN" sz="1600" kern="0" dirty="0">
              <a:latin typeface="Times New Roman" panose="02020603050405020304" pitchFamily="18" charset="0"/>
              <a:ea typeface="华文仿宋" panose="02010600040101010101" pitchFamily="2" charset="-122"/>
            </a:endParaRPr>
          </a:p>
          <a:p>
            <a:pPr marL="1062900" lvl="3"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公式</a:t>
            </a:r>
            <a:r>
              <a:rPr lang="zh-CN" altLang="en-US" sz="1600" kern="0" dirty="0" smtClean="0">
                <a:latin typeface="Times New Roman" panose="02020603050405020304" pitchFamily="18" charset="0"/>
                <a:ea typeface="华文仿宋" panose="02010600040101010101" pitchFamily="2" charset="-122"/>
              </a:rPr>
              <a:t>定义</a:t>
            </a:r>
            <a:endParaRPr lang="en-US" altLang="zh-CN" sz="1600" kern="0" dirty="0" smtClean="0">
              <a:latin typeface="Times New Roman" panose="02020603050405020304" pitchFamily="18" charset="0"/>
              <a:ea typeface="华文仿宋" panose="02010600040101010101" pitchFamily="2" charset="-122"/>
            </a:endParaRPr>
          </a:p>
          <a:p>
            <a:pPr marL="1062900" lvl="3"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推理规则集</a:t>
            </a:r>
            <a:endParaRPr lang="en-US" altLang="zh-CN" sz="1600" kern="0" dirty="0">
              <a:latin typeface="Times New Roman" panose="02020603050405020304" pitchFamily="18" charset="0"/>
              <a:ea typeface="华文仿宋" panose="02010600040101010101" pitchFamily="2" charset="-122"/>
            </a:endParaRPr>
          </a:p>
          <a:p>
            <a:pPr marL="1062900" lvl="3"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公理</a:t>
            </a:r>
            <a:r>
              <a:rPr lang="zh-CN" altLang="en-US" sz="1600" kern="0" dirty="0" smtClean="0">
                <a:latin typeface="Times New Roman" panose="02020603050405020304" pitchFamily="18" charset="0"/>
                <a:ea typeface="华文仿宋" panose="02010600040101010101" pitchFamily="2" charset="-122"/>
              </a:rPr>
              <a:t>集</a:t>
            </a:r>
            <a:endParaRPr lang="en-US" altLang="zh-CN" sz="1600" kern="0" dirty="0" smtClean="0">
              <a:latin typeface="Times New Roman" panose="02020603050405020304" pitchFamily="18" charset="0"/>
              <a:ea typeface="华文仿宋" panose="02010600040101010101" pitchFamily="2" charset="-122"/>
            </a:endParaRPr>
          </a:p>
          <a:p>
            <a:pPr marL="1062900" lvl="3"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smtClean="0">
                <a:latin typeface="Times New Roman" panose="02020603050405020304" pitchFamily="18" charset="0"/>
                <a:ea typeface="华文仿宋" panose="02010600040101010101" pitchFamily="2" charset="-122"/>
              </a:rPr>
              <a:t>定理集</a:t>
            </a:r>
            <a:endParaRPr lang="en-US" altLang="zh-CN" sz="1600" kern="0" dirty="0">
              <a:latin typeface="Times New Roman" panose="02020603050405020304" pitchFamily="18" charset="0"/>
              <a:ea typeface="华文仿宋" panose="02010600040101010101" pitchFamily="2" charset="-122"/>
            </a:endParaRPr>
          </a:p>
          <a:p>
            <a:pPr marL="774900" lvl="2" indent="-342900">
              <a:lnSpc>
                <a:spcPct val="150000"/>
              </a:lnSpc>
              <a:spcBef>
                <a:spcPts val="0"/>
              </a:spcBef>
              <a:spcAft>
                <a:spcPts val="0"/>
              </a:spcAft>
              <a:buClr>
                <a:srgbClr val="336699"/>
              </a:buClr>
              <a:buFont typeface="+mj-lt"/>
              <a:buAutoNum type="arabicPeriod"/>
              <a:defRPr/>
            </a:pPr>
            <a:r>
              <a:rPr lang="zh-CN" altLang="en-US" sz="1800" b="1" kern="0" dirty="0" smtClean="0">
                <a:solidFill>
                  <a:srgbClr val="0070C0"/>
                </a:solidFill>
                <a:latin typeface="Times New Roman" panose="02020603050405020304" pitchFamily="18" charset="0"/>
                <a:ea typeface="华文仿宋" panose="02010600040101010101" pitchFamily="2" charset="-122"/>
              </a:rPr>
              <a:t>定理证明方法</a:t>
            </a:r>
            <a:endParaRPr lang="en-US" altLang="zh-CN" sz="1800" b="1" kern="0" dirty="0" smtClean="0">
              <a:solidFill>
                <a:srgbClr val="0070C0"/>
              </a:solidFill>
              <a:latin typeface="Times New Roman" panose="02020603050405020304" pitchFamily="18" charset="0"/>
              <a:ea typeface="华文仿宋" panose="02010600040101010101" pitchFamily="2" charset="-122"/>
            </a:endParaRPr>
          </a:p>
          <a:p>
            <a:pPr marL="1062900" lvl="3"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smtClean="0">
                <a:latin typeface="Times New Roman" panose="02020603050405020304" pitchFamily="18" charset="0"/>
                <a:ea typeface="华文仿宋" panose="02010600040101010101" pitchFamily="2" charset="-122"/>
              </a:rPr>
              <a:t>公式提取方法</a:t>
            </a:r>
            <a:endParaRPr lang="en-US" altLang="zh-CN" sz="1600" kern="0" dirty="0" smtClean="0">
              <a:latin typeface="Times New Roman" panose="02020603050405020304" pitchFamily="18" charset="0"/>
              <a:ea typeface="华文仿宋" panose="02010600040101010101" pitchFamily="2" charset="-122"/>
            </a:endParaRPr>
          </a:p>
          <a:p>
            <a:pPr marL="1062900" lvl="3" indent="-342900">
              <a:lnSpc>
                <a:spcPct val="150000"/>
              </a:lnSpc>
              <a:spcBef>
                <a:spcPts val="0"/>
              </a:spcBef>
              <a:spcAft>
                <a:spcPts val="0"/>
              </a:spcAft>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自动</a:t>
            </a:r>
            <a:r>
              <a:rPr lang="zh-CN" altLang="en-US" sz="1600" kern="0" dirty="0" smtClean="0">
                <a:latin typeface="Times New Roman" panose="02020603050405020304" pitchFamily="18" charset="0"/>
                <a:ea typeface="华文仿宋" panose="02010600040101010101" pitchFamily="2" charset="-122"/>
              </a:rPr>
              <a:t>推导方法</a:t>
            </a:r>
            <a:endParaRPr lang="en-US" altLang="zh-CN" sz="1600" kern="0" dirty="0" smtClean="0">
              <a:latin typeface="Times New Roman" panose="02020603050405020304" pitchFamily="18" charset="0"/>
              <a:ea typeface="华文仿宋" panose="02010600040101010101" pitchFamily="2" charset="-122"/>
            </a:endParaRPr>
          </a:p>
          <a:p>
            <a:pPr marL="1062900" lvl="3" indent="-342900">
              <a:lnSpc>
                <a:spcPct val="150000"/>
              </a:lnSpc>
              <a:spcBef>
                <a:spcPts val="0"/>
              </a:spcBef>
              <a:spcAft>
                <a:spcPts val="0"/>
              </a:spcAft>
              <a:buClr>
                <a:srgbClr val="336699"/>
              </a:buClr>
              <a:buFont typeface="Wingdings" panose="05000000000000000000" pitchFamily="2" charset="2"/>
              <a:buChar char="§"/>
              <a:defRPr/>
            </a:pPr>
            <a:endParaRPr lang="zh-CN" altLang="en-US" sz="1600" kern="0" dirty="0" smtClean="0">
              <a:latin typeface="Times New Roman" panose="02020603050405020304" pitchFamily="18" charset="0"/>
              <a:ea typeface="华文仿宋" panose="02010600040101010101" pitchFamily="2" charset="-122"/>
            </a:endParaRPr>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16</a:t>
            </a:fld>
            <a:endParaRPr lang="zh-CN" altLang="en-US" dirty="0"/>
          </a:p>
        </p:txBody>
      </p:sp>
      <p:sp>
        <p:nvSpPr>
          <p:cNvPr id="5" name="页脚占位符 4"/>
          <p:cNvSpPr>
            <a:spLocks noGrp="1"/>
          </p:cNvSpPr>
          <p:nvPr>
            <p:ph type="ftr" sz="quarter" idx="12"/>
          </p:nvPr>
        </p:nvSpPr>
        <p:spPr>
          <a:xfrm>
            <a:off x="3945632" y="6356350"/>
            <a:ext cx="3578696" cy="365125"/>
          </a:xfrm>
        </p:spPr>
        <p:txBody>
          <a:bodyPr/>
          <a:lstStyle/>
          <a:p>
            <a:r>
              <a:rPr lang="en-US" altLang="zh-CN" dirty="0" smtClean="0"/>
              <a:t>CPU</a:t>
            </a:r>
            <a:r>
              <a:rPr lang="zh-CN" altLang="en-US" dirty="0" smtClean="0"/>
              <a:t>流水线结构建模、形式验证及代码生成与实现</a:t>
            </a:r>
            <a:endParaRPr lang="zh-CN" altLang="en-US" dirty="0"/>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16832"/>
            <a:ext cx="5184041" cy="3312368"/>
          </a:xfrm>
          <a:prstGeom prst="rect">
            <a:avLst/>
          </a:prstGeom>
          <a:noFill/>
          <a:ln>
            <a:noFill/>
          </a:ln>
        </p:spPr>
      </p:pic>
    </p:spTree>
    <p:extLst>
      <p:ext uri="{BB962C8B-B14F-4D97-AF65-F5344CB8AC3E}">
        <p14:creationId xmlns:p14="http://schemas.microsoft.com/office/powerpoint/2010/main" val="4276085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2.CPU</a:t>
            </a:r>
            <a:r>
              <a:rPr lang="zh-CN" altLang="en-US" dirty="0"/>
              <a:t>流水线结构形式验证方法</a:t>
            </a:r>
            <a:r>
              <a:rPr lang="en-US" altLang="zh-CN" dirty="0"/>
              <a:t>——</a:t>
            </a:r>
            <a:r>
              <a:rPr lang="zh-CN" altLang="en-US" sz="2000" dirty="0"/>
              <a:t>公理系统</a:t>
            </a:r>
            <a:endParaRPr lang="zh-CN" altLang="en-US" dirty="0"/>
          </a:p>
        </p:txBody>
      </p:sp>
      <p:sp>
        <p:nvSpPr>
          <p:cNvPr id="3" name="内容占位符 2"/>
          <p:cNvSpPr>
            <a:spLocks noGrp="1"/>
          </p:cNvSpPr>
          <p:nvPr>
            <p:ph idx="1"/>
          </p:nvPr>
        </p:nvSpPr>
        <p:spPr/>
        <p:txBody>
          <a:bodyPr>
            <a:normAutofit/>
          </a:bodyPr>
          <a:lstStyle/>
          <a:p>
            <a:pPr>
              <a:lnSpc>
                <a:spcPct val="150000"/>
              </a:lnSpc>
              <a:buFont typeface="+mj-ea"/>
              <a:buAutoNum type="circleNumDbPlain"/>
            </a:pPr>
            <a:r>
              <a:rPr lang="zh-CN" altLang="en-US" sz="2000" dirty="0" smtClean="0">
                <a:solidFill>
                  <a:srgbClr val="0070C0"/>
                </a:solidFill>
                <a:latin typeface="华文仿宋" panose="02010600040101010101" pitchFamily="2" charset="-122"/>
                <a:ea typeface="华文仿宋" panose="02010600040101010101" pitchFamily="2" charset="-122"/>
              </a:rPr>
              <a:t>符号定义</a:t>
            </a:r>
            <a:endParaRPr lang="en-US" altLang="zh-CN" sz="2000" dirty="0" smtClean="0">
              <a:solidFill>
                <a:srgbClr val="0070C0"/>
              </a:solidFill>
              <a:latin typeface="华文仿宋" panose="02010600040101010101" pitchFamily="2" charset="-122"/>
              <a:ea typeface="华文仿宋" panose="02010600040101010101" pitchFamily="2" charset="-122"/>
            </a:endParaRPr>
          </a:p>
          <a:p>
            <a:pPr>
              <a:lnSpc>
                <a:spcPct val="150000"/>
              </a:lnSpc>
              <a:buFont typeface="+mj-ea"/>
              <a:buAutoNum type="circleNumDbPlain"/>
            </a:pPr>
            <a:r>
              <a:rPr lang="zh-CN" altLang="en-US" sz="2000" dirty="0">
                <a:latin typeface="华文仿宋" panose="02010600040101010101" pitchFamily="2" charset="-122"/>
                <a:ea typeface="华文仿宋" panose="02010600040101010101" pitchFamily="2" charset="-122"/>
              </a:rPr>
              <a:t>公式</a:t>
            </a:r>
            <a:r>
              <a:rPr lang="zh-CN" altLang="en-US" sz="2000" dirty="0" smtClean="0">
                <a:latin typeface="华文仿宋" panose="02010600040101010101" pitchFamily="2" charset="-122"/>
                <a:ea typeface="华文仿宋" panose="02010600040101010101" pitchFamily="2" charset="-122"/>
              </a:rPr>
              <a:t>定义</a:t>
            </a:r>
            <a:endParaRPr lang="en-US" altLang="zh-CN" sz="2000" dirty="0" smtClean="0">
              <a:latin typeface="华文仿宋" panose="02010600040101010101" pitchFamily="2" charset="-122"/>
              <a:ea typeface="华文仿宋" panose="02010600040101010101" pitchFamily="2" charset="-122"/>
            </a:endParaRPr>
          </a:p>
          <a:p>
            <a:pPr>
              <a:lnSpc>
                <a:spcPct val="150000"/>
              </a:lnSpc>
              <a:buFont typeface="+mj-ea"/>
              <a:buAutoNum type="circleNumDbPlain"/>
            </a:pPr>
            <a:r>
              <a:rPr lang="zh-CN" altLang="en-US" sz="2000" dirty="0">
                <a:latin typeface="华文仿宋" panose="02010600040101010101" pitchFamily="2" charset="-122"/>
                <a:ea typeface="华文仿宋" panose="02010600040101010101" pitchFamily="2" charset="-122"/>
              </a:rPr>
              <a:t>推理规则集</a:t>
            </a:r>
            <a:endParaRPr lang="en-US" altLang="zh-CN" sz="2000" dirty="0" smtClean="0">
              <a:latin typeface="华文仿宋" panose="02010600040101010101" pitchFamily="2" charset="-122"/>
              <a:ea typeface="华文仿宋" panose="02010600040101010101" pitchFamily="2" charset="-122"/>
            </a:endParaRPr>
          </a:p>
          <a:p>
            <a:pPr>
              <a:lnSpc>
                <a:spcPct val="150000"/>
              </a:lnSpc>
              <a:buFont typeface="+mj-ea"/>
              <a:buAutoNum type="circleNumDbPlain"/>
            </a:pPr>
            <a:r>
              <a:rPr lang="zh-CN" altLang="en-US" sz="2000" dirty="0">
                <a:latin typeface="华文仿宋" panose="02010600040101010101" pitchFamily="2" charset="-122"/>
                <a:ea typeface="华文仿宋" panose="02010600040101010101" pitchFamily="2" charset="-122"/>
              </a:rPr>
              <a:t>公理</a:t>
            </a:r>
            <a:r>
              <a:rPr lang="zh-CN" altLang="en-US" sz="2000" dirty="0" smtClean="0">
                <a:latin typeface="华文仿宋" panose="02010600040101010101" pitchFamily="2" charset="-122"/>
                <a:ea typeface="华文仿宋" panose="02010600040101010101" pitchFamily="2" charset="-122"/>
              </a:rPr>
              <a:t>集</a:t>
            </a:r>
            <a:endParaRPr lang="en-US" altLang="zh-CN" sz="2000" dirty="0" smtClean="0">
              <a:latin typeface="华文仿宋" panose="02010600040101010101" pitchFamily="2" charset="-122"/>
              <a:ea typeface="华文仿宋" panose="02010600040101010101" pitchFamily="2" charset="-122"/>
            </a:endParaRPr>
          </a:p>
          <a:p>
            <a:pPr>
              <a:lnSpc>
                <a:spcPct val="150000"/>
              </a:lnSpc>
              <a:buFont typeface="+mj-ea"/>
              <a:buAutoNum type="circleNumDbPlain"/>
            </a:pPr>
            <a:r>
              <a:rPr lang="zh-CN" altLang="en-US" sz="2000" dirty="0">
                <a:latin typeface="华文仿宋" panose="02010600040101010101" pitchFamily="2" charset="-122"/>
                <a:ea typeface="华文仿宋" panose="02010600040101010101" pitchFamily="2" charset="-122"/>
              </a:rPr>
              <a:t>定理集</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17</a:t>
            </a:fld>
            <a:endParaRPr lang="zh-CN" altLang="en-US" dirty="0"/>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7" name="文本框 6"/>
          <p:cNvSpPr txBox="1"/>
          <p:nvPr/>
        </p:nvSpPr>
        <p:spPr>
          <a:xfrm>
            <a:off x="1973268" y="1364697"/>
            <a:ext cx="6912768" cy="3485570"/>
          </a:xfrm>
          <a:prstGeom prst="rect">
            <a:avLst/>
          </a:prstGeom>
          <a:noFill/>
        </p:spPr>
        <p:txBody>
          <a:bodyPr wrap="square" rtlCol="0">
            <a:spAutoFit/>
          </a:bodyPr>
          <a:lstStyle/>
          <a:p>
            <a:pPr marL="774900" lvl="2" indent="-342900" fontAlgn="base">
              <a:lnSpc>
                <a:spcPct val="150000"/>
              </a:lnSpc>
              <a:buClr>
                <a:srgbClr val="336699"/>
              </a:buClr>
              <a:buFont typeface="Arial" panose="020B0604020202020204" pitchFamily="34" charset="0"/>
              <a:buChar char="•"/>
              <a:defRPr/>
            </a:pPr>
            <a:r>
              <a:rPr lang="zh-CN" altLang="en-US" b="1" kern="0" dirty="0">
                <a:solidFill>
                  <a:srgbClr val="0070C0"/>
                </a:solidFill>
                <a:latin typeface="Times New Roman" panose="02020603050405020304" pitchFamily="18" charset="0"/>
                <a:ea typeface="华文仿宋" panose="02010600040101010101" pitchFamily="2" charset="-122"/>
              </a:rPr>
              <a:t>逻辑联结词，如 </a:t>
            </a:r>
            <a:r>
              <a:rPr lang="en-US" altLang="zh-CN" b="1" kern="0" dirty="0">
                <a:solidFill>
                  <a:srgbClr val="0070C0"/>
                </a:solidFill>
                <a:latin typeface="Times New Roman" panose="02020603050405020304" pitchFamily="18" charset="0"/>
                <a:ea typeface="华文仿宋" panose="02010600040101010101" pitchFamily="2" charset="-122"/>
              </a:rPr>
              <a:t>¬</a:t>
            </a:r>
            <a:r>
              <a:rPr lang="zh-CN" altLang="en-US" b="1" kern="0" dirty="0">
                <a:solidFill>
                  <a:srgbClr val="0070C0"/>
                </a:solidFill>
                <a:latin typeface="Times New Roman" panose="02020603050405020304" pitchFamily="18" charset="0"/>
                <a:ea typeface="华文仿宋" panose="02010600040101010101" pitchFamily="2" charset="-122"/>
              </a:rPr>
              <a:t>、</a:t>
            </a:r>
            <a:r>
              <a:rPr lang="en-US" altLang="zh-CN" b="1" kern="0" dirty="0">
                <a:solidFill>
                  <a:srgbClr val="0070C0"/>
                </a:solidFill>
                <a:latin typeface="Times New Roman" panose="02020603050405020304" pitchFamily="18" charset="0"/>
                <a:ea typeface="华文仿宋" panose="02010600040101010101" pitchFamily="2" charset="-122"/>
              </a:rPr>
              <a:t>→</a:t>
            </a:r>
          </a:p>
          <a:p>
            <a:pPr marL="774900" lvl="2" indent="-342900" fontAlgn="base">
              <a:lnSpc>
                <a:spcPct val="150000"/>
              </a:lnSpc>
              <a:buClr>
                <a:srgbClr val="336699"/>
              </a:buClr>
              <a:buFont typeface="Arial" panose="020B0604020202020204" pitchFamily="34" charset="0"/>
              <a:buChar char="•"/>
              <a:defRPr/>
            </a:pPr>
            <a:r>
              <a:rPr lang="zh-CN" altLang="en-US" b="1" kern="0" dirty="0">
                <a:solidFill>
                  <a:srgbClr val="0070C0"/>
                </a:solidFill>
                <a:latin typeface="Times New Roman" panose="02020603050405020304" pitchFamily="18" charset="0"/>
                <a:ea typeface="华文仿宋" panose="02010600040101010101" pitchFamily="2" charset="-122"/>
              </a:rPr>
              <a:t>客体</a:t>
            </a:r>
            <a:endParaRPr lang="en-US" altLang="zh-CN" b="1" kern="0" dirty="0">
              <a:solidFill>
                <a:srgbClr val="0070C0"/>
              </a:solidFill>
              <a:latin typeface="Times New Roman" panose="02020603050405020304" pitchFamily="18" charset="0"/>
              <a:ea typeface="华文仿宋" panose="02010600040101010101" pitchFamily="2" charset="-122"/>
            </a:endParaRPr>
          </a:p>
          <a:p>
            <a:pPr marL="1062900" lvl="3" indent="-342900" fontAlgn="base">
              <a:lnSpc>
                <a:spcPct val="150000"/>
              </a:lnSpc>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寄存器元件，如 </a:t>
            </a:r>
            <a:r>
              <a:rPr lang="en-US" altLang="zh-CN" sz="1600" kern="0" dirty="0">
                <a:latin typeface="Cambria Math" panose="02040503050406030204" pitchFamily="18" charset="0"/>
                <a:ea typeface="Cambria Math" panose="02040503050406030204" pitchFamily="18" charset="0"/>
              </a:rPr>
              <a:t>IR</a:t>
            </a:r>
            <a:r>
              <a:rPr lang="zh-CN" altLang="en-US" sz="1600" kern="0" dirty="0">
                <a:latin typeface="Cambria Math" panose="02040503050406030204" pitchFamily="18" charset="0"/>
                <a:ea typeface="华文仿宋" panose="02010600040101010101" pitchFamily="2" charset="-122"/>
              </a:rPr>
              <a:t>、</a:t>
            </a:r>
            <a:r>
              <a:rPr lang="en-US" altLang="zh-CN" sz="1600" kern="0" dirty="0" err="1" smtClean="0">
                <a:latin typeface="Cambria Math" panose="02040503050406030204" pitchFamily="18" charset="0"/>
                <a:ea typeface="Cambria Math" panose="02040503050406030204" pitchFamily="18" charset="0"/>
              </a:rPr>
              <a:t>DMem</a:t>
            </a:r>
            <a:endParaRPr lang="en-US" altLang="zh-CN" sz="1600" kern="0" dirty="0">
              <a:latin typeface="Cambria Math" panose="02040503050406030204" pitchFamily="18" charset="0"/>
              <a:ea typeface="Cambria Math" panose="02040503050406030204" pitchFamily="18" charset="0"/>
            </a:endParaRPr>
          </a:p>
          <a:p>
            <a:pPr marL="1062900" lvl="3" indent="-342900" fontAlgn="base">
              <a:lnSpc>
                <a:spcPct val="150000"/>
              </a:lnSpc>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数据端口，如 </a:t>
            </a:r>
            <a:r>
              <a:rPr lang="en-US" altLang="zh-CN" sz="1600" kern="0" dirty="0">
                <a:latin typeface="Cambria Math" panose="02040503050406030204" pitchFamily="18" charset="0"/>
                <a:ea typeface="Cambria Math" panose="02040503050406030204" pitchFamily="18" charset="0"/>
              </a:rPr>
              <a:t>Mux1.3</a:t>
            </a:r>
            <a:r>
              <a:rPr lang="zh-CN" altLang="en-US" sz="1600" kern="0" dirty="0">
                <a:latin typeface="Cambria Math" panose="02040503050406030204" pitchFamily="18" charset="0"/>
                <a:ea typeface="华文仿宋" panose="02010600040101010101" pitchFamily="2" charset="-122"/>
              </a:rPr>
              <a:t>、</a:t>
            </a:r>
            <a:r>
              <a:rPr lang="en-US" altLang="zh-CN" sz="1600" kern="0" dirty="0" err="1">
                <a:latin typeface="Cambria Math" panose="02040503050406030204" pitchFamily="18" charset="0"/>
                <a:ea typeface="Cambria Math" panose="02040503050406030204" pitchFamily="18" charset="0"/>
              </a:rPr>
              <a:t>PC.In</a:t>
            </a:r>
            <a:r>
              <a:rPr lang="zh-CN" altLang="en-US" sz="1600" kern="0" dirty="0">
                <a:latin typeface="Cambria Math" panose="02040503050406030204" pitchFamily="18" charset="0"/>
                <a:ea typeface="华文仿宋" panose="02010600040101010101" pitchFamily="2" charset="-122"/>
              </a:rPr>
              <a:t>、</a:t>
            </a:r>
            <a:r>
              <a:rPr lang="en-US" altLang="zh-CN" sz="1600" kern="0" dirty="0" err="1">
                <a:latin typeface="Cambria Math" panose="02040503050406030204" pitchFamily="18" charset="0"/>
                <a:ea typeface="Cambria Math" panose="02040503050406030204" pitchFamily="18" charset="0"/>
              </a:rPr>
              <a:t>ALU.Out</a:t>
            </a:r>
            <a:endParaRPr lang="en-US" altLang="zh-CN" sz="1600" kern="0" dirty="0">
              <a:latin typeface="Cambria Math" panose="02040503050406030204" pitchFamily="18" charset="0"/>
              <a:ea typeface="Cambria Math" panose="02040503050406030204" pitchFamily="18" charset="0"/>
            </a:endParaRPr>
          </a:p>
          <a:p>
            <a:pPr marL="1062900" lvl="3" indent="-342900" fontAlgn="base">
              <a:lnSpc>
                <a:spcPct val="150000"/>
              </a:lnSpc>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控制端口，如 </a:t>
            </a:r>
            <a:r>
              <a:rPr lang="en-US" altLang="zh-CN" sz="1600" kern="0" dirty="0" err="1">
                <a:latin typeface="Cambria Math" panose="02040503050406030204" pitchFamily="18" charset="0"/>
                <a:ea typeface="Cambria Math" panose="02040503050406030204" pitchFamily="18" charset="0"/>
              </a:rPr>
              <a:t>CtrlIR</a:t>
            </a:r>
            <a:r>
              <a:rPr lang="zh-CN" altLang="en-US" sz="1600" kern="0" dirty="0">
                <a:latin typeface="Cambria Math" panose="02040503050406030204" pitchFamily="18" charset="0"/>
                <a:ea typeface="华文仿宋" panose="02010600040101010101" pitchFamily="2" charset="-122"/>
              </a:rPr>
              <a:t>、</a:t>
            </a:r>
            <a:r>
              <a:rPr lang="en-US" altLang="zh-CN" sz="1600" kern="0" dirty="0" err="1">
                <a:latin typeface="Cambria Math" panose="02040503050406030204" pitchFamily="18" charset="0"/>
                <a:ea typeface="Cambria Math" panose="02040503050406030204" pitchFamily="18" charset="0"/>
              </a:rPr>
              <a:t>CtrlPCInc</a:t>
            </a:r>
            <a:r>
              <a:rPr lang="zh-CN" altLang="en-US" sz="1600" kern="0" dirty="0">
                <a:latin typeface="Cambria Math" panose="02040503050406030204" pitchFamily="18" charset="0"/>
                <a:ea typeface="华文仿宋" panose="02010600040101010101" pitchFamily="2" charset="-122"/>
              </a:rPr>
              <a:t>、</a:t>
            </a:r>
            <a:r>
              <a:rPr lang="en-US" altLang="zh-CN" sz="1600" kern="0" dirty="0">
                <a:latin typeface="Cambria Math" panose="02040503050406030204" pitchFamily="18" charset="0"/>
                <a:ea typeface="Cambria Math" panose="02040503050406030204" pitchFamily="18" charset="0"/>
              </a:rPr>
              <a:t>CtrlMux1.3</a:t>
            </a:r>
          </a:p>
          <a:p>
            <a:pPr marL="1062900" lvl="3" indent="-342900" fontAlgn="base">
              <a:lnSpc>
                <a:spcPct val="150000"/>
              </a:lnSpc>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常量，</a:t>
            </a:r>
            <a:r>
              <a:rPr lang="zh-CN" altLang="en-US" sz="1600" kern="0" dirty="0" smtClean="0">
                <a:latin typeface="Times New Roman" panose="02020603050405020304" pitchFamily="18" charset="0"/>
                <a:ea typeface="华文仿宋" panose="02010600040101010101" pitchFamily="2" charset="-122"/>
              </a:rPr>
              <a:t>如 </a:t>
            </a:r>
            <a:r>
              <a:rPr lang="en-US" altLang="zh-CN" sz="1600" kern="0" dirty="0" smtClean="0">
                <a:latin typeface="Cambria Math" panose="02040503050406030204" pitchFamily="18" charset="0"/>
                <a:ea typeface="Cambria Math" panose="02040503050406030204" pitchFamily="18" charset="0"/>
              </a:rPr>
              <a:t>4</a:t>
            </a:r>
            <a:r>
              <a:rPr lang="zh-CN" altLang="en-US" sz="1600" kern="0" dirty="0">
                <a:latin typeface="Cambria Math" panose="02040503050406030204" pitchFamily="18" charset="0"/>
                <a:ea typeface="华文仿宋" panose="02010600040101010101" pitchFamily="2" charset="-122"/>
              </a:rPr>
              <a:t>，</a:t>
            </a:r>
            <a:r>
              <a:rPr lang="en-US" altLang="zh-CN" sz="1600" kern="0" dirty="0">
                <a:latin typeface="Cambria Math" panose="02040503050406030204" pitchFamily="18" charset="0"/>
                <a:ea typeface="Cambria Math" panose="02040503050406030204" pitchFamily="18" charset="0"/>
              </a:rPr>
              <a:t>2’b00</a:t>
            </a:r>
            <a:r>
              <a:rPr lang="zh-CN" altLang="en-US" sz="1600" kern="0" dirty="0">
                <a:latin typeface="Cambria Math" panose="02040503050406030204" pitchFamily="18" charset="0"/>
                <a:ea typeface="华文仿宋" panose="02010600040101010101" pitchFamily="2" charset="-122"/>
              </a:rPr>
              <a:t>，</a:t>
            </a:r>
            <a:r>
              <a:rPr lang="en-US" altLang="zh-CN" sz="1600" kern="0" dirty="0" err="1">
                <a:latin typeface="Cambria Math" panose="02040503050406030204" pitchFamily="18" charset="0"/>
                <a:ea typeface="Cambria Math" panose="02040503050406030204" pitchFamily="18" charset="0"/>
              </a:rPr>
              <a:t>alu_add</a:t>
            </a:r>
            <a:endParaRPr lang="en-US" altLang="zh-CN" sz="1600" kern="0" dirty="0">
              <a:latin typeface="Cambria Math" panose="02040503050406030204" pitchFamily="18" charset="0"/>
              <a:ea typeface="Cambria Math" panose="02040503050406030204" pitchFamily="18" charset="0"/>
            </a:endParaRPr>
          </a:p>
          <a:p>
            <a:pPr marL="1062900" lvl="3" indent="-342900" fontAlgn="base">
              <a:lnSpc>
                <a:spcPct val="150000"/>
              </a:lnSpc>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变量，</a:t>
            </a:r>
            <a:r>
              <a:rPr lang="zh-CN" altLang="en-US" sz="1600" kern="0" dirty="0" smtClean="0">
                <a:latin typeface="Times New Roman" panose="02020603050405020304" pitchFamily="18" charset="0"/>
                <a:ea typeface="华文仿宋" panose="02010600040101010101" pitchFamily="2" charset="-122"/>
              </a:rPr>
              <a:t>如 </a:t>
            </a:r>
            <a:r>
              <a:rPr lang="en-US" altLang="zh-CN" sz="1600" kern="0" dirty="0" err="1" smtClean="0">
                <a:latin typeface="Cambria Math" panose="02040503050406030204" pitchFamily="18" charset="0"/>
                <a:ea typeface="Cambria Math" panose="02040503050406030204" pitchFamily="18" charset="0"/>
              </a:rPr>
              <a:t>addr</a:t>
            </a:r>
            <a:r>
              <a:rPr lang="zh-CN" altLang="en-US" sz="1600" kern="0" dirty="0">
                <a:latin typeface="Cambria Math" panose="02040503050406030204" pitchFamily="18" charset="0"/>
                <a:ea typeface="华文仿宋" panose="02010600040101010101" pitchFamily="2" charset="-122"/>
              </a:rPr>
              <a:t>，</a:t>
            </a:r>
            <a:r>
              <a:rPr lang="en-US" altLang="zh-CN" sz="1600" kern="0" dirty="0" err="1">
                <a:latin typeface="Cambria Math" panose="02040503050406030204" pitchFamily="18" charset="0"/>
                <a:ea typeface="Cambria Math" panose="02040503050406030204" pitchFamily="18" charset="0"/>
              </a:rPr>
              <a:t>rA</a:t>
            </a:r>
            <a:r>
              <a:rPr lang="zh-CN" altLang="en-US" sz="1600" kern="0" dirty="0">
                <a:latin typeface="Cambria Math" panose="02040503050406030204" pitchFamily="18" charset="0"/>
                <a:ea typeface="华文仿宋" panose="02010600040101010101" pitchFamily="2" charset="-122"/>
              </a:rPr>
              <a:t>，</a:t>
            </a:r>
            <a:r>
              <a:rPr lang="en-US" altLang="zh-CN" sz="1600" kern="0" dirty="0" err="1">
                <a:latin typeface="Cambria Math" panose="02040503050406030204" pitchFamily="18" charset="0"/>
                <a:ea typeface="Cambria Math" panose="02040503050406030204" pitchFamily="18" charset="0"/>
              </a:rPr>
              <a:t>imm</a:t>
            </a:r>
            <a:endParaRPr lang="en-US" altLang="zh-CN" sz="1600" kern="0" dirty="0">
              <a:latin typeface="Cambria Math" panose="02040503050406030204" pitchFamily="18" charset="0"/>
              <a:ea typeface="Cambria Math" panose="02040503050406030204" pitchFamily="18" charset="0"/>
            </a:endParaRPr>
          </a:p>
          <a:p>
            <a:pPr marL="1062900" lvl="3" indent="-342900" fontAlgn="base">
              <a:lnSpc>
                <a:spcPct val="150000"/>
              </a:lnSpc>
              <a:buClr>
                <a:srgbClr val="336699"/>
              </a:buClr>
              <a:buFont typeface="Wingdings" panose="05000000000000000000" pitchFamily="2" charset="2"/>
              <a:buChar char="§"/>
              <a:defRPr/>
            </a:pPr>
            <a:r>
              <a:rPr lang="zh-CN" altLang="en-US" sz="1600" kern="0" dirty="0">
                <a:latin typeface="Times New Roman" panose="02020603050405020304" pitchFamily="18" charset="0"/>
                <a:ea typeface="华文仿宋" panose="02010600040101010101" pitchFamily="2" charset="-122"/>
              </a:rPr>
              <a:t>运算符和函数，</a:t>
            </a:r>
            <a:r>
              <a:rPr lang="zh-CN" altLang="en-US" sz="1600" kern="0" dirty="0" smtClean="0">
                <a:latin typeface="Times New Roman" panose="02020603050405020304" pitchFamily="18" charset="0"/>
                <a:ea typeface="华文仿宋" panose="02010600040101010101" pitchFamily="2" charset="-122"/>
              </a:rPr>
              <a:t>如 </a:t>
            </a:r>
            <a:r>
              <a:rPr lang="en-US" altLang="zh-CN" sz="1600" kern="0" dirty="0" smtClean="0">
                <a:latin typeface="Cambria Math" panose="02040503050406030204" pitchFamily="18" charset="0"/>
                <a:ea typeface="Cambria Math" panose="02040503050406030204" pitchFamily="18" charset="0"/>
              </a:rPr>
              <a:t>~</a:t>
            </a:r>
            <a:r>
              <a:rPr lang="zh-CN" altLang="en-US" sz="1600" kern="0" dirty="0">
                <a:latin typeface="Cambria Math" panose="02040503050406030204" pitchFamily="18" charset="0"/>
                <a:ea typeface="华文仿宋" panose="02010600040101010101" pitchFamily="2" charset="-122"/>
              </a:rPr>
              <a:t>，</a:t>
            </a:r>
            <a:r>
              <a:rPr lang="en-US" altLang="zh-CN" sz="1600" kern="0" dirty="0">
                <a:latin typeface="Cambria Math" panose="02040503050406030204" pitchFamily="18" charset="0"/>
                <a:ea typeface="Cambria Math" panose="02040503050406030204" pitchFamily="18" charset="0"/>
              </a:rPr>
              <a:t>+</a:t>
            </a:r>
            <a:r>
              <a:rPr lang="zh-CN" altLang="en-US" sz="1600" kern="0" dirty="0">
                <a:latin typeface="Cambria Math" panose="02040503050406030204" pitchFamily="18" charset="0"/>
                <a:ea typeface="华文仿宋" panose="02010600040101010101" pitchFamily="2" charset="-122"/>
              </a:rPr>
              <a:t>，</a:t>
            </a:r>
            <a:r>
              <a:rPr lang="en-US" altLang="zh-CN" sz="1600" kern="0" dirty="0" err="1">
                <a:latin typeface="Cambria Math" panose="02040503050406030204" pitchFamily="18" charset="0"/>
                <a:ea typeface="Cambria Math" panose="02040503050406030204" pitchFamily="18" charset="0"/>
              </a:rPr>
              <a:t>OverFlow</a:t>
            </a:r>
            <a:r>
              <a:rPr lang="en-US" altLang="zh-CN" sz="1600" kern="0" dirty="0">
                <a:latin typeface="Cambria Math" panose="02040503050406030204" pitchFamily="18" charset="0"/>
                <a:ea typeface="Cambria Math" panose="02040503050406030204" pitchFamily="18" charset="0"/>
              </a:rPr>
              <a:t>()</a:t>
            </a:r>
            <a:r>
              <a:rPr lang="zh-CN" altLang="en-US" sz="1600" kern="0" dirty="0">
                <a:latin typeface="Cambria Math" panose="02040503050406030204" pitchFamily="18" charset="0"/>
                <a:ea typeface="华文仿宋" panose="02010600040101010101" pitchFamily="2" charset="-122"/>
              </a:rPr>
              <a:t>，</a:t>
            </a:r>
            <a:r>
              <a:rPr lang="en-US" altLang="zh-CN" sz="1600" kern="0" dirty="0" err="1">
                <a:latin typeface="Cambria Math" panose="02040503050406030204" pitchFamily="18" charset="0"/>
                <a:ea typeface="Cambria Math" panose="02040503050406030204" pitchFamily="18" charset="0"/>
              </a:rPr>
              <a:t>AddrSel</a:t>
            </a:r>
            <a:r>
              <a:rPr lang="en-US" altLang="zh-CN" sz="1600" kern="0" dirty="0">
                <a:latin typeface="Cambria Math" panose="02040503050406030204" pitchFamily="18" charset="0"/>
                <a:ea typeface="Cambria Math" panose="02040503050406030204" pitchFamily="18" charset="0"/>
              </a:rPr>
              <a:t>()</a:t>
            </a:r>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707071884"/>
              </p:ext>
            </p:extLst>
          </p:nvPr>
        </p:nvGraphicFramePr>
        <p:xfrm>
          <a:off x="2106173" y="1515989"/>
          <a:ext cx="6646957" cy="1929230"/>
        </p:xfrm>
        <a:graphic>
          <a:graphicData uri="http://schemas.openxmlformats.org/drawingml/2006/table">
            <a:tbl>
              <a:tblPr firstRow="1" bandRow="1" bandCol="1"/>
              <a:tblGrid>
                <a:gridCol w="1446751">
                  <a:extLst>
                    <a:ext uri="{9D8B030D-6E8A-4147-A177-3AD203B41FA5}">
                      <a16:colId xmlns:a16="http://schemas.microsoft.com/office/drawing/2014/main" xmlns="" val="20000"/>
                    </a:ext>
                  </a:extLst>
                </a:gridCol>
                <a:gridCol w="1167758">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440160"/>
                <a:gridCol w="1440160">
                  <a:extLst>
                    <a:ext uri="{9D8B030D-6E8A-4147-A177-3AD203B41FA5}">
                      <a16:colId xmlns:a16="http://schemas.microsoft.com/office/drawing/2014/main" xmlns="" val="20004"/>
                    </a:ext>
                  </a:extLst>
                </a:gridCol>
              </a:tblGrid>
              <a:tr h="268333">
                <a:tc>
                  <a:txBody>
                    <a:bodyPr/>
                    <a:lstStyle>
                      <a:lvl1pPr marL="0" algn="l" defTabSz="914400" rtl="0" eaLnBrk="1" latinLnBrk="0" hangingPunct="1">
                        <a:defRPr sz="1800" b="1" kern="1200">
                          <a:solidFill>
                            <a:schemeClr val="bg1"/>
                          </a:solidFill>
                          <a:latin typeface="华文仿宋"/>
                          <a:ea typeface="华文仿宋"/>
                        </a:defRPr>
                      </a:lvl1pPr>
                      <a:lvl2pPr marL="457200" algn="l" defTabSz="914400" rtl="0" eaLnBrk="1" latinLnBrk="0" hangingPunct="1">
                        <a:defRPr sz="1800" b="1" kern="1200">
                          <a:solidFill>
                            <a:schemeClr val="bg1"/>
                          </a:solidFill>
                          <a:latin typeface="华文仿宋"/>
                          <a:ea typeface="华文仿宋"/>
                        </a:defRPr>
                      </a:lvl2pPr>
                      <a:lvl3pPr marL="914400" algn="l" defTabSz="914400" rtl="0" eaLnBrk="1" latinLnBrk="0" hangingPunct="1">
                        <a:defRPr sz="1800" b="1" kern="1200">
                          <a:solidFill>
                            <a:schemeClr val="bg1"/>
                          </a:solidFill>
                          <a:latin typeface="华文仿宋"/>
                          <a:ea typeface="华文仿宋"/>
                        </a:defRPr>
                      </a:lvl3pPr>
                      <a:lvl4pPr marL="1371600" algn="l" defTabSz="914400" rtl="0" eaLnBrk="1" latinLnBrk="0" hangingPunct="1">
                        <a:defRPr sz="1800" b="1" kern="1200">
                          <a:solidFill>
                            <a:schemeClr val="bg1"/>
                          </a:solidFill>
                          <a:latin typeface="华文仿宋"/>
                          <a:ea typeface="华文仿宋"/>
                        </a:defRPr>
                      </a:lvl4pPr>
                      <a:lvl5pPr marL="1828800" algn="l" defTabSz="914400" rtl="0" eaLnBrk="1" latinLnBrk="0" hangingPunct="1">
                        <a:defRPr sz="1800" b="1" kern="1200">
                          <a:solidFill>
                            <a:schemeClr val="bg1"/>
                          </a:solidFill>
                          <a:latin typeface="华文仿宋"/>
                          <a:ea typeface="华文仿宋"/>
                        </a:defRPr>
                      </a:lvl5pPr>
                      <a:lvl6pPr marL="2286000" algn="l" defTabSz="914400" rtl="0" eaLnBrk="1" latinLnBrk="0" hangingPunct="1">
                        <a:defRPr sz="1800" b="1" kern="1200">
                          <a:solidFill>
                            <a:schemeClr val="bg1"/>
                          </a:solidFill>
                          <a:latin typeface="华文仿宋"/>
                          <a:ea typeface="华文仿宋"/>
                        </a:defRPr>
                      </a:lvl6pPr>
                      <a:lvl7pPr marL="2743200" algn="l" defTabSz="914400" rtl="0" eaLnBrk="1" latinLnBrk="0" hangingPunct="1">
                        <a:defRPr sz="1800" b="1" kern="1200">
                          <a:solidFill>
                            <a:schemeClr val="bg1"/>
                          </a:solidFill>
                          <a:latin typeface="华文仿宋"/>
                          <a:ea typeface="华文仿宋"/>
                        </a:defRPr>
                      </a:lvl7pPr>
                      <a:lvl8pPr marL="3200400" algn="l" defTabSz="914400" rtl="0" eaLnBrk="1" latinLnBrk="0" hangingPunct="1">
                        <a:defRPr sz="1800" b="1" kern="1200">
                          <a:solidFill>
                            <a:schemeClr val="bg1"/>
                          </a:solidFill>
                          <a:latin typeface="华文仿宋"/>
                          <a:ea typeface="华文仿宋"/>
                        </a:defRPr>
                      </a:lvl8pPr>
                      <a:lvl9pPr marL="3657600" algn="l" defTabSz="914400" rtl="0" eaLnBrk="1" latinLnBrk="0" hangingPunct="1">
                        <a:defRPr sz="1800" b="1" kern="1200">
                          <a:solidFill>
                            <a:schemeClr val="bg1"/>
                          </a:solidFill>
                          <a:latin typeface="华文仿宋"/>
                          <a:ea typeface="华文仿宋"/>
                        </a:defRPr>
                      </a:lvl9pPr>
                    </a:lstStyle>
                    <a:p>
                      <a:pPr algn="ctr">
                        <a:lnSpc>
                          <a:spcPct val="150000"/>
                        </a:lnSpc>
                      </a:pPr>
                      <a:r>
                        <a:rPr lang="zh-CN" altLang="en-US" sz="1400" dirty="0" smtClean="0"/>
                        <a:t>类型</a:t>
                      </a:r>
                      <a:endParaRPr lang="zh-CN" altLang="en-US" sz="1400" b="1" dirty="0"/>
                    </a:p>
                  </a:txBody>
                  <a:tcPr marL="65788" marR="65788" marT="32903" marB="32903">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solidFill>
                      <a:srgbClr val="0070C0"/>
                    </a:solidFill>
                  </a:tcPr>
                </a:tc>
                <a:tc gridSpan="4">
                  <a:txBody>
                    <a:bodyPr/>
                    <a:lstStyle>
                      <a:lvl1pPr marL="0" algn="l" defTabSz="914400" rtl="0" eaLnBrk="1" latinLnBrk="0" hangingPunct="1">
                        <a:defRPr sz="1800" b="1" kern="1200">
                          <a:solidFill>
                            <a:schemeClr val="bg1"/>
                          </a:solidFill>
                          <a:latin typeface="华文仿宋"/>
                          <a:ea typeface="华文仿宋"/>
                        </a:defRPr>
                      </a:lvl1pPr>
                      <a:lvl2pPr marL="457200" algn="l" defTabSz="914400" rtl="0" eaLnBrk="1" latinLnBrk="0" hangingPunct="1">
                        <a:defRPr sz="1800" b="1" kern="1200">
                          <a:solidFill>
                            <a:schemeClr val="bg1"/>
                          </a:solidFill>
                          <a:latin typeface="华文仿宋"/>
                          <a:ea typeface="华文仿宋"/>
                        </a:defRPr>
                      </a:lvl2pPr>
                      <a:lvl3pPr marL="914400" algn="l" defTabSz="914400" rtl="0" eaLnBrk="1" latinLnBrk="0" hangingPunct="1">
                        <a:defRPr sz="1800" b="1" kern="1200">
                          <a:solidFill>
                            <a:schemeClr val="bg1"/>
                          </a:solidFill>
                          <a:latin typeface="华文仿宋"/>
                          <a:ea typeface="华文仿宋"/>
                        </a:defRPr>
                      </a:lvl3pPr>
                      <a:lvl4pPr marL="1371600" algn="l" defTabSz="914400" rtl="0" eaLnBrk="1" latinLnBrk="0" hangingPunct="1">
                        <a:defRPr sz="1800" b="1" kern="1200">
                          <a:solidFill>
                            <a:schemeClr val="bg1"/>
                          </a:solidFill>
                          <a:latin typeface="华文仿宋"/>
                          <a:ea typeface="华文仿宋"/>
                        </a:defRPr>
                      </a:lvl4pPr>
                      <a:lvl5pPr marL="1828800" algn="l" defTabSz="914400" rtl="0" eaLnBrk="1" latinLnBrk="0" hangingPunct="1">
                        <a:defRPr sz="1800" b="1" kern="1200">
                          <a:solidFill>
                            <a:schemeClr val="bg1"/>
                          </a:solidFill>
                          <a:latin typeface="华文仿宋"/>
                          <a:ea typeface="华文仿宋"/>
                        </a:defRPr>
                      </a:lvl5pPr>
                      <a:lvl6pPr marL="2286000" algn="l" defTabSz="914400" rtl="0" eaLnBrk="1" latinLnBrk="0" hangingPunct="1">
                        <a:defRPr sz="1800" b="1" kern="1200">
                          <a:solidFill>
                            <a:schemeClr val="bg1"/>
                          </a:solidFill>
                          <a:latin typeface="华文仿宋"/>
                          <a:ea typeface="华文仿宋"/>
                        </a:defRPr>
                      </a:lvl6pPr>
                      <a:lvl7pPr marL="2743200" algn="l" defTabSz="914400" rtl="0" eaLnBrk="1" latinLnBrk="0" hangingPunct="1">
                        <a:defRPr sz="1800" b="1" kern="1200">
                          <a:solidFill>
                            <a:schemeClr val="bg1"/>
                          </a:solidFill>
                          <a:latin typeface="华文仿宋"/>
                          <a:ea typeface="华文仿宋"/>
                        </a:defRPr>
                      </a:lvl7pPr>
                      <a:lvl8pPr marL="3200400" algn="l" defTabSz="914400" rtl="0" eaLnBrk="1" latinLnBrk="0" hangingPunct="1">
                        <a:defRPr sz="1800" b="1" kern="1200">
                          <a:solidFill>
                            <a:schemeClr val="bg1"/>
                          </a:solidFill>
                          <a:latin typeface="华文仿宋"/>
                          <a:ea typeface="华文仿宋"/>
                        </a:defRPr>
                      </a:lvl8pPr>
                      <a:lvl9pPr marL="3657600" algn="l" defTabSz="914400" rtl="0" eaLnBrk="1" latinLnBrk="0" hangingPunct="1">
                        <a:defRPr sz="1800" b="1" kern="1200">
                          <a:solidFill>
                            <a:schemeClr val="bg1"/>
                          </a:solidFill>
                          <a:latin typeface="华文仿宋"/>
                          <a:ea typeface="华文仿宋"/>
                        </a:defRPr>
                      </a:lvl9pPr>
                    </a:lstStyle>
                    <a:p>
                      <a:pPr algn="ctr">
                        <a:lnSpc>
                          <a:spcPct val="150000"/>
                        </a:lnSpc>
                      </a:pPr>
                      <a:r>
                        <a:rPr lang="zh-CN" altLang="en-US" sz="1400" dirty="0" smtClean="0"/>
                        <a:t>公式</a:t>
                      </a:r>
                      <a:endParaRPr lang="zh-CN" altLang="en-US" sz="1400" b="1" dirty="0"/>
                    </a:p>
                  </a:txBody>
                  <a:tcPr marL="65788" marR="65788" marT="32903" marB="32903">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solidFill>
                      <a:srgbClr val="0070C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268333">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a:lnSpc>
                          <a:spcPct val="150000"/>
                        </a:lnSpc>
                      </a:pPr>
                      <a:r>
                        <a:rPr lang="zh-CN" altLang="en-US" sz="1400" b="0" dirty="0" smtClean="0"/>
                        <a:t>通路结构公式</a:t>
                      </a:r>
                      <a:endParaRPr lang="zh-CN" altLang="en-US" sz="1400" b="0" dirty="0"/>
                    </a:p>
                  </a:txBody>
                  <a:tcPr marL="65788" marR="65788" marT="32903" marB="32903">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a:lnSpc>
                          <a:spcPct val="150000"/>
                        </a:lnSpc>
                      </a:pP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DataPort1=&gt;DataPort2</a:t>
                      </a:r>
                      <a:endParaRPr lang="zh-CN" altLang="en-US" sz="1400" dirty="0">
                        <a:latin typeface="Cambria Math" panose="02040503050406030204" pitchFamily="18" charset="0"/>
                        <a:cs typeface="Times New Roman" panose="02020603050405020304" pitchFamily="18" charset="0"/>
                      </a:endParaRPr>
                    </a:p>
                  </a:txBody>
                  <a:tcPr marL="65788" marR="65788" marT="32903" marB="32903">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268333">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a:lnSpc>
                          <a:spcPct val="150000"/>
                        </a:lnSpc>
                      </a:pPr>
                      <a:r>
                        <a:rPr lang="zh-CN" altLang="en-US" sz="1400" b="0" dirty="0" smtClean="0"/>
                        <a:t>寄存器内容公式</a:t>
                      </a:r>
                      <a:endParaRPr lang="zh-CN" altLang="en-US" sz="1400" b="0" dirty="0"/>
                    </a:p>
                  </a:txBody>
                  <a:tcPr marL="65788" marR="65788" marT="32903" marB="3290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marL="0" algn="l" defTabSz="914400" rtl="0" eaLnBrk="1" latinLnBrk="0" hangingPunct="1">
                        <a:lnSpc>
                          <a:spcPct val="150000"/>
                        </a:lnSpc>
                      </a:pPr>
                      <a:r>
                        <a:rPr lang="en-US" altLang="zh-CN" sz="1400" u="sng"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u="sng"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Reg</a:t>
                      </a:r>
                      <a:r>
                        <a:rPr lang="en-US" altLang="zh-CN" sz="1400" u="sng"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=data</a:t>
                      </a:r>
                      <a:endParaRPr lang="zh-CN" altLang="en-US" sz="1400" kern="1200" dirty="0">
                        <a:solidFill>
                          <a:schemeClr val="tx1"/>
                        </a:solidFill>
                        <a:effectLst/>
                        <a:latin typeface="Cambria Math" panose="02040503050406030204" pitchFamily="18" charset="0"/>
                        <a:ea typeface="+mn-ea"/>
                        <a:cs typeface="Times New Roman" panose="02020603050405020304" pitchFamily="18" charset="0"/>
                      </a:endParaRPr>
                    </a:p>
                  </a:txBody>
                  <a:tcPr marL="65788" marR="65788" marT="32903" marB="32903">
                    <a:lnL w="12700" cap="flat" cmpd="sng" algn="ctr">
                      <a:solidFill>
                        <a:srgbClr val="2D2DB9">
                          <a:lumMod val="60000"/>
                          <a:lumOff val="40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err="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Reg</a:t>
                      </a:r>
                      <a:r>
                        <a:rPr lang="en-US" altLang="zh-CN" sz="1400" kern="1200" dirty="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]=data</a:t>
                      </a:r>
                    </a:p>
                  </a:txBody>
                  <a:tcPr marL="65788" marR="65788" marT="32903" marB="32903">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u="sng"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Reg</a:t>
                      </a:r>
                      <a:r>
                        <a:rPr lang="en-US" altLang="zh-CN" sz="1400" u="sng"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u="sng"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addr</a:t>
                      </a:r>
                      <a:r>
                        <a:rPr lang="en-US" altLang="zh-CN" sz="1400" u="sng"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=data</a:t>
                      </a:r>
                      <a:endParaRPr lang="zh-CN" altLang="en-US" sz="1400"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65788" marR="65788" marT="32903" marB="32903">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Reg</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addr</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]=data</a:t>
                      </a:r>
                      <a:endParaRPr lang="zh-CN" altLang="en-US" sz="1400"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65788" marR="65788" marT="32903" marB="32903">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68333">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a:lnSpc>
                          <a:spcPct val="150000"/>
                        </a:lnSpc>
                      </a:pPr>
                      <a:r>
                        <a:rPr lang="zh-CN" altLang="en-US" sz="1400" b="0" dirty="0" smtClean="0"/>
                        <a:t>端口数据公式</a:t>
                      </a:r>
                      <a:endParaRPr lang="zh-CN" altLang="en-US" sz="1400" b="0" dirty="0"/>
                    </a:p>
                  </a:txBody>
                  <a:tcPr marL="65788" marR="65788" marT="32903" marB="32903">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c gridSpan="4">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marL="0" algn="l" defTabSz="914400" rtl="0" eaLnBrk="1" latinLnBrk="0" hangingPunct="1">
                        <a:lnSpc>
                          <a:spcPct val="150000"/>
                        </a:lnSpc>
                      </a:pP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DataPort</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=data</a:t>
                      </a:r>
                      <a:endParaRPr lang="zh-CN" altLang="en-US" sz="1400" kern="1200" dirty="0">
                        <a:solidFill>
                          <a:schemeClr val="tx1"/>
                        </a:solidFill>
                        <a:effectLst/>
                        <a:latin typeface="Cambria Math" panose="02040503050406030204" pitchFamily="18" charset="0"/>
                        <a:ea typeface="+mn-ea"/>
                        <a:cs typeface="Times New Roman" panose="02020603050405020304" pitchFamily="18" charset="0"/>
                      </a:endParaRPr>
                    </a:p>
                  </a:txBody>
                  <a:tcPr marL="65788" marR="65788" marT="32903" marB="32903">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268333">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a:lnSpc>
                          <a:spcPct val="150000"/>
                        </a:lnSpc>
                      </a:pPr>
                      <a:r>
                        <a:rPr lang="zh-CN" altLang="en-US" sz="1400" b="0" dirty="0" smtClean="0"/>
                        <a:t>控制信号公式</a:t>
                      </a:r>
                      <a:endParaRPr lang="zh-CN" altLang="en-US" sz="1400" b="0" dirty="0"/>
                    </a:p>
                  </a:txBody>
                  <a:tcPr marL="65788" marR="65788" marT="32903" marB="32903">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marL="0" algn="l" defTabSz="914400" rtl="0" eaLnBrk="1" latinLnBrk="0" hangingPunct="1">
                        <a:lnSpc>
                          <a:spcPct val="150000"/>
                        </a:lnSpc>
                      </a:pP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CtrlPort=1</a:t>
                      </a:r>
                      <a:endParaRPr lang="zh-CN" altLang="en-US" sz="1400" kern="1200" dirty="0">
                        <a:solidFill>
                          <a:schemeClr val="tx1"/>
                        </a:solidFill>
                        <a:effectLst/>
                        <a:latin typeface="Cambria Math" panose="02040503050406030204" pitchFamily="18" charset="0"/>
                        <a:ea typeface="+mn-ea"/>
                        <a:cs typeface="Times New Roman" panose="02020603050405020304" pitchFamily="18" charset="0"/>
                      </a:endParaRPr>
                    </a:p>
                  </a:txBody>
                  <a:tcPr marL="65788" marR="65788" marT="32903" marB="32903">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1300" kern="1200" dirty="0">
                        <a:solidFill>
                          <a:schemeClr val="tx1"/>
                        </a:solidFill>
                        <a:effectLst/>
                        <a:latin typeface="+mn-lt"/>
                        <a:ea typeface="+mn-ea"/>
                        <a:cs typeface="Times New Roman" panose="02020603050405020304" pitchFamily="18" charset="0"/>
                      </a:endParaRPr>
                    </a:p>
                  </a:txBody>
                  <a:tcPr marL="65788" marR="65788" marT="32903" marB="32903">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CtrlPort=0</a:t>
                      </a:r>
                      <a:endParaRPr lang="zh-CN" altLang="en-US" sz="1400"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65788" marR="65788" marT="32903" marB="32903">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1300" kern="1200" dirty="0">
                        <a:solidFill>
                          <a:schemeClr val="tx1"/>
                        </a:solidFill>
                        <a:effectLst/>
                        <a:latin typeface="+mn-lt"/>
                        <a:ea typeface="+mn-ea"/>
                        <a:cs typeface="Times New Roman" panose="02020603050405020304" pitchFamily="18" charset="0"/>
                      </a:endParaRPr>
                    </a:p>
                  </a:txBody>
                  <a:tcPr marL="65788" marR="65788" marT="32903" marB="32903">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70324851"/>
              </p:ext>
            </p:extLst>
          </p:nvPr>
        </p:nvGraphicFramePr>
        <p:xfrm>
          <a:off x="2106173" y="1515989"/>
          <a:ext cx="6801069" cy="4487597"/>
        </p:xfrm>
        <a:graphic>
          <a:graphicData uri="http://schemas.openxmlformats.org/drawingml/2006/table">
            <a:tbl>
              <a:tblPr firstRow="1" bandRow="1" bandCol="1"/>
              <a:tblGrid>
                <a:gridCol w="1496287">
                  <a:extLst>
                    <a:ext uri="{9D8B030D-6E8A-4147-A177-3AD203B41FA5}">
                      <a16:colId xmlns:a16="http://schemas.microsoft.com/office/drawing/2014/main" xmlns="" val="20000"/>
                    </a:ext>
                  </a:extLst>
                </a:gridCol>
                <a:gridCol w="5304782">
                  <a:extLst>
                    <a:ext uri="{9D8B030D-6E8A-4147-A177-3AD203B41FA5}">
                      <a16:colId xmlns:a16="http://schemas.microsoft.com/office/drawing/2014/main" xmlns="" val="20001"/>
                    </a:ext>
                  </a:extLst>
                </a:gridCol>
              </a:tblGrid>
              <a:tr h="362925">
                <a:tc>
                  <a:txBody>
                    <a:bodyPr/>
                    <a:lstStyle>
                      <a:lvl1pPr marL="0" algn="l" defTabSz="914400" rtl="0" eaLnBrk="1" latinLnBrk="0" hangingPunct="1">
                        <a:defRPr sz="1800" b="1" kern="1200">
                          <a:solidFill>
                            <a:schemeClr val="bg1"/>
                          </a:solidFill>
                          <a:latin typeface="华文仿宋"/>
                          <a:ea typeface="华文仿宋"/>
                        </a:defRPr>
                      </a:lvl1pPr>
                      <a:lvl2pPr marL="457200" algn="l" defTabSz="914400" rtl="0" eaLnBrk="1" latinLnBrk="0" hangingPunct="1">
                        <a:defRPr sz="1800" b="1" kern="1200">
                          <a:solidFill>
                            <a:schemeClr val="bg1"/>
                          </a:solidFill>
                          <a:latin typeface="华文仿宋"/>
                          <a:ea typeface="华文仿宋"/>
                        </a:defRPr>
                      </a:lvl2pPr>
                      <a:lvl3pPr marL="914400" algn="l" defTabSz="914400" rtl="0" eaLnBrk="1" latinLnBrk="0" hangingPunct="1">
                        <a:defRPr sz="1800" b="1" kern="1200">
                          <a:solidFill>
                            <a:schemeClr val="bg1"/>
                          </a:solidFill>
                          <a:latin typeface="华文仿宋"/>
                          <a:ea typeface="华文仿宋"/>
                        </a:defRPr>
                      </a:lvl3pPr>
                      <a:lvl4pPr marL="1371600" algn="l" defTabSz="914400" rtl="0" eaLnBrk="1" latinLnBrk="0" hangingPunct="1">
                        <a:defRPr sz="1800" b="1" kern="1200">
                          <a:solidFill>
                            <a:schemeClr val="bg1"/>
                          </a:solidFill>
                          <a:latin typeface="华文仿宋"/>
                          <a:ea typeface="华文仿宋"/>
                        </a:defRPr>
                      </a:lvl4pPr>
                      <a:lvl5pPr marL="1828800" algn="l" defTabSz="914400" rtl="0" eaLnBrk="1" latinLnBrk="0" hangingPunct="1">
                        <a:defRPr sz="1800" b="1" kern="1200">
                          <a:solidFill>
                            <a:schemeClr val="bg1"/>
                          </a:solidFill>
                          <a:latin typeface="华文仿宋"/>
                          <a:ea typeface="华文仿宋"/>
                        </a:defRPr>
                      </a:lvl5pPr>
                      <a:lvl6pPr marL="2286000" algn="l" defTabSz="914400" rtl="0" eaLnBrk="1" latinLnBrk="0" hangingPunct="1">
                        <a:defRPr sz="1800" b="1" kern="1200">
                          <a:solidFill>
                            <a:schemeClr val="bg1"/>
                          </a:solidFill>
                          <a:latin typeface="华文仿宋"/>
                          <a:ea typeface="华文仿宋"/>
                        </a:defRPr>
                      </a:lvl6pPr>
                      <a:lvl7pPr marL="2743200" algn="l" defTabSz="914400" rtl="0" eaLnBrk="1" latinLnBrk="0" hangingPunct="1">
                        <a:defRPr sz="1800" b="1" kern="1200">
                          <a:solidFill>
                            <a:schemeClr val="bg1"/>
                          </a:solidFill>
                          <a:latin typeface="华文仿宋"/>
                          <a:ea typeface="华文仿宋"/>
                        </a:defRPr>
                      </a:lvl7pPr>
                      <a:lvl8pPr marL="3200400" algn="l" defTabSz="914400" rtl="0" eaLnBrk="1" latinLnBrk="0" hangingPunct="1">
                        <a:defRPr sz="1800" b="1" kern="1200">
                          <a:solidFill>
                            <a:schemeClr val="bg1"/>
                          </a:solidFill>
                          <a:latin typeface="华文仿宋"/>
                          <a:ea typeface="华文仿宋"/>
                        </a:defRPr>
                      </a:lvl8pPr>
                      <a:lvl9pPr marL="3657600" algn="l" defTabSz="914400" rtl="0" eaLnBrk="1" latinLnBrk="0" hangingPunct="1">
                        <a:defRPr sz="1800" b="1" kern="1200">
                          <a:solidFill>
                            <a:schemeClr val="bg1"/>
                          </a:solidFill>
                          <a:latin typeface="华文仿宋"/>
                          <a:ea typeface="华文仿宋"/>
                        </a:defRPr>
                      </a:lvl9pPr>
                    </a:lstStyle>
                    <a:p>
                      <a:pPr algn="ctr">
                        <a:lnSpc>
                          <a:spcPct val="150000"/>
                        </a:lnSpc>
                      </a:pPr>
                      <a:r>
                        <a:rPr lang="zh-CN" altLang="en-US" sz="1400" b="1" dirty="0" smtClean="0"/>
                        <a:t>名称</a:t>
                      </a:r>
                      <a:endParaRPr lang="zh-CN" altLang="en-US" sz="1400" b="1" dirty="0"/>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华文仿宋"/>
                          <a:ea typeface="华文仿宋"/>
                        </a:defRPr>
                      </a:lvl1pPr>
                      <a:lvl2pPr marL="457200" algn="l" defTabSz="914400" rtl="0" eaLnBrk="1" latinLnBrk="0" hangingPunct="1">
                        <a:defRPr sz="1800" b="1" kern="1200">
                          <a:solidFill>
                            <a:schemeClr val="bg1"/>
                          </a:solidFill>
                          <a:latin typeface="华文仿宋"/>
                          <a:ea typeface="华文仿宋"/>
                        </a:defRPr>
                      </a:lvl2pPr>
                      <a:lvl3pPr marL="914400" algn="l" defTabSz="914400" rtl="0" eaLnBrk="1" latinLnBrk="0" hangingPunct="1">
                        <a:defRPr sz="1800" b="1" kern="1200">
                          <a:solidFill>
                            <a:schemeClr val="bg1"/>
                          </a:solidFill>
                          <a:latin typeface="华文仿宋"/>
                          <a:ea typeface="华文仿宋"/>
                        </a:defRPr>
                      </a:lvl3pPr>
                      <a:lvl4pPr marL="1371600" algn="l" defTabSz="914400" rtl="0" eaLnBrk="1" latinLnBrk="0" hangingPunct="1">
                        <a:defRPr sz="1800" b="1" kern="1200">
                          <a:solidFill>
                            <a:schemeClr val="bg1"/>
                          </a:solidFill>
                          <a:latin typeface="华文仿宋"/>
                          <a:ea typeface="华文仿宋"/>
                        </a:defRPr>
                      </a:lvl4pPr>
                      <a:lvl5pPr marL="1828800" algn="l" defTabSz="914400" rtl="0" eaLnBrk="1" latinLnBrk="0" hangingPunct="1">
                        <a:defRPr sz="1800" b="1" kern="1200">
                          <a:solidFill>
                            <a:schemeClr val="bg1"/>
                          </a:solidFill>
                          <a:latin typeface="华文仿宋"/>
                          <a:ea typeface="华文仿宋"/>
                        </a:defRPr>
                      </a:lvl5pPr>
                      <a:lvl6pPr marL="2286000" algn="l" defTabSz="914400" rtl="0" eaLnBrk="1" latinLnBrk="0" hangingPunct="1">
                        <a:defRPr sz="1800" b="1" kern="1200">
                          <a:solidFill>
                            <a:schemeClr val="bg1"/>
                          </a:solidFill>
                          <a:latin typeface="华文仿宋"/>
                          <a:ea typeface="华文仿宋"/>
                        </a:defRPr>
                      </a:lvl6pPr>
                      <a:lvl7pPr marL="2743200" algn="l" defTabSz="914400" rtl="0" eaLnBrk="1" latinLnBrk="0" hangingPunct="1">
                        <a:defRPr sz="1800" b="1" kern="1200">
                          <a:solidFill>
                            <a:schemeClr val="bg1"/>
                          </a:solidFill>
                          <a:latin typeface="华文仿宋"/>
                          <a:ea typeface="华文仿宋"/>
                        </a:defRPr>
                      </a:lvl7pPr>
                      <a:lvl8pPr marL="3200400" algn="l" defTabSz="914400" rtl="0" eaLnBrk="1" latinLnBrk="0" hangingPunct="1">
                        <a:defRPr sz="1800" b="1" kern="1200">
                          <a:solidFill>
                            <a:schemeClr val="bg1"/>
                          </a:solidFill>
                          <a:latin typeface="华文仿宋"/>
                          <a:ea typeface="华文仿宋"/>
                        </a:defRPr>
                      </a:lvl8pPr>
                      <a:lvl9pPr marL="3657600" algn="l" defTabSz="914400" rtl="0" eaLnBrk="1" latinLnBrk="0" hangingPunct="1">
                        <a:defRPr sz="1800" b="1" kern="1200">
                          <a:solidFill>
                            <a:schemeClr val="bg1"/>
                          </a:solidFill>
                          <a:latin typeface="华文仿宋"/>
                          <a:ea typeface="华文仿宋"/>
                        </a:defRPr>
                      </a:lvl9pPr>
                    </a:lstStyle>
                    <a:p>
                      <a:pPr algn="ctr">
                        <a:lnSpc>
                          <a:spcPct val="150000"/>
                        </a:lnSpc>
                      </a:pPr>
                      <a:r>
                        <a:rPr lang="zh-CN" altLang="en-US" sz="1400" b="1" dirty="0" smtClean="0"/>
                        <a:t>公理</a:t>
                      </a:r>
                      <a:endParaRPr lang="zh-CN" altLang="en-US" sz="1400" b="1" dirty="0"/>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27258">
                <a:tc>
                  <a:txBody>
                    <a:bodyPr/>
                    <a:lstStyle/>
                    <a:p>
                      <a:pPr>
                        <a:lnSpc>
                          <a:spcPct val="150000"/>
                        </a:lnSpc>
                      </a:pPr>
                      <a:r>
                        <a:rPr lang="zh-CN" altLang="en-US" sz="1400" dirty="0" smtClean="0">
                          <a:latin typeface="华文仿宋" panose="02010600040101010101" pitchFamily="2" charset="-122"/>
                          <a:ea typeface="华文仿宋" panose="02010600040101010101" pitchFamily="2" charset="-122"/>
                        </a:rPr>
                        <a:t>通路公理</a:t>
                      </a:r>
                      <a:endParaRPr lang="zh-CN" altLang="en-US" sz="1400" dirty="0">
                        <a:latin typeface="华文仿宋" panose="02010600040101010101" pitchFamily="2" charset="-122"/>
                        <a:ea typeface="华文仿宋" panose="02010600040101010101" pitchFamily="2" charset="-122"/>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altLang="zh-CN" sz="1400" dirty="0" smtClean="0">
                          <a:latin typeface="Cambria Math" panose="02040503050406030204" pitchFamily="18" charset="0"/>
                          <a:ea typeface="Cambria Math" panose="02040503050406030204" pitchFamily="18" charset="0"/>
                        </a:rPr>
                        <a:t>P1=data ∧ P1=&gt;P2 → P2=data</a:t>
                      </a:r>
                    </a:p>
                  </a:txBody>
                  <a:tcPr marL="76873" marR="76873" marT="38445" marB="38445">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8272">
                <a:tc>
                  <a:txBody>
                    <a:bodyPr/>
                    <a:lstStyle/>
                    <a:p>
                      <a:pPr>
                        <a:lnSpc>
                          <a:spcPct val="150000"/>
                        </a:lnSpc>
                      </a:pPr>
                      <a:r>
                        <a:rPr lang="zh-CN" altLang="en-US" sz="1400" dirty="0" smtClean="0">
                          <a:latin typeface="华文仿宋" panose="02010600040101010101" pitchFamily="2" charset="-122"/>
                          <a:ea typeface="华文仿宋" panose="02010600040101010101" pitchFamily="2" charset="-122"/>
                        </a:rPr>
                        <a:t>多路选择器公理</a:t>
                      </a:r>
                      <a:endParaRPr lang="zh-CN" altLang="en-US" sz="1400" dirty="0">
                        <a:latin typeface="华文仿宋" panose="02010600040101010101" pitchFamily="2" charset="-122"/>
                        <a:ea typeface="华文仿宋" panose="02010600040101010101" pitchFamily="2" charset="-122"/>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c>
                  <a:txBody>
                    <a:bodyPr/>
                    <a:lstStyle/>
                    <a:p>
                      <a:pPr>
                        <a:lnSpc>
                          <a:spcPct val="150000"/>
                        </a:lnSpc>
                      </a:pPr>
                      <a:r>
                        <a:rPr lang="en-US" altLang="zh-CN" sz="1400" dirty="0" err="1" smtClean="0">
                          <a:latin typeface="Cambria Math" panose="02040503050406030204" pitchFamily="18" charset="0"/>
                          <a:ea typeface="Cambria Math" panose="02040503050406030204" pitchFamily="18" charset="0"/>
                        </a:rPr>
                        <a:t>Muxn.k</a:t>
                      </a:r>
                      <a:r>
                        <a:rPr lang="en-US" altLang="zh-CN" sz="1400" dirty="0" smtClean="0">
                          <a:latin typeface="Cambria Math" panose="02040503050406030204" pitchFamily="18" charset="0"/>
                          <a:ea typeface="Cambria Math" panose="02040503050406030204" pitchFamily="18" charset="0"/>
                        </a:rPr>
                        <a:t>=data ∧ CtrlMuxn.1=0 ∧ ... ∧ </a:t>
                      </a:r>
                      <a:r>
                        <a:rPr lang="en-US" altLang="zh-CN" sz="1400" dirty="0" err="1" smtClean="0">
                          <a:latin typeface="Cambria Math" panose="02040503050406030204" pitchFamily="18" charset="0"/>
                          <a:ea typeface="Cambria Math" panose="02040503050406030204" pitchFamily="18" charset="0"/>
                        </a:rPr>
                        <a:t>CtrlMuxn.k</a:t>
                      </a:r>
                      <a:r>
                        <a:rPr lang="en-US" altLang="zh-CN" sz="1400" dirty="0" smtClean="0">
                          <a:latin typeface="Cambria Math" panose="02040503050406030204" pitchFamily="18" charset="0"/>
                          <a:ea typeface="Cambria Math" panose="02040503050406030204" pitchFamily="18" charset="0"/>
                        </a:rPr>
                        <a:t>=1 ∧ ... ∧ </a:t>
                      </a:r>
                      <a:r>
                        <a:rPr lang="en-US" altLang="zh-CN" sz="1400" dirty="0" err="1" smtClean="0">
                          <a:latin typeface="Cambria Math" panose="02040503050406030204" pitchFamily="18" charset="0"/>
                          <a:ea typeface="Cambria Math" panose="02040503050406030204" pitchFamily="18" charset="0"/>
                        </a:rPr>
                        <a:t>CtrlMuxn.m</a:t>
                      </a:r>
                      <a:r>
                        <a:rPr lang="en-US" altLang="zh-CN" sz="1400" dirty="0" smtClean="0">
                          <a:latin typeface="Cambria Math" panose="02040503050406030204" pitchFamily="18" charset="0"/>
                          <a:ea typeface="Cambria Math" panose="02040503050406030204" pitchFamily="18" charset="0"/>
                        </a:rPr>
                        <a:t>=0 → </a:t>
                      </a:r>
                      <a:r>
                        <a:rPr lang="en-US" altLang="zh-CN" sz="1400" dirty="0" err="1" smtClean="0">
                          <a:latin typeface="Cambria Math" panose="02040503050406030204" pitchFamily="18" charset="0"/>
                          <a:ea typeface="Cambria Math" panose="02040503050406030204" pitchFamily="18" charset="0"/>
                        </a:rPr>
                        <a:t>Muxn.Out</a:t>
                      </a:r>
                      <a:r>
                        <a:rPr lang="en-US" altLang="zh-CN" sz="1400" dirty="0" smtClean="0">
                          <a:latin typeface="Cambria Math" panose="02040503050406030204" pitchFamily="18" charset="0"/>
                          <a:ea typeface="Cambria Math" panose="02040503050406030204" pitchFamily="18" charset="0"/>
                        </a:rPr>
                        <a:t>=data</a:t>
                      </a:r>
                    </a:p>
                  </a:txBody>
                  <a:tcPr marL="76873" marR="76873" marT="38445" marB="38445">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26464">
                <a:tc rowSpan="3">
                  <a:txBody>
                    <a:bodyPr/>
                    <a:lstStyle/>
                    <a:p>
                      <a:pPr>
                        <a:lnSpc>
                          <a:spcPct val="150000"/>
                        </a:lnSpc>
                      </a:pPr>
                      <a:r>
                        <a:rPr lang="zh-CN" altLang="en-US" sz="1400" dirty="0" smtClean="0">
                          <a:latin typeface="华文仿宋" panose="02010600040101010101" pitchFamily="2" charset="-122"/>
                          <a:ea typeface="华文仿宋" panose="02010600040101010101" pitchFamily="2" charset="-122"/>
                        </a:rPr>
                        <a:t>寄存器公理</a:t>
                      </a:r>
                      <a:endParaRPr lang="zh-CN" altLang="en-US" sz="1400" dirty="0">
                        <a:latin typeface="华文仿宋" panose="02010600040101010101" pitchFamily="2" charset="-122"/>
                        <a:ea typeface="华文仿宋" panose="02010600040101010101" pitchFamily="2" charset="-122"/>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u="sng" kern="12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[R]</a:t>
                      </a:r>
                      <a:r>
                        <a:rPr lang="en-US" altLang="zh-CN" sz="1400" u="none" kern="12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=data </a:t>
                      </a:r>
                      <a:r>
                        <a:rPr lang="en-US" altLang="zh-CN" sz="1400" kern="12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400" kern="12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R.Out</a:t>
                      </a:r>
                      <a:r>
                        <a:rPr lang="en-US" altLang="zh-CN" sz="1400" kern="12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=data</a:t>
                      </a:r>
                      <a:endParaRPr lang="zh-CN" altLang="en-US" sz="1400" kern="1200" dirty="0" smtClean="0">
                        <a:ln>
                          <a:noFill/>
                        </a:ln>
                        <a:solidFill>
                          <a:schemeClr val="tx1"/>
                        </a:solidFill>
                        <a:effectLst/>
                        <a:latin typeface="Cambria Math" panose="02040503050406030204" pitchFamily="18" charset="0"/>
                        <a:ea typeface="华文仿宋"/>
                        <a:cs typeface="Times New Roman" panose="02020603050405020304" pitchFamily="18" charset="0"/>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87371">
                <a:tc vMerge="1">
                  <a:txBody>
                    <a:bodyPr/>
                    <a:lstStyle/>
                    <a:p>
                      <a:pPr marL="0" algn="l" defTabSz="914400" rtl="0" eaLnBrk="1" latinLnBrk="0" hangingPunct="1">
                        <a:lnSpc>
                          <a:spcPct val="150000"/>
                        </a:lnSpc>
                      </a:pPr>
                      <a:endParaRPr lang="zh-CN" altLang="en-US" sz="1400" b="0" kern="1200" dirty="0">
                        <a:solidFill>
                          <a:schemeClr val="tx1"/>
                        </a:solidFill>
                        <a:latin typeface="华文仿宋" panose="02010600040101010101" pitchFamily="2" charset="-122"/>
                        <a:ea typeface="华文仿宋" panose="02010600040101010101" pitchFamily="2" charset="-122"/>
                        <a:cs typeface="+mn-cs"/>
                      </a:endParaRP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pt-BR" altLang="zh-CN" sz="1400" u="sng" dirty="0" smtClean="0">
                          <a:latin typeface="Cambria Math" panose="02040503050406030204" pitchFamily="18" charset="0"/>
                          <a:ea typeface="Cambria Math" panose="02040503050406030204" pitchFamily="18" charset="0"/>
                        </a:rPr>
                        <a:t>[R]</a:t>
                      </a:r>
                      <a:r>
                        <a:rPr lang="pt-BR" altLang="zh-CN" sz="1400" dirty="0" smtClean="0">
                          <a:latin typeface="Cambria Math" panose="02040503050406030204" pitchFamily="18" charset="0"/>
                          <a:ea typeface="Cambria Math" panose="02040503050406030204" pitchFamily="18" charset="0"/>
                        </a:rPr>
                        <a:t>=data ∧ CtrlR=0 → [R]=data</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187371">
                <a:tc vMerge="1">
                  <a:txBody>
                    <a:bodyPr/>
                    <a:lstStyle/>
                    <a:p>
                      <a:endParaRPr lang="zh-CN" altLang="en-US"/>
                    </a:p>
                  </a:txBody>
                  <a:tcPr/>
                </a:tc>
                <a:tc>
                  <a:txBody>
                    <a:bodyPr/>
                    <a:lstStyle/>
                    <a:p>
                      <a:pPr>
                        <a:lnSpc>
                          <a:spcPct val="150000"/>
                        </a:lnSpc>
                      </a:pPr>
                      <a:r>
                        <a:rPr lang="pt-BR" altLang="zh-CN" sz="1400" dirty="0" smtClean="0">
                          <a:latin typeface="Cambria Math" panose="02040503050406030204" pitchFamily="18" charset="0"/>
                          <a:ea typeface="Cambria Math" panose="02040503050406030204" pitchFamily="18" charset="0"/>
                        </a:rPr>
                        <a:t>R.In=data ∧ CtrlR=1 → [R]=data</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r>
              <a:tr h="264764">
                <a:tc rowSpan="2">
                  <a:txBody>
                    <a:bodyPr/>
                    <a:lstStyle/>
                    <a:p>
                      <a:pPr marL="0" algn="l" defTabSz="914400" rtl="0" eaLnBrk="1" latinLnBrk="0" hangingPunct="1">
                        <a:lnSpc>
                          <a:spcPct val="150000"/>
                        </a:lnSpc>
                      </a:pPr>
                      <a:r>
                        <a:rPr lang="zh-CN" altLang="en-US" sz="1400" b="0" kern="1200" dirty="0" smtClean="0">
                          <a:solidFill>
                            <a:schemeClr val="tx1"/>
                          </a:solidFill>
                          <a:latin typeface="华文仿宋" panose="02010600040101010101" pitchFamily="2" charset="-122"/>
                          <a:ea typeface="华文仿宋" panose="02010600040101010101" pitchFamily="2" charset="-122"/>
                          <a:cs typeface="+mn-cs"/>
                        </a:rPr>
                        <a:t>通用寄存器公理</a:t>
                      </a:r>
                      <a:endParaRPr lang="zh-CN" altLang="en-US" sz="1400" b="0" kern="1200" dirty="0">
                        <a:solidFill>
                          <a:schemeClr val="tx1"/>
                        </a:solidFill>
                        <a:latin typeface="华文仿宋" panose="02010600040101010101" pitchFamily="2" charset="-122"/>
                        <a:ea typeface="华文仿宋" panose="02010600040101010101" pitchFamily="2" charset="-122"/>
                        <a:cs typeface="+mn-cs"/>
                      </a:endParaRP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altLang="zh-CN" sz="1400" u="sng" dirty="0" smtClean="0">
                          <a:latin typeface="Cambria Math" panose="02040503050406030204" pitchFamily="18" charset="0"/>
                          <a:ea typeface="Cambria Math" panose="02040503050406030204" pitchFamily="18" charset="0"/>
                        </a:rPr>
                        <a:t>GPR[</a:t>
                      </a:r>
                      <a:r>
                        <a:rPr lang="en-US" altLang="zh-CN" sz="1400" u="sng" dirty="0" err="1" smtClean="0">
                          <a:latin typeface="Cambria Math" panose="02040503050406030204" pitchFamily="18" charset="0"/>
                          <a:ea typeface="Cambria Math" panose="02040503050406030204" pitchFamily="18" charset="0"/>
                        </a:rPr>
                        <a:t>addr</a:t>
                      </a:r>
                      <a:r>
                        <a:rPr lang="en-US" altLang="zh-CN" sz="1400" u="sng" dirty="0" smtClean="0">
                          <a:latin typeface="Cambria Math" panose="02040503050406030204" pitchFamily="18" charset="0"/>
                          <a:ea typeface="Cambria Math" panose="02040503050406030204" pitchFamily="18" charset="0"/>
                        </a:rPr>
                        <a:t>]</a:t>
                      </a:r>
                      <a:r>
                        <a:rPr lang="en-US" altLang="zh-CN" sz="1400" dirty="0" smtClean="0">
                          <a:latin typeface="Cambria Math" panose="02040503050406030204" pitchFamily="18" charset="0"/>
                          <a:ea typeface="Cambria Math" panose="02040503050406030204" pitchFamily="18" charset="0"/>
                        </a:rPr>
                        <a:t>=data ∧ GPR.RReg1=</a:t>
                      </a:r>
                      <a:r>
                        <a:rPr lang="en-US" altLang="zh-CN" sz="1400" dirty="0" err="1" smtClean="0">
                          <a:latin typeface="Cambria Math" panose="02040503050406030204" pitchFamily="18" charset="0"/>
                          <a:ea typeface="Cambria Math" panose="02040503050406030204" pitchFamily="18" charset="0"/>
                        </a:rPr>
                        <a:t>addr</a:t>
                      </a:r>
                      <a:r>
                        <a:rPr lang="en-US" altLang="zh-CN" sz="1400" dirty="0" smtClean="0">
                          <a:latin typeface="Cambria Math" panose="02040503050406030204" pitchFamily="18" charset="0"/>
                          <a:ea typeface="Cambria Math" panose="02040503050406030204" pitchFamily="18" charset="0"/>
                        </a:rPr>
                        <a:t> → GPR.RData1=data</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r>
              <a:tr h="264764">
                <a:tc vMerge="1">
                  <a:txBody>
                    <a:bodyPr/>
                    <a:lstStyle/>
                    <a:p>
                      <a:pPr marL="0" algn="l" defTabSz="914400" rtl="0" eaLnBrk="1" latinLnBrk="0" hangingPunct="1">
                        <a:lnSpc>
                          <a:spcPct val="150000"/>
                        </a:lnSpc>
                      </a:pPr>
                      <a:endParaRPr lang="zh-CN" altLang="en-US" sz="1400" b="0" kern="1200" dirty="0">
                        <a:solidFill>
                          <a:schemeClr val="tx1"/>
                        </a:solidFill>
                        <a:latin typeface="华文仿宋" panose="02010600040101010101" pitchFamily="2" charset="-122"/>
                        <a:ea typeface="华文仿宋" panose="02010600040101010101" pitchFamily="2" charset="-122"/>
                        <a:cs typeface="+mn-cs"/>
                      </a:endParaRP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altLang="zh-CN" sz="1400" dirty="0" err="1" smtClean="0">
                          <a:latin typeface="Cambria Math" panose="02040503050406030204" pitchFamily="18" charset="0"/>
                          <a:ea typeface="Cambria Math" panose="02040503050406030204" pitchFamily="18" charset="0"/>
                        </a:rPr>
                        <a:t>GPR.WReg</a:t>
                      </a:r>
                      <a:r>
                        <a:rPr lang="en-US" altLang="zh-CN" sz="1400" dirty="0" smtClean="0">
                          <a:latin typeface="Cambria Math" panose="02040503050406030204" pitchFamily="18" charset="0"/>
                          <a:ea typeface="Cambria Math" panose="02040503050406030204" pitchFamily="18" charset="0"/>
                        </a:rPr>
                        <a:t>=</a:t>
                      </a:r>
                      <a:r>
                        <a:rPr lang="en-US" altLang="zh-CN" sz="1400" dirty="0" err="1" smtClean="0">
                          <a:latin typeface="Cambria Math" panose="02040503050406030204" pitchFamily="18" charset="0"/>
                          <a:ea typeface="Cambria Math" panose="02040503050406030204" pitchFamily="18" charset="0"/>
                        </a:rPr>
                        <a:t>addr</a:t>
                      </a:r>
                      <a:r>
                        <a:rPr lang="en-US" altLang="zh-CN" sz="1400" dirty="0" smtClean="0">
                          <a:latin typeface="Cambria Math" panose="02040503050406030204" pitchFamily="18" charset="0"/>
                          <a:ea typeface="Cambria Math" panose="02040503050406030204" pitchFamily="18" charset="0"/>
                        </a:rPr>
                        <a:t> ∧ </a:t>
                      </a:r>
                      <a:r>
                        <a:rPr lang="en-US" altLang="zh-CN" sz="1400" dirty="0" err="1" smtClean="0">
                          <a:latin typeface="Cambria Math" panose="02040503050406030204" pitchFamily="18" charset="0"/>
                          <a:ea typeface="Cambria Math" panose="02040503050406030204" pitchFamily="18" charset="0"/>
                        </a:rPr>
                        <a:t>GPR.WData</a:t>
                      </a:r>
                      <a:r>
                        <a:rPr lang="en-US" altLang="zh-CN" sz="1400" dirty="0" smtClean="0">
                          <a:latin typeface="Cambria Math" panose="02040503050406030204" pitchFamily="18" charset="0"/>
                          <a:ea typeface="Cambria Math" panose="02040503050406030204" pitchFamily="18" charset="0"/>
                        </a:rPr>
                        <a:t>=data ∧ </a:t>
                      </a:r>
                      <a:r>
                        <a:rPr lang="en-US" altLang="zh-CN" sz="1400" dirty="0" err="1" smtClean="0">
                          <a:latin typeface="Cambria Math" panose="02040503050406030204" pitchFamily="18" charset="0"/>
                          <a:ea typeface="Cambria Math" panose="02040503050406030204" pitchFamily="18" charset="0"/>
                        </a:rPr>
                        <a:t>CtrlGPR</a:t>
                      </a:r>
                      <a:r>
                        <a:rPr lang="en-US" altLang="zh-CN" sz="1400" dirty="0" smtClean="0">
                          <a:latin typeface="Cambria Math" panose="02040503050406030204" pitchFamily="18" charset="0"/>
                          <a:ea typeface="Cambria Math" panose="02040503050406030204" pitchFamily="18" charset="0"/>
                        </a:rPr>
                        <a:t>=1 → GPR[</a:t>
                      </a:r>
                      <a:r>
                        <a:rPr lang="en-US" altLang="zh-CN" sz="1400" dirty="0" err="1" smtClean="0">
                          <a:latin typeface="Cambria Math" panose="02040503050406030204" pitchFamily="18" charset="0"/>
                          <a:ea typeface="Cambria Math" panose="02040503050406030204" pitchFamily="18" charset="0"/>
                        </a:rPr>
                        <a:t>addr</a:t>
                      </a:r>
                      <a:r>
                        <a:rPr lang="en-US" altLang="zh-CN" sz="1400" dirty="0" smtClean="0">
                          <a:latin typeface="Cambria Math" panose="02040503050406030204" pitchFamily="18" charset="0"/>
                          <a:ea typeface="Cambria Math" panose="02040503050406030204" pitchFamily="18" charset="0"/>
                        </a:rPr>
                        <a:t>]=data</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r>
              <a:tr h="502367">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a:lnSpc>
                          <a:spcPct val="150000"/>
                        </a:lnSpc>
                      </a:pPr>
                      <a:r>
                        <a:rPr lang="zh-CN" altLang="en-US" sz="1400" b="0" dirty="0" smtClean="0">
                          <a:latin typeface="华文仿宋" panose="02010600040101010101" pitchFamily="2" charset="-122"/>
                          <a:ea typeface="华文仿宋" panose="02010600040101010101" pitchFamily="2" charset="-122"/>
                        </a:rPr>
                        <a:t>算数逻辑运算单元公理</a:t>
                      </a:r>
                      <a:endParaRPr lang="en-US" altLang="zh-CN" sz="1400" b="0" dirty="0" smtClean="0">
                        <a:latin typeface="华文仿宋" panose="02010600040101010101" pitchFamily="2" charset="-122"/>
                        <a:ea typeface="华文仿宋" panose="02010600040101010101" pitchFamily="2" charset="-122"/>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marL="0" algn="l" defTabSz="914400" rtl="0" eaLnBrk="1" latinLnBrk="0" hangingPunct="1">
                        <a:lnSpc>
                          <a:spcPct val="150000"/>
                        </a:lnSpc>
                      </a:pP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ALU.A=a ∧ ALU.B=b ∧ </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ALU.Func</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 </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alu_add</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 </a:t>
                      </a:r>
                    </a:p>
                    <a:p>
                      <a:pPr marL="0" algn="l" defTabSz="914400" rtl="0" eaLnBrk="1" latinLnBrk="0" hangingPunct="1">
                        <a:lnSpc>
                          <a:spcPct val="150000"/>
                        </a:lnSpc>
                      </a:pP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ALU.Out</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 ALU.CA=Carry(</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 ALU.OV=</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OverFlow</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 ALU.CMP={(</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)&lt;0, (</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)&gt;0, (</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)=0}</a:t>
                      </a: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19078814"/>
              </p:ext>
            </p:extLst>
          </p:nvPr>
        </p:nvGraphicFramePr>
        <p:xfrm>
          <a:off x="2097855" y="1515989"/>
          <a:ext cx="6801069" cy="4397525"/>
        </p:xfrm>
        <a:graphic>
          <a:graphicData uri="http://schemas.openxmlformats.org/drawingml/2006/table">
            <a:tbl>
              <a:tblPr firstRow="1" bandRow="1" bandCol="1"/>
              <a:tblGrid>
                <a:gridCol w="1496287">
                  <a:extLst>
                    <a:ext uri="{9D8B030D-6E8A-4147-A177-3AD203B41FA5}">
                      <a16:colId xmlns:a16="http://schemas.microsoft.com/office/drawing/2014/main" xmlns="" val="20000"/>
                    </a:ext>
                  </a:extLst>
                </a:gridCol>
                <a:gridCol w="5304782">
                  <a:extLst>
                    <a:ext uri="{9D8B030D-6E8A-4147-A177-3AD203B41FA5}">
                      <a16:colId xmlns:a16="http://schemas.microsoft.com/office/drawing/2014/main" xmlns="" val="20001"/>
                    </a:ext>
                  </a:extLst>
                </a:gridCol>
              </a:tblGrid>
              <a:tr h="227258">
                <a:tc>
                  <a:txBody>
                    <a:bodyPr/>
                    <a:lstStyle>
                      <a:lvl1pPr marL="0" algn="l" defTabSz="914400" rtl="0" eaLnBrk="1" latinLnBrk="0" hangingPunct="1">
                        <a:defRPr sz="1800" b="1" kern="1200">
                          <a:solidFill>
                            <a:schemeClr val="bg1"/>
                          </a:solidFill>
                          <a:latin typeface="华文仿宋"/>
                          <a:ea typeface="华文仿宋"/>
                        </a:defRPr>
                      </a:lvl1pPr>
                      <a:lvl2pPr marL="457200" algn="l" defTabSz="914400" rtl="0" eaLnBrk="1" latinLnBrk="0" hangingPunct="1">
                        <a:defRPr sz="1800" b="1" kern="1200">
                          <a:solidFill>
                            <a:schemeClr val="bg1"/>
                          </a:solidFill>
                          <a:latin typeface="华文仿宋"/>
                          <a:ea typeface="华文仿宋"/>
                        </a:defRPr>
                      </a:lvl2pPr>
                      <a:lvl3pPr marL="914400" algn="l" defTabSz="914400" rtl="0" eaLnBrk="1" latinLnBrk="0" hangingPunct="1">
                        <a:defRPr sz="1800" b="1" kern="1200">
                          <a:solidFill>
                            <a:schemeClr val="bg1"/>
                          </a:solidFill>
                          <a:latin typeface="华文仿宋"/>
                          <a:ea typeface="华文仿宋"/>
                        </a:defRPr>
                      </a:lvl3pPr>
                      <a:lvl4pPr marL="1371600" algn="l" defTabSz="914400" rtl="0" eaLnBrk="1" latinLnBrk="0" hangingPunct="1">
                        <a:defRPr sz="1800" b="1" kern="1200">
                          <a:solidFill>
                            <a:schemeClr val="bg1"/>
                          </a:solidFill>
                          <a:latin typeface="华文仿宋"/>
                          <a:ea typeface="华文仿宋"/>
                        </a:defRPr>
                      </a:lvl4pPr>
                      <a:lvl5pPr marL="1828800" algn="l" defTabSz="914400" rtl="0" eaLnBrk="1" latinLnBrk="0" hangingPunct="1">
                        <a:defRPr sz="1800" b="1" kern="1200">
                          <a:solidFill>
                            <a:schemeClr val="bg1"/>
                          </a:solidFill>
                          <a:latin typeface="华文仿宋"/>
                          <a:ea typeface="华文仿宋"/>
                        </a:defRPr>
                      </a:lvl5pPr>
                      <a:lvl6pPr marL="2286000" algn="l" defTabSz="914400" rtl="0" eaLnBrk="1" latinLnBrk="0" hangingPunct="1">
                        <a:defRPr sz="1800" b="1" kern="1200">
                          <a:solidFill>
                            <a:schemeClr val="bg1"/>
                          </a:solidFill>
                          <a:latin typeface="华文仿宋"/>
                          <a:ea typeface="华文仿宋"/>
                        </a:defRPr>
                      </a:lvl6pPr>
                      <a:lvl7pPr marL="2743200" algn="l" defTabSz="914400" rtl="0" eaLnBrk="1" latinLnBrk="0" hangingPunct="1">
                        <a:defRPr sz="1800" b="1" kern="1200">
                          <a:solidFill>
                            <a:schemeClr val="bg1"/>
                          </a:solidFill>
                          <a:latin typeface="华文仿宋"/>
                          <a:ea typeface="华文仿宋"/>
                        </a:defRPr>
                      </a:lvl7pPr>
                      <a:lvl8pPr marL="3200400" algn="l" defTabSz="914400" rtl="0" eaLnBrk="1" latinLnBrk="0" hangingPunct="1">
                        <a:defRPr sz="1800" b="1" kern="1200">
                          <a:solidFill>
                            <a:schemeClr val="bg1"/>
                          </a:solidFill>
                          <a:latin typeface="华文仿宋"/>
                          <a:ea typeface="华文仿宋"/>
                        </a:defRPr>
                      </a:lvl8pPr>
                      <a:lvl9pPr marL="3657600" algn="l" defTabSz="914400" rtl="0" eaLnBrk="1" latinLnBrk="0" hangingPunct="1">
                        <a:defRPr sz="1800" b="1" kern="1200">
                          <a:solidFill>
                            <a:schemeClr val="bg1"/>
                          </a:solidFill>
                          <a:latin typeface="华文仿宋"/>
                          <a:ea typeface="华文仿宋"/>
                        </a:defRPr>
                      </a:lvl9pPr>
                    </a:lstStyle>
                    <a:p>
                      <a:pPr algn="ctr">
                        <a:lnSpc>
                          <a:spcPct val="150000"/>
                        </a:lnSpc>
                      </a:pPr>
                      <a:r>
                        <a:rPr lang="zh-CN" altLang="en-US" sz="1400" b="1" dirty="0" smtClean="0"/>
                        <a:t>名称</a:t>
                      </a:r>
                      <a:endParaRPr lang="zh-CN" altLang="en-US" sz="1400" b="1" dirty="0"/>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华文仿宋"/>
                          <a:ea typeface="华文仿宋"/>
                        </a:defRPr>
                      </a:lvl1pPr>
                      <a:lvl2pPr marL="457200" algn="l" defTabSz="914400" rtl="0" eaLnBrk="1" latinLnBrk="0" hangingPunct="1">
                        <a:defRPr sz="1800" b="1" kern="1200">
                          <a:solidFill>
                            <a:schemeClr val="bg1"/>
                          </a:solidFill>
                          <a:latin typeface="华文仿宋"/>
                          <a:ea typeface="华文仿宋"/>
                        </a:defRPr>
                      </a:lvl2pPr>
                      <a:lvl3pPr marL="914400" algn="l" defTabSz="914400" rtl="0" eaLnBrk="1" latinLnBrk="0" hangingPunct="1">
                        <a:defRPr sz="1800" b="1" kern="1200">
                          <a:solidFill>
                            <a:schemeClr val="bg1"/>
                          </a:solidFill>
                          <a:latin typeface="华文仿宋"/>
                          <a:ea typeface="华文仿宋"/>
                        </a:defRPr>
                      </a:lvl3pPr>
                      <a:lvl4pPr marL="1371600" algn="l" defTabSz="914400" rtl="0" eaLnBrk="1" latinLnBrk="0" hangingPunct="1">
                        <a:defRPr sz="1800" b="1" kern="1200">
                          <a:solidFill>
                            <a:schemeClr val="bg1"/>
                          </a:solidFill>
                          <a:latin typeface="华文仿宋"/>
                          <a:ea typeface="华文仿宋"/>
                        </a:defRPr>
                      </a:lvl4pPr>
                      <a:lvl5pPr marL="1828800" algn="l" defTabSz="914400" rtl="0" eaLnBrk="1" latinLnBrk="0" hangingPunct="1">
                        <a:defRPr sz="1800" b="1" kern="1200">
                          <a:solidFill>
                            <a:schemeClr val="bg1"/>
                          </a:solidFill>
                          <a:latin typeface="华文仿宋"/>
                          <a:ea typeface="华文仿宋"/>
                        </a:defRPr>
                      </a:lvl5pPr>
                      <a:lvl6pPr marL="2286000" algn="l" defTabSz="914400" rtl="0" eaLnBrk="1" latinLnBrk="0" hangingPunct="1">
                        <a:defRPr sz="1800" b="1" kern="1200">
                          <a:solidFill>
                            <a:schemeClr val="bg1"/>
                          </a:solidFill>
                          <a:latin typeface="华文仿宋"/>
                          <a:ea typeface="华文仿宋"/>
                        </a:defRPr>
                      </a:lvl6pPr>
                      <a:lvl7pPr marL="2743200" algn="l" defTabSz="914400" rtl="0" eaLnBrk="1" latinLnBrk="0" hangingPunct="1">
                        <a:defRPr sz="1800" b="1" kern="1200">
                          <a:solidFill>
                            <a:schemeClr val="bg1"/>
                          </a:solidFill>
                          <a:latin typeface="华文仿宋"/>
                          <a:ea typeface="华文仿宋"/>
                        </a:defRPr>
                      </a:lvl7pPr>
                      <a:lvl8pPr marL="3200400" algn="l" defTabSz="914400" rtl="0" eaLnBrk="1" latinLnBrk="0" hangingPunct="1">
                        <a:defRPr sz="1800" b="1" kern="1200">
                          <a:solidFill>
                            <a:schemeClr val="bg1"/>
                          </a:solidFill>
                          <a:latin typeface="华文仿宋"/>
                          <a:ea typeface="华文仿宋"/>
                        </a:defRPr>
                      </a:lvl8pPr>
                      <a:lvl9pPr marL="3657600" algn="l" defTabSz="914400" rtl="0" eaLnBrk="1" latinLnBrk="0" hangingPunct="1">
                        <a:defRPr sz="1800" b="1" kern="1200">
                          <a:solidFill>
                            <a:schemeClr val="bg1"/>
                          </a:solidFill>
                          <a:latin typeface="华文仿宋"/>
                          <a:ea typeface="华文仿宋"/>
                        </a:defRPr>
                      </a:lvl9pPr>
                    </a:lstStyle>
                    <a:p>
                      <a:pPr algn="ctr">
                        <a:lnSpc>
                          <a:spcPct val="150000"/>
                        </a:lnSpc>
                      </a:pPr>
                      <a:r>
                        <a:rPr lang="zh-CN" altLang="en-US" sz="1400" b="1" dirty="0" smtClean="0"/>
                        <a:t>定理</a:t>
                      </a:r>
                      <a:endParaRPr lang="zh-CN" altLang="en-US" sz="1400" b="1" dirty="0"/>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27258">
                <a:tc>
                  <a:txBody>
                    <a:bodyPr/>
                    <a:lstStyle/>
                    <a:p>
                      <a:pPr>
                        <a:lnSpc>
                          <a:spcPct val="150000"/>
                        </a:lnSpc>
                      </a:pPr>
                      <a:r>
                        <a:rPr lang="zh-CN" altLang="en-US" sz="1400" dirty="0" smtClean="0">
                          <a:latin typeface="华文仿宋" panose="02010600040101010101" pitchFamily="2" charset="-122"/>
                          <a:ea typeface="华文仿宋" panose="02010600040101010101" pitchFamily="2" charset="-122"/>
                        </a:rPr>
                        <a:t>通路</a:t>
                      </a:r>
                      <a:endParaRPr lang="zh-CN" altLang="en-US" sz="1400" dirty="0">
                        <a:latin typeface="华文仿宋" panose="02010600040101010101" pitchFamily="2" charset="-122"/>
                        <a:ea typeface="华文仿宋" panose="02010600040101010101" pitchFamily="2" charset="-122"/>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altLang="zh-CN" sz="1400" dirty="0" smtClean="0">
                          <a:latin typeface="Cambria Math" panose="02040503050406030204" pitchFamily="18" charset="0"/>
                          <a:ea typeface="Cambria Math" panose="02040503050406030204" pitchFamily="18" charset="0"/>
                        </a:rPr>
                        <a:t>P1=data, P1=&gt;P2 ├ P2=data</a:t>
                      </a:r>
                    </a:p>
                  </a:txBody>
                  <a:tcPr marL="76873" marR="76873" marT="38445" marB="38445">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8272">
                <a:tc>
                  <a:txBody>
                    <a:bodyPr/>
                    <a:lstStyle/>
                    <a:p>
                      <a:pPr>
                        <a:lnSpc>
                          <a:spcPct val="150000"/>
                        </a:lnSpc>
                      </a:pPr>
                      <a:r>
                        <a:rPr lang="zh-CN" altLang="en-US" sz="1400" dirty="0" smtClean="0">
                          <a:latin typeface="华文仿宋" panose="02010600040101010101" pitchFamily="2" charset="-122"/>
                          <a:ea typeface="华文仿宋" panose="02010600040101010101" pitchFamily="2" charset="-122"/>
                        </a:rPr>
                        <a:t>多路选择器</a:t>
                      </a:r>
                      <a:endParaRPr lang="zh-CN" altLang="en-US" sz="1400" dirty="0">
                        <a:latin typeface="华文仿宋" panose="02010600040101010101" pitchFamily="2" charset="-122"/>
                        <a:ea typeface="华文仿宋" panose="02010600040101010101" pitchFamily="2" charset="-122"/>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c>
                  <a:txBody>
                    <a:bodyPr/>
                    <a:lstStyle/>
                    <a:p>
                      <a:pPr>
                        <a:lnSpc>
                          <a:spcPct val="150000"/>
                        </a:lnSpc>
                      </a:pPr>
                      <a:r>
                        <a:rPr lang="en-US" altLang="zh-CN" sz="1400" dirty="0" err="1" smtClean="0">
                          <a:latin typeface="Cambria Math" panose="02040503050406030204" pitchFamily="18" charset="0"/>
                          <a:ea typeface="Cambria Math" panose="02040503050406030204" pitchFamily="18" charset="0"/>
                        </a:rPr>
                        <a:t>Muxn.k</a:t>
                      </a:r>
                      <a:r>
                        <a:rPr lang="en-US" altLang="zh-CN" sz="1400" dirty="0" smtClean="0">
                          <a:latin typeface="Cambria Math" panose="02040503050406030204" pitchFamily="18" charset="0"/>
                          <a:ea typeface="Cambria Math" panose="02040503050406030204" pitchFamily="18" charset="0"/>
                        </a:rPr>
                        <a:t>=data, CtrlMuxn.0=0, ..., </a:t>
                      </a:r>
                      <a:r>
                        <a:rPr lang="en-US" altLang="zh-CN" sz="1400" dirty="0" err="1" smtClean="0">
                          <a:latin typeface="Cambria Math" panose="02040503050406030204" pitchFamily="18" charset="0"/>
                          <a:ea typeface="Cambria Math" panose="02040503050406030204" pitchFamily="18" charset="0"/>
                        </a:rPr>
                        <a:t>CtrlMuxn.k</a:t>
                      </a:r>
                      <a:r>
                        <a:rPr lang="en-US" altLang="zh-CN" sz="1400" dirty="0" smtClean="0">
                          <a:latin typeface="Cambria Math" panose="02040503050406030204" pitchFamily="18" charset="0"/>
                          <a:ea typeface="Cambria Math" panose="02040503050406030204" pitchFamily="18" charset="0"/>
                        </a:rPr>
                        <a:t>=1, ..., </a:t>
                      </a:r>
                      <a:r>
                        <a:rPr lang="en-US" altLang="zh-CN" sz="1400" dirty="0" err="1" smtClean="0">
                          <a:latin typeface="Cambria Math" panose="02040503050406030204" pitchFamily="18" charset="0"/>
                          <a:ea typeface="Cambria Math" panose="02040503050406030204" pitchFamily="18" charset="0"/>
                        </a:rPr>
                        <a:t>CtrlMuxn.m</a:t>
                      </a:r>
                      <a:r>
                        <a:rPr lang="en-US" altLang="zh-CN" sz="1400" dirty="0" smtClean="0">
                          <a:latin typeface="Cambria Math" panose="02040503050406030204" pitchFamily="18" charset="0"/>
                          <a:ea typeface="Cambria Math" panose="02040503050406030204" pitchFamily="18" charset="0"/>
                        </a:rPr>
                        <a:t>=0 ├ </a:t>
                      </a:r>
                      <a:r>
                        <a:rPr lang="en-US" altLang="zh-CN" sz="1400" dirty="0" err="1" smtClean="0">
                          <a:latin typeface="Cambria Math" panose="02040503050406030204" pitchFamily="18" charset="0"/>
                          <a:ea typeface="Cambria Math" panose="02040503050406030204" pitchFamily="18" charset="0"/>
                        </a:rPr>
                        <a:t>Muxn.Out</a:t>
                      </a:r>
                      <a:r>
                        <a:rPr lang="en-US" altLang="zh-CN" sz="1400" dirty="0" smtClean="0">
                          <a:latin typeface="Cambria Math" panose="02040503050406030204" pitchFamily="18" charset="0"/>
                          <a:ea typeface="Cambria Math" panose="02040503050406030204" pitchFamily="18" charset="0"/>
                        </a:rPr>
                        <a:t>=data</a:t>
                      </a:r>
                    </a:p>
                  </a:txBody>
                  <a:tcPr marL="76873" marR="76873" marT="38445" marB="38445">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69249">
                <a:tc>
                  <a:txBody>
                    <a:bodyPr/>
                    <a:lstStyle/>
                    <a:p>
                      <a:pPr>
                        <a:lnSpc>
                          <a:spcPct val="150000"/>
                        </a:lnSpc>
                      </a:pPr>
                      <a:r>
                        <a:rPr lang="zh-CN" altLang="en-US" sz="1400" dirty="0" smtClean="0">
                          <a:latin typeface="华文仿宋" panose="02010600040101010101" pitchFamily="2" charset="-122"/>
                          <a:ea typeface="华文仿宋" panose="02010600040101010101" pitchFamily="2" charset="-122"/>
                        </a:rPr>
                        <a:t>寄存器输出</a:t>
                      </a:r>
                      <a:endParaRPr lang="zh-CN" altLang="en-US" sz="1400" dirty="0">
                        <a:latin typeface="华文仿宋" panose="02010600040101010101" pitchFamily="2" charset="-122"/>
                        <a:ea typeface="华文仿宋" panose="02010600040101010101" pitchFamily="2" charset="-122"/>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u="sng" kern="12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[R]</a:t>
                      </a:r>
                      <a:r>
                        <a:rPr lang="en-US" altLang="zh-CN" sz="1400" u="none" kern="12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=data </a:t>
                      </a:r>
                      <a:r>
                        <a:rPr lang="en-US" altLang="zh-CN" sz="1400" dirty="0" smtClean="0">
                          <a:latin typeface="Cambria Math" panose="02040503050406030204" pitchFamily="18" charset="0"/>
                          <a:ea typeface="Cambria Math" panose="02040503050406030204" pitchFamily="18" charset="0"/>
                        </a:rPr>
                        <a:t>├</a:t>
                      </a:r>
                      <a:r>
                        <a:rPr lang="en-US" altLang="zh-CN" sz="1400" kern="12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400" kern="12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R.Out</a:t>
                      </a:r>
                      <a:r>
                        <a:rPr lang="en-US" altLang="zh-CN" sz="1400" kern="12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=data</a:t>
                      </a:r>
                      <a:endParaRPr lang="zh-CN" altLang="en-US" sz="1400" kern="1200" dirty="0" smtClean="0">
                        <a:ln>
                          <a:noFill/>
                        </a:ln>
                        <a:solidFill>
                          <a:schemeClr val="tx1"/>
                        </a:solidFill>
                        <a:effectLst/>
                        <a:latin typeface="Cambria Math" panose="02040503050406030204" pitchFamily="18" charset="0"/>
                        <a:ea typeface="华文仿宋"/>
                        <a:cs typeface="Times New Roman" panose="02020603050405020304" pitchFamily="18" charset="0"/>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87371">
                <a:tc>
                  <a:txBody>
                    <a:bodyPr/>
                    <a:lstStyle/>
                    <a:p>
                      <a:pPr marL="0" algn="l" defTabSz="914400" rtl="0" eaLnBrk="1" latinLnBrk="0" hangingPunct="1">
                        <a:lnSpc>
                          <a:spcPct val="150000"/>
                        </a:lnSpc>
                      </a:pPr>
                      <a:r>
                        <a:rPr lang="zh-CN" altLang="en-US" sz="1400" b="0" kern="1200" dirty="0" smtClean="0">
                          <a:solidFill>
                            <a:schemeClr val="tx1"/>
                          </a:solidFill>
                          <a:latin typeface="华文仿宋" panose="02010600040101010101" pitchFamily="2" charset="-122"/>
                          <a:ea typeface="华文仿宋" panose="02010600040101010101" pitchFamily="2" charset="-122"/>
                          <a:cs typeface="+mn-cs"/>
                        </a:rPr>
                        <a:t>寄存器保持</a:t>
                      </a:r>
                      <a:endParaRPr lang="zh-CN" altLang="en-US" sz="1400" b="0" kern="1200" dirty="0">
                        <a:solidFill>
                          <a:schemeClr val="tx1"/>
                        </a:solidFill>
                        <a:latin typeface="华文仿宋" panose="02010600040101010101" pitchFamily="2" charset="-122"/>
                        <a:ea typeface="华文仿宋" panose="02010600040101010101" pitchFamily="2" charset="-122"/>
                        <a:cs typeface="+mn-cs"/>
                      </a:endParaRP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pt-BR" altLang="zh-CN" sz="1400" u="sng" dirty="0" smtClean="0">
                          <a:latin typeface="Cambria Math" panose="02040503050406030204" pitchFamily="18" charset="0"/>
                          <a:ea typeface="Cambria Math" panose="02040503050406030204" pitchFamily="18" charset="0"/>
                        </a:rPr>
                        <a:t>[R]</a:t>
                      </a:r>
                      <a:r>
                        <a:rPr lang="pt-BR" altLang="zh-CN" sz="1400" dirty="0" smtClean="0">
                          <a:latin typeface="Cambria Math" panose="02040503050406030204" pitchFamily="18" charset="0"/>
                          <a:ea typeface="Cambria Math" panose="02040503050406030204" pitchFamily="18" charset="0"/>
                        </a:rPr>
                        <a:t>=data</a:t>
                      </a:r>
                      <a:r>
                        <a:rPr lang="en-US" altLang="zh-CN" sz="1400" dirty="0" smtClean="0">
                          <a:latin typeface="Cambria Math" panose="02040503050406030204" pitchFamily="18" charset="0"/>
                          <a:ea typeface="Cambria Math" panose="02040503050406030204" pitchFamily="18" charset="0"/>
                        </a:rPr>
                        <a:t>,</a:t>
                      </a:r>
                      <a:r>
                        <a:rPr lang="pt-BR" altLang="zh-CN" sz="1400" dirty="0" smtClean="0">
                          <a:latin typeface="Cambria Math" panose="02040503050406030204" pitchFamily="18" charset="0"/>
                          <a:ea typeface="Cambria Math" panose="02040503050406030204" pitchFamily="18" charset="0"/>
                        </a:rPr>
                        <a:t> CtrlR=0 </a:t>
                      </a:r>
                      <a:r>
                        <a:rPr lang="en-US" altLang="zh-CN" sz="1400" dirty="0" smtClean="0">
                          <a:latin typeface="Cambria Math" panose="02040503050406030204" pitchFamily="18" charset="0"/>
                          <a:ea typeface="Cambria Math" panose="02040503050406030204" pitchFamily="18" charset="0"/>
                        </a:rPr>
                        <a:t>├</a:t>
                      </a:r>
                      <a:r>
                        <a:rPr lang="pt-BR" altLang="zh-CN" sz="1400" dirty="0" smtClean="0">
                          <a:latin typeface="Cambria Math" panose="02040503050406030204" pitchFamily="18" charset="0"/>
                          <a:ea typeface="Cambria Math" panose="02040503050406030204" pitchFamily="18" charset="0"/>
                        </a:rPr>
                        <a:t> [R]=data</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348369">
                <a:tc>
                  <a:txBody>
                    <a:bodyPr/>
                    <a:lstStyle/>
                    <a:p>
                      <a:pPr marL="0" algn="l" defTabSz="914400" rtl="0" eaLnBrk="1" latinLnBrk="0" hangingPunct="1">
                        <a:lnSpc>
                          <a:spcPct val="150000"/>
                        </a:lnSpc>
                      </a:pPr>
                      <a:r>
                        <a:rPr lang="zh-CN" altLang="en-US" sz="1400" kern="1200" dirty="0" smtClean="0">
                          <a:solidFill>
                            <a:schemeClr val="tx1"/>
                          </a:solidFill>
                          <a:latin typeface="华文仿宋" panose="02010600040101010101" pitchFamily="2" charset="-122"/>
                          <a:ea typeface="华文仿宋" panose="02010600040101010101" pitchFamily="2" charset="-122"/>
                          <a:cs typeface="+mn-cs"/>
                        </a:rPr>
                        <a:t>寄存器写入</a:t>
                      </a:r>
                      <a:endParaRPr lang="zh-CN" altLang="en-US" sz="1400" kern="1200" dirty="0">
                        <a:solidFill>
                          <a:schemeClr val="tx1"/>
                        </a:solidFill>
                        <a:latin typeface="华文仿宋" panose="02010600040101010101" pitchFamily="2" charset="-122"/>
                        <a:ea typeface="华文仿宋" panose="02010600040101010101" pitchFamily="2" charset="-122"/>
                        <a:cs typeface="+mn-cs"/>
                      </a:endParaRP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pt-BR" altLang="zh-CN" sz="1400" dirty="0" smtClean="0">
                          <a:latin typeface="Cambria Math" panose="02040503050406030204" pitchFamily="18" charset="0"/>
                          <a:ea typeface="Cambria Math" panose="02040503050406030204" pitchFamily="18" charset="0"/>
                        </a:rPr>
                        <a:t>R.In=data, CtrlR=1 </a:t>
                      </a:r>
                      <a:r>
                        <a:rPr lang="en-US" altLang="zh-CN" sz="1400" dirty="0" smtClean="0">
                          <a:latin typeface="Cambria Math" panose="02040503050406030204" pitchFamily="18" charset="0"/>
                          <a:ea typeface="Cambria Math" panose="02040503050406030204" pitchFamily="18" charset="0"/>
                        </a:rPr>
                        <a:t>├</a:t>
                      </a:r>
                      <a:r>
                        <a:rPr lang="pt-BR" altLang="zh-CN" sz="1400" dirty="0" smtClean="0">
                          <a:latin typeface="Cambria Math" panose="02040503050406030204" pitchFamily="18" charset="0"/>
                          <a:ea typeface="Cambria Math" panose="02040503050406030204" pitchFamily="18" charset="0"/>
                        </a:rPr>
                        <a:t> [R]=data</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r>
              <a:tr h="264764">
                <a:tc>
                  <a:txBody>
                    <a:bodyPr/>
                    <a:lstStyle/>
                    <a:p>
                      <a:pPr marL="0" algn="l" defTabSz="914400" rtl="0" eaLnBrk="1" latinLnBrk="0" hangingPunct="1">
                        <a:lnSpc>
                          <a:spcPct val="150000"/>
                        </a:lnSpc>
                      </a:pPr>
                      <a:r>
                        <a:rPr lang="zh-CN" altLang="en-US" sz="1400" b="0" kern="1200" dirty="0" smtClean="0">
                          <a:solidFill>
                            <a:schemeClr val="tx1"/>
                          </a:solidFill>
                          <a:latin typeface="华文仿宋" panose="02010600040101010101" pitchFamily="2" charset="-122"/>
                          <a:ea typeface="华文仿宋" panose="02010600040101010101" pitchFamily="2" charset="-122"/>
                          <a:cs typeface="+mn-cs"/>
                        </a:rPr>
                        <a:t>通用寄存器读取</a:t>
                      </a:r>
                      <a:endParaRPr lang="zh-CN" altLang="en-US" sz="1400" b="0" kern="1200" dirty="0">
                        <a:solidFill>
                          <a:schemeClr val="tx1"/>
                        </a:solidFill>
                        <a:latin typeface="华文仿宋" panose="02010600040101010101" pitchFamily="2" charset="-122"/>
                        <a:ea typeface="华文仿宋" panose="02010600040101010101" pitchFamily="2" charset="-122"/>
                        <a:cs typeface="+mn-cs"/>
                      </a:endParaRP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altLang="zh-CN" sz="1400" u="sng" dirty="0" smtClean="0">
                          <a:latin typeface="Cambria Math" panose="02040503050406030204" pitchFamily="18" charset="0"/>
                          <a:ea typeface="Cambria Math" panose="02040503050406030204" pitchFamily="18" charset="0"/>
                        </a:rPr>
                        <a:t>GPR[</a:t>
                      </a:r>
                      <a:r>
                        <a:rPr lang="en-US" altLang="zh-CN" sz="1400" u="sng" dirty="0" err="1" smtClean="0">
                          <a:latin typeface="Cambria Math" panose="02040503050406030204" pitchFamily="18" charset="0"/>
                          <a:ea typeface="Cambria Math" panose="02040503050406030204" pitchFamily="18" charset="0"/>
                        </a:rPr>
                        <a:t>addr</a:t>
                      </a:r>
                      <a:r>
                        <a:rPr lang="en-US" altLang="zh-CN" sz="1400" u="sng" dirty="0" smtClean="0">
                          <a:latin typeface="Cambria Math" panose="02040503050406030204" pitchFamily="18" charset="0"/>
                          <a:ea typeface="Cambria Math" panose="02040503050406030204" pitchFamily="18" charset="0"/>
                        </a:rPr>
                        <a:t>]</a:t>
                      </a:r>
                      <a:r>
                        <a:rPr lang="en-US" altLang="zh-CN" sz="1400" dirty="0" smtClean="0">
                          <a:latin typeface="Cambria Math" panose="02040503050406030204" pitchFamily="18" charset="0"/>
                          <a:ea typeface="Cambria Math" panose="02040503050406030204" pitchFamily="18" charset="0"/>
                        </a:rPr>
                        <a:t>=data, GPR.RReg1=</a:t>
                      </a:r>
                      <a:r>
                        <a:rPr lang="en-US" altLang="zh-CN" sz="1400" dirty="0" err="1" smtClean="0">
                          <a:latin typeface="Cambria Math" panose="02040503050406030204" pitchFamily="18" charset="0"/>
                          <a:ea typeface="Cambria Math" panose="02040503050406030204" pitchFamily="18" charset="0"/>
                        </a:rPr>
                        <a:t>addr</a:t>
                      </a:r>
                      <a:r>
                        <a:rPr lang="en-US" altLang="zh-CN" sz="1400" dirty="0" smtClean="0">
                          <a:latin typeface="Cambria Math" panose="02040503050406030204" pitchFamily="18" charset="0"/>
                          <a:ea typeface="Cambria Math" panose="02040503050406030204" pitchFamily="18" charset="0"/>
                        </a:rPr>
                        <a:t> </a:t>
                      </a:r>
                      <a:r>
                        <a:rPr lang="en-US" altLang="zh-CN" sz="1400" dirty="0" smtClean="0">
                          <a:latin typeface="Cambria Math" panose="02040503050406030204" pitchFamily="18" charset="0"/>
                          <a:ea typeface="Cambria Math" panose="02040503050406030204" pitchFamily="18" charset="0"/>
                        </a:rPr>
                        <a:t>├</a:t>
                      </a:r>
                      <a:r>
                        <a:rPr lang="en-US" altLang="zh-CN" sz="1400" dirty="0" smtClean="0">
                          <a:latin typeface="Cambria Math" panose="02040503050406030204" pitchFamily="18" charset="0"/>
                          <a:ea typeface="Cambria Math" panose="02040503050406030204" pitchFamily="18" charset="0"/>
                        </a:rPr>
                        <a:t> GPR.RData1=data</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r>
              <a:tr h="39509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b="0" kern="1200" dirty="0" smtClean="0">
                          <a:solidFill>
                            <a:schemeClr val="tx1"/>
                          </a:solidFill>
                          <a:latin typeface="华文仿宋" panose="02010600040101010101" pitchFamily="2" charset="-122"/>
                          <a:ea typeface="华文仿宋" panose="02010600040101010101" pitchFamily="2" charset="-122"/>
                          <a:cs typeface="+mn-cs"/>
                        </a:rPr>
                        <a:t>通用寄存器写入</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altLang="zh-CN" sz="1400" dirty="0" err="1" smtClean="0">
                          <a:latin typeface="Cambria Math" panose="02040503050406030204" pitchFamily="18" charset="0"/>
                          <a:ea typeface="Cambria Math" panose="02040503050406030204" pitchFamily="18" charset="0"/>
                        </a:rPr>
                        <a:t>GPR.WReg</a:t>
                      </a:r>
                      <a:r>
                        <a:rPr lang="en-US" altLang="zh-CN" sz="1400" dirty="0" smtClean="0">
                          <a:latin typeface="Cambria Math" panose="02040503050406030204" pitchFamily="18" charset="0"/>
                          <a:ea typeface="Cambria Math" panose="02040503050406030204" pitchFamily="18" charset="0"/>
                        </a:rPr>
                        <a:t>=</a:t>
                      </a:r>
                      <a:r>
                        <a:rPr lang="en-US" altLang="zh-CN" sz="1400" dirty="0" err="1" smtClean="0">
                          <a:latin typeface="Cambria Math" panose="02040503050406030204" pitchFamily="18" charset="0"/>
                          <a:ea typeface="Cambria Math" panose="02040503050406030204" pitchFamily="18" charset="0"/>
                        </a:rPr>
                        <a:t>addr</a:t>
                      </a:r>
                      <a:r>
                        <a:rPr lang="en-US" altLang="zh-CN" sz="1400" dirty="0" smtClean="0">
                          <a:latin typeface="Cambria Math" panose="02040503050406030204" pitchFamily="18" charset="0"/>
                          <a:ea typeface="Cambria Math" panose="02040503050406030204" pitchFamily="18" charset="0"/>
                        </a:rPr>
                        <a:t>, </a:t>
                      </a:r>
                      <a:r>
                        <a:rPr lang="en-US" altLang="zh-CN" sz="1400" dirty="0" err="1" smtClean="0">
                          <a:latin typeface="Cambria Math" panose="02040503050406030204" pitchFamily="18" charset="0"/>
                          <a:ea typeface="Cambria Math" panose="02040503050406030204" pitchFamily="18" charset="0"/>
                        </a:rPr>
                        <a:t>GPR.WData</a:t>
                      </a:r>
                      <a:r>
                        <a:rPr lang="en-US" altLang="zh-CN" sz="1400" dirty="0" smtClean="0">
                          <a:latin typeface="Cambria Math" panose="02040503050406030204" pitchFamily="18" charset="0"/>
                          <a:ea typeface="Cambria Math" panose="02040503050406030204" pitchFamily="18" charset="0"/>
                        </a:rPr>
                        <a:t>=data, </a:t>
                      </a:r>
                      <a:r>
                        <a:rPr lang="en-US" altLang="zh-CN" sz="1400" dirty="0" err="1" smtClean="0">
                          <a:latin typeface="Cambria Math" panose="02040503050406030204" pitchFamily="18" charset="0"/>
                          <a:ea typeface="Cambria Math" panose="02040503050406030204" pitchFamily="18" charset="0"/>
                        </a:rPr>
                        <a:t>CtrlGPR</a:t>
                      </a:r>
                      <a:r>
                        <a:rPr lang="en-US" altLang="zh-CN" sz="1400" dirty="0" smtClean="0">
                          <a:latin typeface="Cambria Math" panose="02040503050406030204" pitchFamily="18" charset="0"/>
                          <a:ea typeface="Cambria Math" panose="02040503050406030204" pitchFamily="18" charset="0"/>
                        </a:rPr>
                        <a:t>=1</a:t>
                      </a:r>
                      <a:r>
                        <a:rPr lang="en-US" altLang="zh-CN" sz="1400" dirty="0" smtClean="0">
                          <a:latin typeface="Cambria Math" panose="02040503050406030204" pitchFamily="18" charset="0"/>
                          <a:ea typeface="Cambria Math" panose="02040503050406030204" pitchFamily="18" charset="0"/>
                        </a:rPr>
                        <a:t>├ </a:t>
                      </a:r>
                      <a:r>
                        <a:rPr lang="en-US" altLang="zh-CN" sz="1400" dirty="0" smtClean="0">
                          <a:latin typeface="Cambria Math" panose="02040503050406030204" pitchFamily="18" charset="0"/>
                          <a:ea typeface="Cambria Math" panose="02040503050406030204" pitchFamily="18" charset="0"/>
                        </a:rPr>
                        <a:t>GPR[</a:t>
                      </a:r>
                      <a:r>
                        <a:rPr lang="en-US" altLang="zh-CN" sz="1400" dirty="0" err="1" smtClean="0">
                          <a:latin typeface="Cambria Math" panose="02040503050406030204" pitchFamily="18" charset="0"/>
                          <a:ea typeface="Cambria Math" panose="02040503050406030204" pitchFamily="18" charset="0"/>
                        </a:rPr>
                        <a:t>addr</a:t>
                      </a:r>
                      <a:r>
                        <a:rPr lang="en-US" altLang="zh-CN" sz="1400" dirty="0" smtClean="0">
                          <a:latin typeface="Cambria Math" panose="02040503050406030204" pitchFamily="18" charset="0"/>
                          <a:ea typeface="Cambria Math" panose="02040503050406030204" pitchFamily="18" charset="0"/>
                        </a:rPr>
                        <a:t>]=data</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lnB>
                    <a:lnTlToBr w="12700" cmpd="sng">
                      <a:noFill/>
                      <a:prstDash val="solid"/>
                    </a:lnTlToBr>
                    <a:lnBlToTr w="12700" cmpd="sng">
                      <a:noFill/>
                      <a:prstDash val="solid"/>
                    </a:lnBlToTr>
                    <a:noFill/>
                  </a:tcPr>
                </a:tc>
              </a:tr>
              <a:tr h="502367">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a:lnSpc>
                          <a:spcPct val="150000"/>
                        </a:lnSpc>
                      </a:pPr>
                      <a:r>
                        <a:rPr lang="zh-CN" altLang="en-US" sz="1400" b="0" dirty="0" smtClean="0">
                          <a:latin typeface="华文仿宋" panose="02010600040101010101" pitchFamily="2" charset="-122"/>
                          <a:ea typeface="华文仿宋" panose="02010600040101010101" pitchFamily="2" charset="-122"/>
                        </a:rPr>
                        <a:t>算数逻辑运算单元加法运算</a:t>
                      </a:r>
                      <a:endParaRPr lang="en-US" altLang="zh-CN" sz="1400" b="0" dirty="0" smtClean="0">
                        <a:latin typeface="华文仿宋" panose="02010600040101010101" pitchFamily="2" charset="-122"/>
                        <a:ea typeface="华文仿宋" panose="02010600040101010101" pitchFamily="2" charset="-122"/>
                      </a:endParaRPr>
                    </a:p>
                  </a:txBody>
                  <a:tcPr marL="54690" marR="54690" marT="27351" marB="27351">
                    <a:lnL w="9525" cap="flat" cmpd="sng" algn="ctr">
                      <a:solidFill>
                        <a:srgbClr val="3333CC">
                          <a:shade val="95000"/>
                          <a:satMod val="105000"/>
                        </a:srgbClr>
                      </a:solidFill>
                      <a:prstDash val="soli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pPr marL="0" algn="l" defTabSz="914400" rtl="0" eaLnBrk="1" latinLnBrk="0" hangingPunct="1">
                        <a:lnSpc>
                          <a:spcPct val="150000"/>
                        </a:lnSpc>
                      </a:pP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ALU.A=a,</a:t>
                      </a:r>
                      <a:r>
                        <a:rPr lang="en-US" altLang="zh-CN" sz="1400" kern="1200" baseline="0" dirty="0" smtClean="0">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ALU.B=b, </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ALU.Func</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alu_add</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400" dirty="0" smtClean="0">
                          <a:latin typeface="Cambria Math" panose="02040503050406030204" pitchFamily="18" charset="0"/>
                          <a:ea typeface="Cambria Math" panose="02040503050406030204" pitchFamily="18" charset="0"/>
                        </a:rPr>
                        <a:t>├</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a:t>
                      </a:r>
                    </a:p>
                    <a:p>
                      <a:pPr marL="0" algn="l" defTabSz="914400" rtl="0" eaLnBrk="1" latinLnBrk="0" hangingPunct="1">
                        <a:lnSpc>
                          <a:spcPct val="150000"/>
                        </a:lnSpc>
                      </a:pP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ALU.Out</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ALU.CA=Carry(</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ALU.OV=</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OverFlow</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 ALU.CMP={(</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)&lt;0, (</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)&gt;0, (</a:t>
                      </a:r>
                      <a:r>
                        <a:rPr lang="en-US" altLang="zh-CN" sz="1400" kern="1200" dirty="0" err="1" smtClean="0">
                          <a:effectLst/>
                          <a:latin typeface="Cambria Math" panose="02040503050406030204" pitchFamily="18" charset="0"/>
                          <a:ea typeface="Cambria Math" panose="02040503050406030204" pitchFamily="18" charset="0"/>
                          <a:cs typeface="Times New Roman" panose="02020603050405020304" pitchFamily="18" charset="0"/>
                        </a:rPr>
                        <a:t>a+b</a:t>
                      </a:r>
                      <a:r>
                        <a:rPr lang="en-US" altLang="zh-CN" sz="1400" kern="1200" dirty="0" smtClean="0">
                          <a:effectLst/>
                          <a:latin typeface="Cambria Math" panose="02040503050406030204" pitchFamily="18" charset="0"/>
                          <a:ea typeface="Cambria Math" panose="02040503050406030204" pitchFamily="18" charset="0"/>
                          <a:cs typeface="Times New Roman" panose="02020603050405020304" pitchFamily="18" charset="0"/>
                        </a:rPr>
                        <a:t>)=0}</a:t>
                      </a:r>
                    </a:p>
                  </a:txBody>
                  <a:tcPr marL="54690" marR="54690" marT="27351" marB="27351">
                    <a:lnL w="9525" cap="flat" cmpd="sng" algn="ctr">
                      <a:solidFill>
                        <a:srgbClr val="3333CC">
                          <a:shade val="95000"/>
                          <a:satMod val="105000"/>
                        </a:srgbClr>
                      </a:solidFill>
                      <a:prstDash val="solid"/>
                      <a:round/>
                      <a:headEnd type="none" w="med" len="med"/>
                      <a:tailEnd type="none" w="med" len="med"/>
                    </a:lnL>
                    <a:lnR w="9525" cap="flat" cmpd="sng" algn="ctr">
                      <a:solidFill>
                        <a:srgbClr val="3333CC">
                          <a:shade val="95000"/>
                          <a:satMod val="105000"/>
                        </a:srgbClr>
                      </a:solidFill>
                      <a:prstDash val="solid"/>
                      <a:round/>
                      <a:headEnd type="none" w="med" len="med"/>
                      <a:tailEnd type="none" w="med" len="med"/>
                    </a:lnR>
                    <a:lnT w="9525" cap="flat" cmpd="sng" algn="ctr">
                      <a:solidFill>
                        <a:srgbClr val="3333CC">
                          <a:shade val="95000"/>
                          <a:satMod val="105000"/>
                        </a:srgbClr>
                      </a:solidFill>
                      <a:prstDash val="solid"/>
                      <a:round/>
                      <a:headEnd type="none" w="med" len="med"/>
                      <a:tailEnd type="none" w="med" len="med"/>
                    </a:lnT>
                    <a:lnB w="9525" cap="flat" cmpd="sng" algn="ctr">
                      <a:solidFill>
                        <a:srgbClr val="3333CC">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bl>
          </a:graphicData>
        </a:graphic>
      </p:graphicFrame>
      <p:sp>
        <p:nvSpPr>
          <p:cNvPr id="11" name="文本框 10"/>
          <p:cNvSpPr txBox="1"/>
          <p:nvPr/>
        </p:nvSpPr>
        <p:spPr>
          <a:xfrm>
            <a:off x="1964950" y="1340768"/>
            <a:ext cx="6912768" cy="1154162"/>
          </a:xfrm>
          <a:prstGeom prst="rect">
            <a:avLst/>
          </a:prstGeom>
          <a:noFill/>
        </p:spPr>
        <p:txBody>
          <a:bodyPr wrap="square" rtlCol="0">
            <a:spAutoFit/>
          </a:bodyPr>
          <a:lstStyle/>
          <a:p>
            <a:pPr marL="774900" lvl="2" indent="-342900" fontAlgn="base">
              <a:lnSpc>
                <a:spcPct val="150000"/>
              </a:lnSpc>
              <a:buClr>
                <a:srgbClr val="336699"/>
              </a:buClr>
              <a:buFont typeface="Arial" panose="020B0604020202020204" pitchFamily="34" charset="0"/>
              <a:buChar char="•"/>
              <a:defRPr/>
            </a:pPr>
            <a:r>
              <a:rPr lang="zh-CN" altLang="en-US" b="1" kern="0" dirty="0" smtClean="0">
                <a:solidFill>
                  <a:srgbClr val="0070C0"/>
                </a:solidFill>
                <a:latin typeface="Times New Roman" panose="02020603050405020304" pitchFamily="18" charset="0"/>
                <a:ea typeface="华文仿宋" panose="02010600040101010101" pitchFamily="2" charset="-122"/>
              </a:rPr>
              <a:t>分离规则</a:t>
            </a:r>
            <a:endParaRPr lang="en-US" altLang="zh-CN" b="1" kern="0" dirty="0" smtClean="0">
              <a:solidFill>
                <a:srgbClr val="0070C0"/>
              </a:solidFill>
              <a:latin typeface="Times New Roman" panose="02020603050405020304" pitchFamily="18" charset="0"/>
              <a:ea typeface="华文仿宋" panose="02010600040101010101" pitchFamily="2" charset="-122"/>
            </a:endParaRPr>
          </a:p>
          <a:p>
            <a:pPr marL="432000" lvl="2" fontAlgn="base">
              <a:lnSpc>
                <a:spcPct val="150000"/>
              </a:lnSpc>
              <a:buClr>
                <a:srgbClr val="336699"/>
              </a:buClr>
              <a:defRPr/>
            </a:pPr>
            <a:r>
              <a:rPr lang="en-US" altLang="zh-CN" sz="1600" dirty="0">
                <a:latin typeface="Cambria Math" panose="02040503050406030204" pitchFamily="18" charset="0"/>
                <a:ea typeface="Cambria Math" panose="02040503050406030204" pitchFamily="18" charset="0"/>
              </a:rPr>
              <a:t>p</a:t>
            </a:r>
            <a:r>
              <a:rPr lang="zh-CN" altLang="zh-CN" sz="1600" dirty="0">
                <a:latin typeface="Cambria Math" panose="02040503050406030204" pitchFamily="18" charset="0"/>
              </a:rPr>
              <a:t>，</a:t>
            </a:r>
            <a:r>
              <a:rPr lang="en-US" altLang="zh-CN" sz="1600" dirty="0">
                <a:latin typeface="Cambria Math" panose="02040503050406030204" pitchFamily="18" charset="0"/>
                <a:ea typeface="Cambria Math" panose="02040503050406030204" pitchFamily="18" charset="0"/>
              </a:rPr>
              <a:t>p → q</a:t>
            </a:r>
            <a:r>
              <a:rPr lang="zh-CN" altLang="zh-CN" sz="1600" dirty="0">
                <a:latin typeface="Cambria Math" panose="02040503050406030204" pitchFamily="18" charset="0"/>
              </a:rPr>
              <a:t>，</a:t>
            </a:r>
            <a:r>
              <a:rPr lang="en-US" altLang="zh-CN" sz="1600" dirty="0">
                <a:latin typeface="Cambria Math" panose="02040503050406030204" pitchFamily="18" charset="0"/>
                <a:ea typeface="Cambria Math" panose="02040503050406030204" pitchFamily="18" charset="0"/>
              </a:rPr>
              <a:t>∴ q</a:t>
            </a:r>
            <a:endParaRPr lang="en-US" altLang="zh-CN" sz="1600" kern="0" dirty="0">
              <a:latin typeface="Cambria Math" panose="02040503050406030204" pitchFamily="18" charset="0"/>
              <a:ea typeface="Cambria Math" panose="02040503050406030204" pitchFamily="18" charset="0"/>
            </a:endParaRPr>
          </a:p>
          <a:p>
            <a:endParaRPr lang="zh-CN" altLang="en-US" dirty="0"/>
          </a:p>
        </p:txBody>
      </p:sp>
    </p:spTree>
    <p:extLst>
      <p:ext uri="{BB962C8B-B14F-4D97-AF65-F5344CB8AC3E}">
        <p14:creationId xmlns:p14="http://schemas.microsoft.com/office/powerpoint/2010/main" val="300667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3" presetClass="emph" presetSubtype="2" fill="hold" nodeType="withEffect">
                                  <p:stCondLst>
                                    <p:cond delay="0"/>
                                  </p:stCondLst>
                                  <p:childTnLst>
                                    <p:animClr clrSpc="rgb" dir="cw">
                                      <p:cBhvr override="childStyle">
                                        <p:cTn id="8" dur="500" fill="hold"/>
                                        <p:tgtEl>
                                          <p:spTgt spid="3">
                                            <p:txEl>
                                              <p:pRg st="0" end="0"/>
                                            </p:txEl>
                                          </p:spTgt>
                                        </p:tgtEl>
                                        <p:attrNameLst>
                                          <p:attrName>style.color</p:attrName>
                                        </p:attrNameLst>
                                      </p:cBhvr>
                                      <p:to>
                                        <a:srgbClr val="000000"/>
                                      </p:to>
                                    </p:animClr>
                                  </p:childTnLst>
                                </p:cTn>
                              </p:par>
                              <p:par>
                                <p:cTn id="9" presetID="3" presetClass="emph" presetSubtype="2" fill="hold" nodeType="withEffect">
                                  <p:stCondLst>
                                    <p:cond delay="0"/>
                                  </p:stCondLst>
                                  <p:childTnLst>
                                    <p:animClr clrSpc="rgb" dir="cw">
                                      <p:cBhvr override="childStyle">
                                        <p:cTn id="10" dur="500" fill="hold"/>
                                        <p:tgtEl>
                                          <p:spTgt spid="3">
                                            <p:txEl>
                                              <p:pRg st="1" end="1"/>
                                            </p:txEl>
                                          </p:spTgt>
                                        </p:tgtEl>
                                        <p:attrNameLst>
                                          <p:attrName>style.color</p:attrName>
                                        </p:attrNameLst>
                                      </p:cBhvr>
                                      <p:to>
                                        <a:srgbClr val="0070C0"/>
                                      </p:to>
                                    </p:animClr>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3" presetClass="emph" presetSubtype="2" fill="hold" nodeType="withEffect">
                                  <p:stCondLst>
                                    <p:cond delay="0"/>
                                  </p:stCondLst>
                                  <p:childTnLst>
                                    <p:animClr clrSpc="rgb" dir="cw">
                                      <p:cBhvr override="childStyle">
                                        <p:cTn id="18" dur="500" fill="hold"/>
                                        <p:tgtEl>
                                          <p:spTgt spid="3">
                                            <p:txEl>
                                              <p:pRg st="1" end="1"/>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3">
                                            <p:txEl>
                                              <p:pRg st="2" end="2"/>
                                            </p:txEl>
                                          </p:spTgt>
                                        </p:tgtEl>
                                        <p:attrNameLst>
                                          <p:attrName>style.color</p:attrName>
                                        </p:attrNameLst>
                                      </p:cBhvr>
                                      <p:to>
                                        <a:srgbClr val="0070C0"/>
                                      </p:to>
                                    </p:animClr>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3">
                                            <p:txEl>
                                              <p:pRg st="3" end="3"/>
                                            </p:txEl>
                                          </p:spTgt>
                                        </p:tgtEl>
                                        <p:attrNameLst>
                                          <p:attrName>style.color</p:attrName>
                                        </p:attrNameLst>
                                      </p:cBhvr>
                                      <p:to>
                                        <a:srgbClr val="0070C0"/>
                                      </p:to>
                                    </p:animClr>
                                  </p:childTnLst>
                                </p:cTn>
                              </p:par>
                              <p:par>
                                <p:cTn id="27" presetID="3" presetClass="emph" presetSubtype="2" fill="hold" nodeType="with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3" presetClass="emph" presetSubtype="2" fill="hold" nodeType="withEffect">
                                  <p:stCondLst>
                                    <p:cond delay="0"/>
                                  </p:stCondLst>
                                  <p:childTnLst>
                                    <p:animClr clrSpc="rgb" dir="cw">
                                      <p:cBhvr override="childStyle">
                                        <p:cTn id="38" dur="500" fill="hold"/>
                                        <p:tgtEl>
                                          <p:spTgt spid="3">
                                            <p:txEl>
                                              <p:pRg st="3" end="3"/>
                                            </p:txEl>
                                          </p:spTgt>
                                        </p:tgtEl>
                                        <p:attrNameLst>
                                          <p:attrName>style.color</p:attrName>
                                        </p:attrNameLst>
                                      </p:cBhvr>
                                      <p:to>
                                        <a:srgbClr val="000000"/>
                                      </p:to>
                                    </p:animClr>
                                  </p:childTnLst>
                                </p:cTn>
                              </p:par>
                              <p:par>
                                <p:cTn id="39" presetID="3" presetClass="emph" presetSubtype="2" fill="hold" nodeType="withEffect">
                                  <p:stCondLst>
                                    <p:cond delay="0"/>
                                  </p:stCondLst>
                                  <p:childTnLst>
                                    <p:animClr clrSpc="rgb" dir="cw">
                                      <p:cBhvr override="childStyle">
                                        <p:cTn id="40" dur="500" fill="hold"/>
                                        <p:tgtEl>
                                          <p:spTgt spid="3">
                                            <p:txEl>
                                              <p:pRg st="4" end="4"/>
                                            </p:txEl>
                                          </p:spTgt>
                                        </p:tgtEl>
                                        <p:attrNameLst>
                                          <p:attrName>style.color</p:attrName>
                                        </p:attrNameLst>
                                      </p:cBhvr>
                                      <p:to>
                                        <a:srgbClr val="0070C0"/>
                                      </p:to>
                                    </p:animClr>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2.CPU</a:t>
            </a:r>
            <a:r>
              <a:rPr lang="zh-CN" altLang="en-US" dirty="0"/>
              <a:t>流水线结构形式验证方法</a:t>
            </a:r>
            <a:r>
              <a:rPr lang="en-US" altLang="zh-CN" dirty="0" smtClean="0"/>
              <a:t>——</a:t>
            </a:r>
            <a:r>
              <a:rPr lang="zh-CN" altLang="en-US" sz="2000" dirty="0" smtClean="0"/>
              <a:t>公式提取方法</a:t>
            </a:r>
            <a:endParaRPr lang="zh-CN" altLang="en-US" dirty="0"/>
          </a:p>
        </p:txBody>
      </p:sp>
      <p:sp>
        <p:nvSpPr>
          <p:cNvPr id="4" name="内容占位符 2"/>
          <p:cNvSpPr txBox="1">
            <a:spLocks/>
          </p:cNvSpPr>
          <p:nvPr/>
        </p:nvSpPr>
        <p:spPr bwMode="auto">
          <a:xfrm>
            <a:off x="486940" y="5143454"/>
            <a:ext cx="3765969"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0" indent="0" algn="just">
              <a:lnSpc>
                <a:spcPct val="150000"/>
              </a:lnSpc>
              <a:spcBef>
                <a:spcPts val="0"/>
              </a:spcBef>
              <a:spcAft>
                <a:spcPts val="0"/>
              </a:spcAft>
              <a:buNone/>
              <a:defRPr/>
            </a:pPr>
            <a:r>
              <a:rPr lang="zh-CN" altLang="en-US" sz="1800" b="0" kern="0" dirty="0" smtClean="0">
                <a:solidFill>
                  <a:srgbClr val="000000"/>
                </a:solidFill>
                <a:latin typeface="华文仿宋"/>
                <a:ea typeface="华文仿宋"/>
              </a:rPr>
              <a:t>验证</a:t>
            </a:r>
            <a:r>
              <a:rPr lang="zh-CN" altLang="en-US" sz="1800" b="0" kern="0" dirty="0">
                <a:solidFill>
                  <a:srgbClr val="000000"/>
                </a:solidFill>
                <a:latin typeface="华文仿宋"/>
                <a:ea typeface="华文仿宋"/>
              </a:rPr>
              <a:t>问题转化</a:t>
            </a:r>
            <a:r>
              <a:rPr lang="zh-CN" altLang="en-US" sz="1800" b="0" kern="0" dirty="0" smtClean="0">
                <a:solidFill>
                  <a:srgbClr val="000000"/>
                </a:solidFill>
                <a:latin typeface="华文仿宋"/>
                <a:ea typeface="华文仿宋"/>
              </a:rPr>
              <a:t>为</a:t>
            </a:r>
            <a:endParaRPr lang="en-US" altLang="zh-CN" sz="1800" b="0" kern="0" dirty="0" smtClean="0">
              <a:solidFill>
                <a:srgbClr val="000000"/>
              </a:solidFill>
              <a:latin typeface="华文仿宋"/>
              <a:ea typeface="华文仿宋"/>
            </a:endParaRPr>
          </a:p>
          <a:p>
            <a:pPr marL="0" indent="0" algn="just">
              <a:lnSpc>
                <a:spcPct val="150000"/>
              </a:lnSpc>
              <a:spcBef>
                <a:spcPts val="0"/>
              </a:spcBef>
              <a:spcAft>
                <a:spcPts val="0"/>
              </a:spcAft>
              <a:buNone/>
              <a:defRPr/>
            </a:pPr>
            <a:r>
              <a:rPr lang="zh-CN" altLang="en-US" sz="1800" kern="0" dirty="0" smtClean="0">
                <a:solidFill>
                  <a:srgbClr val="0070C0"/>
                </a:solidFill>
                <a:latin typeface="华文仿宋"/>
                <a:ea typeface="华文仿宋"/>
              </a:rPr>
              <a:t>前提集到目标结论的定理证明</a:t>
            </a:r>
            <a:r>
              <a:rPr lang="zh-CN" altLang="en-US" sz="1800" b="0" kern="0" dirty="0" smtClean="0">
                <a:solidFill>
                  <a:srgbClr val="000000"/>
                </a:solidFill>
                <a:latin typeface="华文仿宋"/>
                <a:ea typeface="华文仿宋"/>
              </a:rPr>
              <a:t>问题</a:t>
            </a:r>
            <a:endParaRPr lang="en-US" altLang="zh-CN" sz="1800" b="0" kern="0" dirty="0">
              <a:solidFill>
                <a:srgbClr val="000000"/>
              </a:solidFill>
              <a:latin typeface="华文仿宋"/>
              <a:ea typeface="华文仿宋"/>
            </a:endParaRPr>
          </a:p>
          <a:p>
            <a:pPr marL="0" indent="0" algn="just">
              <a:lnSpc>
                <a:spcPct val="150000"/>
              </a:lnSpc>
              <a:buNone/>
              <a:defRPr/>
            </a:pPr>
            <a:endParaRPr lang="en-US" altLang="zh-CN" sz="1800" kern="0" dirty="0" smtClean="0">
              <a:solidFill>
                <a:srgbClr val="000000"/>
              </a:solidFill>
              <a:latin typeface="华文仿宋"/>
              <a:ea typeface="华文仿宋"/>
            </a:endParaRPr>
          </a:p>
          <a:p>
            <a:pPr marL="0" indent="0" algn="just">
              <a:lnSpc>
                <a:spcPct val="150000"/>
              </a:lnSpc>
              <a:buNone/>
              <a:defRPr/>
            </a:pPr>
            <a:endParaRPr lang="en-US" altLang="zh-CN" sz="1800" kern="0" dirty="0" smtClean="0">
              <a:solidFill>
                <a:srgbClr val="000000"/>
              </a:solidFill>
              <a:latin typeface="华文仿宋"/>
              <a:ea typeface="华文仿宋"/>
            </a:endParaRPr>
          </a:p>
          <a:p>
            <a:pPr marL="514350" lvl="0" indent="-514350">
              <a:buFont typeface="华文中宋" panose="02010600040101010101" pitchFamily="2" charset="-122"/>
              <a:buAutoNum type="arabicPeriod"/>
              <a:defRPr/>
            </a:pPr>
            <a:endParaRPr lang="zh-CN" altLang="en-US" kern="0" dirty="0">
              <a:solidFill>
                <a:srgbClr val="000000"/>
              </a:solidFill>
              <a:latin typeface="华文仿宋"/>
              <a:ea typeface="华文仿宋"/>
            </a:endParaRPr>
          </a:p>
          <a:p>
            <a:pPr marL="400050" lvl="1" indent="0">
              <a:lnSpc>
                <a:spcPct val="150000"/>
              </a:lnSpc>
              <a:spcBef>
                <a:spcPts val="600"/>
              </a:spcBef>
              <a:buNone/>
              <a:defRPr/>
            </a:pPr>
            <a:endParaRPr lang="en-US" altLang="zh-CN" sz="1600" kern="0" dirty="0" smtClean="0">
              <a:solidFill>
                <a:srgbClr val="000000">
                  <a:lumMod val="50000"/>
                  <a:lumOff val="50000"/>
                </a:srgbClr>
              </a:solidFill>
              <a:latin typeface="Times New Roman" panose="02020603050405020304" pitchFamily="18" charset="0"/>
              <a:ea typeface="华文仿宋" panose="02010600040101010101" pitchFamily="2" charset="-122"/>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26513"/>
            <a:ext cx="3148936" cy="3716941"/>
          </a:xfrm>
          <a:prstGeom prst="rect">
            <a:avLst/>
          </a:prstGeom>
          <a:noFill/>
          <a:ln>
            <a:noFill/>
          </a:ln>
        </p:spPr>
      </p:pic>
      <p:graphicFrame>
        <p:nvGraphicFramePr>
          <p:cNvPr id="8" name="表格 7"/>
          <p:cNvGraphicFramePr>
            <a:graphicFrameLocks noGrp="1"/>
          </p:cNvGraphicFramePr>
          <p:nvPr>
            <p:extLst>
              <p:ext uri="{D42A27DB-BD31-4B8C-83A1-F6EECF244321}">
                <p14:modId xmlns:p14="http://schemas.microsoft.com/office/powerpoint/2010/main" val="3568681284"/>
              </p:ext>
            </p:extLst>
          </p:nvPr>
        </p:nvGraphicFramePr>
        <p:xfrm>
          <a:off x="4679588" y="2155585"/>
          <a:ext cx="4266672" cy="944904"/>
        </p:xfrm>
        <a:graphic>
          <a:graphicData uri="http://schemas.openxmlformats.org/drawingml/2006/table">
            <a:tbl>
              <a:tblPr/>
              <a:tblGrid>
                <a:gridCol w="803477">
                  <a:extLst>
                    <a:ext uri="{9D8B030D-6E8A-4147-A177-3AD203B41FA5}">
                      <a16:colId xmlns:a16="http://schemas.microsoft.com/office/drawing/2014/main" xmlns="" val="20000"/>
                    </a:ext>
                  </a:extLst>
                </a:gridCol>
                <a:gridCol w="3463195">
                  <a:extLst>
                    <a:ext uri="{9D8B030D-6E8A-4147-A177-3AD203B41FA5}">
                      <a16:colId xmlns:a16="http://schemas.microsoft.com/office/drawing/2014/main" xmlns="" val="20001"/>
                    </a:ext>
                  </a:extLst>
                </a:gridCol>
              </a:tblGrid>
              <a:tr h="314968">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r>
                        <a:rPr lang="zh-CN" altLang="en-US" sz="1100" b="1" dirty="0" smtClean="0">
                          <a:solidFill>
                            <a:schemeClr val="tx1"/>
                          </a:solidFill>
                        </a:rPr>
                        <a:t>指令码</a:t>
                      </a:r>
                      <a:endParaRPr lang="zh-CN" altLang="en-US" sz="1100" b="1" dirty="0">
                        <a:solidFill>
                          <a:schemeClr val="tx1"/>
                        </a:solidFill>
                      </a:endParaRPr>
                    </a:p>
                  </a:txBody>
                  <a:tcPr marL="60614" marR="60614" marT="30315" marB="30315" anchor="ctr">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r>
                        <a:rPr lang="en-US" altLang="zh-CN" sz="1100" kern="1200" dirty="0" smtClean="0">
                          <a:solidFill>
                            <a:schemeClr val="tx1"/>
                          </a:solidFill>
                          <a:effectLst/>
                          <a:latin typeface="Cambria Math" panose="02040503050406030204" pitchFamily="18" charset="0"/>
                          <a:ea typeface="Cambria Math" panose="02040503050406030204" pitchFamily="18" charset="0"/>
                          <a:cs typeface="+mn-cs"/>
                        </a:rPr>
                        <a:t>{0,rS,rT,rD,0,36}</a:t>
                      </a:r>
                      <a:endParaRPr lang="zh-CN" altLang="en-US" sz="1100" dirty="0">
                        <a:latin typeface="Cambria Math" panose="02040503050406030204" pitchFamily="18" charset="0"/>
                      </a:endParaRPr>
                    </a:p>
                  </a:txBody>
                  <a:tcPr marL="60614" marR="60614" marT="30315" marB="30315" anchor="ctr">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14968">
                <a:tc rowSpan="2">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r>
                        <a:rPr lang="zh-CN" altLang="en-US" sz="1100" b="1" dirty="0" smtClean="0">
                          <a:solidFill>
                            <a:schemeClr val="tx1"/>
                          </a:solidFill>
                        </a:rPr>
                        <a:t>指称语义</a:t>
                      </a:r>
                      <a:endParaRPr lang="zh-CN" altLang="en-US" sz="1100" b="1" dirty="0">
                        <a:solidFill>
                          <a:schemeClr val="tx1"/>
                        </a:solidFill>
                      </a:endParaRPr>
                    </a:p>
                  </a:txBody>
                  <a:tcPr marL="60614" marR="60614" marT="30315" marB="30315" anchor="ctr">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r>
                        <a:rPr lang="en-US" altLang="zh-CN" sz="1100" kern="1200" dirty="0" smtClean="0">
                          <a:solidFill>
                            <a:schemeClr val="tx1"/>
                          </a:solidFill>
                          <a:effectLst/>
                          <a:latin typeface="Cambria Math" panose="02040503050406030204" pitchFamily="18" charset="0"/>
                          <a:ea typeface="Cambria Math" panose="02040503050406030204" pitchFamily="18" charset="0"/>
                          <a:cs typeface="+mn-cs"/>
                        </a:rPr>
                        <a:t>PC[Out] =PC[Out]+4</a:t>
                      </a:r>
                      <a:endParaRPr lang="zh-CN" altLang="en-US" sz="1100" dirty="0">
                        <a:latin typeface="Cambria Math" panose="02040503050406030204" pitchFamily="18" charset="0"/>
                      </a:endParaRPr>
                    </a:p>
                  </a:txBody>
                  <a:tcPr marL="60614" marR="60614" marT="30315" marB="30315" anchor="ctr">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14968">
                <a:tc vMerge="1">
                  <a:txBody>
                    <a:bodyPr/>
                    <a:lstStyle/>
                    <a:p>
                      <a:endParaRPr lang="zh-CN" altLang="en-US"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华文仿宋"/>
                          <a:ea typeface="华文仿宋"/>
                        </a:defRPr>
                      </a:lvl1pPr>
                      <a:lvl2pPr marL="457200" algn="l" defTabSz="914400" rtl="0" eaLnBrk="1" latinLnBrk="0" hangingPunct="1">
                        <a:defRPr sz="1800" kern="1200">
                          <a:solidFill>
                            <a:schemeClr val="tx1"/>
                          </a:solidFill>
                          <a:latin typeface="华文仿宋"/>
                          <a:ea typeface="华文仿宋"/>
                        </a:defRPr>
                      </a:lvl2pPr>
                      <a:lvl3pPr marL="914400" algn="l" defTabSz="914400" rtl="0" eaLnBrk="1" latinLnBrk="0" hangingPunct="1">
                        <a:defRPr sz="1800" kern="1200">
                          <a:solidFill>
                            <a:schemeClr val="tx1"/>
                          </a:solidFill>
                          <a:latin typeface="华文仿宋"/>
                          <a:ea typeface="华文仿宋"/>
                        </a:defRPr>
                      </a:lvl3pPr>
                      <a:lvl4pPr marL="1371600" algn="l" defTabSz="914400" rtl="0" eaLnBrk="1" latinLnBrk="0" hangingPunct="1">
                        <a:defRPr sz="1800" kern="1200">
                          <a:solidFill>
                            <a:schemeClr val="tx1"/>
                          </a:solidFill>
                          <a:latin typeface="华文仿宋"/>
                          <a:ea typeface="华文仿宋"/>
                        </a:defRPr>
                      </a:lvl4pPr>
                      <a:lvl5pPr marL="1828800" algn="l" defTabSz="914400" rtl="0" eaLnBrk="1" latinLnBrk="0" hangingPunct="1">
                        <a:defRPr sz="1800" kern="1200">
                          <a:solidFill>
                            <a:schemeClr val="tx1"/>
                          </a:solidFill>
                          <a:latin typeface="华文仿宋"/>
                          <a:ea typeface="华文仿宋"/>
                        </a:defRPr>
                      </a:lvl5pPr>
                      <a:lvl6pPr marL="2286000" algn="l" defTabSz="914400" rtl="0" eaLnBrk="1" latinLnBrk="0" hangingPunct="1">
                        <a:defRPr sz="1800" kern="1200">
                          <a:solidFill>
                            <a:schemeClr val="tx1"/>
                          </a:solidFill>
                          <a:latin typeface="华文仿宋"/>
                          <a:ea typeface="华文仿宋"/>
                        </a:defRPr>
                      </a:lvl6pPr>
                      <a:lvl7pPr marL="2743200" algn="l" defTabSz="914400" rtl="0" eaLnBrk="1" latinLnBrk="0" hangingPunct="1">
                        <a:defRPr sz="1800" kern="1200">
                          <a:solidFill>
                            <a:schemeClr val="tx1"/>
                          </a:solidFill>
                          <a:latin typeface="华文仿宋"/>
                          <a:ea typeface="华文仿宋"/>
                        </a:defRPr>
                      </a:lvl7pPr>
                      <a:lvl8pPr marL="3200400" algn="l" defTabSz="914400" rtl="0" eaLnBrk="1" latinLnBrk="0" hangingPunct="1">
                        <a:defRPr sz="1800" kern="1200">
                          <a:solidFill>
                            <a:schemeClr val="tx1"/>
                          </a:solidFill>
                          <a:latin typeface="华文仿宋"/>
                          <a:ea typeface="华文仿宋"/>
                        </a:defRPr>
                      </a:lvl8pPr>
                      <a:lvl9pPr marL="3657600" algn="l" defTabSz="914400" rtl="0" eaLnBrk="1" latinLnBrk="0" hangingPunct="1">
                        <a:defRPr sz="1800" kern="1200">
                          <a:solidFill>
                            <a:schemeClr val="tx1"/>
                          </a:solidFill>
                          <a:latin typeface="华文仿宋"/>
                          <a:ea typeface="华文仿宋"/>
                        </a:defRPr>
                      </a:lvl9pPr>
                    </a:lstStyle>
                    <a:p>
                      <a:r>
                        <a:rPr lang="en-US" altLang="zh-CN" sz="1100" kern="1200" dirty="0" smtClean="0">
                          <a:solidFill>
                            <a:schemeClr val="tx1"/>
                          </a:solidFill>
                          <a:effectLst/>
                          <a:latin typeface="Cambria Math" panose="02040503050406030204" pitchFamily="18" charset="0"/>
                          <a:ea typeface="Cambria Math" panose="02040503050406030204" pitchFamily="18" charset="0"/>
                          <a:cs typeface="+mn-cs"/>
                        </a:rPr>
                        <a:t>GPR[</a:t>
                      </a:r>
                      <a:r>
                        <a:rPr lang="en-US" altLang="zh-CN" sz="1100" kern="1200" dirty="0" err="1" smtClean="0">
                          <a:solidFill>
                            <a:schemeClr val="tx1"/>
                          </a:solidFill>
                          <a:effectLst/>
                          <a:latin typeface="Cambria Math" panose="02040503050406030204" pitchFamily="18" charset="0"/>
                          <a:ea typeface="Cambria Math" panose="02040503050406030204" pitchFamily="18" charset="0"/>
                          <a:cs typeface="+mn-cs"/>
                        </a:rPr>
                        <a:t>rD</a:t>
                      </a:r>
                      <a:r>
                        <a:rPr lang="en-US" altLang="zh-CN" sz="1100" kern="1200" dirty="0" smtClean="0">
                          <a:solidFill>
                            <a:schemeClr val="tx1"/>
                          </a:solidFill>
                          <a:effectLst/>
                          <a:latin typeface="Cambria Math" panose="02040503050406030204" pitchFamily="18" charset="0"/>
                          <a:ea typeface="Cambria Math" panose="02040503050406030204" pitchFamily="18" charset="0"/>
                          <a:cs typeface="+mn-cs"/>
                        </a:rPr>
                        <a:t>]=GPR[</a:t>
                      </a:r>
                      <a:r>
                        <a:rPr lang="en-US" altLang="zh-CN" sz="1100" kern="1200" dirty="0" err="1" smtClean="0">
                          <a:solidFill>
                            <a:schemeClr val="tx1"/>
                          </a:solidFill>
                          <a:effectLst/>
                          <a:latin typeface="Cambria Math" panose="02040503050406030204" pitchFamily="18" charset="0"/>
                          <a:ea typeface="Cambria Math" panose="02040503050406030204" pitchFamily="18" charset="0"/>
                          <a:cs typeface="+mn-cs"/>
                        </a:rPr>
                        <a:t>rS</a:t>
                      </a:r>
                      <a:r>
                        <a:rPr lang="en-US" altLang="zh-CN" sz="1100" kern="1200" dirty="0" smtClean="0">
                          <a:solidFill>
                            <a:schemeClr val="tx1"/>
                          </a:solidFill>
                          <a:effectLst/>
                          <a:latin typeface="Cambria Math" panose="02040503050406030204" pitchFamily="18" charset="0"/>
                          <a:ea typeface="Cambria Math" panose="02040503050406030204" pitchFamily="18" charset="0"/>
                          <a:cs typeface="+mn-cs"/>
                        </a:rPr>
                        <a:t>]+GPR[</a:t>
                      </a:r>
                      <a:r>
                        <a:rPr lang="en-US" altLang="zh-CN" sz="1100" kern="1200" dirty="0" err="1" smtClean="0">
                          <a:solidFill>
                            <a:schemeClr val="tx1"/>
                          </a:solidFill>
                          <a:effectLst/>
                          <a:latin typeface="Cambria Math" panose="02040503050406030204" pitchFamily="18" charset="0"/>
                          <a:ea typeface="Cambria Math" panose="02040503050406030204" pitchFamily="18" charset="0"/>
                          <a:cs typeface="+mn-cs"/>
                        </a:rPr>
                        <a:t>rT</a:t>
                      </a:r>
                      <a:r>
                        <a:rPr lang="en-US" altLang="zh-CN" sz="1100" kern="1200" dirty="0" smtClean="0">
                          <a:solidFill>
                            <a:schemeClr val="tx1"/>
                          </a:solidFill>
                          <a:effectLst/>
                          <a:latin typeface="Cambria Math" panose="02040503050406030204" pitchFamily="18" charset="0"/>
                          <a:ea typeface="Cambria Math" panose="02040503050406030204" pitchFamily="18" charset="0"/>
                          <a:cs typeface="+mn-cs"/>
                        </a:rPr>
                        <a:t>]</a:t>
                      </a:r>
                      <a:endParaRPr lang="zh-CN" altLang="en-US" sz="1100" dirty="0">
                        <a:latin typeface="Cambria Math" panose="02040503050406030204" pitchFamily="18" charset="0"/>
                      </a:endParaRPr>
                    </a:p>
                  </a:txBody>
                  <a:tcPr marL="60614" marR="60614" marT="30315" marB="30315" anchor="ctr">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822108596"/>
              </p:ext>
            </p:extLst>
          </p:nvPr>
        </p:nvGraphicFramePr>
        <p:xfrm>
          <a:off x="4673314" y="3284984"/>
          <a:ext cx="4272946" cy="2024722"/>
        </p:xfrm>
        <a:graphic>
          <a:graphicData uri="http://schemas.openxmlformats.org/drawingml/2006/table">
            <a:tbl>
              <a:tblPr firstRow="1" bandRow="1"/>
              <a:tblGrid>
                <a:gridCol w="804659">
                  <a:extLst>
                    <a:ext uri="{9D8B030D-6E8A-4147-A177-3AD203B41FA5}">
                      <a16:colId xmlns:a16="http://schemas.microsoft.com/office/drawing/2014/main" xmlns="" val="20000"/>
                    </a:ext>
                  </a:extLst>
                </a:gridCol>
                <a:gridCol w="3468287">
                  <a:extLst>
                    <a:ext uri="{9D8B030D-6E8A-4147-A177-3AD203B41FA5}">
                      <a16:colId xmlns:a16="http://schemas.microsoft.com/office/drawing/2014/main" xmlns="" val="20001"/>
                    </a:ext>
                  </a:extLst>
                </a:gridCol>
              </a:tblGrid>
              <a:tr h="258107">
                <a:tc>
                  <a:txBody>
                    <a:bodyPr/>
                    <a:lstStyle>
                      <a:lvl1pPr marL="0" algn="l" defTabSz="914400" rtl="0" eaLnBrk="1" latinLnBrk="0" hangingPunct="1">
                        <a:defRPr sz="1800" b="1" kern="1200">
                          <a:solidFill>
                            <a:schemeClr val="lt1"/>
                          </a:solidFill>
                          <a:latin typeface="华文仿宋"/>
                          <a:ea typeface="华文仿宋"/>
                        </a:defRPr>
                      </a:lvl1pPr>
                      <a:lvl2pPr marL="457200" algn="l" defTabSz="914400" rtl="0" eaLnBrk="1" latinLnBrk="0" hangingPunct="1">
                        <a:defRPr sz="1800" b="1" kern="1200">
                          <a:solidFill>
                            <a:schemeClr val="lt1"/>
                          </a:solidFill>
                          <a:latin typeface="华文仿宋"/>
                          <a:ea typeface="华文仿宋"/>
                        </a:defRPr>
                      </a:lvl2pPr>
                      <a:lvl3pPr marL="914400" algn="l" defTabSz="914400" rtl="0" eaLnBrk="1" latinLnBrk="0" hangingPunct="1">
                        <a:defRPr sz="1800" b="1" kern="1200">
                          <a:solidFill>
                            <a:schemeClr val="lt1"/>
                          </a:solidFill>
                          <a:latin typeface="华文仿宋"/>
                          <a:ea typeface="华文仿宋"/>
                        </a:defRPr>
                      </a:lvl3pPr>
                      <a:lvl4pPr marL="1371600" algn="l" defTabSz="914400" rtl="0" eaLnBrk="1" latinLnBrk="0" hangingPunct="1">
                        <a:defRPr sz="1800" b="1" kern="1200">
                          <a:solidFill>
                            <a:schemeClr val="lt1"/>
                          </a:solidFill>
                          <a:latin typeface="华文仿宋"/>
                          <a:ea typeface="华文仿宋"/>
                        </a:defRPr>
                      </a:lvl4pPr>
                      <a:lvl5pPr marL="1828800" algn="l" defTabSz="914400" rtl="0" eaLnBrk="1" latinLnBrk="0" hangingPunct="1">
                        <a:defRPr sz="1800" b="1" kern="1200">
                          <a:solidFill>
                            <a:schemeClr val="lt1"/>
                          </a:solidFill>
                          <a:latin typeface="华文仿宋"/>
                          <a:ea typeface="华文仿宋"/>
                        </a:defRPr>
                      </a:lvl5pPr>
                      <a:lvl6pPr marL="2286000" algn="l" defTabSz="914400" rtl="0" eaLnBrk="1" latinLnBrk="0" hangingPunct="1">
                        <a:defRPr sz="1800" b="1" kern="1200">
                          <a:solidFill>
                            <a:schemeClr val="lt1"/>
                          </a:solidFill>
                          <a:latin typeface="华文仿宋"/>
                          <a:ea typeface="华文仿宋"/>
                        </a:defRPr>
                      </a:lvl6pPr>
                      <a:lvl7pPr marL="2743200" algn="l" defTabSz="914400" rtl="0" eaLnBrk="1" latinLnBrk="0" hangingPunct="1">
                        <a:defRPr sz="1800" b="1" kern="1200">
                          <a:solidFill>
                            <a:schemeClr val="lt1"/>
                          </a:solidFill>
                          <a:latin typeface="华文仿宋"/>
                          <a:ea typeface="华文仿宋"/>
                        </a:defRPr>
                      </a:lvl7pPr>
                      <a:lvl8pPr marL="3200400" algn="l" defTabSz="914400" rtl="0" eaLnBrk="1" latinLnBrk="0" hangingPunct="1">
                        <a:defRPr sz="1800" b="1" kern="1200">
                          <a:solidFill>
                            <a:schemeClr val="lt1"/>
                          </a:solidFill>
                          <a:latin typeface="华文仿宋"/>
                          <a:ea typeface="华文仿宋"/>
                        </a:defRPr>
                      </a:lvl8pPr>
                      <a:lvl9pPr marL="3657600" algn="l" defTabSz="914400" rtl="0" eaLnBrk="1" latinLnBrk="0" hangingPunct="1">
                        <a:defRPr sz="1800" b="1" kern="1200">
                          <a:solidFill>
                            <a:schemeClr val="lt1"/>
                          </a:solidFill>
                          <a:latin typeface="华文仿宋"/>
                          <a:ea typeface="华文仿宋"/>
                        </a:defRPr>
                      </a:lvl9pPr>
                    </a:lstStyle>
                    <a:p>
                      <a:pPr algn="ctr"/>
                      <a:r>
                        <a:rPr lang="zh-CN" altLang="en-US" sz="1100" dirty="0" smtClean="0">
                          <a:solidFill>
                            <a:schemeClr val="bg1"/>
                          </a:solidFill>
                        </a:rPr>
                        <a:t>公式集</a:t>
                      </a:r>
                      <a:endParaRPr lang="zh-CN" altLang="en-US" sz="1100" dirty="0">
                        <a:solidFill>
                          <a:schemeClr val="bg1"/>
                        </a:solidFill>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sz="1800" b="1" kern="1200">
                          <a:solidFill>
                            <a:schemeClr val="lt1"/>
                          </a:solidFill>
                          <a:latin typeface="华文仿宋"/>
                          <a:ea typeface="华文仿宋"/>
                        </a:defRPr>
                      </a:lvl1pPr>
                      <a:lvl2pPr marL="457200" algn="l" defTabSz="914400" rtl="0" eaLnBrk="1" latinLnBrk="0" hangingPunct="1">
                        <a:defRPr sz="1800" b="1" kern="1200">
                          <a:solidFill>
                            <a:schemeClr val="lt1"/>
                          </a:solidFill>
                          <a:latin typeface="华文仿宋"/>
                          <a:ea typeface="华文仿宋"/>
                        </a:defRPr>
                      </a:lvl2pPr>
                      <a:lvl3pPr marL="914400" algn="l" defTabSz="914400" rtl="0" eaLnBrk="1" latinLnBrk="0" hangingPunct="1">
                        <a:defRPr sz="1800" b="1" kern="1200">
                          <a:solidFill>
                            <a:schemeClr val="lt1"/>
                          </a:solidFill>
                          <a:latin typeface="华文仿宋"/>
                          <a:ea typeface="华文仿宋"/>
                        </a:defRPr>
                      </a:lvl3pPr>
                      <a:lvl4pPr marL="1371600" algn="l" defTabSz="914400" rtl="0" eaLnBrk="1" latinLnBrk="0" hangingPunct="1">
                        <a:defRPr sz="1800" b="1" kern="1200">
                          <a:solidFill>
                            <a:schemeClr val="lt1"/>
                          </a:solidFill>
                          <a:latin typeface="华文仿宋"/>
                          <a:ea typeface="华文仿宋"/>
                        </a:defRPr>
                      </a:lvl4pPr>
                      <a:lvl5pPr marL="1828800" algn="l" defTabSz="914400" rtl="0" eaLnBrk="1" latinLnBrk="0" hangingPunct="1">
                        <a:defRPr sz="1800" b="1" kern="1200">
                          <a:solidFill>
                            <a:schemeClr val="lt1"/>
                          </a:solidFill>
                          <a:latin typeface="华文仿宋"/>
                          <a:ea typeface="华文仿宋"/>
                        </a:defRPr>
                      </a:lvl5pPr>
                      <a:lvl6pPr marL="2286000" algn="l" defTabSz="914400" rtl="0" eaLnBrk="1" latinLnBrk="0" hangingPunct="1">
                        <a:defRPr sz="1800" b="1" kern="1200">
                          <a:solidFill>
                            <a:schemeClr val="lt1"/>
                          </a:solidFill>
                          <a:latin typeface="华文仿宋"/>
                          <a:ea typeface="华文仿宋"/>
                        </a:defRPr>
                      </a:lvl6pPr>
                      <a:lvl7pPr marL="2743200" algn="l" defTabSz="914400" rtl="0" eaLnBrk="1" latinLnBrk="0" hangingPunct="1">
                        <a:defRPr sz="1800" b="1" kern="1200">
                          <a:solidFill>
                            <a:schemeClr val="lt1"/>
                          </a:solidFill>
                          <a:latin typeface="华文仿宋"/>
                          <a:ea typeface="华文仿宋"/>
                        </a:defRPr>
                      </a:lvl7pPr>
                      <a:lvl8pPr marL="3200400" algn="l" defTabSz="914400" rtl="0" eaLnBrk="1" latinLnBrk="0" hangingPunct="1">
                        <a:defRPr sz="1800" b="1" kern="1200">
                          <a:solidFill>
                            <a:schemeClr val="lt1"/>
                          </a:solidFill>
                          <a:latin typeface="华文仿宋"/>
                          <a:ea typeface="华文仿宋"/>
                        </a:defRPr>
                      </a:lvl8pPr>
                      <a:lvl9pPr marL="3657600" algn="l" defTabSz="914400" rtl="0" eaLnBrk="1" latinLnBrk="0" hangingPunct="1">
                        <a:defRPr sz="1800" b="1" kern="1200">
                          <a:solidFill>
                            <a:schemeClr val="lt1"/>
                          </a:solidFill>
                          <a:latin typeface="华文仿宋"/>
                          <a:ea typeface="华文仿宋"/>
                        </a:defRPr>
                      </a:lvl9pPr>
                    </a:lstStyle>
                    <a:p>
                      <a:pPr algn="ctr"/>
                      <a:r>
                        <a:rPr lang="zh-CN" altLang="en-US" sz="1100" dirty="0" smtClean="0">
                          <a:solidFill>
                            <a:schemeClr val="bg1"/>
                          </a:solidFill>
                        </a:rPr>
                        <a:t>公式</a:t>
                      </a:r>
                      <a:endParaRPr lang="zh-CN" altLang="en-US" sz="1100" dirty="0">
                        <a:solidFill>
                          <a:schemeClr val="bg1"/>
                        </a:solidFill>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xmlns="" val="10000"/>
                  </a:ext>
                </a:extLst>
              </a:tr>
              <a:tr h="258107">
                <a:tc rowSpan="5">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dirty="0" smtClean="0">
                          <a:solidFill>
                            <a:schemeClr val="tx1"/>
                          </a:solidFill>
                        </a:rPr>
                        <a:t>PRE</a:t>
                      </a:r>
                      <a:endParaRPr lang="zh-CN" altLang="en-US" sz="1100" dirty="0">
                        <a:solidFill>
                          <a:schemeClr val="tx1"/>
                        </a:solidFill>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F0= </a:t>
                      </a:r>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CP0[ASID]=</a:t>
                      </a:r>
                      <a:r>
                        <a:rPr lang="en-US" altLang="zh-CN" sz="1100" kern="1200" dirty="0" err="1" smtClean="0">
                          <a:solidFill>
                            <a:schemeClr val="dk1"/>
                          </a:solidFill>
                          <a:effectLst/>
                          <a:latin typeface="Cambria Math" panose="02040503050406030204" pitchFamily="18" charset="0"/>
                          <a:ea typeface="Cambria Math" panose="02040503050406030204" pitchFamily="18" charset="0"/>
                          <a:cs typeface="+mn-cs"/>
                        </a:rPr>
                        <a:t>pid</a:t>
                      </a:r>
                      <a:endParaRPr lang="zh-CN" altLang="en-US" sz="1100" dirty="0">
                        <a:solidFill>
                          <a:schemeClr val="tx1"/>
                        </a:solidFill>
                        <a:latin typeface="Cambria Math" panose="02040503050406030204" pitchFamily="18" charset="0"/>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xmlns="" val="10001"/>
                  </a:ext>
                </a:extLst>
              </a:tr>
              <a:tr h="258107">
                <a:tc vMerge="1">
                  <a:txBody>
                    <a:bodyPr/>
                    <a:lstStyle/>
                    <a:p>
                      <a:endParaRPr lang="zh-CN" altLang="en-US" dirty="0">
                        <a:solidFill>
                          <a:schemeClr val="tx1"/>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F1= </a:t>
                      </a:r>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PC[Out]=</a:t>
                      </a:r>
                      <a:r>
                        <a:rPr lang="en-US" altLang="zh-CN" sz="1100" kern="1200" dirty="0" err="1" smtClean="0">
                          <a:solidFill>
                            <a:schemeClr val="dk1"/>
                          </a:solidFill>
                          <a:effectLst/>
                          <a:latin typeface="Cambria Math" panose="02040503050406030204" pitchFamily="18" charset="0"/>
                          <a:ea typeface="Cambria Math" panose="02040503050406030204" pitchFamily="18" charset="0"/>
                          <a:cs typeface="+mn-cs"/>
                        </a:rPr>
                        <a:t>addr</a:t>
                      </a:r>
                      <a:endParaRPr lang="zh-CN" altLang="en-US" sz="1100" dirty="0">
                        <a:solidFill>
                          <a:schemeClr val="tx1"/>
                        </a:solidFill>
                        <a:latin typeface="Cambria Math" panose="02040503050406030204" pitchFamily="18" charset="0"/>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xmlns="" val="10002"/>
                  </a:ext>
                </a:extLst>
              </a:tr>
              <a:tr h="258107">
                <a:tc vMerge="1">
                  <a:txBody>
                    <a:bodyPr/>
                    <a:lstStyle/>
                    <a:p>
                      <a:endParaRPr lang="zh-CN" altLang="en-US" dirty="0">
                        <a:solidFill>
                          <a:schemeClr val="tx1"/>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F2= </a:t>
                      </a:r>
                      <a:r>
                        <a:rPr lang="en-US" altLang="zh-CN" sz="1100" kern="1200" dirty="0" err="1" smtClean="0">
                          <a:solidFill>
                            <a:schemeClr val="dk1"/>
                          </a:solidFill>
                          <a:effectLst/>
                          <a:latin typeface="Cambria Math" panose="02040503050406030204" pitchFamily="18" charset="0"/>
                          <a:ea typeface="Cambria Math" panose="02040503050406030204" pitchFamily="18" charset="0"/>
                          <a:cs typeface="+mn-cs"/>
                        </a:rPr>
                        <a:t>IMem</a:t>
                      </a:r>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a:t>
                      </a:r>
                      <a:r>
                        <a:rPr lang="en-US" altLang="zh-CN" sz="1100" kern="1200" dirty="0" err="1" smtClean="0">
                          <a:solidFill>
                            <a:schemeClr val="dk1"/>
                          </a:solidFill>
                          <a:effectLst/>
                          <a:latin typeface="Cambria Math" panose="02040503050406030204" pitchFamily="18" charset="0"/>
                          <a:ea typeface="Cambria Math" panose="02040503050406030204" pitchFamily="18" charset="0"/>
                          <a:cs typeface="+mn-cs"/>
                        </a:rPr>
                        <a:t>pid,addr</a:t>
                      </a:r>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}]={0,rS,rT,rD,0,36}</a:t>
                      </a:r>
                      <a:endParaRPr lang="zh-CN" altLang="en-US" sz="1100" dirty="0">
                        <a:solidFill>
                          <a:schemeClr val="tx1"/>
                        </a:solidFill>
                        <a:latin typeface="Cambria Math" panose="02040503050406030204" pitchFamily="18" charset="0"/>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xmlns="" val="10003"/>
                  </a:ext>
                </a:extLst>
              </a:tr>
              <a:tr h="238040">
                <a:tc vMerge="1">
                  <a:txBody>
                    <a:bodyPr/>
                    <a:lstStyle/>
                    <a:p>
                      <a:endParaRPr lang="zh-CN" altLang="en-US" dirty="0">
                        <a:solidFill>
                          <a:schemeClr val="tx1"/>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F3= GPR[</a:t>
                      </a:r>
                      <a:r>
                        <a:rPr lang="en-US" altLang="zh-CN" sz="1100" kern="1200" dirty="0" err="1" smtClean="0">
                          <a:solidFill>
                            <a:schemeClr val="dk1"/>
                          </a:solidFill>
                          <a:effectLst/>
                          <a:latin typeface="Cambria Math" panose="02040503050406030204" pitchFamily="18" charset="0"/>
                          <a:ea typeface="Cambria Math" panose="02040503050406030204" pitchFamily="18" charset="0"/>
                          <a:cs typeface="+mn-cs"/>
                        </a:rPr>
                        <a:t>rA</a:t>
                      </a:r>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]=a</a:t>
                      </a:r>
                      <a:endParaRPr lang="zh-CN" altLang="en-US" sz="1100" dirty="0">
                        <a:solidFill>
                          <a:schemeClr val="tx1"/>
                        </a:solidFill>
                        <a:latin typeface="Cambria Math" panose="02040503050406030204" pitchFamily="18" charset="0"/>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xmlns="" val="10005"/>
                  </a:ext>
                </a:extLst>
              </a:tr>
              <a:tr h="238040">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F4= GPR[</a:t>
                      </a:r>
                      <a:r>
                        <a:rPr lang="en-US" altLang="zh-CN" sz="1100" kern="1200" dirty="0" err="1" smtClean="0">
                          <a:solidFill>
                            <a:schemeClr val="dk1"/>
                          </a:solidFill>
                          <a:effectLst/>
                          <a:latin typeface="Cambria Math" panose="02040503050406030204" pitchFamily="18" charset="0"/>
                          <a:ea typeface="Cambria Math" panose="02040503050406030204" pitchFamily="18" charset="0"/>
                          <a:cs typeface="+mn-cs"/>
                        </a:rPr>
                        <a:t>rB</a:t>
                      </a:r>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]=b</a:t>
                      </a:r>
                      <a:endParaRPr lang="zh-CN" altLang="en-US" sz="1100" dirty="0">
                        <a:solidFill>
                          <a:schemeClr val="tx1"/>
                        </a:solidFill>
                        <a:latin typeface="Cambria Math" panose="02040503050406030204" pitchFamily="18" charset="0"/>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xmlns="" val="10006"/>
                  </a:ext>
                </a:extLst>
              </a:tr>
              <a:tr h="258107">
                <a:tc rowSpan="2">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dirty="0" smtClean="0">
                          <a:solidFill>
                            <a:schemeClr val="tx1"/>
                          </a:solidFill>
                        </a:rPr>
                        <a:t>POST</a:t>
                      </a:r>
                      <a:endParaRPr lang="zh-CN" altLang="en-US" sz="1100" dirty="0">
                        <a:solidFill>
                          <a:schemeClr val="tx1"/>
                        </a:solidFill>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F129= </a:t>
                      </a:r>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PC[NIA]=addr+4</a:t>
                      </a:r>
                      <a:endParaRPr lang="zh-CN" altLang="en-US" sz="1100" dirty="0">
                        <a:solidFill>
                          <a:schemeClr val="tx1"/>
                        </a:solidFill>
                        <a:latin typeface="Cambria Math" panose="02040503050406030204" pitchFamily="18" charset="0"/>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xmlns="" val="10007"/>
                  </a:ext>
                </a:extLst>
              </a:tr>
              <a:tr h="258107">
                <a:tc vMerge="1">
                  <a:txBody>
                    <a:bodyPr/>
                    <a:lstStyle/>
                    <a:p>
                      <a:endParaRPr lang="zh-CN" altLang="en-US" dirty="0">
                        <a:solidFill>
                          <a:schemeClr val="tx1"/>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F130= GPR[</a:t>
                      </a:r>
                      <a:r>
                        <a:rPr lang="en-US" altLang="zh-CN" sz="1100" kern="1200" dirty="0" err="1" smtClean="0">
                          <a:solidFill>
                            <a:schemeClr val="dk1"/>
                          </a:solidFill>
                          <a:effectLst/>
                          <a:latin typeface="Cambria Math" panose="02040503050406030204" pitchFamily="18" charset="0"/>
                          <a:ea typeface="Cambria Math" panose="02040503050406030204" pitchFamily="18" charset="0"/>
                          <a:cs typeface="+mn-cs"/>
                        </a:rPr>
                        <a:t>rD</a:t>
                      </a:r>
                      <a:r>
                        <a:rPr lang="en-US" altLang="zh-CN" sz="1100" kern="1200" dirty="0" smtClean="0">
                          <a:solidFill>
                            <a:schemeClr val="dk1"/>
                          </a:solidFill>
                          <a:effectLst/>
                          <a:latin typeface="Cambria Math" panose="02040503050406030204" pitchFamily="18" charset="0"/>
                          <a:ea typeface="Cambria Math" panose="02040503050406030204" pitchFamily="18" charset="0"/>
                          <a:cs typeface="+mn-cs"/>
                        </a:rPr>
                        <a:t>]=FU(a)&amp;FU(b)</a:t>
                      </a:r>
                      <a:endParaRPr lang="zh-CN" altLang="en-US" sz="1100" dirty="0">
                        <a:solidFill>
                          <a:schemeClr val="tx1"/>
                        </a:solidFill>
                        <a:latin typeface="Cambria Math" panose="02040503050406030204" pitchFamily="18" charset="0"/>
                      </a:endParaRPr>
                    </a:p>
                  </a:txBody>
                  <a:tcPr marL="66293" marR="66293" marT="33150" marB="33150">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xmlns="" val="10008"/>
                  </a:ext>
                </a:extLst>
              </a:tr>
            </a:tbl>
          </a:graphicData>
        </a:graphic>
      </p:graphicFrame>
      <p:sp>
        <p:nvSpPr>
          <p:cNvPr id="3" name="文本框 2"/>
          <p:cNvSpPr txBox="1"/>
          <p:nvPr/>
        </p:nvSpPr>
        <p:spPr>
          <a:xfrm>
            <a:off x="4679588" y="1515971"/>
            <a:ext cx="3970784" cy="369332"/>
          </a:xfrm>
          <a:prstGeom prst="rect">
            <a:avLst/>
          </a:prstGeom>
          <a:noFill/>
        </p:spPr>
        <p:txBody>
          <a:bodyPr wrap="square" rtlCol="0">
            <a:spAutoFit/>
          </a:bodyPr>
          <a:lstStyle/>
          <a:p>
            <a:r>
              <a:rPr kumimoji="1" lang="zh-CN" altLang="en-US" dirty="0" smtClean="0">
                <a:latin typeface="华文仿宋" panose="02010600040101010101" pitchFamily="2" charset="-122"/>
                <a:ea typeface="华文仿宋" panose="02010600040101010101" pitchFamily="2" charset="-122"/>
              </a:rPr>
              <a:t>①从</a:t>
            </a:r>
            <a:r>
              <a:rPr kumimoji="1" lang="zh-CN" altLang="en-US" dirty="0" smtClean="0">
                <a:latin typeface="华文仿宋" panose="02010600040101010101" pitchFamily="2" charset="-122"/>
                <a:ea typeface="华文仿宋" panose="02010600040101010101" pitchFamily="2" charset="-122"/>
              </a:rPr>
              <a:t>指称语义中提取</a:t>
            </a:r>
            <a:r>
              <a:rPr kumimoji="1" lang="zh-CN" altLang="en-US" dirty="0" smtClean="0">
                <a:latin typeface="华文仿宋" panose="02010600040101010101" pitchFamily="2" charset="-122"/>
                <a:ea typeface="华文仿宋" panose="02010600040101010101" pitchFamily="2" charset="-122"/>
              </a:rPr>
              <a:t>公式</a:t>
            </a:r>
            <a:r>
              <a:rPr kumimoji="1" lang="zh-CN" altLang="en-US" dirty="0" smtClean="0">
                <a:latin typeface="华文仿宋" panose="02010600040101010101" pitchFamily="2" charset="-122"/>
                <a:ea typeface="华文仿宋" panose="02010600040101010101" pitchFamily="2" charset="-122"/>
              </a:rPr>
              <a:t>（</a:t>
            </a:r>
            <a:r>
              <a:rPr kumimoji="1" lang="en-US" altLang="zh-CN" dirty="0" smtClean="0">
                <a:latin typeface="华文仿宋" panose="02010600040101010101" pitchFamily="2" charset="-122"/>
                <a:ea typeface="华文仿宋" panose="02010600040101010101" pitchFamily="2" charset="-122"/>
              </a:rPr>
              <a:t>MIPS and</a:t>
            </a:r>
            <a:r>
              <a:rPr kumimoji="1" lang="zh-CN" altLang="en-US" dirty="0" smtClean="0">
                <a:latin typeface="华文仿宋" panose="02010600040101010101" pitchFamily="2" charset="-122"/>
                <a:ea typeface="华文仿宋" panose="02010600040101010101" pitchFamily="2" charset="-122"/>
              </a:rPr>
              <a:t>）</a:t>
            </a:r>
            <a:endParaRPr kumimoji="1" lang="zh-CN" altLang="en-US"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56799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CPU</a:t>
            </a:r>
            <a:r>
              <a:rPr lang="zh-CN" altLang="en-US" dirty="0"/>
              <a:t>流水线结构建模、形式验证</a:t>
            </a:r>
            <a:r>
              <a:rPr lang="zh-CN" altLang="en-US" dirty="0" smtClean="0"/>
              <a:t>及代码生成</a:t>
            </a:r>
            <a:r>
              <a:rPr lang="zh-CN" altLang="en-US" dirty="0"/>
              <a:t>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1</a:t>
            </a:fld>
            <a:endParaRPr lang="zh-CN" altLang="en-US"/>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9" name="内容占位符 2"/>
          <p:cNvSpPr txBox="1">
            <a:spLocks/>
          </p:cNvSpPr>
          <p:nvPr/>
        </p:nvSpPr>
        <p:spPr>
          <a:xfrm>
            <a:off x="2949872" y="1916832"/>
            <a:ext cx="5119688" cy="3254375"/>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Font typeface="Arial" pitchFamily="34" charset="0"/>
              <a:buChar char="•"/>
              <a:defRPr sz="1800" kern="1200">
                <a:solidFill>
                  <a:schemeClr val="tx1"/>
                </a:solidFill>
                <a:latin typeface="+mn-lt"/>
                <a:ea typeface="+mn-ea"/>
                <a:cs typeface="+mn-cs"/>
              </a:defRPr>
            </a:lvl1pPr>
            <a:lvl2pPr marL="576000" indent="-285750" algn="l" defTabSz="914400" rtl="0" eaLnBrk="1" latinLnBrk="0" hangingPunct="1">
              <a:lnSpc>
                <a:spcPct val="100000"/>
              </a:lnSpc>
              <a:spcBef>
                <a:spcPts val="600"/>
              </a:spcBef>
              <a:spcAft>
                <a:spcPts val="600"/>
              </a:spcAft>
              <a:buFont typeface="Arial" pitchFamily="34" charset="0"/>
              <a:buChar char="–"/>
              <a:defRPr sz="1600" kern="1200">
                <a:solidFill>
                  <a:schemeClr val="tx1"/>
                </a:solidFill>
                <a:latin typeface="宋体" pitchFamily="2" charset="-122"/>
                <a:ea typeface="宋体" pitchFamily="2" charset="-122"/>
                <a:cs typeface="+mn-cs"/>
              </a:defRPr>
            </a:lvl2pPr>
            <a:lvl3pPr marL="1008000" indent="-228600" algn="l" defTabSz="914400" rtl="0" eaLnBrk="1" latinLnBrk="0" hangingPunct="1">
              <a:lnSpc>
                <a:spcPct val="100000"/>
              </a:lnSpc>
              <a:spcBef>
                <a:spcPts val="600"/>
              </a:spcBef>
              <a:spcAft>
                <a:spcPts val="600"/>
              </a:spcAft>
              <a:buFont typeface="Arial" pitchFamily="34" charset="0"/>
              <a:buChar char="•"/>
              <a:defRPr sz="1400" kern="1200">
                <a:solidFill>
                  <a:schemeClr val="tx1"/>
                </a:solidFill>
                <a:latin typeface="宋体" pitchFamily="2" charset="-122"/>
                <a:ea typeface="宋体" pitchFamily="2" charset="-122"/>
                <a:cs typeface="+mn-cs"/>
              </a:defRPr>
            </a:lvl3pPr>
            <a:lvl4pPr marL="1296000" indent="-228600" algn="l" defTabSz="914400" rtl="0" eaLnBrk="1" latinLnBrk="0" hangingPunct="1">
              <a:lnSpc>
                <a:spcPct val="100000"/>
              </a:lnSpc>
              <a:spcBef>
                <a:spcPts val="600"/>
              </a:spcBef>
              <a:spcAft>
                <a:spcPts val="600"/>
              </a:spcAft>
              <a:buFont typeface="Arial" pitchFamily="34" charset="0"/>
              <a:buChar char="–"/>
              <a:defRPr sz="1200" kern="1200">
                <a:solidFill>
                  <a:schemeClr val="tx1"/>
                </a:solidFill>
                <a:latin typeface="宋体" pitchFamily="2" charset="-122"/>
                <a:ea typeface="宋体" pitchFamily="2" charset="-122"/>
                <a:cs typeface="+mn-cs"/>
              </a:defRPr>
            </a:lvl4pPr>
            <a:lvl5pPr marL="1548000" indent="-228600" algn="l" defTabSz="914400" rtl="0" eaLnBrk="1" latinLnBrk="0" hangingPunct="1">
              <a:lnSpc>
                <a:spcPct val="100000"/>
              </a:lnSpc>
              <a:spcBef>
                <a:spcPts val="600"/>
              </a:spcBef>
              <a:spcAft>
                <a:spcPts val="600"/>
              </a:spcAft>
              <a:buFont typeface="Arial" pitchFamily="34" charset="0"/>
              <a:buChar char="»"/>
              <a:defRPr sz="10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华文中宋" panose="02010600040101010101" pitchFamily="2" charset="-122"/>
              <a:buAutoNum type="arabicPeriod"/>
            </a:pPr>
            <a:r>
              <a:rPr lang="zh-CN" altLang="en-US" sz="2600" b="1" dirty="0" smtClean="0">
                <a:solidFill>
                  <a:srgbClr val="0070C0"/>
                </a:solidFill>
                <a:latin typeface="STFangsong" charset="-122"/>
                <a:ea typeface="STFangsong" charset="-122"/>
                <a:cs typeface="STFangsong" charset="-122"/>
              </a:rPr>
              <a:t>课题背景和意义</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国内外研究现状</a:t>
            </a:r>
            <a:endParaRPr lang="en-US" altLang="zh-CN" sz="2600" dirty="0" smtClean="0">
              <a:latin typeface="STFangsong" charset="-122"/>
              <a:ea typeface="STFangsong" charset="-122"/>
              <a:cs typeface="STFangsong" charset="-122"/>
            </a:endParaRP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研究目标与内容</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系统设计与实验</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课题总结与展望</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0" indent="0">
              <a:buNone/>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2070735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813" y="0"/>
            <a:ext cx="3074487" cy="6858000"/>
          </a:xfrm>
          <a:prstGeom prst="rect">
            <a:avLst/>
          </a:prstGeom>
        </p:spPr>
      </p:pic>
      <p:sp>
        <p:nvSpPr>
          <p:cNvPr id="5" name="内容占位符 2"/>
          <p:cNvSpPr txBox="1">
            <a:spLocks/>
          </p:cNvSpPr>
          <p:nvPr/>
        </p:nvSpPr>
        <p:spPr bwMode="auto">
          <a:xfrm>
            <a:off x="0" y="87095"/>
            <a:ext cx="8650288"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0" marR="0" lvl="0" indent="0" algn="l" defTabSz="914400" rtl="0" eaLnBrk="0" fontAlgn="base" latinLnBrk="0" hangingPunct="0">
              <a:lnSpc>
                <a:spcPct val="90000"/>
              </a:lnSpc>
              <a:spcBef>
                <a:spcPct val="25000"/>
              </a:spcBef>
              <a:spcAft>
                <a:spcPct val="20000"/>
              </a:spcAft>
              <a:buClr>
                <a:srgbClr val="336699"/>
              </a:buClr>
              <a:buSzTx/>
              <a:buNone/>
              <a:tabLst/>
              <a:defRPr/>
            </a:pPr>
            <a:r>
              <a:rPr kumimoji="0" lang="zh-CN" altLang="en-US" sz="24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rPr>
              <a:t>公式提取方法 </a:t>
            </a:r>
            <a:endParaRPr kumimoji="0" lang="en-US" altLang="zh-CN" sz="24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90000"/>
              </a:lnSpc>
              <a:spcBef>
                <a:spcPct val="25000"/>
              </a:spcBef>
              <a:spcAft>
                <a:spcPct val="20000"/>
              </a:spcAft>
              <a:buClr>
                <a:srgbClr val="336699"/>
              </a:buClr>
              <a:buSzTx/>
              <a:buNone/>
              <a:tabLst/>
              <a:defRPr/>
            </a:pPr>
            <a:r>
              <a:rPr kumimoji="0" lang="en-US" altLang="zh-CN" sz="26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rPr>
              <a:t>— </a:t>
            </a:r>
            <a:r>
              <a:rPr kumimoji="0" lang="zh-CN" altLang="en-US" sz="20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rPr>
              <a:t>②从</a:t>
            </a:r>
            <a:r>
              <a:rPr kumimoji="0" lang="zh-CN" altLang="en-US" sz="20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rPr>
              <a:t>指令通路中提取公式（</a:t>
            </a:r>
            <a:r>
              <a:rPr kumimoji="0" lang="en-US" altLang="zh-CN" sz="20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rPr>
              <a:t> </a:t>
            </a:r>
            <a:r>
              <a:rPr lang="en-US" altLang="zh-CN" sz="2000" kern="0" dirty="0">
                <a:solidFill>
                  <a:srgbClr val="000000"/>
                </a:solidFill>
                <a:latin typeface="华文仿宋" panose="02010600040101010101" pitchFamily="2" charset="-122"/>
                <a:ea typeface="华文仿宋" panose="02010600040101010101" pitchFamily="2" charset="-122"/>
              </a:rPr>
              <a:t>MIPS</a:t>
            </a:r>
            <a:r>
              <a:rPr kumimoji="0" lang="en-US" altLang="zh-CN" sz="20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rPr>
              <a:t> and </a:t>
            </a:r>
            <a:r>
              <a:rPr kumimoji="0" lang="zh-CN" altLang="en-US" sz="20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rPr>
              <a:t>）</a:t>
            </a:r>
            <a:endParaRPr kumimoji="0" lang="en-US" altLang="zh-CN" sz="2000" b="1" i="0" u="none" strike="noStrike" kern="0" cap="none" spc="0" normalizeH="0" baseline="0" noProof="0" dirty="0" smtClean="0">
              <a:ln>
                <a:noFill/>
              </a:ln>
              <a:solidFill>
                <a:srgbClr val="000000"/>
              </a:solidFill>
              <a:effectLst/>
              <a:uLnTx/>
              <a:uFillTx/>
              <a:latin typeface="华文仿宋" panose="02010600040101010101" pitchFamily="2" charset="-122"/>
              <a:ea typeface="华文仿宋" panose="02010600040101010101" pitchFamily="2" charset="-122"/>
            </a:endParaRPr>
          </a:p>
          <a:p>
            <a:pPr marL="800100" marR="0" lvl="2" indent="0" algn="l" defTabSz="914400" rtl="0" eaLnBrk="0" fontAlgn="base" latinLnBrk="0" hangingPunct="0">
              <a:lnSpc>
                <a:spcPct val="90000"/>
              </a:lnSpc>
              <a:spcBef>
                <a:spcPct val="25000"/>
              </a:spcBef>
              <a:spcAft>
                <a:spcPct val="0"/>
              </a:spcAft>
              <a:buClr>
                <a:srgbClr val="336699"/>
              </a:buClr>
              <a:buSzTx/>
              <a:buFontTx/>
              <a:buNone/>
              <a:tabLst/>
              <a:defRPr/>
            </a:pPr>
            <a:endParaRPr kumimoji="0" lang="en-US" altLang="zh-CN" sz="2000" b="1" i="0" u="none" strike="noStrike" kern="0" cap="none" spc="0" normalizeH="0" baseline="0" noProof="0" dirty="0" smtClean="0">
              <a:ln>
                <a:noFill/>
              </a:ln>
              <a:solidFill>
                <a:srgbClr val="000000"/>
              </a:solidFill>
              <a:effectLst/>
              <a:uLnTx/>
              <a:uFillTx/>
              <a:latin typeface="华文仿宋"/>
              <a:ea typeface="华文仿宋"/>
            </a:endParaRPr>
          </a:p>
        </p:txBody>
      </p:sp>
      <p:graphicFrame>
        <p:nvGraphicFramePr>
          <p:cNvPr id="6" name="表格 5"/>
          <p:cNvGraphicFramePr>
            <a:graphicFrameLocks noGrp="1"/>
          </p:cNvGraphicFramePr>
          <p:nvPr>
            <p:extLst>
              <p:ext uri="{D42A27DB-BD31-4B8C-83A1-F6EECF244321}">
                <p14:modId xmlns:p14="http://schemas.microsoft.com/office/powerpoint/2010/main" val="2514164589"/>
              </p:ext>
            </p:extLst>
          </p:nvPr>
        </p:nvGraphicFramePr>
        <p:xfrm>
          <a:off x="36697" y="1116000"/>
          <a:ext cx="5824537" cy="4429142"/>
        </p:xfrm>
        <a:graphic>
          <a:graphicData uri="http://schemas.openxmlformats.org/drawingml/2006/table">
            <a:tbl>
              <a:tblPr firstRow="1"/>
              <a:tblGrid>
                <a:gridCol w="784293">
                  <a:extLst>
                    <a:ext uri="{9D8B030D-6E8A-4147-A177-3AD203B41FA5}">
                      <a16:colId xmlns:a16="http://schemas.microsoft.com/office/drawing/2014/main" xmlns="" val="20000"/>
                    </a:ext>
                  </a:extLst>
                </a:gridCol>
                <a:gridCol w="2520122">
                  <a:extLst>
                    <a:ext uri="{9D8B030D-6E8A-4147-A177-3AD203B41FA5}">
                      <a16:colId xmlns:a16="http://schemas.microsoft.com/office/drawing/2014/main" xmlns="" val="20001"/>
                    </a:ext>
                  </a:extLst>
                </a:gridCol>
                <a:gridCol w="2520122">
                  <a:extLst>
                    <a:ext uri="{9D8B030D-6E8A-4147-A177-3AD203B41FA5}">
                      <a16:colId xmlns:a16="http://schemas.microsoft.com/office/drawing/2014/main" xmlns="" val="20002"/>
                    </a:ext>
                  </a:extLst>
                </a:gridCol>
              </a:tblGrid>
              <a:tr h="315894">
                <a:tc>
                  <a:txBody>
                    <a:bodyPr/>
                    <a:lstStyle>
                      <a:lvl1pPr marL="0" algn="l" defTabSz="914400" rtl="0" eaLnBrk="1" latinLnBrk="0" hangingPunct="1">
                        <a:defRPr sz="1800" b="1" kern="1200">
                          <a:solidFill>
                            <a:schemeClr val="lt1"/>
                          </a:solidFill>
                          <a:latin typeface="华文仿宋"/>
                          <a:ea typeface="华文仿宋"/>
                        </a:defRPr>
                      </a:lvl1pPr>
                      <a:lvl2pPr marL="457200" algn="l" defTabSz="914400" rtl="0" eaLnBrk="1" latinLnBrk="0" hangingPunct="1">
                        <a:defRPr sz="1800" b="1" kern="1200">
                          <a:solidFill>
                            <a:schemeClr val="lt1"/>
                          </a:solidFill>
                          <a:latin typeface="华文仿宋"/>
                          <a:ea typeface="华文仿宋"/>
                        </a:defRPr>
                      </a:lvl2pPr>
                      <a:lvl3pPr marL="914400" algn="l" defTabSz="914400" rtl="0" eaLnBrk="1" latinLnBrk="0" hangingPunct="1">
                        <a:defRPr sz="1800" b="1" kern="1200">
                          <a:solidFill>
                            <a:schemeClr val="lt1"/>
                          </a:solidFill>
                          <a:latin typeface="华文仿宋"/>
                          <a:ea typeface="华文仿宋"/>
                        </a:defRPr>
                      </a:lvl3pPr>
                      <a:lvl4pPr marL="1371600" algn="l" defTabSz="914400" rtl="0" eaLnBrk="1" latinLnBrk="0" hangingPunct="1">
                        <a:defRPr sz="1800" b="1" kern="1200">
                          <a:solidFill>
                            <a:schemeClr val="lt1"/>
                          </a:solidFill>
                          <a:latin typeface="华文仿宋"/>
                          <a:ea typeface="华文仿宋"/>
                        </a:defRPr>
                      </a:lvl4pPr>
                      <a:lvl5pPr marL="1828800" algn="l" defTabSz="914400" rtl="0" eaLnBrk="1" latinLnBrk="0" hangingPunct="1">
                        <a:defRPr sz="1800" b="1" kern="1200">
                          <a:solidFill>
                            <a:schemeClr val="lt1"/>
                          </a:solidFill>
                          <a:latin typeface="华文仿宋"/>
                          <a:ea typeface="华文仿宋"/>
                        </a:defRPr>
                      </a:lvl5pPr>
                      <a:lvl6pPr marL="2286000" algn="l" defTabSz="914400" rtl="0" eaLnBrk="1" latinLnBrk="0" hangingPunct="1">
                        <a:defRPr sz="1800" b="1" kern="1200">
                          <a:solidFill>
                            <a:schemeClr val="lt1"/>
                          </a:solidFill>
                          <a:latin typeface="华文仿宋"/>
                          <a:ea typeface="华文仿宋"/>
                        </a:defRPr>
                      </a:lvl6pPr>
                      <a:lvl7pPr marL="2743200" algn="l" defTabSz="914400" rtl="0" eaLnBrk="1" latinLnBrk="0" hangingPunct="1">
                        <a:defRPr sz="1800" b="1" kern="1200">
                          <a:solidFill>
                            <a:schemeClr val="lt1"/>
                          </a:solidFill>
                          <a:latin typeface="华文仿宋"/>
                          <a:ea typeface="华文仿宋"/>
                        </a:defRPr>
                      </a:lvl7pPr>
                      <a:lvl8pPr marL="3200400" algn="l" defTabSz="914400" rtl="0" eaLnBrk="1" latinLnBrk="0" hangingPunct="1">
                        <a:defRPr sz="1800" b="1" kern="1200">
                          <a:solidFill>
                            <a:schemeClr val="lt1"/>
                          </a:solidFill>
                          <a:latin typeface="华文仿宋"/>
                          <a:ea typeface="华文仿宋"/>
                        </a:defRPr>
                      </a:lvl8pPr>
                      <a:lvl9pPr marL="3657600" algn="l" defTabSz="914400" rtl="0" eaLnBrk="1" latinLnBrk="0" hangingPunct="1">
                        <a:defRPr sz="1800" b="1" kern="1200">
                          <a:solidFill>
                            <a:schemeClr val="lt1"/>
                          </a:solidFill>
                          <a:latin typeface="华文仿宋"/>
                          <a:ea typeface="华文仿宋"/>
                        </a:defRPr>
                      </a:lvl9pPr>
                    </a:lstStyle>
                    <a:p>
                      <a:pPr algn="ctr"/>
                      <a:r>
                        <a:rPr lang="zh-CN" altLang="en-US" sz="1500" dirty="0" smtClean="0"/>
                        <a:t>公式集</a:t>
                      </a:r>
                      <a:endParaRPr lang="zh-CN" altLang="en-US" sz="1500" dirty="0"/>
                    </a:p>
                  </a:txBody>
                  <a:tcPr marL="77421" marR="77421" marT="38717" marB="38717">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sz="1800" b="1" kern="1200">
                          <a:solidFill>
                            <a:schemeClr val="lt1"/>
                          </a:solidFill>
                          <a:latin typeface="华文仿宋"/>
                          <a:ea typeface="华文仿宋"/>
                        </a:defRPr>
                      </a:lvl1pPr>
                      <a:lvl2pPr marL="457200" algn="l" defTabSz="914400" rtl="0" eaLnBrk="1" latinLnBrk="0" hangingPunct="1">
                        <a:defRPr sz="1800" b="1" kern="1200">
                          <a:solidFill>
                            <a:schemeClr val="lt1"/>
                          </a:solidFill>
                          <a:latin typeface="华文仿宋"/>
                          <a:ea typeface="华文仿宋"/>
                        </a:defRPr>
                      </a:lvl2pPr>
                      <a:lvl3pPr marL="914400" algn="l" defTabSz="914400" rtl="0" eaLnBrk="1" latinLnBrk="0" hangingPunct="1">
                        <a:defRPr sz="1800" b="1" kern="1200">
                          <a:solidFill>
                            <a:schemeClr val="lt1"/>
                          </a:solidFill>
                          <a:latin typeface="华文仿宋"/>
                          <a:ea typeface="华文仿宋"/>
                        </a:defRPr>
                      </a:lvl3pPr>
                      <a:lvl4pPr marL="1371600" algn="l" defTabSz="914400" rtl="0" eaLnBrk="1" latinLnBrk="0" hangingPunct="1">
                        <a:defRPr sz="1800" b="1" kern="1200">
                          <a:solidFill>
                            <a:schemeClr val="lt1"/>
                          </a:solidFill>
                          <a:latin typeface="华文仿宋"/>
                          <a:ea typeface="华文仿宋"/>
                        </a:defRPr>
                      </a:lvl4pPr>
                      <a:lvl5pPr marL="1828800" algn="l" defTabSz="914400" rtl="0" eaLnBrk="1" latinLnBrk="0" hangingPunct="1">
                        <a:defRPr sz="1800" b="1" kern="1200">
                          <a:solidFill>
                            <a:schemeClr val="lt1"/>
                          </a:solidFill>
                          <a:latin typeface="华文仿宋"/>
                          <a:ea typeface="华文仿宋"/>
                        </a:defRPr>
                      </a:lvl5pPr>
                      <a:lvl6pPr marL="2286000" algn="l" defTabSz="914400" rtl="0" eaLnBrk="1" latinLnBrk="0" hangingPunct="1">
                        <a:defRPr sz="1800" b="1" kern="1200">
                          <a:solidFill>
                            <a:schemeClr val="lt1"/>
                          </a:solidFill>
                          <a:latin typeface="华文仿宋"/>
                          <a:ea typeface="华文仿宋"/>
                        </a:defRPr>
                      </a:lvl6pPr>
                      <a:lvl7pPr marL="2743200" algn="l" defTabSz="914400" rtl="0" eaLnBrk="1" latinLnBrk="0" hangingPunct="1">
                        <a:defRPr sz="1800" b="1" kern="1200">
                          <a:solidFill>
                            <a:schemeClr val="lt1"/>
                          </a:solidFill>
                          <a:latin typeface="华文仿宋"/>
                          <a:ea typeface="华文仿宋"/>
                        </a:defRPr>
                      </a:lvl7pPr>
                      <a:lvl8pPr marL="3200400" algn="l" defTabSz="914400" rtl="0" eaLnBrk="1" latinLnBrk="0" hangingPunct="1">
                        <a:defRPr sz="1800" b="1" kern="1200">
                          <a:solidFill>
                            <a:schemeClr val="lt1"/>
                          </a:solidFill>
                          <a:latin typeface="华文仿宋"/>
                          <a:ea typeface="华文仿宋"/>
                        </a:defRPr>
                      </a:lvl8pPr>
                      <a:lvl9pPr marL="3657600" algn="l" defTabSz="914400" rtl="0" eaLnBrk="1" latinLnBrk="0" hangingPunct="1">
                        <a:defRPr sz="1800" b="1" kern="1200">
                          <a:solidFill>
                            <a:schemeClr val="lt1"/>
                          </a:solidFill>
                          <a:latin typeface="华文仿宋"/>
                          <a:ea typeface="华文仿宋"/>
                        </a:defRPr>
                      </a:lvl9pPr>
                    </a:lstStyle>
                    <a:p>
                      <a:pPr algn="ctr"/>
                      <a:r>
                        <a:rPr lang="zh-CN" altLang="en-US" sz="1500" dirty="0" smtClean="0"/>
                        <a:t>公式</a:t>
                      </a:r>
                      <a:endParaRPr lang="zh-CN" altLang="en-US" sz="1500" dirty="0"/>
                    </a:p>
                  </a:txBody>
                  <a:tcPr marL="77421" marR="77421" marT="38717" marB="38717">
                    <a:lnL w="12700" cmpd="sng">
                      <a:solidFill>
                        <a:srgbClr val="FFFFFF"/>
                      </a:solidFill>
                    </a:lnL>
                    <a:lnR w="19050" cap="flat" cmpd="sng" algn="ctr">
                      <a:solidFill>
                        <a:srgbClr val="0070C0"/>
                      </a:solidFill>
                      <a:prstDash val="solid"/>
                      <a:round/>
                      <a:headEnd type="none" w="med" len="med"/>
                      <a:tailEnd type="none" w="med" len="med"/>
                    </a:lnR>
                    <a:lnT w="12700" cmpd="sng">
                      <a:solidFill>
                        <a:srgbClr val="FFFFFF"/>
                      </a:solidFill>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sz="1800" b="1" kern="1200">
                          <a:solidFill>
                            <a:schemeClr val="lt1"/>
                          </a:solidFill>
                          <a:latin typeface="华文仿宋"/>
                          <a:ea typeface="华文仿宋"/>
                        </a:defRPr>
                      </a:lvl1pPr>
                      <a:lvl2pPr marL="457200" algn="l" defTabSz="914400" rtl="0" eaLnBrk="1" latinLnBrk="0" hangingPunct="1">
                        <a:defRPr sz="1800" b="1" kern="1200">
                          <a:solidFill>
                            <a:schemeClr val="lt1"/>
                          </a:solidFill>
                          <a:latin typeface="华文仿宋"/>
                          <a:ea typeface="华文仿宋"/>
                        </a:defRPr>
                      </a:lvl2pPr>
                      <a:lvl3pPr marL="914400" algn="l" defTabSz="914400" rtl="0" eaLnBrk="1" latinLnBrk="0" hangingPunct="1">
                        <a:defRPr sz="1800" b="1" kern="1200">
                          <a:solidFill>
                            <a:schemeClr val="lt1"/>
                          </a:solidFill>
                          <a:latin typeface="华文仿宋"/>
                          <a:ea typeface="华文仿宋"/>
                        </a:defRPr>
                      </a:lvl3pPr>
                      <a:lvl4pPr marL="1371600" algn="l" defTabSz="914400" rtl="0" eaLnBrk="1" latinLnBrk="0" hangingPunct="1">
                        <a:defRPr sz="1800" b="1" kern="1200">
                          <a:solidFill>
                            <a:schemeClr val="lt1"/>
                          </a:solidFill>
                          <a:latin typeface="华文仿宋"/>
                          <a:ea typeface="华文仿宋"/>
                        </a:defRPr>
                      </a:lvl4pPr>
                      <a:lvl5pPr marL="1828800" algn="l" defTabSz="914400" rtl="0" eaLnBrk="1" latinLnBrk="0" hangingPunct="1">
                        <a:defRPr sz="1800" b="1" kern="1200">
                          <a:solidFill>
                            <a:schemeClr val="lt1"/>
                          </a:solidFill>
                          <a:latin typeface="华文仿宋"/>
                          <a:ea typeface="华文仿宋"/>
                        </a:defRPr>
                      </a:lvl5pPr>
                      <a:lvl6pPr marL="2286000" algn="l" defTabSz="914400" rtl="0" eaLnBrk="1" latinLnBrk="0" hangingPunct="1">
                        <a:defRPr sz="1800" b="1" kern="1200">
                          <a:solidFill>
                            <a:schemeClr val="lt1"/>
                          </a:solidFill>
                          <a:latin typeface="华文仿宋"/>
                          <a:ea typeface="华文仿宋"/>
                        </a:defRPr>
                      </a:lvl6pPr>
                      <a:lvl7pPr marL="2743200" algn="l" defTabSz="914400" rtl="0" eaLnBrk="1" latinLnBrk="0" hangingPunct="1">
                        <a:defRPr sz="1800" b="1" kern="1200">
                          <a:solidFill>
                            <a:schemeClr val="lt1"/>
                          </a:solidFill>
                          <a:latin typeface="华文仿宋"/>
                          <a:ea typeface="华文仿宋"/>
                        </a:defRPr>
                      </a:lvl7pPr>
                      <a:lvl8pPr marL="3200400" algn="l" defTabSz="914400" rtl="0" eaLnBrk="1" latinLnBrk="0" hangingPunct="1">
                        <a:defRPr sz="1800" b="1" kern="1200">
                          <a:solidFill>
                            <a:schemeClr val="lt1"/>
                          </a:solidFill>
                          <a:latin typeface="华文仿宋"/>
                          <a:ea typeface="华文仿宋"/>
                        </a:defRPr>
                      </a:lvl8pPr>
                      <a:lvl9pPr marL="3657600" algn="l" defTabSz="914400" rtl="0" eaLnBrk="1" latinLnBrk="0" hangingPunct="1">
                        <a:defRPr sz="1800" b="1" kern="1200">
                          <a:solidFill>
                            <a:schemeClr val="lt1"/>
                          </a:solidFill>
                          <a:latin typeface="华文仿宋"/>
                          <a:ea typeface="华文仿宋"/>
                        </a:defRPr>
                      </a:lvl9pPr>
                    </a:lstStyle>
                    <a:p>
                      <a:pPr algn="ctr"/>
                      <a:endParaRPr lang="zh-CN" altLang="en-US" sz="1500" dirty="0"/>
                    </a:p>
                  </a:txBody>
                  <a:tcPr marL="77421" marR="77421" marT="38717" marB="38717">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2700" cmpd="sng">
                      <a:solidFill>
                        <a:srgbClr val="FFFFFF"/>
                      </a:solidFill>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xmlns="" val="10000"/>
                  </a:ext>
                </a:extLst>
              </a:tr>
              <a:tr h="315894">
                <a:tc rowSpan="11">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IF</a:t>
                      </a:r>
                      <a:endParaRPr lang="zh-CN" altLang="en-US" sz="1200" dirty="0"/>
                    </a:p>
                  </a:txBody>
                  <a:tcPr marL="77421" marR="77421" marT="38717" marB="38717">
                    <a:lnL w="12700" cmpd="sng">
                      <a:solidFill>
                        <a:srgbClr val="FFFFFF"/>
                      </a:solidFill>
                    </a:lnL>
                    <a:lnR w="12700" cap="flat" cmpd="sng" algn="ctr">
                      <a:solidFill>
                        <a:srgbClr val="0070C0"/>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F5= </a:t>
                      </a:r>
                      <a:r>
                        <a:rPr lang="en-US" altLang="zh-CN" sz="1200" dirty="0" err="1" smtClean="0"/>
                        <a:t>PC.Out</a:t>
                      </a:r>
                      <a:r>
                        <a:rPr lang="en-US" altLang="zh-CN" sz="1200" dirty="0" smtClean="0"/>
                        <a:t>=&gt;</a:t>
                      </a:r>
                      <a:r>
                        <a:rPr lang="en-US" altLang="zh-CN" sz="1200" dirty="0" err="1" smtClean="0"/>
                        <a:t>IMem.RAddr</a:t>
                      </a:r>
                      <a:endParaRPr lang="zh-CN" altLang="en-US" sz="1200" dirty="0"/>
                    </a:p>
                  </a:txBody>
                  <a:tcPr marL="77421" marR="77421" marT="38717" marB="38717">
                    <a:lnL w="1270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F16=</a:t>
                      </a:r>
                      <a:r>
                        <a:rPr lang="en-US" altLang="zh-CN" sz="1200" baseline="0" dirty="0" smtClean="0"/>
                        <a:t> </a:t>
                      </a:r>
                      <a:r>
                        <a:rPr lang="en-US" altLang="zh-CN" sz="1200" baseline="0" dirty="0" err="1" smtClean="0"/>
                        <a:t>CtrlEPCIn</a:t>
                      </a:r>
                      <a:r>
                        <a:rPr lang="en-US" altLang="zh-CN" sz="1200" baseline="0" dirty="0" smtClean="0"/>
                        <a:t>=0</a:t>
                      </a:r>
                      <a:endParaRPr lang="zh-CN" altLang="en-US" sz="1200" dirty="0"/>
                    </a:p>
                  </a:txBody>
                  <a:tcPr marL="77421" marR="77421" marT="38717" marB="38717">
                    <a:lnL w="1905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1"/>
                  </a:ext>
                </a:extLst>
              </a:tr>
              <a:tr h="317516">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algn="l" defTabSz="914400" rtl="0" eaLnBrk="1" latinLnBrk="0" hangingPunct="1"/>
                      <a:r>
                        <a:rPr lang="en-US" altLang="zh-CN" sz="1200" kern="1200" dirty="0" smtClean="0">
                          <a:solidFill>
                            <a:schemeClr val="dk1"/>
                          </a:solidFill>
                          <a:latin typeface="华文仿宋"/>
                          <a:ea typeface="华文仿宋"/>
                          <a:cs typeface="+mn-cs"/>
                        </a:rPr>
                        <a:t>F6= CP0.ASID=&gt;</a:t>
                      </a:r>
                      <a:r>
                        <a:rPr lang="en-US" altLang="zh-CN" sz="1200" kern="1200" dirty="0" err="1" smtClean="0">
                          <a:solidFill>
                            <a:schemeClr val="dk1"/>
                          </a:solidFill>
                          <a:latin typeface="华文仿宋"/>
                          <a:ea typeface="华文仿宋"/>
                          <a:cs typeface="+mn-cs"/>
                        </a:rPr>
                        <a:t>IMem.ASID</a:t>
                      </a:r>
                      <a:endParaRPr lang="zh-CN" altLang="en-US" sz="1200" kern="1200" dirty="0">
                        <a:solidFill>
                          <a:schemeClr val="dk1"/>
                        </a:solidFill>
                        <a:latin typeface="华文仿宋"/>
                        <a:ea typeface="华文仿宋"/>
                        <a:cs typeface="+mn-cs"/>
                      </a:endParaRPr>
                    </a:p>
                  </a:txBody>
                  <a:tcPr marL="77421" marR="77421" marT="38717" marB="38717">
                    <a:lnL w="1270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F17=</a:t>
                      </a:r>
                      <a:r>
                        <a:rPr lang="en-US" altLang="zh-CN" sz="1200" baseline="0" dirty="0" smtClean="0"/>
                        <a:t> </a:t>
                      </a:r>
                      <a:r>
                        <a:rPr lang="en-US" altLang="zh-CN" sz="1200" baseline="0" dirty="0" err="1" smtClean="0"/>
                        <a:t>CtrlExCodeIn</a:t>
                      </a:r>
                      <a:r>
                        <a:rPr lang="en-US" altLang="zh-CN" sz="1200" baseline="0" dirty="0" smtClean="0"/>
                        <a:t>=0</a:t>
                      </a:r>
                      <a:endParaRPr lang="zh-CN" altLang="en-US" sz="1200" dirty="0"/>
                    </a:p>
                  </a:txBody>
                  <a:tcPr marL="77421" marR="77421" marT="38717" marB="38717">
                    <a:lnL w="1905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2"/>
                  </a:ext>
                </a:extLst>
              </a:tr>
              <a:tr h="315894">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F7=  </a:t>
                      </a:r>
                      <a:r>
                        <a:rPr lang="en-US" altLang="zh-CN" sz="1200" dirty="0" err="1" smtClean="0"/>
                        <a:t>IMem.Out</a:t>
                      </a:r>
                      <a:r>
                        <a:rPr lang="en-US" altLang="zh-CN" sz="1200" dirty="0" smtClean="0"/>
                        <a:t>=&gt;FU.IR_IF</a:t>
                      </a:r>
                      <a:endParaRPr lang="zh-CN" altLang="en-US" sz="1200" dirty="0"/>
                    </a:p>
                  </a:txBody>
                  <a:tcPr marL="77421" marR="77421" marT="38717" marB="38717">
                    <a:lnL w="1270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2700" cmpd="sng">
                      <a:solidFill>
                        <a:srgbClr val="FFFFFF"/>
                      </a:solid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F18=</a:t>
                      </a:r>
                      <a:r>
                        <a:rPr lang="en-US" altLang="zh-CN" sz="1200" baseline="0" dirty="0" smtClean="0"/>
                        <a:t> </a:t>
                      </a:r>
                      <a:r>
                        <a:rPr lang="en-US" altLang="zh-CN" sz="1200" baseline="0" dirty="0" err="1" smtClean="0"/>
                        <a:t>CtrlIR_ID</a:t>
                      </a:r>
                      <a:r>
                        <a:rPr lang="en-US" altLang="zh-CN" sz="1200" baseline="0" dirty="0" smtClean="0"/>
                        <a:t>=1</a:t>
                      </a:r>
                      <a:endParaRPr lang="zh-CN" altLang="en-US" sz="1200" dirty="0" smtClean="0"/>
                    </a:p>
                  </a:txBody>
                  <a:tcPr marL="77421" marR="77421" marT="38717" marB="38717">
                    <a:lnL w="1905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3"/>
                  </a:ext>
                </a:extLst>
              </a:tr>
              <a:tr h="315894">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F8=</a:t>
                      </a:r>
                      <a:r>
                        <a:rPr lang="en-US" altLang="zh-CN" sz="1200" baseline="0" dirty="0" smtClean="0"/>
                        <a:t> </a:t>
                      </a:r>
                      <a:r>
                        <a:rPr lang="en-US" altLang="zh-CN" sz="1200" dirty="0" err="1" smtClean="0"/>
                        <a:t>IMem.Out</a:t>
                      </a:r>
                      <a:r>
                        <a:rPr lang="en-US" altLang="zh-CN" sz="1200" dirty="0" smtClean="0"/>
                        <a:t>=&gt;</a:t>
                      </a:r>
                      <a:r>
                        <a:rPr lang="en-US" altLang="zh-CN" sz="1200" dirty="0" err="1" smtClean="0"/>
                        <a:t>IR_ID.In</a:t>
                      </a:r>
                      <a:endParaRPr lang="zh-CN" altLang="en-US" sz="1200" dirty="0"/>
                    </a:p>
                  </a:txBody>
                  <a:tcPr marL="77421" marR="77421" marT="38717" marB="38717">
                    <a:lnL w="1270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F19= </a:t>
                      </a:r>
                      <a:r>
                        <a:rPr lang="en-US" altLang="zh-CN" sz="1200" dirty="0" err="1" smtClean="0"/>
                        <a:t>CtrlIR_EX</a:t>
                      </a:r>
                      <a:r>
                        <a:rPr lang="en-US" altLang="zh-CN" sz="1200" dirty="0" smtClean="0"/>
                        <a:t>=0</a:t>
                      </a:r>
                      <a:endParaRPr lang="zh-CN" altLang="en-US" sz="1200" dirty="0"/>
                    </a:p>
                  </a:txBody>
                  <a:tcPr marL="77421" marR="77421" marT="38717" marB="38717">
                    <a:lnL w="1905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4"/>
                  </a:ext>
                </a:extLst>
              </a:tr>
              <a:tr h="315894">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F9=</a:t>
                      </a:r>
                      <a:r>
                        <a:rPr lang="en-US" altLang="zh-CN" sz="1200" baseline="0" dirty="0" smtClean="0"/>
                        <a:t> </a:t>
                      </a:r>
                      <a:r>
                        <a:rPr lang="en-US" altLang="zh-CN" sz="1200" baseline="0" dirty="0" err="1" smtClean="0"/>
                        <a:t>FU.Halt_IF</a:t>
                      </a:r>
                      <a:r>
                        <a:rPr lang="en-US" altLang="zh-CN" sz="1200" baseline="0" dirty="0" smtClean="0"/>
                        <a:t>=&gt;</a:t>
                      </a:r>
                      <a:r>
                        <a:rPr lang="en-US" altLang="zh-CN" sz="1200" baseline="0" dirty="0" err="1" smtClean="0"/>
                        <a:t>CU_IF.Halt</a:t>
                      </a:r>
                      <a:endParaRPr lang="zh-CN" altLang="en-US" sz="1200" dirty="0"/>
                    </a:p>
                  </a:txBody>
                  <a:tcPr marL="77421" marR="77421" marT="38717" marB="38717">
                    <a:lnL w="1270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F20= </a:t>
                      </a:r>
                      <a:r>
                        <a:rPr lang="en-US" altLang="zh-CN" sz="1200" dirty="0" err="1" smtClean="0"/>
                        <a:t>CtrlA_EX</a:t>
                      </a:r>
                      <a:r>
                        <a:rPr lang="en-US" altLang="zh-CN" sz="1200" dirty="0" smtClean="0"/>
                        <a:t>=0</a:t>
                      </a:r>
                      <a:endParaRPr lang="zh-CN" altLang="en-US" sz="1200" dirty="0"/>
                    </a:p>
                  </a:txBody>
                  <a:tcPr marL="77421" marR="77421" marT="38717" marB="38717">
                    <a:lnL w="1905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5"/>
                  </a:ext>
                </a:extLst>
              </a:tr>
              <a:tr h="318396">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F10=</a:t>
                      </a:r>
                      <a:r>
                        <a:rPr lang="en-US" altLang="zh-CN" sz="1200" baseline="0" dirty="0" smtClean="0"/>
                        <a:t> </a:t>
                      </a:r>
                      <a:r>
                        <a:rPr lang="en-US" altLang="zh-CN" sz="1200" baseline="0" dirty="0" err="1" smtClean="0"/>
                        <a:t>FU.Bub_IF</a:t>
                      </a:r>
                      <a:r>
                        <a:rPr lang="en-US" altLang="zh-CN" sz="1200" baseline="0" dirty="0" smtClean="0"/>
                        <a:t>=&gt;</a:t>
                      </a:r>
                      <a:r>
                        <a:rPr lang="en-US" altLang="zh-CN" sz="1200" baseline="0" dirty="0" err="1" smtClean="0"/>
                        <a:t>CU_IF.Bub</a:t>
                      </a:r>
                      <a:endParaRPr lang="zh-CN" altLang="en-US" sz="1200" dirty="0"/>
                    </a:p>
                  </a:txBody>
                  <a:tcPr marL="77421" marR="77421" marT="38717" marB="38717">
                    <a:lnL w="1270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2700" cmpd="sng">
                      <a:solidFill>
                        <a:srgbClr val="FFFFFF"/>
                      </a:solidFill>
                    </a:lnT>
                    <a:lnB w="12700" cap="flat" cmpd="sng" algn="ctr">
                      <a:solidFill>
                        <a:srgbClr val="3333CC"/>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F21= </a:t>
                      </a:r>
                      <a:r>
                        <a:rPr lang="en-US" altLang="zh-CN" sz="1200" dirty="0" err="1" smtClean="0"/>
                        <a:t>CtrlB_EX</a:t>
                      </a:r>
                      <a:r>
                        <a:rPr lang="en-US" altLang="zh-CN" sz="1200" dirty="0" smtClean="0"/>
                        <a:t>=0</a:t>
                      </a:r>
                      <a:endParaRPr lang="zh-CN" altLang="en-US" sz="1200" dirty="0"/>
                    </a:p>
                  </a:txBody>
                  <a:tcPr marL="77421" marR="77421" marT="38717" marB="38717">
                    <a:lnL w="1905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6"/>
                  </a:ext>
                </a:extLst>
              </a:tr>
              <a:tr h="315894">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F11=</a:t>
                      </a:r>
                      <a:r>
                        <a:rPr lang="en-US" altLang="zh-CN" sz="1200" baseline="0" dirty="0" smtClean="0"/>
                        <a:t> </a:t>
                      </a:r>
                      <a:r>
                        <a:rPr lang="en-US" altLang="zh-CN" sz="1200" baseline="0" dirty="0" err="1" smtClean="0"/>
                        <a:t>CtrlPC</a:t>
                      </a:r>
                      <a:r>
                        <a:rPr lang="en-US" altLang="zh-CN" sz="1200" baseline="0" dirty="0" smtClean="0"/>
                        <a:t>=0</a:t>
                      </a:r>
                      <a:endParaRPr lang="zh-CN" altLang="en-US" sz="1200" dirty="0"/>
                    </a:p>
                  </a:txBody>
                  <a:tcPr marL="77421" marR="77421" marT="38717" marB="387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3333CC"/>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F22= </a:t>
                      </a:r>
                      <a:r>
                        <a:rPr lang="en-US" altLang="zh-CN" sz="1200" dirty="0" err="1" smtClean="0"/>
                        <a:t>CtrlIR_EX</a:t>
                      </a:r>
                      <a:r>
                        <a:rPr lang="en-US" altLang="zh-CN" sz="1200" dirty="0" smtClean="0"/>
                        <a:t>=0</a:t>
                      </a:r>
                      <a:endParaRPr lang="zh-CN" altLang="en-US" sz="1200" dirty="0" smtClean="0"/>
                    </a:p>
                  </a:txBody>
                  <a:tcPr marL="77421" marR="77421" marT="38717" marB="387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7"/>
                  </a:ext>
                </a:extLst>
              </a:tr>
              <a:tr h="315894">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F12=</a:t>
                      </a:r>
                      <a:r>
                        <a:rPr lang="en-US" altLang="zh-CN" sz="1200" baseline="0" dirty="0" smtClean="0"/>
                        <a:t> </a:t>
                      </a:r>
                      <a:r>
                        <a:rPr lang="en-US" altLang="zh-CN" sz="1200" baseline="0" dirty="0" err="1" smtClean="0"/>
                        <a:t>CtrlPCInc</a:t>
                      </a:r>
                      <a:r>
                        <a:rPr lang="en-US" altLang="zh-CN" sz="1200" baseline="0" dirty="0" smtClean="0"/>
                        <a:t>=1</a:t>
                      </a:r>
                      <a:endParaRPr lang="zh-CN" altLang="en-US" sz="1200" dirty="0"/>
                    </a:p>
                  </a:txBody>
                  <a:tcPr marL="77421" marR="77421" marT="38717" marB="38717">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F23= </a:t>
                      </a:r>
                      <a:r>
                        <a:rPr lang="en-US" altLang="zh-CN" sz="1200" baseline="0" dirty="0" err="1" smtClean="0"/>
                        <a:t>CtrlALUOut_MEM</a:t>
                      </a:r>
                      <a:r>
                        <a:rPr lang="en-US" altLang="zh-CN" sz="1200" baseline="0" dirty="0" smtClean="0"/>
                        <a:t>=0</a:t>
                      </a:r>
                      <a:endParaRPr lang="zh-CN" altLang="en-US" sz="1200" dirty="0" smtClean="0"/>
                    </a:p>
                  </a:txBody>
                  <a:tcPr marL="77421" marR="77421" marT="38717" marB="38717">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8"/>
                  </a:ext>
                </a:extLst>
              </a:tr>
              <a:tr h="315894">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F13=</a:t>
                      </a:r>
                      <a:r>
                        <a:rPr lang="en-US" altLang="zh-CN" sz="1200" baseline="0" dirty="0" smtClean="0"/>
                        <a:t> </a:t>
                      </a:r>
                      <a:r>
                        <a:rPr lang="en-US" altLang="zh-CN" sz="1200" baseline="0" dirty="0" err="1" smtClean="0"/>
                        <a:t>CtrlIMem</a:t>
                      </a:r>
                      <a:r>
                        <a:rPr lang="en-US" altLang="zh-CN" sz="1200" baseline="0" dirty="0" smtClean="0"/>
                        <a:t>=0</a:t>
                      </a:r>
                      <a:endParaRPr lang="zh-CN" altLang="en-US" sz="1200" dirty="0"/>
                    </a:p>
                  </a:txBody>
                  <a:tcPr marL="77421" marR="77421" marT="38717" marB="387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F24= </a:t>
                      </a:r>
                      <a:r>
                        <a:rPr lang="en-US" altLang="zh-CN" sz="1200" baseline="0" dirty="0" err="1" smtClean="0"/>
                        <a:t>CtrlIR_MEM</a:t>
                      </a:r>
                      <a:r>
                        <a:rPr lang="en-US" altLang="zh-CN" sz="1200" baseline="0" dirty="0" smtClean="0"/>
                        <a:t>=0</a:t>
                      </a:r>
                      <a:endParaRPr lang="zh-CN" altLang="en-US" sz="1200" dirty="0" smtClean="0"/>
                    </a:p>
                  </a:txBody>
                  <a:tcPr marL="77421" marR="77421" marT="38717" marB="387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9"/>
                  </a:ext>
                </a:extLst>
              </a:tr>
              <a:tr h="315894">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F14=</a:t>
                      </a:r>
                      <a:r>
                        <a:rPr lang="en-US" altLang="zh-CN" sz="1200" baseline="0" dirty="0" smtClean="0"/>
                        <a:t> </a:t>
                      </a:r>
                      <a:r>
                        <a:rPr lang="en-US" altLang="zh-CN" sz="1200" baseline="0" dirty="0" err="1" smtClean="0"/>
                        <a:t>CtrlASIDIn</a:t>
                      </a:r>
                      <a:r>
                        <a:rPr lang="en-US" altLang="zh-CN" sz="1200" baseline="0" dirty="0" smtClean="0"/>
                        <a:t>=0</a:t>
                      </a:r>
                      <a:endParaRPr lang="zh-CN" altLang="en-US" sz="1200" dirty="0"/>
                    </a:p>
                  </a:txBody>
                  <a:tcPr marL="77421" marR="77421" marT="38717" marB="387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F25=</a:t>
                      </a:r>
                      <a:r>
                        <a:rPr lang="en-US" altLang="zh-CN" sz="1200" baseline="0" dirty="0" smtClean="0"/>
                        <a:t> </a:t>
                      </a:r>
                      <a:r>
                        <a:rPr lang="en-US" altLang="zh-CN" sz="1200" baseline="0" dirty="0" err="1" smtClean="0"/>
                        <a:t>CtrlALUOut_MEM</a:t>
                      </a:r>
                      <a:r>
                        <a:rPr lang="en-US" altLang="zh-CN" sz="1200" baseline="0" dirty="0" smtClean="0"/>
                        <a:t>=0</a:t>
                      </a:r>
                      <a:endParaRPr lang="zh-CN" altLang="en-US" sz="1200" dirty="0" smtClean="0"/>
                    </a:p>
                  </a:txBody>
                  <a:tcPr marL="77421" marR="77421" marT="38717" marB="387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10"/>
                  </a:ext>
                </a:extLst>
              </a:tr>
              <a:tr h="315894">
                <a:tc vMerge="1">
                  <a:txBody>
                    <a:bodyPr/>
                    <a:lstStyle/>
                    <a:p>
                      <a:endParaRPr lang="zh-CN" altLang="en-US" sz="1500" dirty="0"/>
                    </a:p>
                  </a:txBody>
                  <a:tcPr marL="77417" marR="77417" marT="38707" marB="38707"/>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F15=</a:t>
                      </a:r>
                      <a:r>
                        <a:rPr lang="en-US" altLang="zh-CN" sz="1200" baseline="0" dirty="0" smtClean="0"/>
                        <a:t> CtrlCP0=0</a:t>
                      </a:r>
                      <a:endParaRPr lang="zh-CN" altLang="en-US" sz="1200" dirty="0"/>
                    </a:p>
                  </a:txBody>
                  <a:tcPr marL="77421" marR="77421" marT="38717" marB="387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F26=</a:t>
                      </a:r>
                      <a:r>
                        <a:rPr lang="en-US" altLang="zh-CN" sz="1200" baseline="0" dirty="0" smtClean="0"/>
                        <a:t> </a:t>
                      </a:r>
                      <a:r>
                        <a:rPr lang="en-US" altLang="zh-CN" sz="1200" baseline="0" dirty="0" err="1" smtClean="0"/>
                        <a:t>CtrlALUOut_WB</a:t>
                      </a:r>
                      <a:r>
                        <a:rPr lang="en-US" altLang="zh-CN" sz="1200" baseline="0" dirty="0" smtClean="0"/>
                        <a:t>=0</a:t>
                      </a:r>
                      <a:endParaRPr lang="zh-CN" altLang="en-US" sz="1200" dirty="0"/>
                    </a:p>
                  </a:txBody>
                  <a:tcPr marL="77421" marR="77421" marT="38717" marB="387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11"/>
                  </a:ext>
                </a:extLst>
              </a:tr>
              <a:tr h="318396">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a:t>
                      </a:r>
                      <a:endParaRPr lang="zh-CN" altLang="en-US" sz="1200" dirty="0"/>
                    </a:p>
                  </a:txBody>
                  <a:tcPr marL="77421" marR="77421" marT="38717" marB="38717">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r>
                      <a:endParaRPr lang="zh-CN" altLang="en-US" sz="1200" dirty="0" smtClean="0"/>
                    </a:p>
                  </a:txBody>
                  <a:tcPr marL="77421" marR="77421" marT="38717" marB="3871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r>
                      <a:endParaRPr lang="zh-CN" altLang="en-US" sz="1200" dirty="0" smtClean="0"/>
                    </a:p>
                  </a:txBody>
                  <a:tcPr marL="77421" marR="77421" marT="38717" marB="38717">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13"/>
                  </a:ext>
                </a:extLst>
              </a:tr>
              <a:tr h="315894">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WB</a:t>
                      </a:r>
                      <a:endParaRPr lang="zh-CN" altLang="en-US" sz="1200" dirty="0"/>
                    </a:p>
                  </a:txBody>
                  <a:tcPr marL="77421" marR="77421" marT="38717" marB="38717">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a:t>
                      </a:r>
                      <a:endParaRPr lang="zh-CN" altLang="en-US" sz="1200" dirty="0"/>
                    </a:p>
                  </a:txBody>
                  <a:tcPr marL="77421" marR="77421" marT="38717" marB="38717">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200" dirty="0" smtClean="0"/>
                        <a:t>…</a:t>
                      </a:r>
                      <a:endParaRPr lang="zh-CN" altLang="en-US" sz="1200" dirty="0"/>
                    </a:p>
                  </a:txBody>
                  <a:tcPr marL="77421" marR="77421" marT="38717" marB="38717">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14"/>
                  </a:ext>
                </a:extLst>
              </a:tr>
            </a:tbl>
          </a:graphicData>
        </a:graphic>
      </p:graphicFrame>
      <p:sp>
        <p:nvSpPr>
          <p:cNvPr id="7" name="下箭头 6"/>
          <p:cNvSpPr/>
          <p:nvPr/>
        </p:nvSpPr>
        <p:spPr bwMode="auto">
          <a:xfrm rot="4158662">
            <a:off x="5495031" y="226502"/>
            <a:ext cx="269875" cy="2718950"/>
          </a:xfrm>
          <a:prstGeom prst="downArrow">
            <a:avLst/>
          </a:prstGeom>
          <a:noFill/>
          <a:ln w="25400" cap="flat" cmpd="sng" algn="ctr">
            <a:solidFill>
              <a:srgbClr val="0070C0"/>
            </a:solidFill>
            <a:prstDash val="soli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itchFamily="18" charset="0"/>
              <a:ea typeface="华文仿宋"/>
              <a:cs typeface="+mn-cs"/>
            </a:endParaRPr>
          </a:p>
        </p:txBody>
      </p:sp>
      <p:sp>
        <p:nvSpPr>
          <p:cNvPr id="9" name="矩形 8"/>
          <p:cNvSpPr/>
          <p:nvPr/>
        </p:nvSpPr>
        <p:spPr bwMode="auto">
          <a:xfrm>
            <a:off x="6912000" y="0"/>
            <a:ext cx="1620000" cy="1116000"/>
          </a:xfrm>
          <a:prstGeom prst="rect">
            <a:avLst/>
          </a:prstGeom>
          <a:solidFill>
            <a:srgbClr val="FFFFFF">
              <a:alpha val="0"/>
            </a:srgbClr>
          </a:solidFill>
          <a:ln w="25400" cap="flat" cmpd="sng" algn="ctr">
            <a:solidFill>
              <a:srgbClr val="0070C0"/>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Times New Roman" pitchFamily="18" charset="0"/>
              <a:ea typeface="华文仿宋"/>
              <a:cs typeface="+mn-cs"/>
            </a:endParaRPr>
          </a:p>
        </p:txBody>
      </p:sp>
    </p:spTree>
    <p:extLst>
      <p:ext uri="{BB962C8B-B14F-4D97-AF65-F5344CB8AC3E}">
        <p14:creationId xmlns:p14="http://schemas.microsoft.com/office/powerpoint/2010/main" val="47117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2.CPU</a:t>
            </a:r>
            <a:r>
              <a:rPr lang="zh-CN" altLang="en-US" dirty="0"/>
              <a:t>流水线结构形式验证方法</a:t>
            </a:r>
            <a:r>
              <a:rPr lang="en-US" altLang="zh-CN" dirty="0" smtClean="0"/>
              <a:t>——</a:t>
            </a:r>
            <a:r>
              <a:rPr lang="zh-CN" altLang="en-US" sz="2000" dirty="0" smtClean="0"/>
              <a:t>自动证明方法</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594248804"/>
              </p:ext>
            </p:extLst>
          </p:nvPr>
        </p:nvGraphicFramePr>
        <p:xfrm>
          <a:off x="0" y="1390683"/>
          <a:ext cx="5324475" cy="4876800"/>
        </p:xfrm>
        <a:graphic>
          <a:graphicData uri="http://schemas.openxmlformats.org/presentationml/2006/ole">
            <mc:AlternateContent xmlns:mc="http://schemas.openxmlformats.org/markup-compatibility/2006">
              <mc:Choice xmlns:v="urn:schemas-microsoft-com:vml" Requires="v">
                <p:oleObj spid="_x0000_s16394" name="Visio" r:id="rId4" imgW="8858370" imgH="8115215" progId="Visio.Drawing.15">
                  <p:embed/>
                </p:oleObj>
              </mc:Choice>
              <mc:Fallback>
                <p:oleObj name="Visio" r:id="rId4" imgW="8858370" imgH="811521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90683"/>
                        <a:ext cx="5324475"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5471592" y="1429138"/>
            <a:ext cx="3456384" cy="883768"/>
          </a:xfrm>
          <a:prstGeom prst="rect">
            <a:avLst/>
          </a:prstGeom>
          <a:noFill/>
        </p:spPr>
        <p:txBody>
          <a:bodyPr wrap="square" rtlCol="0">
            <a:spAutoFit/>
          </a:bodyPr>
          <a:lstStyle/>
          <a:p>
            <a:pPr>
              <a:lnSpc>
                <a:spcPct val="150000"/>
              </a:lnSpc>
            </a:pPr>
            <a:r>
              <a:rPr lang="zh-CN" altLang="en-US" dirty="0" smtClean="0">
                <a:latin typeface="华文仿宋" panose="02010600040101010101" pitchFamily="2" charset="-122"/>
                <a:ea typeface="华文仿宋" panose="02010600040101010101" pitchFamily="2" charset="-122"/>
              </a:rPr>
              <a:t>① </a:t>
            </a:r>
            <a:r>
              <a:rPr lang="en-US" altLang="zh-CN" dirty="0" smtClean="0">
                <a:latin typeface="华文仿宋" panose="02010600040101010101" pitchFamily="2" charset="-122"/>
                <a:ea typeface="华文仿宋" panose="02010600040101010101" pitchFamily="2" charset="-122"/>
              </a:rPr>
              <a:t>PRE</a:t>
            </a:r>
            <a:r>
              <a:rPr lang="zh-CN" altLang="en-US" dirty="0" smtClean="0">
                <a:latin typeface="华文仿宋" panose="02010600040101010101" pitchFamily="2" charset="-122"/>
                <a:ea typeface="华文仿宋" panose="02010600040101010101" pitchFamily="2" charset="-122"/>
              </a:rPr>
              <a:t>阶段</a:t>
            </a:r>
            <a:endParaRPr lang="en-US" altLang="zh-CN" dirty="0" smtClean="0">
              <a:latin typeface="华文仿宋" panose="02010600040101010101" pitchFamily="2" charset="-122"/>
              <a:ea typeface="华文仿宋" panose="02010600040101010101" pitchFamily="2" charset="-122"/>
            </a:endParaRPr>
          </a:p>
          <a:p>
            <a:pPr>
              <a:lnSpc>
                <a:spcPct val="150000"/>
              </a:lnSpc>
            </a:pPr>
            <a:r>
              <a:rPr lang="zh-CN" altLang="en-US" kern="0" dirty="0">
                <a:solidFill>
                  <a:srgbClr val="000000"/>
                </a:solidFill>
                <a:latin typeface="华文仿宋"/>
                <a:ea typeface="华文仿宋"/>
              </a:rPr>
              <a:t>将</a:t>
            </a:r>
            <a:r>
              <a:rPr lang="en-US" altLang="zh-CN" kern="0" dirty="0">
                <a:solidFill>
                  <a:srgbClr val="000000"/>
                </a:solidFill>
                <a:latin typeface="华文仿宋"/>
                <a:ea typeface="华文仿宋"/>
              </a:rPr>
              <a:t>PRE</a:t>
            </a:r>
            <a:r>
              <a:rPr lang="zh-CN" altLang="en-US" kern="0" dirty="0">
                <a:solidFill>
                  <a:srgbClr val="000000"/>
                </a:solidFill>
                <a:latin typeface="华文仿宋"/>
                <a:ea typeface="华文仿宋"/>
              </a:rPr>
              <a:t>公式集中的每个公式</a:t>
            </a:r>
            <a:r>
              <a:rPr lang="zh-CN" altLang="en-US" kern="0" dirty="0" smtClean="0">
                <a:solidFill>
                  <a:srgbClr val="000000"/>
                </a:solidFill>
                <a:latin typeface="华文仿宋"/>
                <a:ea typeface="华文仿宋"/>
              </a:rPr>
              <a:t>引用</a:t>
            </a:r>
            <a:endParaRPr lang="zh-CN" altLang="en-US" dirty="0">
              <a:latin typeface="华文仿宋" panose="02010600040101010101" pitchFamily="2" charset="-122"/>
              <a:ea typeface="华文仿宋" panose="0201060004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88508250"/>
              </p:ext>
            </p:extLst>
          </p:nvPr>
        </p:nvGraphicFramePr>
        <p:xfrm>
          <a:off x="5255568" y="2492896"/>
          <a:ext cx="3888432" cy="1891197"/>
        </p:xfrm>
        <a:graphic>
          <a:graphicData uri="http://schemas.openxmlformats.org/drawingml/2006/table">
            <a:tbl>
              <a:tblPr firstRow="1"/>
              <a:tblGrid>
                <a:gridCol w="468560">
                  <a:extLst>
                    <a:ext uri="{9D8B030D-6E8A-4147-A177-3AD203B41FA5}">
                      <a16:colId xmlns:a16="http://schemas.microsoft.com/office/drawing/2014/main" xmlns="" val="20000"/>
                    </a:ext>
                  </a:extLst>
                </a:gridCol>
                <a:gridCol w="2411760">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20329">
                <a:tc>
                  <a:txBody>
                    <a:bodyPr/>
                    <a:lstStyle>
                      <a:lvl1pPr marL="0" algn="l" defTabSz="914400" rtl="0" eaLnBrk="1" latinLnBrk="0" hangingPunct="1">
                        <a:defRPr sz="1800" b="1" kern="1200">
                          <a:solidFill>
                            <a:schemeClr val="lt1"/>
                          </a:solidFill>
                          <a:latin typeface="华文仿宋"/>
                          <a:ea typeface="华文仿宋"/>
                        </a:defRPr>
                      </a:lvl1pPr>
                      <a:lvl2pPr marL="457200" algn="l" defTabSz="914400" rtl="0" eaLnBrk="1" latinLnBrk="0" hangingPunct="1">
                        <a:defRPr sz="1800" b="1" kern="1200">
                          <a:solidFill>
                            <a:schemeClr val="lt1"/>
                          </a:solidFill>
                          <a:latin typeface="华文仿宋"/>
                          <a:ea typeface="华文仿宋"/>
                        </a:defRPr>
                      </a:lvl2pPr>
                      <a:lvl3pPr marL="914400" algn="l" defTabSz="914400" rtl="0" eaLnBrk="1" latinLnBrk="0" hangingPunct="1">
                        <a:defRPr sz="1800" b="1" kern="1200">
                          <a:solidFill>
                            <a:schemeClr val="lt1"/>
                          </a:solidFill>
                          <a:latin typeface="华文仿宋"/>
                          <a:ea typeface="华文仿宋"/>
                        </a:defRPr>
                      </a:lvl3pPr>
                      <a:lvl4pPr marL="1371600" algn="l" defTabSz="914400" rtl="0" eaLnBrk="1" latinLnBrk="0" hangingPunct="1">
                        <a:defRPr sz="1800" b="1" kern="1200">
                          <a:solidFill>
                            <a:schemeClr val="lt1"/>
                          </a:solidFill>
                          <a:latin typeface="华文仿宋"/>
                          <a:ea typeface="华文仿宋"/>
                        </a:defRPr>
                      </a:lvl4pPr>
                      <a:lvl5pPr marL="1828800" algn="l" defTabSz="914400" rtl="0" eaLnBrk="1" latinLnBrk="0" hangingPunct="1">
                        <a:defRPr sz="1800" b="1" kern="1200">
                          <a:solidFill>
                            <a:schemeClr val="lt1"/>
                          </a:solidFill>
                          <a:latin typeface="华文仿宋"/>
                          <a:ea typeface="华文仿宋"/>
                        </a:defRPr>
                      </a:lvl5pPr>
                      <a:lvl6pPr marL="2286000" algn="l" defTabSz="914400" rtl="0" eaLnBrk="1" latinLnBrk="0" hangingPunct="1">
                        <a:defRPr sz="1800" b="1" kern="1200">
                          <a:solidFill>
                            <a:schemeClr val="lt1"/>
                          </a:solidFill>
                          <a:latin typeface="华文仿宋"/>
                          <a:ea typeface="华文仿宋"/>
                        </a:defRPr>
                      </a:lvl6pPr>
                      <a:lvl7pPr marL="2743200" algn="l" defTabSz="914400" rtl="0" eaLnBrk="1" latinLnBrk="0" hangingPunct="1">
                        <a:defRPr sz="1800" b="1" kern="1200">
                          <a:solidFill>
                            <a:schemeClr val="lt1"/>
                          </a:solidFill>
                          <a:latin typeface="华文仿宋"/>
                          <a:ea typeface="华文仿宋"/>
                        </a:defRPr>
                      </a:lvl7pPr>
                      <a:lvl8pPr marL="3200400" algn="l" defTabSz="914400" rtl="0" eaLnBrk="1" latinLnBrk="0" hangingPunct="1">
                        <a:defRPr sz="1800" b="1" kern="1200">
                          <a:solidFill>
                            <a:schemeClr val="lt1"/>
                          </a:solidFill>
                          <a:latin typeface="华文仿宋"/>
                          <a:ea typeface="华文仿宋"/>
                        </a:defRPr>
                      </a:lvl8pPr>
                      <a:lvl9pPr marL="3657600" algn="l" defTabSz="914400" rtl="0" eaLnBrk="1" latinLnBrk="0" hangingPunct="1">
                        <a:defRPr sz="1800" b="1" kern="1200">
                          <a:solidFill>
                            <a:schemeClr val="lt1"/>
                          </a:solidFill>
                          <a:latin typeface="华文仿宋"/>
                          <a:ea typeface="华文仿宋"/>
                        </a:defRPr>
                      </a:lvl9pPr>
                    </a:lstStyle>
                    <a:p>
                      <a:pPr algn="ctr"/>
                      <a:r>
                        <a:rPr lang="zh-CN" altLang="en-US" sz="1000" dirty="0" smtClean="0">
                          <a:latin typeface="华文仿宋" panose="02010600040101010101" pitchFamily="2" charset="-122"/>
                          <a:ea typeface="华文仿宋" panose="02010600040101010101" pitchFamily="2" charset="-122"/>
                        </a:rPr>
                        <a:t>部分</a:t>
                      </a:r>
                      <a:endParaRPr lang="zh-CN" altLang="en-US" sz="1000" dirty="0">
                        <a:latin typeface="华文仿宋" panose="02010600040101010101" pitchFamily="2" charset="-122"/>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sz="1800" b="1" kern="1200">
                          <a:solidFill>
                            <a:schemeClr val="lt1"/>
                          </a:solidFill>
                          <a:latin typeface="华文仿宋"/>
                          <a:ea typeface="华文仿宋"/>
                        </a:defRPr>
                      </a:lvl1pPr>
                      <a:lvl2pPr marL="457200" algn="l" defTabSz="914400" rtl="0" eaLnBrk="1" latinLnBrk="0" hangingPunct="1">
                        <a:defRPr sz="1800" b="1" kern="1200">
                          <a:solidFill>
                            <a:schemeClr val="lt1"/>
                          </a:solidFill>
                          <a:latin typeface="华文仿宋"/>
                          <a:ea typeface="华文仿宋"/>
                        </a:defRPr>
                      </a:lvl2pPr>
                      <a:lvl3pPr marL="914400" algn="l" defTabSz="914400" rtl="0" eaLnBrk="1" latinLnBrk="0" hangingPunct="1">
                        <a:defRPr sz="1800" b="1" kern="1200">
                          <a:solidFill>
                            <a:schemeClr val="lt1"/>
                          </a:solidFill>
                          <a:latin typeface="华文仿宋"/>
                          <a:ea typeface="华文仿宋"/>
                        </a:defRPr>
                      </a:lvl3pPr>
                      <a:lvl4pPr marL="1371600" algn="l" defTabSz="914400" rtl="0" eaLnBrk="1" latinLnBrk="0" hangingPunct="1">
                        <a:defRPr sz="1800" b="1" kern="1200">
                          <a:solidFill>
                            <a:schemeClr val="lt1"/>
                          </a:solidFill>
                          <a:latin typeface="华文仿宋"/>
                          <a:ea typeface="华文仿宋"/>
                        </a:defRPr>
                      </a:lvl4pPr>
                      <a:lvl5pPr marL="1828800" algn="l" defTabSz="914400" rtl="0" eaLnBrk="1" latinLnBrk="0" hangingPunct="1">
                        <a:defRPr sz="1800" b="1" kern="1200">
                          <a:solidFill>
                            <a:schemeClr val="lt1"/>
                          </a:solidFill>
                          <a:latin typeface="华文仿宋"/>
                          <a:ea typeface="华文仿宋"/>
                        </a:defRPr>
                      </a:lvl5pPr>
                      <a:lvl6pPr marL="2286000" algn="l" defTabSz="914400" rtl="0" eaLnBrk="1" latinLnBrk="0" hangingPunct="1">
                        <a:defRPr sz="1800" b="1" kern="1200">
                          <a:solidFill>
                            <a:schemeClr val="lt1"/>
                          </a:solidFill>
                          <a:latin typeface="华文仿宋"/>
                          <a:ea typeface="华文仿宋"/>
                        </a:defRPr>
                      </a:lvl6pPr>
                      <a:lvl7pPr marL="2743200" algn="l" defTabSz="914400" rtl="0" eaLnBrk="1" latinLnBrk="0" hangingPunct="1">
                        <a:defRPr sz="1800" b="1" kern="1200">
                          <a:solidFill>
                            <a:schemeClr val="lt1"/>
                          </a:solidFill>
                          <a:latin typeface="华文仿宋"/>
                          <a:ea typeface="华文仿宋"/>
                        </a:defRPr>
                      </a:lvl7pPr>
                      <a:lvl8pPr marL="3200400" algn="l" defTabSz="914400" rtl="0" eaLnBrk="1" latinLnBrk="0" hangingPunct="1">
                        <a:defRPr sz="1800" b="1" kern="1200">
                          <a:solidFill>
                            <a:schemeClr val="lt1"/>
                          </a:solidFill>
                          <a:latin typeface="华文仿宋"/>
                          <a:ea typeface="华文仿宋"/>
                        </a:defRPr>
                      </a:lvl8pPr>
                      <a:lvl9pPr marL="3657600" algn="l" defTabSz="914400" rtl="0" eaLnBrk="1" latinLnBrk="0" hangingPunct="1">
                        <a:defRPr sz="1800" b="1" kern="1200">
                          <a:solidFill>
                            <a:schemeClr val="lt1"/>
                          </a:solidFill>
                          <a:latin typeface="华文仿宋"/>
                          <a:ea typeface="华文仿宋"/>
                        </a:defRPr>
                      </a:lvl9pPr>
                    </a:lstStyle>
                    <a:p>
                      <a:pPr algn="ctr"/>
                      <a:r>
                        <a:rPr lang="zh-CN" altLang="en-US" sz="1000" dirty="0" smtClean="0">
                          <a:latin typeface="华文仿宋" panose="02010600040101010101" pitchFamily="2" charset="-122"/>
                          <a:ea typeface="华文仿宋" panose="02010600040101010101" pitchFamily="2" charset="-122"/>
                        </a:rPr>
                        <a:t>步骤</a:t>
                      </a:r>
                      <a:endParaRPr lang="zh-CN" altLang="en-US" sz="1000" dirty="0">
                        <a:latin typeface="华文仿宋" panose="02010600040101010101" pitchFamily="2" charset="-122"/>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sz="1800" b="1" kern="1200">
                          <a:solidFill>
                            <a:schemeClr val="lt1"/>
                          </a:solidFill>
                          <a:latin typeface="华文仿宋"/>
                          <a:ea typeface="华文仿宋"/>
                        </a:defRPr>
                      </a:lvl1pPr>
                      <a:lvl2pPr marL="457200" algn="l" defTabSz="914400" rtl="0" eaLnBrk="1" latinLnBrk="0" hangingPunct="1">
                        <a:defRPr sz="1800" b="1" kern="1200">
                          <a:solidFill>
                            <a:schemeClr val="lt1"/>
                          </a:solidFill>
                          <a:latin typeface="华文仿宋"/>
                          <a:ea typeface="华文仿宋"/>
                        </a:defRPr>
                      </a:lvl2pPr>
                      <a:lvl3pPr marL="914400" algn="l" defTabSz="914400" rtl="0" eaLnBrk="1" latinLnBrk="0" hangingPunct="1">
                        <a:defRPr sz="1800" b="1" kern="1200">
                          <a:solidFill>
                            <a:schemeClr val="lt1"/>
                          </a:solidFill>
                          <a:latin typeface="华文仿宋"/>
                          <a:ea typeface="华文仿宋"/>
                        </a:defRPr>
                      </a:lvl3pPr>
                      <a:lvl4pPr marL="1371600" algn="l" defTabSz="914400" rtl="0" eaLnBrk="1" latinLnBrk="0" hangingPunct="1">
                        <a:defRPr sz="1800" b="1" kern="1200">
                          <a:solidFill>
                            <a:schemeClr val="lt1"/>
                          </a:solidFill>
                          <a:latin typeface="华文仿宋"/>
                          <a:ea typeface="华文仿宋"/>
                        </a:defRPr>
                      </a:lvl4pPr>
                      <a:lvl5pPr marL="1828800" algn="l" defTabSz="914400" rtl="0" eaLnBrk="1" latinLnBrk="0" hangingPunct="1">
                        <a:defRPr sz="1800" b="1" kern="1200">
                          <a:solidFill>
                            <a:schemeClr val="lt1"/>
                          </a:solidFill>
                          <a:latin typeface="华文仿宋"/>
                          <a:ea typeface="华文仿宋"/>
                        </a:defRPr>
                      </a:lvl5pPr>
                      <a:lvl6pPr marL="2286000" algn="l" defTabSz="914400" rtl="0" eaLnBrk="1" latinLnBrk="0" hangingPunct="1">
                        <a:defRPr sz="1800" b="1" kern="1200">
                          <a:solidFill>
                            <a:schemeClr val="lt1"/>
                          </a:solidFill>
                          <a:latin typeface="华文仿宋"/>
                          <a:ea typeface="华文仿宋"/>
                        </a:defRPr>
                      </a:lvl6pPr>
                      <a:lvl7pPr marL="2743200" algn="l" defTabSz="914400" rtl="0" eaLnBrk="1" latinLnBrk="0" hangingPunct="1">
                        <a:defRPr sz="1800" b="1" kern="1200">
                          <a:solidFill>
                            <a:schemeClr val="lt1"/>
                          </a:solidFill>
                          <a:latin typeface="华文仿宋"/>
                          <a:ea typeface="华文仿宋"/>
                        </a:defRPr>
                      </a:lvl7pPr>
                      <a:lvl8pPr marL="3200400" algn="l" defTabSz="914400" rtl="0" eaLnBrk="1" latinLnBrk="0" hangingPunct="1">
                        <a:defRPr sz="1800" b="1" kern="1200">
                          <a:solidFill>
                            <a:schemeClr val="lt1"/>
                          </a:solidFill>
                          <a:latin typeface="华文仿宋"/>
                          <a:ea typeface="华文仿宋"/>
                        </a:defRPr>
                      </a:lvl8pPr>
                      <a:lvl9pPr marL="3657600" algn="l" defTabSz="914400" rtl="0" eaLnBrk="1" latinLnBrk="0" hangingPunct="1">
                        <a:defRPr sz="1800" b="1" kern="1200">
                          <a:solidFill>
                            <a:schemeClr val="lt1"/>
                          </a:solidFill>
                          <a:latin typeface="华文仿宋"/>
                          <a:ea typeface="华文仿宋"/>
                        </a:defRPr>
                      </a:lvl9pPr>
                    </a:lstStyle>
                    <a:p>
                      <a:pPr algn="ctr"/>
                      <a:r>
                        <a:rPr lang="zh-CN" altLang="en-US" sz="1000" dirty="0" smtClean="0">
                          <a:latin typeface="华文仿宋" panose="02010600040101010101" pitchFamily="2" charset="-122"/>
                          <a:ea typeface="华文仿宋" panose="02010600040101010101" pitchFamily="2" charset="-122"/>
                        </a:rPr>
                        <a:t>理由</a:t>
                      </a:r>
                      <a:endParaRPr lang="zh-CN" altLang="en-US" sz="1000" dirty="0">
                        <a:latin typeface="华文仿宋" panose="02010600040101010101" pitchFamily="2" charset="-122"/>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xmlns="" val="10000"/>
                  </a:ext>
                </a:extLst>
              </a:tr>
              <a:tr h="320329">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000" dirty="0" smtClean="0">
                          <a:latin typeface="Cambria Math" panose="02040503050406030204" pitchFamily="18" charset="0"/>
                          <a:ea typeface="Cambria Math" panose="02040503050406030204" pitchFamily="18" charset="0"/>
                        </a:rPr>
                        <a:t>PRE</a:t>
                      </a:r>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S0= </a:t>
                      </a:r>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CP0[ASID]=</a:t>
                      </a:r>
                      <a:r>
                        <a:rPr lang="en-US" altLang="zh-CN" sz="1000" kern="1200" dirty="0" err="1" smtClean="0">
                          <a:solidFill>
                            <a:schemeClr val="dk1"/>
                          </a:solidFill>
                          <a:effectLst/>
                          <a:latin typeface="Cambria Math" panose="02040503050406030204" pitchFamily="18" charset="0"/>
                          <a:ea typeface="Cambria Math" panose="02040503050406030204" pitchFamily="18" charset="0"/>
                          <a:cs typeface="+mn-cs"/>
                        </a:rPr>
                        <a:t>pid</a:t>
                      </a:r>
                      <a:endPar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Premise(F0)</a:t>
                      </a:r>
                      <a:endParaRPr lang="zh-CN" altLang="zh-CN" sz="1000" kern="1200" dirty="0" smtClean="0">
                        <a:solidFill>
                          <a:schemeClr val="dk1"/>
                        </a:solidFill>
                        <a:effectLst/>
                        <a:latin typeface="Cambria Math" panose="02040503050406030204" pitchFamily="18" charset="0"/>
                        <a:ea typeface="华文仿宋" panose="02010600040101010101" pitchFamily="2" charset="-122"/>
                        <a:cs typeface="+mn-cs"/>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1"/>
                  </a:ext>
                </a:extLst>
              </a:tr>
              <a:tr h="320329">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S1= </a:t>
                      </a:r>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PC[Out]=</a:t>
                      </a:r>
                      <a:r>
                        <a:rPr lang="en-US" altLang="zh-CN" sz="1000" kern="1200" dirty="0" err="1" smtClean="0">
                          <a:solidFill>
                            <a:schemeClr val="dk1"/>
                          </a:solidFill>
                          <a:effectLst/>
                          <a:latin typeface="Cambria Math" panose="02040503050406030204" pitchFamily="18" charset="0"/>
                          <a:ea typeface="Cambria Math" panose="02040503050406030204" pitchFamily="18" charset="0"/>
                          <a:cs typeface="+mn-cs"/>
                        </a:rPr>
                        <a:t>addr</a:t>
                      </a:r>
                      <a:endParaRPr lang="zh-CN" altLang="en-US" sz="1000" dirty="0" smtClean="0">
                        <a:solidFill>
                          <a:schemeClr val="tx1"/>
                        </a:solidFill>
                        <a:latin typeface="Cambria Math" panose="02040503050406030204" pitchFamily="18" charset="0"/>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Premise(F1)</a:t>
                      </a:r>
                      <a:endParaRPr lang="zh-CN" altLang="zh-CN" sz="1000" kern="1200" dirty="0" smtClean="0">
                        <a:solidFill>
                          <a:schemeClr val="dk1"/>
                        </a:solidFill>
                        <a:effectLst/>
                        <a:latin typeface="Cambria Math" panose="02040503050406030204" pitchFamily="18" charset="0"/>
                        <a:ea typeface="华文仿宋" panose="02010600040101010101" pitchFamily="2" charset="-122"/>
                        <a:cs typeface="+mn-cs"/>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2"/>
                  </a:ext>
                </a:extLst>
              </a:tr>
              <a:tr h="289552">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S2</a:t>
                      </a:r>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a:t>
                      </a:r>
                      <a:r>
                        <a:rPr lang="en-US" altLang="zh-CN" sz="1000" kern="1200" baseline="0" dirty="0" smtClean="0">
                          <a:solidFill>
                            <a:schemeClr val="dk1"/>
                          </a:solidFill>
                          <a:effectLst/>
                          <a:latin typeface="Cambria Math" panose="02040503050406030204" pitchFamily="18" charset="0"/>
                          <a:ea typeface="Cambria Math" panose="02040503050406030204" pitchFamily="18" charset="0"/>
                          <a:cs typeface="+mn-cs"/>
                        </a:rPr>
                        <a:t> </a:t>
                      </a:r>
                      <a:r>
                        <a:rPr lang="en-US" altLang="zh-CN" sz="1000" kern="1200" baseline="0" dirty="0" err="1" smtClean="0">
                          <a:solidFill>
                            <a:schemeClr val="dk1"/>
                          </a:solidFill>
                          <a:effectLst/>
                          <a:latin typeface="Cambria Math" panose="02040503050406030204" pitchFamily="18" charset="0"/>
                          <a:ea typeface="Cambria Math" panose="02040503050406030204" pitchFamily="18" charset="0"/>
                          <a:cs typeface="+mn-cs"/>
                        </a:rPr>
                        <a:t>IMem</a:t>
                      </a:r>
                      <a:r>
                        <a:rPr lang="en-US" altLang="zh-CN" sz="1000" kern="1200" baseline="0" dirty="0" smtClean="0">
                          <a:solidFill>
                            <a:schemeClr val="dk1"/>
                          </a:solidFill>
                          <a:effectLst/>
                          <a:latin typeface="Cambria Math" panose="02040503050406030204" pitchFamily="18" charset="0"/>
                          <a:ea typeface="Cambria Math" panose="02040503050406030204" pitchFamily="18" charset="0"/>
                          <a:cs typeface="+mn-cs"/>
                        </a:rPr>
                        <a:t>[{</a:t>
                      </a:r>
                      <a:r>
                        <a:rPr lang="en-US" altLang="zh-CN" sz="1000" kern="1200" baseline="0" dirty="0" err="1" smtClean="0">
                          <a:solidFill>
                            <a:schemeClr val="dk1"/>
                          </a:solidFill>
                          <a:effectLst/>
                          <a:latin typeface="Cambria Math" panose="02040503050406030204" pitchFamily="18" charset="0"/>
                          <a:ea typeface="Cambria Math" panose="02040503050406030204" pitchFamily="18" charset="0"/>
                          <a:cs typeface="+mn-cs"/>
                        </a:rPr>
                        <a:t>pid,addr</a:t>
                      </a:r>
                      <a:r>
                        <a:rPr lang="en-US" altLang="zh-CN" sz="1000" kern="1200" baseline="0" dirty="0" smtClean="0">
                          <a:solidFill>
                            <a:schemeClr val="dk1"/>
                          </a:solidFill>
                          <a:effectLst/>
                          <a:latin typeface="Cambria Math" panose="02040503050406030204" pitchFamily="18" charset="0"/>
                          <a:ea typeface="Cambria Math" panose="02040503050406030204" pitchFamily="18" charset="0"/>
                          <a:cs typeface="+mn-cs"/>
                        </a:rPr>
                        <a:t>}]={0,rS,rT,rD,0,36}</a:t>
                      </a: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Premise(F2)</a:t>
                      </a:r>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3"/>
                  </a:ext>
                </a:extLst>
              </a:tr>
              <a:tr h="320329">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S3= GPR[</a:t>
                      </a:r>
                      <a:r>
                        <a:rPr lang="en-US" altLang="zh-CN" sz="1000" kern="1200" dirty="0" err="1" smtClean="0">
                          <a:solidFill>
                            <a:schemeClr val="dk1"/>
                          </a:solidFill>
                          <a:effectLst/>
                          <a:latin typeface="Cambria Math" panose="02040503050406030204" pitchFamily="18" charset="0"/>
                          <a:ea typeface="Cambria Math" panose="02040503050406030204" pitchFamily="18" charset="0"/>
                          <a:cs typeface="+mn-cs"/>
                        </a:rPr>
                        <a:t>rA</a:t>
                      </a:r>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]=a</a:t>
                      </a:r>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Premise(F3)</a:t>
                      </a:r>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5"/>
                  </a:ext>
                </a:extLst>
              </a:tr>
              <a:tr h="320329">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S4= GPR[</a:t>
                      </a:r>
                      <a:r>
                        <a:rPr lang="en-US" altLang="zh-CN" sz="1000" kern="1200" dirty="0" err="1" smtClean="0">
                          <a:solidFill>
                            <a:schemeClr val="dk1"/>
                          </a:solidFill>
                          <a:effectLst/>
                          <a:latin typeface="Cambria Math" panose="02040503050406030204" pitchFamily="18" charset="0"/>
                          <a:ea typeface="Cambria Math" panose="02040503050406030204" pitchFamily="18" charset="0"/>
                          <a:cs typeface="+mn-cs"/>
                        </a:rPr>
                        <a:t>rB</a:t>
                      </a:r>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]=b</a:t>
                      </a:r>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华文仿宋"/>
                          <a:ea typeface="华文仿宋"/>
                        </a:defRPr>
                      </a:lvl1pPr>
                      <a:lvl2pPr marL="457200" algn="l" defTabSz="914400" rtl="0" eaLnBrk="1" latinLnBrk="0" hangingPunct="1">
                        <a:defRPr sz="1800" kern="1200">
                          <a:solidFill>
                            <a:schemeClr val="dk1"/>
                          </a:solidFill>
                          <a:latin typeface="华文仿宋"/>
                          <a:ea typeface="华文仿宋"/>
                        </a:defRPr>
                      </a:lvl2pPr>
                      <a:lvl3pPr marL="914400" algn="l" defTabSz="914400" rtl="0" eaLnBrk="1" latinLnBrk="0" hangingPunct="1">
                        <a:defRPr sz="1800" kern="1200">
                          <a:solidFill>
                            <a:schemeClr val="dk1"/>
                          </a:solidFill>
                          <a:latin typeface="华文仿宋"/>
                          <a:ea typeface="华文仿宋"/>
                        </a:defRPr>
                      </a:lvl3pPr>
                      <a:lvl4pPr marL="1371600" algn="l" defTabSz="914400" rtl="0" eaLnBrk="1" latinLnBrk="0" hangingPunct="1">
                        <a:defRPr sz="1800" kern="1200">
                          <a:solidFill>
                            <a:schemeClr val="dk1"/>
                          </a:solidFill>
                          <a:latin typeface="华文仿宋"/>
                          <a:ea typeface="华文仿宋"/>
                        </a:defRPr>
                      </a:lvl4pPr>
                      <a:lvl5pPr marL="1828800" algn="l" defTabSz="914400" rtl="0" eaLnBrk="1" latinLnBrk="0" hangingPunct="1">
                        <a:defRPr sz="1800" kern="1200">
                          <a:solidFill>
                            <a:schemeClr val="dk1"/>
                          </a:solidFill>
                          <a:latin typeface="华文仿宋"/>
                          <a:ea typeface="华文仿宋"/>
                        </a:defRPr>
                      </a:lvl5pPr>
                      <a:lvl6pPr marL="2286000" algn="l" defTabSz="914400" rtl="0" eaLnBrk="1" latinLnBrk="0" hangingPunct="1">
                        <a:defRPr sz="1800" kern="1200">
                          <a:solidFill>
                            <a:schemeClr val="dk1"/>
                          </a:solidFill>
                          <a:latin typeface="华文仿宋"/>
                          <a:ea typeface="华文仿宋"/>
                        </a:defRPr>
                      </a:lvl6pPr>
                      <a:lvl7pPr marL="2743200" algn="l" defTabSz="914400" rtl="0" eaLnBrk="1" latinLnBrk="0" hangingPunct="1">
                        <a:defRPr sz="1800" kern="1200">
                          <a:solidFill>
                            <a:schemeClr val="dk1"/>
                          </a:solidFill>
                          <a:latin typeface="华文仿宋"/>
                          <a:ea typeface="华文仿宋"/>
                        </a:defRPr>
                      </a:lvl7pPr>
                      <a:lvl8pPr marL="3200400" algn="l" defTabSz="914400" rtl="0" eaLnBrk="1" latinLnBrk="0" hangingPunct="1">
                        <a:defRPr sz="1800" kern="1200">
                          <a:solidFill>
                            <a:schemeClr val="dk1"/>
                          </a:solidFill>
                          <a:latin typeface="华文仿宋"/>
                          <a:ea typeface="华文仿宋"/>
                        </a:defRPr>
                      </a:lvl8pPr>
                      <a:lvl9pPr marL="3657600" algn="l" defTabSz="914400" rtl="0" eaLnBrk="1" latinLnBrk="0" hangingPunct="1">
                        <a:defRPr sz="1800" kern="1200">
                          <a:solidFill>
                            <a:schemeClr val="dk1"/>
                          </a:solidFill>
                          <a:latin typeface="华文仿宋"/>
                          <a:ea typeface="华文仿宋"/>
                        </a:defRPr>
                      </a:lvl9pPr>
                    </a:lstStyle>
                    <a:p>
                      <a:r>
                        <a:rPr lang="en-US" altLang="zh-CN" sz="1000" kern="1200" dirty="0" smtClean="0">
                          <a:solidFill>
                            <a:schemeClr val="dk1"/>
                          </a:solidFill>
                          <a:effectLst/>
                          <a:latin typeface="Cambria Math" panose="02040503050406030204" pitchFamily="18" charset="0"/>
                          <a:ea typeface="Cambria Math" panose="02040503050406030204" pitchFamily="18" charset="0"/>
                          <a:cs typeface="+mn-cs"/>
                        </a:rPr>
                        <a:t>Premise(F4)</a:t>
                      </a:r>
                      <a:endParaRPr lang="zh-CN" altLang="en-US" sz="1000" dirty="0">
                        <a:latin typeface="Cambria Math" panose="02040503050406030204" pitchFamily="18" charset="0"/>
                        <a:ea typeface="华文仿宋" panose="02010600040101010101" pitchFamily="2" charset="-122"/>
                      </a:endParaRPr>
                    </a:p>
                  </a:txBody>
                  <a:tcPr marT="45733" marB="45733">
                    <a:lnL w="12700" cap="flat" cmpd="sng" algn="ctr">
                      <a:solidFill>
                        <a:srgbClr val="2D2DB9">
                          <a:lumMod val="60000"/>
                          <a:lumOff val="40000"/>
                        </a:srgbClr>
                      </a:solidFill>
                      <a:prstDash val="solid"/>
                      <a:round/>
                      <a:headEnd type="none" w="med" len="med"/>
                      <a:tailEnd type="none" w="med" len="med"/>
                    </a:lnL>
                    <a:lnR w="12700" cap="flat" cmpd="sng" algn="ctr">
                      <a:solidFill>
                        <a:srgbClr val="2D2DB9">
                          <a:lumMod val="60000"/>
                          <a:lumOff val="40000"/>
                        </a:srgbClr>
                      </a:solidFill>
                      <a:prstDash val="solid"/>
                      <a:round/>
                      <a:headEnd type="none" w="med" len="med"/>
                      <a:tailEnd type="none" w="med" len="med"/>
                    </a:lnR>
                    <a:lnT w="12700" cap="flat" cmpd="sng" algn="ctr">
                      <a:solidFill>
                        <a:srgbClr val="2D2DB9">
                          <a:lumMod val="60000"/>
                          <a:lumOff val="40000"/>
                        </a:srgbClr>
                      </a:solidFill>
                      <a:prstDash val="solid"/>
                      <a:round/>
                      <a:headEnd type="none" w="med" len="med"/>
                      <a:tailEnd type="none" w="med" len="med"/>
                    </a:lnT>
                    <a:lnB w="12700" cap="flat" cmpd="sng" algn="ctr">
                      <a:solidFill>
                        <a:srgbClr val="2D2DB9">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6"/>
                  </a:ext>
                </a:extLst>
              </a:tr>
            </a:tbl>
          </a:graphicData>
        </a:graphic>
      </p:graphicFrame>
      <p:sp>
        <p:nvSpPr>
          <p:cNvPr id="9" name="矩形 8"/>
          <p:cNvSpPr/>
          <p:nvPr/>
        </p:nvSpPr>
        <p:spPr bwMode="auto">
          <a:xfrm>
            <a:off x="323528" y="1772816"/>
            <a:ext cx="2880320" cy="509388"/>
          </a:xfrm>
          <a:prstGeom prst="rect">
            <a:avLst/>
          </a:prstGeom>
          <a:solidFill>
            <a:srgbClr val="FFFFFF">
              <a:alpha val="0"/>
            </a:srgbClr>
          </a:solidFill>
          <a:ln w="25400" cap="flat" cmpd="sng" algn="ctr">
            <a:solidFill>
              <a:srgbClr val="0070C0"/>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Times New Roman" pitchFamily="18" charset="0"/>
              <a:ea typeface="华文仿宋"/>
              <a:cs typeface="+mn-cs"/>
            </a:endParaRPr>
          </a:p>
        </p:txBody>
      </p:sp>
      <p:sp>
        <p:nvSpPr>
          <p:cNvPr id="10" name="矩形 9"/>
          <p:cNvSpPr/>
          <p:nvPr/>
        </p:nvSpPr>
        <p:spPr bwMode="auto">
          <a:xfrm>
            <a:off x="323528" y="2353300"/>
            <a:ext cx="3456384" cy="2659875"/>
          </a:xfrm>
          <a:prstGeom prst="rect">
            <a:avLst/>
          </a:prstGeom>
          <a:solidFill>
            <a:srgbClr val="FFFFFF">
              <a:alpha val="0"/>
            </a:srgbClr>
          </a:solidFill>
          <a:ln w="25400" cap="flat" cmpd="sng" algn="ctr">
            <a:solidFill>
              <a:srgbClr val="0070C0"/>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Times New Roman" pitchFamily="18" charset="0"/>
              <a:ea typeface="华文仿宋"/>
              <a:cs typeface="+mn-cs"/>
            </a:endParaRPr>
          </a:p>
        </p:txBody>
      </p:sp>
      <p:sp>
        <p:nvSpPr>
          <p:cNvPr id="13" name="内容占位符 2"/>
          <p:cNvSpPr txBox="1">
            <a:spLocks/>
          </p:cNvSpPr>
          <p:nvPr/>
        </p:nvSpPr>
        <p:spPr bwMode="auto">
          <a:xfrm>
            <a:off x="5400000" y="1508400"/>
            <a:ext cx="3420472"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0" marR="0" lvl="0" indent="0" algn="just" defTabSz="914400" rtl="0" eaLnBrk="0" fontAlgn="base" latinLnBrk="0" hangingPunct="0">
              <a:lnSpc>
                <a:spcPct val="100000"/>
              </a:lnSpc>
              <a:spcBef>
                <a:spcPct val="25000"/>
              </a:spcBef>
              <a:spcAft>
                <a:spcPct val="20000"/>
              </a:spcAft>
              <a:buClr>
                <a:srgbClr val="336699"/>
              </a:buClr>
              <a:buSzTx/>
              <a:buFont typeface="Wingdings" panose="05000000000000000000" pitchFamily="2" charset="2"/>
              <a:buNone/>
              <a:tabLst/>
              <a:defRPr/>
            </a:pPr>
            <a:r>
              <a:rPr kumimoji="0" lang="zh-CN" altLang="en-US" sz="1800" b="1" i="0" u="none" strike="noStrike" kern="0" cap="none" spc="0" normalizeH="0" baseline="0" noProof="0" dirty="0" smtClean="0">
                <a:ln>
                  <a:noFill/>
                </a:ln>
                <a:solidFill>
                  <a:srgbClr val="000000"/>
                </a:solidFill>
                <a:effectLst/>
                <a:uLnTx/>
                <a:uFillTx/>
                <a:latin typeface="华文仿宋"/>
                <a:ea typeface="华文仿宋"/>
                <a:cs typeface="+mn-cs"/>
              </a:rPr>
              <a:t> </a:t>
            </a:r>
            <a:r>
              <a:rPr kumimoji="0" lang="zh-CN" altLang="en-US" sz="1800" b="0" i="0" u="none" strike="noStrike" kern="0" cap="none" spc="0" normalizeH="0" baseline="0" noProof="0" dirty="0" smtClean="0">
                <a:ln>
                  <a:noFill/>
                </a:ln>
                <a:solidFill>
                  <a:srgbClr val="000000"/>
                </a:solidFill>
                <a:effectLst/>
                <a:uLnTx/>
                <a:uFillTx/>
                <a:latin typeface="华文仿宋"/>
                <a:ea typeface="华文仿宋"/>
                <a:cs typeface="+mn-cs"/>
              </a:rPr>
              <a:t>② 对于</a:t>
            </a:r>
            <a:r>
              <a:rPr kumimoji="0" lang="en-US" altLang="zh-CN" sz="1800" b="0" i="0" u="none" strike="noStrike" kern="0" cap="none" spc="0" normalizeH="0" baseline="0" noProof="0" dirty="0" smtClean="0">
                <a:ln>
                  <a:noFill/>
                </a:ln>
                <a:solidFill>
                  <a:srgbClr val="000000"/>
                </a:solidFill>
                <a:effectLst/>
                <a:uLnTx/>
                <a:uFillTx/>
                <a:latin typeface="华文仿宋"/>
                <a:ea typeface="华文仿宋"/>
                <a:cs typeface="+mn-cs"/>
              </a:rPr>
              <a:t>IF~WB</a:t>
            </a:r>
            <a:r>
              <a:rPr kumimoji="0" lang="zh-CN" altLang="en-US" sz="1800" b="0" i="0" u="none" strike="noStrike" kern="0" cap="none" spc="0" normalizeH="0" baseline="0" noProof="0" dirty="0" smtClean="0">
                <a:ln>
                  <a:noFill/>
                </a:ln>
                <a:solidFill>
                  <a:srgbClr val="000000"/>
                </a:solidFill>
                <a:effectLst/>
                <a:uLnTx/>
                <a:uFillTx/>
                <a:latin typeface="华文仿宋"/>
                <a:ea typeface="华文仿宋"/>
                <a:cs typeface="+mn-cs"/>
              </a:rPr>
              <a:t>部分：</a:t>
            </a:r>
            <a:endParaRPr kumimoji="0" lang="en-US" altLang="zh-CN" sz="1800" b="0" i="0" u="none" strike="noStrike" kern="0" cap="none" spc="0" normalizeH="0" baseline="0" noProof="0" dirty="0" smtClean="0">
              <a:ln>
                <a:noFill/>
              </a:ln>
              <a:solidFill>
                <a:srgbClr val="000000"/>
              </a:solidFill>
              <a:effectLst/>
              <a:uLnTx/>
              <a:uFillTx/>
              <a:latin typeface="华文仿宋"/>
              <a:ea typeface="华文仿宋"/>
              <a:cs typeface="+mn-cs"/>
            </a:endParaRPr>
          </a:p>
          <a:p>
            <a:pPr algn="just">
              <a:lnSpc>
                <a:spcPct val="100000"/>
              </a:lnSpc>
              <a:defRPr/>
            </a:pPr>
            <a:r>
              <a:rPr kumimoji="0" lang="zh-CN" altLang="en-US" sz="1800" b="0" i="0" u="none" strike="noStrike" kern="0" cap="none" spc="0" normalizeH="0" baseline="0" noProof="0" dirty="0" smtClean="0">
                <a:ln>
                  <a:noFill/>
                </a:ln>
                <a:solidFill>
                  <a:srgbClr val="000000"/>
                </a:solidFill>
                <a:effectLst/>
                <a:uLnTx/>
                <a:uFillTx/>
                <a:latin typeface="华文仿宋"/>
                <a:ea typeface="华文仿宋"/>
                <a:cs typeface="+mn-cs"/>
              </a:rPr>
              <a:t>将对应公式集中的公式当作前提加入到当前部分</a:t>
            </a:r>
            <a:endParaRPr kumimoji="0" lang="en-US" altLang="zh-CN" sz="1800" b="0" i="0" u="none" strike="noStrike" kern="0" cap="none" spc="0" normalizeH="0" baseline="0" noProof="0" dirty="0" smtClean="0">
              <a:ln>
                <a:noFill/>
              </a:ln>
              <a:solidFill>
                <a:srgbClr val="000000"/>
              </a:solidFill>
              <a:effectLst/>
              <a:uLnTx/>
              <a:uFillTx/>
              <a:latin typeface="华文仿宋"/>
              <a:ea typeface="华文仿宋"/>
              <a:cs typeface="+mn-cs"/>
            </a:endParaRPr>
          </a:p>
          <a:p>
            <a:pPr algn="just">
              <a:lnSpc>
                <a:spcPct val="100000"/>
              </a:lnSpc>
              <a:defRPr/>
            </a:pPr>
            <a:r>
              <a:rPr kumimoji="0" lang="zh-CN" altLang="en-US" sz="1800" b="0" i="0" u="none" strike="noStrike" kern="0" cap="none" spc="0" normalizeH="0" baseline="0" noProof="0" dirty="0" smtClean="0">
                <a:ln>
                  <a:noFill/>
                </a:ln>
                <a:solidFill>
                  <a:srgbClr val="000000"/>
                </a:solidFill>
                <a:effectLst/>
                <a:uLnTx/>
                <a:uFillTx/>
                <a:latin typeface="华文仿宋"/>
                <a:ea typeface="华文仿宋"/>
                <a:cs typeface="+mn-cs"/>
              </a:rPr>
              <a:t>每加入一个新步骤，检查是否满足应用任意定理的条件，若满足则将该定理产生的新步骤加入</a:t>
            </a:r>
            <a:endParaRPr kumimoji="0" lang="en-US" altLang="zh-CN" sz="1800" b="0" i="0" u="none" strike="noStrike" kern="0" cap="none" spc="0" normalizeH="0" baseline="0" noProof="0" dirty="0" smtClean="0">
              <a:ln>
                <a:noFill/>
              </a:ln>
              <a:solidFill>
                <a:srgbClr val="000000"/>
              </a:solidFill>
              <a:effectLst/>
              <a:uLnTx/>
              <a:uFillTx/>
              <a:latin typeface="华文仿宋"/>
              <a:ea typeface="华文仿宋"/>
              <a:cs typeface="+mn-cs"/>
            </a:endParaRPr>
          </a:p>
          <a:p>
            <a:pPr algn="just">
              <a:lnSpc>
                <a:spcPct val="100000"/>
              </a:lnSpc>
              <a:defRPr/>
            </a:pPr>
            <a:r>
              <a:rPr kumimoji="0" lang="zh-CN" altLang="en-US" sz="1800" b="0" i="0" u="none" strike="noStrike" kern="0" cap="none" spc="0" normalizeH="0" baseline="0" noProof="0" dirty="0" smtClean="0">
                <a:ln>
                  <a:noFill/>
                </a:ln>
                <a:solidFill>
                  <a:srgbClr val="000000"/>
                </a:solidFill>
                <a:effectLst/>
                <a:uLnTx/>
                <a:uFillTx/>
                <a:latin typeface="华文仿宋"/>
                <a:ea typeface="华文仿宋"/>
                <a:cs typeface="+mn-cs"/>
              </a:rPr>
              <a:t>依此不断迭代，直到不再有新步骤产生</a:t>
            </a:r>
            <a:endParaRPr kumimoji="0" lang="en-US" altLang="zh-CN" sz="1800" b="0" i="0" u="none" strike="noStrike" kern="0" cap="none" spc="0" normalizeH="0" baseline="0" noProof="0" dirty="0" smtClean="0">
              <a:ln>
                <a:noFill/>
              </a:ln>
              <a:solidFill>
                <a:srgbClr val="000000"/>
              </a:solidFill>
              <a:effectLst/>
              <a:uLnTx/>
              <a:uFillTx/>
              <a:latin typeface="华文仿宋"/>
              <a:ea typeface="华文仿宋"/>
              <a:cs typeface="+mn-cs"/>
            </a:endParaRPr>
          </a:p>
        </p:txBody>
      </p:sp>
      <p:sp>
        <p:nvSpPr>
          <p:cNvPr id="14" name="内容占位符 2"/>
          <p:cNvSpPr txBox="1">
            <a:spLocks/>
          </p:cNvSpPr>
          <p:nvPr/>
        </p:nvSpPr>
        <p:spPr bwMode="auto">
          <a:xfrm>
            <a:off x="5396067" y="1508400"/>
            <a:ext cx="3420472" cy="343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0" lvl="0" indent="0" algn="just">
              <a:lnSpc>
                <a:spcPct val="100000"/>
              </a:lnSpc>
              <a:buNone/>
              <a:defRPr/>
            </a:pPr>
            <a:r>
              <a:rPr kumimoji="0" lang="zh-CN" altLang="en-US" sz="1800" b="1" i="0" u="none" strike="noStrike" kern="0" cap="none" spc="0" normalizeH="0" baseline="0" noProof="0" dirty="0" smtClean="0">
                <a:ln>
                  <a:noFill/>
                </a:ln>
                <a:solidFill>
                  <a:srgbClr val="000000"/>
                </a:solidFill>
                <a:effectLst/>
                <a:uLnTx/>
                <a:uFillTx/>
                <a:latin typeface="华文仿宋"/>
                <a:ea typeface="华文仿宋"/>
                <a:cs typeface="+mn-cs"/>
              </a:rPr>
              <a:t> </a:t>
            </a:r>
            <a:r>
              <a:rPr lang="zh-CN" altLang="en-US" sz="1800" b="0" kern="0" dirty="0" smtClean="0">
                <a:solidFill>
                  <a:srgbClr val="000000"/>
                </a:solidFill>
                <a:latin typeface="华文仿宋"/>
                <a:ea typeface="华文仿宋"/>
              </a:rPr>
              <a:t>③</a:t>
            </a:r>
            <a:r>
              <a:rPr lang="zh-CN" altLang="en-US" sz="1800" b="0" kern="0" dirty="0">
                <a:solidFill>
                  <a:srgbClr val="000000"/>
                </a:solidFill>
                <a:latin typeface="华文仿宋"/>
                <a:ea typeface="华文仿宋"/>
              </a:rPr>
              <a:t>对于</a:t>
            </a:r>
            <a:r>
              <a:rPr lang="en-US" altLang="zh-CN" sz="1800" b="0" kern="0" dirty="0">
                <a:solidFill>
                  <a:srgbClr val="000000"/>
                </a:solidFill>
                <a:latin typeface="华文仿宋"/>
                <a:ea typeface="华文仿宋"/>
              </a:rPr>
              <a:t>WB/</a:t>
            </a:r>
            <a:r>
              <a:rPr lang="zh-CN" altLang="en-US" sz="1800" b="0" kern="0" dirty="0" smtClean="0">
                <a:solidFill>
                  <a:srgbClr val="000000"/>
                </a:solidFill>
                <a:latin typeface="华文仿宋"/>
                <a:ea typeface="华文仿宋"/>
              </a:rPr>
              <a:t>部分：</a:t>
            </a:r>
            <a:endParaRPr lang="en-US" altLang="zh-CN" sz="1800" b="0" kern="0" dirty="0" smtClean="0">
              <a:solidFill>
                <a:srgbClr val="000000"/>
              </a:solidFill>
              <a:latin typeface="华文仿宋"/>
              <a:ea typeface="华文仿宋"/>
            </a:endParaRPr>
          </a:p>
          <a:p>
            <a:pPr marL="0" lvl="0" indent="0" algn="just">
              <a:lnSpc>
                <a:spcPct val="100000"/>
              </a:lnSpc>
              <a:buNone/>
              <a:defRPr/>
            </a:pPr>
            <a:r>
              <a:rPr lang="zh-CN" altLang="en-US" sz="1800" b="0" kern="0" dirty="0" smtClean="0">
                <a:solidFill>
                  <a:srgbClr val="000000"/>
                </a:solidFill>
                <a:latin typeface="华文仿宋"/>
                <a:ea typeface="华文仿宋"/>
              </a:rPr>
              <a:t>将</a:t>
            </a:r>
            <a:r>
              <a:rPr lang="en-US" altLang="zh-CN" sz="1800" b="0" kern="0" dirty="0">
                <a:solidFill>
                  <a:srgbClr val="000000"/>
                </a:solidFill>
                <a:latin typeface="华文仿宋"/>
                <a:ea typeface="华文仿宋"/>
              </a:rPr>
              <a:t>WB</a:t>
            </a:r>
            <a:r>
              <a:rPr lang="zh-CN" altLang="en-US" sz="1800" b="0" kern="0" dirty="0">
                <a:solidFill>
                  <a:srgbClr val="000000"/>
                </a:solidFill>
                <a:latin typeface="华文仿宋"/>
                <a:ea typeface="华文仿宋"/>
              </a:rPr>
              <a:t>部分中的表示寄存器内容的步骤，复制到</a:t>
            </a:r>
            <a:r>
              <a:rPr lang="en-US" altLang="zh-CN" sz="1800" b="0" kern="0" dirty="0">
                <a:solidFill>
                  <a:srgbClr val="000000"/>
                </a:solidFill>
                <a:latin typeface="华文仿宋"/>
                <a:ea typeface="华文仿宋"/>
              </a:rPr>
              <a:t>WB/</a:t>
            </a:r>
            <a:r>
              <a:rPr lang="zh-CN" altLang="en-US" sz="1800" b="0" kern="0" dirty="0">
                <a:solidFill>
                  <a:srgbClr val="000000"/>
                </a:solidFill>
                <a:latin typeface="华文仿宋"/>
                <a:ea typeface="华文仿宋"/>
              </a:rPr>
              <a:t>部分中，作为整个证明序列的最终结论。</a:t>
            </a:r>
          </a:p>
        </p:txBody>
      </p:sp>
      <p:sp>
        <p:nvSpPr>
          <p:cNvPr id="15" name="内容占位符 2"/>
          <p:cNvSpPr txBox="1">
            <a:spLocks/>
          </p:cNvSpPr>
          <p:nvPr/>
        </p:nvSpPr>
        <p:spPr bwMode="auto">
          <a:xfrm>
            <a:off x="5410075" y="1508400"/>
            <a:ext cx="3420472" cy="229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0" lvl="0" indent="0" algn="just">
              <a:lnSpc>
                <a:spcPct val="100000"/>
              </a:lnSpc>
              <a:buNone/>
              <a:defRPr/>
            </a:pPr>
            <a:r>
              <a:rPr kumimoji="0" lang="zh-CN" altLang="en-US" sz="1800" b="1" i="0" u="none" strike="noStrike" kern="0" cap="none" spc="0" normalizeH="0" baseline="0" noProof="0" dirty="0" smtClean="0">
                <a:ln>
                  <a:noFill/>
                </a:ln>
                <a:solidFill>
                  <a:srgbClr val="000000"/>
                </a:solidFill>
                <a:effectLst/>
                <a:uLnTx/>
                <a:uFillTx/>
                <a:latin typeface="华文仿宋"/>
                <a:ea typeface="华文仿宋"/>
                <a:cs typeface="+mn-cs"/>
              </a:rPr>
              <a:t> </a:t>
            </a:r>
            <a:r>
              <a:rPr lang="zh-CN" altLang="en-US" sz="1800" b="0" kern="0" noProof="0" dirty="0" smtClean="0">
                <a:solidFill>
                  <a:srgbClr val="000000"/>
                </a:solidFill>
                <a:latin typeface="华文仿宋"/>
                <a:ea typeface="华文仿宋"/>
              </a:rPr>
              <a:t>④ </a:t>
            </a:r>
            <a:r>
              <a:rPr lang="zh-CN" altLang="en-US" sz="1800" b="0" kern="0" noProof="0" dirty="0">
                <a:solidFill>
                  <a:srgbClr val="000000"/>
                </a:solidFill>
                <a:latin typeface="华文仿宋"/>
                <a:ea typeface="华文仿宋"/>
              </a:rPr>
              <a:t>结论检查</a:t>
            </a:r>
            <a:r>
              <a:rPr lang="zh-CN" altLang="en-US" sz="1800" b="0" kern="0" dirty="0" smtClean="0">
                <a:solidFill>
                  <a:srgbClr val="000000"/>
                </a:solidFill>
                <a:latin typeface="华文仿宋"/>
                <a:ea typeface="华文仿宋"/>
              </a:rPr>
              <a:t>：</a:t>
            </a:r>
            <a:endParaRPr lang="en-US" altLang="zh-CN" sz="1800" b="0" kern="0" dirty="0" smtClean="0">
              <a:solidFill>
                <a:srgbClr val="000000"/>
              </a:solidFill>
              <a:latin typeface="华文仿宋"/>
              <a:ea typeface="华文仿宋"/>
            </a:endParaRPr>
          </a:p>
          <a:p>
            <a:pPr algn="just">
              <a:lnSpc>
                <a:spcPct val="100000"/>
              </a:lnSpc>
              <a:defRPr/>
            </a:pPr>
            <a:r>
              <a:rPr lang="zh-CN" altLang="en-US" sz="1800" b="0" kern="0" dirty="0">
                <a:solidFill>
                  <a:srgbClr val="000000"/>
                </a:solidFill>
                <a:latin typeface="华文仿宋"/>
                <a:ea typeface="华文仿宋"/>
              </a:rPr>
              <a:t>对后置条件公式集</a:t>
            </a:r>
            <a:r>
              <a:rPr lang="en-US" altLang="zh-CN" sz="1800" b="0" kern="0" dirty="0">
                <a:solidFill>
                  <a:srgbClr val="000000"/>
                </a:solidFill>
                <a:latin typeface="华文仿宋"/>
                <a:ea typeface="华文仿宋"/>
              </a:rPr>
              <a:t>POST</a:t>
            </a:r>
            <a:r>
              <a:rPr lang="zh-CN" altLang="en-US" sz="1800" b="0" kern="0" dirty="0">
                <a:solidFill>
                  <a:srgbClr val="000000"/>
                </a:solidFill>
                <a:latin typeface="华文仿宋"/>
                <a:ea typeface="华文仿宋"/>
              </a:rPr>
              <a:t>中的每条公式，判断是否包含于</a:t>
            </a:r>
            <a:r>
              <a:rPr lang="en-US" altLang="zh-CN" sz="1800" b="0" kern="0" dirty="0">
                <a:solidFill>
                  <a:srgbClr val="000000"/>
                </a:solidFill>
                <a:latin typeface="华文仿宋"/>
                <a:ea typeface="华文仿宋"/>
              </a:rPr>
              <a:t>WB/</a:t>
            </a:r>
            <a:r>
              <a:rPr lang="zh-CN" altLang="en-US" sz="1800" b="0" kern="0" dirty="0">
                <a:solidFill>
                  <a:srgbClr val="000000"/>
                </a:solidFill>
                <a:latin typeface="华文仿宋"/>
                <a:ea typeface="华文仿宋"/>
              </a:rPr>
              <a:t>的某个步骤</a:t>
            </a:r>
            <a:r>
              <a:rPr lang="zh-CN" altLang="en-US" sz="1800" b="0" kern="0" dirty="0" smtClean="0">
                <a:solidFill>
                  <a:srgbClr val="000000"/>
                </a:solidFill>
                <a:latin typeface="华文仿宋"/>
                <a:ea typeface="华文仿宋"/>
              </a:rPr>
              <a:t>中</a:t>
            </a:r>
            <a:endParaRPr lang="zh-CN" altLang="en-US" sz="1800" b="0" kern="0" dirty="0">
              <a:solidFill>
                <a:srgbClr val="000000"/>
              </a:solidFill>
              <a:latin typeface="华文仿宋"/>
              <a:ea typeface="华文仿宋"/>
            </a:endParaRPr>
          </a:p>
          <a:p>
            <a:pPr algn="just">
              <a:lnSpc>
                <a:spcPct val="100000"/>
              </a:lnSpc>
              <a:defRPr/>
            </a:pPr>
            <a:r>
              <a:rPr lang="zh-CN" altLang="en-US" sz="1800" b="0" kern="0" dirty="0">
                <a:solidFill>
                  <a:srgbClr val="000000"/>
                </a:solidFill>
                <a:latin typeface="华文仿宋"/>
                <a:ea typeface="华文仿宋"/>
              </a:rPr>
              <a:t>若所有后置条件均在</a:t>
            </a:r>
            <a:r>
              <a:rPr lang="en-US" altLang="zh-CN" sz="1800" b="0" kern="0" dirty="0">
                <a:solidFill>
                  <a:srgbClr val="000000"/>
                </a:solidFill>
                <a:latin typeface="华文仿宋"/>
                <a:ea typeface="华文仿宋"/>
              </a:rPr>
              <a:t>WB/</a:t>
            </a:r>
            <a:r>
              <a:rPr lang="zh-CN" altLang="en-US" sz="1800" b="0" kern="0" dirty="0">
                <a:solidFill>
                  <a:srgbClr val="000000"/>
                </a:solidFill>
                <a:latin typeface="华文仿宋"/>
                <a:ea typeface="华文仿宋"/>
              </a:rPr>
              <a:t>中，则证明成功；否则证明失败。</a:t>
            </a:r>
          </a:p>
        </p:txBody>
      </p:sp>
      <p:sp>
        <p:nvSpPr>
          <p:cNvPr id="16" name="矩形 15"/>
          <p:cNvSpPr/>
          <p:nvPr/>
        </p:nvSpPr>
        <p:spPr bwMode="auto">
          <a:xfrm>
            <a:off x="2051720" y="5130940"/>
            <a:ext cx="1152128" cy="844851"/>
          </a:xfrm>
          <a:prstGeom prst="rect">
            <a:avLst/>
          </a:prstGeom>
          <a:solidFill>
            <a:srgbClr val="FFFFFF">
              <a:alpha val="0"/>
            </a:srgbClr>
          </a:solidFill>
          <a:ln w="25400" cap="flat" cmpd="sng" algn="ctr">
            <a:solidFill>
              <a:srgbClr val="0070C0"/>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Times New Roman" pitchFamily="18" charset="0"/>
              <a:ea typeface="华文仿宋"/>
              <a:cs typeface="+mn-cs"/>
            </a:endParaRPr>
          </a:p>
        </p:txBody>
      </p:sp>
      <p:sp>
        <p:nvSpPr>
          <p:cNvPr id="17" name="矩形 16"/>
          <p:cNvSpPr/>
          <p:nvPr/>
        </p:nvSpPr>
        <p:spPr bwMode="auto">
          <a:xfrm>
            <a:off x="179512" y="5279114"/>
            <a:ext cx="3024336" cy="844851"/>
          </a:xfrm>
          <a:prstGeom prst="rect">
            <a:avLst/>
          </a:prstGeom>
          <a:solidFill>
            <a:srgbClr val="FFFFFF">
              <a:alpha val="0"/>
            </a:srgbClr>
          </a:solidFill>
          <a:ln w="25400" cap="flat" cmpd="sng" algn="ctr">
            <a:solidFill>
              <a:srgbClr val="0070C0"/>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Times New Roman" pitchFamily="18" charset="0"/>
              <a:ea typeface="华文仿宋"/>
              <a:cs typeface="+mn-cs"/>
            </a:endParaRPr>
          </a:p>
        </p:txBody>
      </p:sp>
    </p:spTree>
    <p:extLst>
      <p:ext uri="{BB962C8B-B14F-4D97-AF65-F5344CB8AC3E}">
        <p14:creationId xmlns:p14="http://schemas.microsoft.com/office/powerpoint/2010/main" val="22905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2"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3"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0" grpId="1" animBg="1"/>
      <p:bldP spid="13" grpId="0"/>
      <p:bldP spid="13" grpId="1"/>
      <p:bldP spid="14" grpId="0"/>
      <p:bldP spid="14" grpId="1"/>
      <p:bldP spid="14" grpId="2"/>
      <p:bldP spid="14" grpId="3"/>
      <p:bldP spid="15" grpId="0"/>
      <p:bldP spid="16" grpId="0" animBg="1"/>
      <p:bldP spid="16" grpId="1" animBg="1"/>
      <p:bldP spid="17"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algn="l"/>
            <a:r>
              <a:rPr lang="en-US" altLang="zh-CN" dirty="0"/>
              <a:t>2.CPU</a:t>
            </a:r>
            <a:r>
              <a:rPr lang="zh-CN" altLang="en-US" dirty="0"/>
              <a:t>流水线结构形式验证方法</a:t>
            </a:r>
            <a:r>
              <a:rPr lang="en-US" altLang="zh-CN" dirty="0"/>
              <a:t>——</a:t>
            </a:r>
            <a:r>
              <a:rPr lang="zh-CN" altLang="en-US" sz="2000" dirty="0"/>
              <a:t>自动证明方法</a:t>
            </a:r>
            <a:endParaRPr lang="zh-CN" altLang="en-US" dirty="0"/>
          </a:p>
        </p:txBody>
      </p:sp>
      <p:sp>
        <p:nvSpPr>
          <p:cNvPr id="5" name="内容占位符 2"/>
          <p:cNvSpPr txBox="1">
            <a:spLocks/>
          </p:cNvSpPr>
          <p:nvPr/>
        </p:nvSpPr>
        <p:spPr bwMode="auto">
          <a:xfrm>
            <a:off x="246856" y="1484784"/>
            <a:ext cx="2524944" cy="40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742950" marR="0" lvl="1" indent="-285750" algn="l" defTabSz="914400" rtl="0" eaLnBrk="0" fontAlgn="base" latinLnBrk="0" hangingPunct="0">
              <a:lnSpc>
                <a:spcPct val="90000"/>
              </a:lnSpc>
              <a:spcBef>
                <a:spcPct val="25000"/>
              </a:spcBef>
              <a:spcAft>
                <a:spcPct val="0"/>
              </a:spcAft>
              <a:buClr>
                <a:srgbClr val="336699"/>
              </a:buClr>
              <a:buSzTx/>
              <a:buFontTx/>
              <a:buChar char="•"/>
              <a:tabLst/>
              <a:defRPr/>
            </a:pPr>
            <a:r>
              <a:rPr kumimoji="0" lang="zh-CN" altLang="en-US" sz="1800" b="0" i="0" u="none" strike="noStrike" kern="0" cap="none" spc="0" normalizeH="0" baseline="0" noProof="0" dirty="0" smtClean="0">
                <a:ln>
                  <a:noFill/>
                </a:ln>
                <a:solidFill>
                  <a:srgbClr val="000000"/>
                </a:solidFill>
                <a:effectLst/>
                <a:uLnTx/>
                <a:uFillTx/>
                <a:latin typeface="华文仿宋"/>
                <a:ea typeface="华文仿宋"/>
              </a:rPr>
              <a:t>自动</a:t>
            </a:r>
            <a:r>
              <a:rPr kumimoji="0" lang="zh-CN" altLang="en-US" sz="1800" b="0" i="0" u="none" strike="noStrike" kern="0" cap="none" spc="0" normalizeH="0" baseline="0" noProof="0" dirty="0" smtClean="0">
                <a:ln>
                  <a:noFill/>
                </a:ln>
                <a:solidFill>
                  <a:srgbClr val="000000"/>
                </a:solidFill>
                <a:effectLst/>
                <a:uLnTx/>
                <a:uFillTx/>
                <a:latin typeface="华文仿宋"/>
                <a:ea typeface="华文仿宋"/>
              </a:rPr>
              <a:t>推导算法</a:t>
            </a:r>
            <a:endParaRPr kumimoji="0" lang="en-US" altLang="zh-CN" sz="1800" b="0" i="0" u="none" strike="noStrike" kern="0" cap="none" spc="0" normalizeH="0" baseline="0" noProof="0" dirty="0" smtClean="0">
              <a:ln>
                <a:noFill/>
              </a:ln>
              <a:solidFill>
                <a:srgbClr val="000000"/>
              </a:solidFill>
              <a:effectLst/>
              <a:uLnTx/>
              <a:uFillTx/>
              <a:latin typeface="华文仿宋"/>
              <a:ea typeface="华文仿宋"/>
            </a:endParaRPr>
          </a:p>
          <a:p>
            <a:pPr marL="400050" marR="0" lvl="1" indent="457200" algn="l" defTabSz="914400" rtl="0" eaLnBrk="0" fontAlgn="base" latinLnBrk="0" hangingPunct="0">
              <a:lnSpc>
                <a:spcPct val="90000"/>
              </a:lnSpc>
              <a:spcBef>
                <a:spcPct val="25000"/>
              </a:spcBef>
              <a:spcAft>
                <a:spcPct val="0"/>
              </a:spcAft>
              <a:buClr>
                <a:srgbClr val="336699"/>
              </a:buClr>
              <a:buSzTx/>
              <a:buFontTx/>
              <a:buNone/>
              <a:tabLst/>
              <a:defRPr/>
            </a:pPr>
            <a:endParaRPr kumimoji="0" lang="en-US" altLang="zh-CN" sz="1800" b="1" i="0" u="none" strike="noStrike" kern="0" cap="none" spc="0" normalizeH="0" baseline="0" noProof="0" dirty="0" smtClean="0">
              <a:ln>
                <a:noFill/>
              </a:ln>
              <a:solidFill>
                <a:srgbClr val="000000"/>
              </a:solidFill>
              <a:effectLst/>
              <a:uLnTx/>
              <a:uFillTx/>
              <a:latin typeface="华文仿宋"/>
              <a:ea typeface="华文仿宋"/>
            </a:endParaRPr>
          </a:p>
        </p:txBody>
      </p:sp>
      <p:graphicFrame>
        <p:nvGraphicFramePr>
          <p:cNvPr id="6" name="对象 8"/>
          <p:cNvGraphicFramePr>
            <a:graphicFrameLocks noChangeAspect="1"/>
          </p:cNvGraphicFramePr>
          <p:nvPr>
            <p:extLst>
              <p:ext uri="{D42A27DB-BD31-4B8C-83A1-F6EECF244321}">
                <p14:modId xmlns:p14="http://schemas.microsoft.com/office/powerpoint/2010/main" val="3662611826"/>
              </p:ext>
            </p:extLst>
          </p:nvPr>
        </p:nvGraphicFramePr>
        <p:xfrm>
          <a:off x="179388" y="1893888"/>
          <a:ext cx="5202237" cy="4938712"/>
        </p:xfrm>
        <a:graphic>
          <a:graphicData uri="http://schemas.openxmlformats.org/presentationml/2006/ole">
            <mc:AlternateContent xmlns:mc="http://schemas.openxmlformats.org/markup-compatibility/2006">
              <mc:Choice xmlns:v="urn:schemas-microsoft-com:vml" Requires="v">
                <p:oleObj spid="_x0000_s2112" name="文档" r:id="rId3" imgW="5607720" imgH="5335560" progId="Word.Document.12">
                  <p:embed/>
                </p:oleObj>
              </mc:Choice>
              <mc:Fallback>
                <p:oleObj name="文档" r:id="rId3" imgW="5607720" imgH="5335560" progId="Word.Document.12">
                  <p:embed/>
                  <p:pic>
                    <p:nvPicPr>
                      <p:cNvPr id="0" name=""/>
                      <p:cNvPicPr>
                        <a:picLocks noChangeAspect="1" noChangeArrowheads="1"/>
                      </p:cNvPicPr>
                      <p:nvPr/>
                    </p:nvPicPr>
                    <p:blipFill>
                      <a:blip r:embed="rId4"/>
                      <a:srcRect/>
                      <a:stretch>
                        <a:fillRect/>
                      </a:stretch>
                    </p:blipFill>
                    <p:spPr bwMode="auto">
                      <a:xfrm>
                        <a:off x="179388" y="1893888"/>
                        <a:ext cx="5202237"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内容占位符 2"/>
          <p:cNvSpPr txBox="1">
            <a:spLocks/>
          </p:cNvSpPr>
          <p:nvPr/>
        </p:nvSpPr>
        <p:spPr bwMode="auto">
          <a:xfrm>
            <a:off x="5693147" y="1484783"/>
            <a:ext cx="2524944" cy="40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742950" marR="0" lvl="1" indent="-285750" algn="l" defTabSz="914400" rtl="0" eaLnBrk="0" fontAlgn="base" latinLnBrk="0" hangingPunct="0">
              <a:lnSpc>
                <a:spcPct val="90000"/>
              </a:lnSpc>
              <a:spcBef>
                <a:spcPct val="25000"/>
              </a:spcBef>
              <a:spcAft>
                <a:spcPct val="0"/>
              </a:spcAft>
              <a:buClr>
                <a:srgbClr val="336699"/>
              </a:buClr>
              <a:buSzTx/>
              <a:buFontTx/>
              <a:buChar char="•"/>
              <a:tabLst/>
              <a:defRPr/>
            </a:pPr>
            <a:r>
              <a:rPr lang="zh-CN" altLang="en-US" sz="1800" b="0" kern="0" dirty="0">
                <a:solidFill>
                  <a:srgbClr val="000000"/>
                </a:solidFill>
                <a:latin typeface="华文仿宋"/>
                <a:ea typeface="华文仿宋"/>
              </a:rPr>
              <a:t>结论检查</a:t>
            </a:r>
            <a:r>
              <a:rPr kumimoji="0" lang="zh-CN" altLang="en-US" sz="1800" b="0" i="0" u="none" strike="noStrike" kern="0" cap="none" spc="0" normalizeH="0" baseline="0" noProof="0" dirty="0" smtClean="0">
                <a:ln>
                  <a:noFill/>
                </a:ln>
                <a:solidFill>
                  <a:srgbClr val="000000"/>
                </a:solidFill>
                <a:effectLst/>
                <a:uLnTx/>
                <a:uFillTx/>
                <a:latin typeface="华文仿宋"/>
                <a:ea typeface="华文仿宋"/>
              </a:rPr>
              <a:t>算法</a:t>
            </a:r>
            <a:endParaRPr kumimoji="0" lang="en-US" altLang="zh-CN" sz="1800" b="0" i="0" u="none" strike="noStrike" kern="0" cap="none" spc="0" normalizeH="0" baseline="0" noProof="0" dirty="0" smtClean="0">
              <a:ln>
                <a:noFill/>
              </a:ln>
              <a:solidFill>
                <a:srgbClr val="000000"/>
              </a:solidFill>
              <a:effectLst/>
              <a:uLnTx/>
              <a:uFillTx/>
              <a:latin typeface="华文仿宋"/>
              <a:ea typeface="华文仿宋"/>
            </a:endParaRPr>
          </a:p>
          <a:p>
            <a:pPr marL="400050" marR="0" lvl="1" indent="457200" algn="l" defTabSz="914400" rtl="0" eaLnBrk="0" fontAlgn="base" latinLnBrk="0" hangingPunct="0">
              <a:lnSpc>
                <a:spcPct val="90000"/>
              </a:lnSpc>
              <a:spcBef>
                <a:spcPct val="25000"/>
              </a:spcBef>
              <a:spcAft>
                <a:spcPct val="0"/>
              </a:spcAft>
              <a:buClr>
                <a:srgbClr val="336699"/>
              </a:buClr>
              <a:buSzTx/>
              <a:buFontTx/>
              <a:buNone/>
              <a:tabLst/>
              <a:defRPr/>
            </a:pPr>
            <a:endParaRPr kumimoji="0" lang="en-US" altLang="zh-CN" sz="1800" b="1" i="0" u="none" strike="noStrike" kern="0" cap="none" spc="0" normalizeH="0" baseline="0" noProof="0" dirty="0" smtClean="0">
              <a:ln>
                <a:noFill/>
              </a:ln>
              <a:solidFill>
                <a:srgbClr val="000000"/>
              </a:solidFill>
              <a:effectLst/>
              <a:uLnTx/>
              <a:uFillTx/>
              <a:latin typeface="华文仿宋"/>
              <a:ea typeface="华文仿宋"/>
            </a:endParaRPr>
          </a:p>
        </p:txBody>
      </p:sp>
      <p:graphicFrame>
        <p:nvGraphicFramePr>
          <p:cNvPr id="8" name="对象 5"/>
          <p:cNvGraphicFramePr>
            <a:graphicFrameLocks noChangeAspect="1"/>
          </p:cNvGraphicFramePr>
          <p:nvPr>
            <p:extLst>
              <p:ext uri="{D42A27DB-BD31-4B8C-83A1-F6EECF244321}">
                <p14:modId xmlns:p14="http://schemas.microsoft.com/office/powerpoint/2010/main" val="2280389383"/>
              </p:ext>
            </p:extLst>
          </p:nvPr>
        </p:nvGraphicFramePr>
        <p:xfrm>
          <a:off x="3707904" y="1844824"/>
          <a:ext cx="5069071" cy="2976596"/>
        </p:xfrm>
        <a:graphic>
          <a:graphicData uri="http://schemas.openxmlformats.org/presentationml/2006/ole">
            <mc:AlternateContent xmlns:mc="http://schemas.openxmlformats.org/markup-compatibility/2006">
              <mc:Choice xmlns:v="urn:schemas-microsoft-com:vml" Requires="v">
                <p:oleObj spid="_x0000_s2113" name="文档" r:id="rId5" imgW="5799960" imgH="3413160" progId="Word.Document.12">
                  <p:embed/>
                </p:oleObj>
              </mc:Choice>
              <mc:Fallback>
                <p:oleObj name="文档" r:id="rId5" imgW="5799960" imgH="3413160" progId="Word.Document.12">
                  <p:embed/>
                  <p:pic>
                    <p:nvPicPr>
                      <p:cNvPr id="0" name=""/>
                      <p:cNvPicPr>
                        <a:picLocks noChangeAspect="1" noChangeArrowheads="1"/>
                      </p:cNvPicPr>
                      <p:nvPr/>
                    </p:nvPicPr>
                    <p:blipFill>
                      <a:blip r:embed="rId6"/>
                      <a:srcRect/>
                      <a:stretch>
                        <a:fillRect/>
                      </a:stretch>
                    </p:blipFill>
                    <p:spPr bwMode="auto">
                      <a:xfrm>
                        <a:off x="3707904" y="1844824"/>
                        <a:ext cx="5069071" cy="297659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08964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3.CPU</a:t>
            </a:r>
            <a:r>
              <a:rPr lang="zh-CN" altLang="en-US" dirty="0" smtClean="0"/>
              <a:t>流水线代码生成</a:t>
            </a:r>
            <a:r>
              <a:rPr lang="zh-CN" altLang="en-US" dirty="0"/>
              <a:t>方法</a:t>
            </a:r>
          </a:p>
        </p:txBody>
      </p:sp>
      <p:sp>
        <p:nvSpPr>
          <p:cNvPr id="3" name="内容占位符 2"/>
          <p:cNvSpPr>
            <a:spLocks noGrp="1"/>
          </p:cNvSpPr>
          <p:nvPr>
            <p:ph idx="1"/>
          </p:nvPr>
        </p:nvSpPr>
        <p:spPr>
          <a:xfrm>
            <a:off x="1259996" y="4058391"/>
            <a:ext cx="6862699" cy="1777745"/>
          </a:xfrm>
        </p:spPr>
        <p:txBody>
          <a:bodyPr>
            <a:normAutofit/>
          </a:bodyPr>
          <a:lstStyle/>
          <a:p>
            <a:r>
              <a:rPr lang="en-US" altLang="zh-CN" b="1" dirty="0" smtClean="0">
                <a:solidFill>
                  <a:srgbClr val="0070C0"/>
                </a:solidFill>
                <a:latin typeface="华文仿宋" panose="02010600040101010101" pitchFamily="2" charset="-122"/>
                <a:ea typeface="华文仿宋" panose="02010600040101010101" pitchFamily="2" charset="-122"/>
              </a:rPr>
              <a:t>CPU</a:t>
            </a:r>
            <a:r>
              <a:rPr lang="zh-CN" altLang="en-US" b="1" dirty="0">
                <a:solidFill>
                  <a:srgbClr val="0070C0"/>
                </a:solidFill>
                <a:latin typeface="华文仿宋" panose="02010600040101010101" pitchFamily="2" charset="-122"/>
                <a:ea typeface="华文仿宋" panose="02010600040101010101" pitchFamily="2" charset="-122"/>
              </a:rPr>
              <a:t>代码转换方法</a:t>
            </a:r>
            <a:endParaRPr lang="en-US" altLang="zh-CN" b="1" dirty="0">
              <a:solidFill>
                <a:srgbClr val="0070C0"/>
              </a:solidFill>
              <a:latin typeface="华文仿宋" panose="02010600040101010101" pitchFamily="2" charset="-122"/>
              <a:ea typeface="华文仿宋" panose="02010600040101010101" pitchFamily="2" charset="-122"/>
            </a:endParaRPr>
          </a:p>
          <a:p>
            <a:pPr marL="774900" lvl="2" indent="-342900" algn="just" eaLnBrk="0" fontAlgn="base" hangingPunct="0">
              <a:spcBef>
                <a:spcPct val="25000"/>
              </a:spcBef>
              <a:spcAft>
                <a:spcPct val="20000"/>
              </a:spcAft>
              <a:buClr>
                <a:srgbClr val="336699"/>
              </a:buClr>
              <a:buFont typeface="Wingdings" panose="05000000000000000000" pitchFamily="2" charset="2"/>
              <a:buChar char="§"/>
              <a:defRPr/>
            </a:pPr>
            <a:r>
              <a:rPr lang="zh-CN" altLang="en-US" kern="0" dirty="0">
                <a:solidFill>
                  <a:srgbClr val="000000"/>
                </a:solidFill>
                <a:latin typeface="华文仿宋"/>
                <a:ea typeface="华文仿宋"/>
              </a:rPr>
              <a:t>通路结构代码</a:t>
            </a:r>
            <a:r>
              <a:rPr lang="zh-CN" altLang="en-US" kern="0" dirty="0">
                <a:solidFill>
                  <a:srgbClr val="000000"/>
                </a:solidFill>
                <a:latin typeface="华文仿宋"/>
                <a:ea typeface="华文仿宋"/>
              </a:rPr>
              <a:t>转换</a:t>
            </a:r>
            <a:r>
              <a:rPr lang="zh-CN" altLang="en-US" kern="0" dirty="0" smtClean="0">
                <a:solidFill>
                  <a:srgbClr val="000000"/>
                </a:solidFill>
                <a:latin typeface="华文仿宋"/>
                <a:ea typeface="华文仿宋"/>
              </a:rPr>
              <a:t>：</a:t>
            </a:r>
            <a:endParaRPr lang="en-US" altLang="zh-CN" kern="0" dirty="0" smtClean="0">
              <a:solidFill>
                <a:srgbClr val="000000"/>
              </a:solidFill>
              <a:latin typeface="华文仿宋"/>
              <a:ea typeface="华文仿宋"/>
            </a:endParaRPr>
          </a:p>
          <a:p>
            <a:pPr marL="432000" lvl="2" indent="0" algn="just" eaLnBrk="0" fontAlgn="base" hangingPunct="0">
              <a:spcBef>
                <a:spcPct val="25000"/>
              </a:spcBef>
              <a:spcAft>
                <a:spcPct val="20000"/>
              </a:spcAft>
              <a:buClr>
                <a:srgbClr val="336699"/>
              </a:buClr>
              <a:buNone/>
              <a:defRPr/>
            </a:pPr>
            <a:r>
              <a:rPr lang="zh-CN" altLang="en-US" kern="0" dirty="0" smtClean="0">
                <a:solidFill>
                  <a:srgbClr val="000000"/>
                </a:solidFill>
                <a:latin typeface="华文仿宋"/>
                <a:ea typeface="华文仿宋"/>
              </a:rPr>
              <a:t>将</a:t>
            </a:r>
            <a:r>
              <a:rPr lang="en-US" altLang="zh-CN" kern="0" dirty="0">
                <a:solidFill>
                  <a:srgbClr val="000000"/>
                </a:solidFill>
                <a:latin typeface="华文仿宋"/>
                <a:ea typeface="华文仿宋"/>
              </a:rPr>
              <a:t>&lt;A.P1, </a:t>
            </a:r>
            <a:r>
              <a:rPr lang="en-US" altLang="zh-CN" kern="0" dirty="0" err="1">
                <a:solidFill>
                  <a:srgbClr val="000000"/>
                </a:solidFill>
                <a:latin typeface="华文仿宋"/>
                <a:ea typeface="华文仿宋"/>
              </a:rPr>
              <a:t>Muxn.k</a:t>
            </a:r>
            <a:r>
              <a:rPr lang="en-US" altLang="zh-CN" kern="0" dirty="0">
                <a:solidFill>
                  <a:srgbClr val="000000"/>
                </a:solidFill>
                <a:latin typeface="华文仿宋"/>
                <a:ea typeface="华文仿宋"/>
              </a:rPr>
              <a:t>, </a:t>
            </a:r>
            <a:r>
              <a:rPr lang="en-US" altLang="zh-CN" kern="0" dirty="0" err="1">
                <a:solidFill>
                  <a:srgbClr val="000000"/>
                </a:solidFill>
                <a:latin typeface="华文仿宋"/>
                <a:ea typeface="华文仿宋"/>
              </a:rPr>
              <a:t>Muxn.Out</a:t>
            </a:r>
            <a:r>
              <a:rPr lang="en-US" altLang="zh-CN" kern="0" dirty="0">
                <a:solidFill>
                  <a:srgbClr val="000000"/>
                </a:solidFill>
                <a:latin typeface="华文仿宋"/>
                <a:ea typeface="华文仿宋"/>
              </a:rPr>
              <a:t>, B.P2, </a:t>
            </a:r>
            <a:r>
              <a:rPr lang="en-US" altLang="zh-CN" kern="0" dirty="0" err="1">
                <a:solidFill>
                  <a:srgbClr val="000000"/>
                </a:solidFill>
                <a:latin typeface="华文仿宋"/>
                <a:ea typeface="华文仿宋"/>
              </a:rPr>
              <a:t>Ctrl_Signal</a:t>
            </a:r>
            <a:r>
              <a:rPr lang="en-US" altLang="zh-CN" kern="0" dirty="0">
                <a:solidFill>
                  <a:srgbClr val="000000"/>
                </a:solidFill>
                <a:latin typeface="华文仿宋"/>
                <a:ea typeface="华文仿宋"/>
              </a:rPr>
              <a:t>&gt;</a:t>
            </a:r>
            <a:r>
              <a:rPr lang="zh-CN" altLang="en-US" kern="0" dirty="0" smtClean="0">
                <a:solidFill>
                  <a:srgbClr val="000000"/>
                </a:solidFill>
                <a:latin typeface="华文仿宋"/>
                <a:ea typeface="华文仿宋"/>
              </a:rPr>
              <a:t>转换</a:t>
            </a:r>
            <a:r>
              <a:rPr lang="zh-CN" altLang="en-US" kern="0" dirty="0">
                <a:solidFill>
                  <a:srgbClr val="000000"/>
                </a:solidFill>
                <a:latin typeface="华文仿宋"/>
                <a:ea typeface="华文仿宋"/>
              </a:rPr>
              <a:t>成顶层框架中的连接关系</a:t>
            </a:r>
            <a:r>
              <a:rPr lang="zh-CN" altLang="en-US" kern="0" dirty="0">
                <a:solidFill>
                  <a:srgbClr val="000000"/>
                </a:solidFill>
                <a:latin typeface="华文仿宋"/>
                <a:ea typeface="华文仿宋"/>
              </a:rPr>
              <a:t>代码</a:t>
            </a:r>
            <a:endParaRPr lang="en-US" altLang="zh-CN" kern="0" dirty="0">
              <a:solidFill>
                <a:srgbClr val="000000"/>
              </a:solidFill>
              <a:latin typeface="华文仿宋"/>
              <a:ea typeface="华文仿宋"/>
            </a:endParaRPr>
          </a:p>
          <a:p>
            <a:pPr marL="774900" lvl="2" indent="-342900" algn="just" eaLnBrk="0" fontAlgn="base" hangingPunct="0">
              <a:spcBef>
                <a:spcPct val="25000"/>
              </a:spcBef>
              <a:spcAft>
                <a:spcPct val="20000"/>
              </a:spcAft>
              <a:buClr>
                <a:srgbClr val="336699"/>
              </a:buClr>
              <a:buFont typeface="Wingdings" panose="05000000000000000000" pitchFamily="2" charset="2"/>
              <a:buChar char="§"/>
              <a:defRPr/>
            </a:pPr>
            <a:r>
              <a:rPr lang="zh-CN" altLang="en-US" kern="0" dirty="0">
                <a:solidFill>
                  <a:srgbClr val="000000"/>
                </a:solidFill>
                <a:latin typeface="华文仿宋"/>
                <a:ea typeface="华文仿宋"/>
              </a:rPr>
              <a:t>控制信号代码</a:t>
            </a:r>
            <a:r>
              <a:rPr lang="zh-CN" altLang="en-US" kern="0" dirty="0">
                <a:solidFill>
                  <a:srgbClr val="000000"/>
                </a:solidFill>
                <a:latin typeface="华文仿宋"/>
                <a:ea typeface="华文仿宋"/>
              </a:rPr>
              <a:t>转换</a:t>
            </a:r>
            <a:r>
              <a:rPr lang="zh-CN" altLang="en-US" kern="0" dirty="0" smtClean="0">
                <a:solidFill>
                  <a:srgbClr val="000000"/>
                </a:solidFill>
                <a:latin typeface="华文仿宋"/>
                <a:ea typeface="华文仿宋"/>
              </a:rPr>
              <a:t>：</a:t>
            </a:r>
            <a:endParaRPr lang="en-US" altLang="zh-CN" kern="0" dirty="0" smtClean="0">
              <a:solidFill>
                <a:srgbClr val="000000"/>
              </a:solidFill>
              <a:latin typeface="华文仿宋"/>
              <a:ea typeface="华文仿宋"/>
            </a:endParaRPr>
          </a:p>
          <a:p>
            <a:pPr marL="432000" lvl="2" indent="0" algn="just" eaLnBrk="0" fontAlgn="base" hangingPunct="0">
              <a:spcBef>
                <a:spcPct val="25000"/>
              </a:spcBef>
              <a:spcAft>
                <a:spcPct val="20000"/>
              </a:spcAft>
              <a:buClr>
                <a:srgbClr val="336699"/>
              </a:buClr>
              <a:buNone/>
              <a:defRPr/>
            </a:pPr>
            <a:r>
              <a:rPr lang="zh-CN" altLang="en-US" kern="0" dirty="0" smtClean="0">
                <a:solidFill>
                  <a:srgbClr val="000000"/>
                </a:solidFill>
                <a:latin typeface="华文仿宋"/>
                <a:ea typeface="华文仿宋"/>
              </a:rPr>
              <a:t>将</a:t>
            </a:r>
            <a:r>
              <a:rPr lang="en-US" altLang="zh-CN" kern="0" dirty="0">
                <a:solidFill>
                  <a:srgbClr val="000000"/>
                </a:solidFill>
                <a:latin typeface="华文仿宋"/>
                <a:ea typeface="华文仿宋"/>
              </a:rPr>
              <a:t>&lt;P1, </a:t>
            </a:r>
            <a:r>
              <a:rPr lang="en-US" altLang="zh-CN" kern="0" dirty="0" err="1">
                <a:solidFill>
                  <a:srgbClr val="000000"/>
                </a:solidFill>
                <a:latin typeface="华文仿宋"/>
                <a:ea typeface="华文仿宋"/>
              </a:rPr>
              <a:t>Muxn.k</a:t>
            </a:r>
            <a:r>
              <a:rPr lang="en-US" altLang="zh-CN" kern="0" dirty="0">
                <a:solidFill>
                  <a:srgbClr val="000000"/>
                </a:solidFill>
                <a:latin typeface="华文仿宋"/>
                <a:ea typeface="华文仿宋"/>
              </a:rPr>
              <a:t>, </a:t>
            </a:r>
            <a:r>
              <a:rPr lang="en-US" altLang="zh-CN" kern="0" dirty="0" err="1">
                <a:solidFill>
                  <a:srgbClr val="000000"/>
                </a:solidFill>
                <a:latin typeface="华文仿宋"/>
                <a:ea typeface="华文仿宋"/>
              </a:rPr>
              <a:t>Muxn.Out</a:t>
            </a:r>
            <a:r>
              <a:rPr lang="en-US" altLang="zh-CN" kern="0" dirty="0">
                <a:solidFill>
                  <a:srgbClr val="000000"/>
                </a:solidFill>
                <a:latin typeface="华文仿宋"/>
                <a:ea typeface="华文仿宋"/>
              </a:rPr>
              <a:t>, P2, </a:t>
            </a:r>
            <a:r>
              <a:rPr lang="en-US" altLang="zh-CN" kern="0" dirty="0" err="1">
                <a:solidFill>
                  <a:srgbClr val="000000"/>
                </a:solidFill>
                <a:latin typeface="华文仿宋"/>
                <a:ea typeface="华文仿宋"/>
              </a:rPr>
              <a:t>CtrlSignal</a:t>
            </a:r>
            <a:r>
              <a:rPr lang="en-US" altLang="zh-CN" kern="0" dirty="0">
                <a:solidFill>
                  <a:srgbClr val="000000"/>
                </a:solidFill>
                <a:latin typeface="华文仿宋"/>
                <a:ea typeface="华文仿宋"/>
              </a:rPr>
              <a:t>&gt;</a:t>
            </a:r>
            <a:r>
              <a:rPr lang="zh-CN" altLang="en-US" kern="0" dirty="0" smtClean="0">
                <a:solidFill>
                  <a:srgbClr val="000000"/>
                </a:solidFill>
                <a:latin typeface="华文仿宋"/>
                <a:ea typeface="华文仿宋"/>
              </a:rPr>
              <a:t>转换</a:t>
            </a:r>
            <a:r>
              <a:rPr lang="zh-CN" altLang="en-US" kern="0" dirty="0">
                <a:solidFill>
                  <a:srgbClr val="000000"/>
                </a:solidFill>
                <a:latin typeface="华文仿宋"/>
                <a:ea typeface="华文仿宋"/>
              </a:rPr>
              <a:t>成控制单元中的控制信号</a:t>
            </a:r>
            <a:r>
              <a:rPr lang="zh-CN" altLang="en-US" kern="0" dirty="0">
                <a:solidFill>
                  <a:srgbClr val="000000"/>
                </a:solidFill>
                <a:latin typeface="华文仿宋"/>
                <a:ea typeface="华文仿宋"/>
              </a:rPr>
              <a:t>代码</a:t>
            </a:r>
            <a:endParaRPr lang="zh-CN" altLang="en-US" kern="0" dirty="0">
              <a:solidFill>
                <a:srgbClr val="000000"/>
              </a:solidFill>
              <a:latin typeface="华文仿宋"/>
              <a:ea typeface="华文仿宋"/>
            </a:endParaRPr>
          </a:p>
          <a:p>
            <a:endParaRPr lang="zh-CN" altLang="en-US" sz="2000"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22</a:t>
            </a:fld>
            <a:endParaRPr lang="zh-CN" altLang="en-US" dirty="0"/>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462329"/>
            <a:ext cx="5279253" cy="2565190"/>
          </a:xfrm>
          <a:prstGeom prst="rect">
            <a:avLst/>
          </a:prstGeom>
          <a:noFill/>
          <a:ln>
            <a:noFill/>
          </a:ln>
        </p:spPr>
      </p:pic>
    </p:spTree>
    <p:extLst>
      <p:ext uri="{BB962C8B-B14F-4D97-AF65-F5344CB8AC3E}">
        <p14:creationId xmlns:p14="http://schemas.microsoft.com/office/powerpoint/2010/main" val="1174354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CPU</a:t>
            </a:r>
            <a:r>
              <a:rPr lang="zh-CN" altLang="en-US" dirty="0"/>
              <a:t>流水线结构建模、形式验证</a:t>
            </a:r>
            <a:r>
              <a:rPr lang="zh-CN" altLang="en-US" dirty="0" smtClean="0"/>
              <a:t>及代码生成</a:t>
            </a:r>
            <a:r>
              <a:rPr lang="zh-CN" altLang="en-US" dirty="0"/>
              <a:t>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23</a:t>
            </a:fld>
            <a:endParaRPr lang="zh-CN" altLang="en-US"/>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9" name="内容占位符 2"/>
          <p:cNvSpPr txBox="1">
            <a:spLocks/>
          </p:cNvSpPr>
          <p:nvPr/>
        </p:nvSpPr>
        <p:spPr>
          <a:xfrm>
            <a:off x="2949872" y="1916832"/>
            <a:ext cx="5119688" cy="3254375"/>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Font typeface="Arial" pitchFamily="34" charset="0"/>
              <a:buChar char="•"/>
              <a:defRPr sz="1800" kern="1200">
                <a:solidFill>
                  <a:schemeClr val="tx1"/>
                </a:solidFill>
                <a:latin typeface="+mn-lt"/>
                <a:ea typeface="+mn-ea"/>
                <a:cs typeface="+mn-cs"/>
              </a:defRPr>
            </a:lvl1pPr>
            <a:lvl2pPr marL="576000" indent="-285750" algn="l" defTabSz="914400" rtl="0" eaLnBrk="1" latinLnBrk="0" hangingPunct="1">
              <a:lnSpc>
                <a:spcPct val="100000"/>
              </a:lnSpc>
              <a:spcBef>
                <a:spcPts val="600"/>
              </a:spcBef>
              <a:spcAft>
                <a:spcPts val="600"/>
              </a:spcAft>
              <a:buFont typeface="Arial" pitchFamily="34" charset="0"/>
              <a:buChar char="–"/>
              <a:defRPr sz="1600" kern="1200">
                <a:solidFill>
                  <a:schemeClr val="tx1"/>
                </a:solidFill>
                <a:latin typeface="宋体" pitchFamily="2" charset="-122"/>
                <a:ea typeface="宋体" pitchFamily="2" charset="-122"/>
                <a:cs typeface="+mn-cs"/>
              </a:defRPr>
            </a:lvl2pPr>
            <a:lvl3pPr marL="1008000" indent="-228600" algn="l" defTabSz="914400" rtl="0" eaLnBrk="1" latinLnBrk="0" hangingPunct="1">
              <a:lnSpc>
                <a:spcPct val="100000"/>
              </a:lnSpc>
              <a:spcBef>
                <a:spcPts val="600"/>
              </a:spcBef>
              <a:spcAft>
                <a:spcPts val="600"/>
              </a:spcAft>
              <a:buFont typeface="Arial" pitchFamily="34" charset="0"/>
              <a:buChar char="•"/>
              <a:defRPr sz="1400" kern="1200">
                <a:solidFill>
                  <a:schemeClr val="tx1"/>
                </a:solidFill>
                <a:latin typeface="宋体" pitchFamily="2" charset="-122"/>
                <a:ea typeface="宋体" pitchFamily="2" charset="-122"/>
                <a:cs typeface="+mn-cs"/>
              </a:defRPr>
            </a:lvl3pPr>
            <a:lvl4pPr marL="1296000" indent="-228600" algn="l" defTabSz="914400" rtl="0" eaLnBrk="1" latinLnBrk="0" hangingPunct="1">
              <a:lnSpc>
                <a:spcPct val="100000"/>
              </a:lnSpc>
              <a:spcBef>
                <a:spcPts val="600"/>
              </a:spcBef>
              <a:spcAft>
                <a:spcPts val="600"/>
              </a:spcAft>
              <a:buFont typeface="Arial" pitchFamily="34" charset="0"/>
              <a:buChar char="–"/>
              <a:defRPr sz="1200" kern="1200">
                <a:solidFill>
                  <a:schemeClr val="tx1"/>
                </a:solidFill>
                <a:latin typeface="宋体" pitchFamily="2" charset="-122"/>
                <a:ea typeface="宋体" pitchFamily="2" charset="-122"/>
                <a:cs typeface="+mn-cs"/>
              </a:defRPr>
            </a:lvl4pPr>
            <a:lvl5pPr marL="1548000" indent="-228600" algn="l" defTabSz="914400" rtl="0" eaLnBrk="1" latinLnBrk="0" hangingPunct="1">
              <a:lnSpc>
                <a:spcPct val="100000"/>
              </a:lnSpc>
              <a:spcBef>
                <a:spcPts val="600"/>
              </a:spcBef>
              <a:spcAft>
                <a:spcPts val="600"/>
              </a:spcAft>
              <a:buFont typeface="Arial" pitchFamily="34" charset="0"/>
              <a:buChar char="»"/>
              <a:defRPr sz="10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课题背景和意义</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国内外研究现状</a:t>
            </a:r>
            <a:endParaRPr lang="en-US" altLang="zh-CN" sz="2600" dirty="0" smtClean="0">
              <a:latin typeface="STFangsong" charset="-122"/>
              <a:ea typeface="STFangsong" charset="-122"/>
              <a:cs typeface="STFangsong" charset="-122"/>
            </a:endParaRP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研究目标与内容</a:t>
            </a:r>
          </a:p>
          <a:p>
            <a:pPr marL="514350" indent="-514350">
              <a:buFont typeface="华文中宋" panose="02010600040101010101" pitchFamily="2" charset="-122"/>
              <a:buAutoNum type="arabicPeriod"/>
            </a:pPr>
            <a:r>
              <a:rPr lang="zh-CN" altLang="en-US" sz="2600" b="1" dirty="0" smtClean="0">
                <a:solidFill>
                  <a:srgbClr val="0070C0"/>
                </a:solidFill>
                <a:latin typeface="STFangsong" charset="-122"/>
                <a:ea typeface="STFangsong" charset="-122"/>
                <a:cs typeface="STFangsong" charset="-122"/>
              </a:rPr>
              <a:t>系统设计与实验</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课题总结与展望</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0" indent="0">
              <a:buNone/>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2314465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通路自动验证工具</a:t>
            </a:r>
            <a:endParaRPr lang="zh-CN" altLang="en-US" dirty="0"/>
          </a:p>
        </p:txBody>
      </p:sp>
      <p:sp>
        <p:nvSpPr>
          <p:cNvPr id="3" name="内容占位符 2"/>
          <p:cNvSpPr>
            <a:spLocks noGrp="1"/>
          </p:cNvSpPr>
          <p:nvPr>
            <p:ph idx="1"/>
          </p:nvPr>
        </p:nvSpPr>
        <p:spPr/>
        <p:txBody>
          <a:bodyPr>
            <a:noAutofit/>
          </a:bodyPr>
          <a:lstStyle/>
          <a:p>
            <a:r>
              <a:rPr lang="zh-CN" altLang="en-US" b="1" dirty="0">
                <a:solidFill>
                  <a:srgbClr val="0070C0"/>
                </a:solidFill>
                <a:latin typeface="华文仿宋" panose="02010600040101010101" pitchFamily="2" charset="-122"/>
                <a:ea typeface="华文仿宋" panose="02010600040101010101" pitchFamily="2" charset="-122"/>
              </a:rPr>
              <a:t>输入文件（</a:t>
            </a:r>
            <a:r>
              <a:rPr lang="en-US" altLang="zh-CN" b="1" dirty="0">
                <a:solidFill>
                  <a:srgbClr val="0070C0"/>
                </a:solidFill>
                <a:latin typeface="华文仿宋" panose="02010600040101010101" pitchFamily="2" charset="-122"/>
                <a:ea typeface="华文仿宋" panose="02010600040101010101" pitchFamily="2" charset="-122"/>
              </a:rPr>
              <a:t>.</a:t>
            </a:r>
            <a:r>
              <a:rPr lang="en-US" altLang="zh-CN" b="1" dirty="0" err="1">
                <a:solidFill>
                  <a:srgbClr val="0070C0"/>
                </a:solidFill>
                <a:latin typeface="华文仿宋" panose="02010600040101010101" pitchFamily="2" charset="-122"/>
                <a:ea typeface="华文仿宋" panose="02010600040101010101" pitchFamily="2" charset="-122"/>
              </a:rPr>
              <a:t>xlsx</a:t>
            </a:r>
            <a:r>
              <a:rPr lang="zh-CN" altLang="en-US" b="1" dirty="0">
                <a:solidFill>
                  <a:srgbClr val="0070C0"/>
                </a:solidFill>
                <a:latin typeface="华文仿宋" panose="02010600040101010101" pitchFamily="2" charset="-122"/>
                <a:ea typeface="华文仿宋" panose="02010600040101010101" pitchFamily="2" charset="-122"/>
              </a:rPr>
              <a:t>）</a:t>
            </a:r>
            <a:endParaRPr lang="en-US" altLang="zh-CN" b="1" dirty="0">
              <a:solidFill>
                <a:srgbClr val="0070C0"/>
              </a:solidFill>
              <a:latin typeface="华文仿宋" panose="02010600040101010101" pitchFamily="2" charset="-122"/>
              <a:ea typeface="华文仿宋" panose="02010600040101010101" pitchFamily="2" charset="-122"/>
            </a:endParaRPr>
          </a:p>
          <a:p>
            <a:pPr lvl="1">
              <a:spcBef>
                <a:spcPts val="0"/>
              </a:spcBef>
            </a:pPr>
            <a:r>
              <a:rPr lang="zh-CN" altLang="en-US" sz="1400" dirty="0">
                <a:latin typeface="华文仿宋" panose="02010600040101010101" pitchFamily="2" charset="-122"/>
                <a:ea typeface="华文仿宋" panose="02010600040101010101" pitchFamily="2" charset="-122"/>
              </a:rPr>
              <a:t>指令</a:t>
            </a:r>
            <a:r>
              <a:rPr lang="zh-CN" altLang="en-US" sz="1400" dirty="0" smtClean="0">
                <a:latin typeface="华文仿宋" panose="02010600040101010101" pitchFamily="2" charset="-122"/>
                <a:ea typeface="华文仿宋" panose="02010600040101010101" pitchFamily="2" charset="-122"/>
              </a:rPr>
              <a:t>指称语义</a:t>
            </a:r>
            <a:endParaRPr lang="en-US" altLang="zh-CN" sz="1400" dirty="0">
              <a:latin typeface="华文仿宋" panose="02010600040101010101" pitchFamily="2" charset="-122"/>
              <a:ea typeface="华文仿宋" panose="02010600040101010101" pitchFamily="2" charset="-122"/>
            </a:endParaRPr>
          </a:p>
          <a:p>
            <a:pPr lvl="1">
              <a:spcBef>
                <a:spcPts val="0"/>
              </a:spcBef>
            </a:pPr>
            <a:r>
              <a:rPr lang="zh-CN" altLang="en-US" sz="1400" dirty="0">
                <a:latin typeface="华文仿宋" panose="02010600040101010101" pitchFamily="2" charset="-122"/>
                <a:ea typeface="华文仿宋" panose="02010600040101010101" pitchFamily="2" charset="-122"/>
              </a:rPr>
              <a:t>指令</a:t>
            </a:r>
            <a:r>
              <a:rPr lang="zh-CN" altLang="en-US" sz="1400" dirty="0" smtClean="0">
                <a:latin typeface="华文仿宋" panose="02010600040101010101" pitchFamily="2" charset="-122"/>
                <a:ea typeface="华文仿宋" panose="02010600040101010101" pitchFamily="2" charset="-122"/>
              </a:rPr>
              <a:t>通路</a:t>
            </a:r>
            <a:endParaRPr lang="en-US" altLang="zh-CN" sz="1400" dirty="0">
              <a:latin typeface="华文仿宋" panose="02010600040101010101" pitchFamily="2" charset="-122"/>
              <a:ea typeface="华文仿宋" panose="02010600040101010101" pitchFamily="2" charset="-122"/>
            </a:endParaRPr>
          </a:p>
          <a:p>
            <a:pPr lvl="1">
              <a:spcBef>
                <a:spcPts val="0"/>
              </a:spcBef>
            </a:pPr>
            <a:r>
              <a:rPr lang="zh-CN" altLang="en-US" sz="1400" dirty="0" smtClean="0">
                <a:latin typeface="华文仿宋" panose="02010600040101010101" pitchFamily="2" charset="-122"/>
                <a:ea typeface="华文仿宋" panose="02010600040101010101" pitchFamily="2" charset="-122"/>
              </a:rPr>
              <a:t>定理集</a:t>
            </a:r>
            <a:endParaRPr lang="en-US" altLang="zh-CN" sz="1400" dirty="0">
              <a:latin typeface="华文仿宋" panose="02010600040101010101" pitchFamily="2" charset="-122"/>
              <a:ea typeface="华文仿宋" panose="02010600040101010101" pitchFamily="2" charset="-122"/>
            </a:endParaRPr>
          </a:p>
          <a:p>
            <a:r>
              <a:rPr lang="zh-CN" altLang="en-US" b="1" dirty="0">
                <a:solidFill>
                  <a:srgbClr val="0070C0"/>
                </a:solidFill>
                <a:latin typeface="华文仿宋" panose="02010600040101010101" pitchFamily="2" charset="-122"/>
                <a:ea typeface="华文仿宋" panose="02010600040101010101" pitchFamily="2" charset="-122"/>
              </a:rPr>
              <a:t>验证流程模块</a:t>
            </a:r>
            <a:endParaRPr lang="en-US" altLang="zh-CN" b="1" dirty="0">
              <a:solidFill>
                <a:srgbClr val="0070C0"/>
              </a:solidFill>
              <a:latin typeface="华文仿宋" panose="02010600040101010101" pitchFamily="2" charset="-122"/>
              <a:ea typeface="华文仿宋" panose="02010600040101010101" pitchFamily="2" charset="-122"/>
            </a:endParaRPr>
          </a:p>
          <a:p>
            <a:pPr lvl="1">
              <a:spcBef>
                <a:spcPts val="0"/>
              </a:spcBef>
            </a:pPr>
            <a:r>
              <a:rPr lang="zh-CN" altLang="en-US" sz="1400" dirty="0">
                <a:latin typeface="华文仿宋" panose="02010600040101010101" pitchFamily="2" charset="-122"/>
                <a:ea typeface="华文仿宋" panose="02010600040101010101" pitchFamily="2" charset="-122"/>
              </a:rPr>
              <a:t>输入流程</a:t>
            </a:r>
            <a:endParaRPr lang="en-US" altLang="zh-CN" sz="1400" dirty="0">
              <a:latin typeface="华文仿宋" panose="02010600040101010101" pitchFamily="2" charset="-122"/>
              <a:ea typeface="华文仿宋" panose="02010600040101010101" pitchFamily="2" charset="-122"/>
            </a:endParaRPr>
          </a:p>
          <a:p>
            <a:pPr lvl="1">
              <a:spcBef>
                <a:spcPts val="0"/>
              </a:spcBef>
            </a:pPr>
            <a:r>
              <a:rPr lang="zh-CN" altLang="en-US" sz="1400" dirty="0">
                <a:latin typeface="华文仿宋" panose="02010600040101010101" pitchFamily="2" charset="-122"/>
                <a:ea typeface="华文仿宋" panose="02010600040101010101" pitchFamily="2" charset="-122"/>
              </a:rPr>
              <a:t>推导流程</a:t>
            </a:r>
            <a:endParaRPr lang="en-US" altLang="zh-CN" sz="1400" dirty="0">
              <a:latin typeface="华文仿宋" panose="02010600040101010101" pitchFamily="2" charset="-122"/>
              <a:ea typeface="华文仿宋" panose="02010600040101010101" pitchFamily="2" charset="-122"/>
            </a:endParaRPr>
          </a:p>
          <a:p>
            <a:pPr lvl="1">
              <a:spcBef>
                <a:spcPts val="0"/>
              </a:spcBef>
            </a:pPr>
            <a:r>
              <a:rPr lang="zh-CN" altLang="en-US" sz="1400" dirty="0">
                <a:latin typeface="华文仿宋" panose="02010600040101010101" pitchFamily="2" charset="-122"/>
                <a:ea typeface="华文仿宋" panose="02010600040101010101" pitchFamily="2" charset="-122"/>
              </a:rPr>
              <a:t>输出流程</a:t>
            </a:r>
            <a:endParaRPr lang="en-US" altLang="zh-CN" sz="1400" dirty="0">
              <a:latin typeface="华文仿宋" panose="02010600040101010101" pitchFamily="2" charset="-122"/>
              <a:ea typeface="华文仿宋" panose="02010600040101010101" pitchFamily="2" charset="-122"/>
            </a:endParaRPr>
          </a:p>
          <a:p>
            <a:r>
              <a:rPr lang="zh-CN" altLang="en-US" b="1" dirty="0">
                <a:solidFill>
                  <a:srgbClr val="0070C0"/>
                </a:solidFill>
                <a:latin typeface="华文仿宋" panose="02010600040101010101" pitchFamily="2" charset="-122"/>
                <a:ea typeface="华文仿宋" panose="02010600040101010101" pitchFamily="2" charset="-122"/>
              </a:rPr>
              <a:t>证明模型</a:t>
            </a:r>
            <a:endParaRPr lang="en-US" altLang="zh-CN" b="1" dirty="0">
              <a:solidFill>
                <a:srgbClr val="0070C0"/>
              </a:solidFill>
              <a:latin typeface="华文仿宋" panose="02010600040101010101" pitchFamily="2" charset="-122"/>
              <a:ea typeface="华文仿宋" panose="02010600040101010101" pitchFamily="2" charset="-122"/>
            </a:endParaRPr>
          </a:p>
          <a:p>
            <a:r>
              <a:rPr lang="en-US" altLang="zh-CN" b="1" dirty="0" smtClean="0">
                <a:solidFill>
                  <a:srgbClr val="0070C0"/>
                </a:solidFill>
                <a:latin typeface="华文仿宋" panose="02010600040101010101" pitchFamily="2" charset="-122"/>
                <a:ea typeface="华文仿宋" panose="02010600040101010101" pitchFamily="2" charset="-122"/>
              </a:rPr>
              <a:t>CPU</a:t>
            </a:r>
            <a:r>
              <a:rPr lang="zh-CN" altLang="en-US" b="1" dirty="0">
                <a:solidFill>
                  <a:srgbClr val="0070C0"/>
                </a:solidFill>
                <a:latin typeface="华文仿宋" panose="02010600040101010101" pitchFamily="2" charset="-122"/>
                <a:ea typeface="华文仿宋" panose="02010600040101010101" pitchFamily="2" charset="-122"/>
              </a:rPr>
              <a:t>模型</a:t>
            </a:r>
            <a:endParaRPr lang="en-US" altLang="zh-CN" b="1" dirty="0">
              <a:solidFill>
                <a:srgbClr val="0070C0"/>
              </a:solidFill>
              <a:latin typeface="华文仿宋" panose="02010600040101010101" pitchFamily="2" charset="-122"/>
              <a:ea typeface="华文仿宋" panose="02010600040101010101" pitchFamily="2" charset="-122"/>
            </a:endParaRPr>
          </a:p>
          <a:p>
            <a:r>
              <a:rPr lang="zh-CN" altLang="en-US" b="1" dirty="0" smtClean="0">
                <a:solidFill>
                  <a:srgbClr val="0070C0"/>
                </a:solidFill>
                <a:latin typeface="华文仿宋" panose="02010600040101010101" pitchFamily="2" charset="-122"/>
                <a:ea typeface="华文仿宋" panose="02010600040101010101" pitchFamily="2" charset="-122"/>
              </a:rPr>
              <a:t>输出</a:t>
            </a:r>
            <a:r>
              <a:rPr lang="zh-CN" altLang="en-US" b="1" dirty="0">
                <a:solidFill>
                  <a:srgbClr val="0070C0"/>
                </a:solidFill>
                <a:latin typeface="华文仿宋" panose="02010600040101010101" pitchFamily="2" charset="-122"/>
                <a:ea typeface="华文仿宋" panose="02010600040101010101" pitchFamily="2" charset="-122"/>
              </a:rPr>
              <a:t>文件（</a:t>
            </a:r>
            <a:r>
              <a:rPr lang="en-US" altLang="zh-CN" b="1" dirty="0">
                <a:solidFill>
                  <a:srgbClr val="0070C0"/>
                </a:solidFill>
                <a:latin typeface="华文仿宋" panose="02010600040101010101" pitchFamily="2" charset="-122"/>
                <a:ea typeface="华文仿宋" panose="02010600040101010101" pitchFamily="2" charset="-122"/>
              </a:rPr>
              <a:t>.txt</a:t>
            </a:r>
            <a:r>
              <a:rPr lang="zh-CN" altLang="en-US" b="1" dirty="0">
                <a:solidFill>
                  <a:srgbClr val="0070C0"/>
                </a:solidFill>
                <a:latin typeface="华文仿宋" panose="02010600040101010101" pitchFamily="2" charset="-122"/>
                <a:ea typeface="华文仿宋" panose="02010600040101010101" pitchFamily="2" charset="-122"/>
              </a:rPr>
              <a:t>）</a:t>
            </a:r>
            <a:endParaRPr lang="en-US" altLang="zh-CN" b="1" dirty="0">
              <a:solidFill>
                <a:srgbClr val="0070C0"/>
              </a:solidFill>
              <a:latin typeface="华文仿宋" panose="02010600040101010101" pitchFamily="2" charset="-122"/>
              <a:ea typeface="华文仿宋" panose="02010600040101010101" pitchFamily="2" charset="-122"/>
            </a:endParaRPr>
          </a:p>
          <a:p>
            <a:pPr lvl="1">
              <a:spcBef>
                <a:spcPts val="0"/>
              </a:spcBef>
            </a:pPr>
            <a:r>
              <a:rPr lang="zh-CN" altLang="en-US" sz="1400" dirty="0">
                <a:latin typeface="华文仿宋" panose="02010600040101010101" pitchFamily="2" charset="-122"/>
                <a:ea typeface="华文仿宋" panose="02010600040101010101" pitchFamily="2" charset="-122"/>
              </a:rPr>
              <a:t>公式集</a:t>
            </a:r>
            <a:endParaRPr lang="en-US" altLang="zh-CN" sz="1400" dirty="0">
              <a:latin typeface="华文仿宋" panose="02010600040101010101" pitchFamily="2" charset="-122"/>
              <a:ea typeface="华文仿宋" panose="02010600040101010101" pitchFamily="2" charset="-122"/>
            </a:endParaRPr>
          </a:p>
          <a:p>
            <a:pPr lvl="1">
              <a:spcBef>
                <a:spcPts val="0"/>
              </a:spcBef>
            </a:pPr>
            <a:r>
              <a:rPr lang="zh-CN" altLang="en-US" sz="1400" dirty="0">
                <a:latin typeface="华文仿宋" panose="02010600040101010101" pitchFamily="2" charset="-122"/>
                <a:ea typeface="华文仿宋" panose="02010600040101010101" pitchFamily="2" charset="-122"/>
              </a:rPr>
              <a:t>证明序列</a:t>
            </a:r>
            <a:endParaRPr lang="en-US" altLang="zh-CN" sz="1400" dirty="0">
              <a:latin typeface="华文仿宋" panose="02010600040101010101" pitchFamily="2" charset="-122"/>
              <a:ea typeface="华文仿宋" panose="02010600040101010101" pitchFamily="2" charset="-122"/>
            </a:endParaRPr>
          </a:p>
          <a:p>
            <a:pPr lvl="1">
              <a:spcBef>
                <a:spcPts val="0"/>
              </a:spcBef>
            </a:pPr>
            <a:r>
              <a:rPr lang="zh-CN" altLang="en-US" sz="1400" dirty="0">
                <a:latin typeface="华文仿宋" panose="02010600040101010101" pitchFamily="2" charset="-122"/>
                <a:ea typeface="华文仿宋" panose="02010600040101010101" pitchFamily="2" charset="-122"/>
              </a:rPr>
              <a:t>验证结果</a:t>
            </a:r>
            <a:endParaRPr lang="en-US" altLang="zh-CN" sz="1400" dirty="0">
              <a:latin typeface="华文仿宋" panose="02010600040101010101" pitchFamily="2" charset="-122"/>
              <a:ea typeface="华文仿宋" panose="02010600040101010101" pitchFamily="2" charset="-122"/>
            </a:endParaRPr>
          </a:p>
          <a:p>
            <a:endParaRPr lang="zh-CN" altLang="en-US" sz="2000"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24</a:t>
            </a:fld>
            <a:endParaRPr lang="zh-CN" altLang="en-US" dirty="0"/>
          </a:p>
        </p:txBody>
      </p:sp>
      <p:sp>
        <p:nvSpPr>
          <p:cNvPr id="5" name="页脚占位符 4"/>
          <p:cNvSpPr>
            <a:spLocks noGrp="1"/>
          </p:cNvSpPr>
          <p:nvPr>
            <p:ph type="ftr" sz="quarter" idx="12"/>
          </p:nvPr>
        </p:nvSpPr>
        <p:spPr>
          <a:xfrm>
            <a:off x="3945632" y="6356350"/>
            <a:ext cx="3794720" cy="365125"/>
          </a:xfrm>
        </p:spPr>
        <p:txBody>
          <a:bodyPr/>
          <a:lstStyle/>
          <a:p>
            <a:r>
              <a:rPr lang="en-US" altLang="zh-CN" dirty="0" smtClean="0"/>
              <a:t>CPU</a:t>
            </a:r>
            <a:r>
              <a:rPr lang="zh-CN" altLang="en-US" dirty="0" smtClean="0"/>
              <a:t>流水线结构建模、形式验证及代码生成与实现</a:t>
            </a:r>
            <a:endParaRPr lang="zh-CN" altLang="en-US" dirty="0"/>
          </a:p>
        </p:txBody>
      </p:sp>
      <p:pic>
        <p:nvPicPr>
          <p:cNvPr id="6" name="图片 5"/>
          <p:cNvPicPr>
            <a:picLocks noChangeAspect="1"/>
          </p:cNvPicPr>
          <p:nvPr/>
        </p:nvPicPr>
        <p:blipFill>
          <a:blip r:embed="rId3"/>
          <a:stretch>
            <a:fillRect/>
          </a:stretch>
        </p:blipFill>
        <p:spPr>
          <a:xfrm>
            <a:off x="2996991" y="1796641"/>
            <a:ext cx="5689809" cy="3984798"/>
          </a:xfrm>
          <a:prstGeom prst="rect">
            <a:avLst/>
          </a:prstGeom>
        </p:spPr>
      </p:pic>
    </p:spTree>
    <p:extLst>
      <p:ext uri="{BB962C8B-B14F-4D97-AF65-F5344CB8AC3E}">
        <p14:creationId xmlns:p14="http://schemas.microsoft.com/office/powerpoint/2010/main" val="629430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MIPS</a:t>
            </a:r>
            <a:r>
              <a:rPr lang="zh-CN" altLang="en-US" dirty="0" smtClean="0"/>
              <a:t>的</a:t>
            </a:r>
            <a:r>
              <a:rPr lang="zh-CN" altLang="en-US" dirty="0"/>
              <a:t>形式验证</a:t>
            </a:r>
          </a:p>
        </p:txBody>
      </p:sp>
      <p:sp>
        <p:nvSpPr>
          <p:cNvPr id="3" name="内容占位符 2"/>
          <p:cNvSpPr>
            <a:spLocks noGrp="1"/>
          </p:cNvSpPr>
          <p:nvPr>
            <p:ph idx="1"/>
          </p:nvPr>
        </p:nvSpPr>
        <p:spPr>
          <a:xfrm>
            <a:off x="251520" y="1340768"/>
            <a:ext cx="3694112" cy="4896544"/>
          </a:xfrm>
        </p:spPr>
        <p:txBody>
          <a:bodyPr>
            <a:normAutofit/>
          </a:bodyPr>
          <a:lstStyle/>
          <a:p>
            <a:r>
              <a:rPr lang="en-US" altLang="zh-CN" dirty="0"/>
              <a:t>MIPS</a:t>
            </a:r>
            <a:r>
              <a:rPr lang="zh-CN" altLang="en-US" dirty="0"/>
              <a:t>验证</a:t>
            </a:r>
            <a:endParaRPr lang="en-US" altLang="zh-CN" dirty="0"/>
          </a:p>
          <a:p>
            <a:pPr lvl="1"/>
            <a:r>
              <a:rPr lang="zh-CN" altLang="en-US" sz="1400" dirty="0"/>
              <a:t>指令集：</a:t>
            </a:r>
            <a:r>
              <a:rPr lang="en-US" altLang="zh-CN" sz="1400" dirty="0"/>
              <a:t>MIPS32</a:t>
            </a:r>
            <a:r>
              <a:rPr lang="zh-CN" altLang="en-US" sz="1400" dirty="0"/>
              <a:t>指令集，共</a:t>
            </a:r>
            <a:r>
              <a:rPr lang="en-US" altLang="zh-CN" sz="1400" dirty="0" smtClean="0"/>
              <a:t>83</a:t>
            </a:r>
            <a:r>
              <a:rPr lang="zh-CN" altLang="en-US" sz="1400" dirty="0" smtClean="0"/>
              <a:t>条</a:t>
            </a:r>
            <a:r>
              <a:rPr lang="zh-CN" altLang="en-US" sz="1400" dirty="0"/>
              <a:t>指令</a:t>
            </a:r>
            <a:endParaRPr lang="en-US" altLang="zh-CN" sz="1400" dirty="0"/>
          </a:p>
          <a:p>
            <a:pPr lvl="1"/>
            <a:r>
              <a:rPr lang="zh-CN" altLang="en-US" sz="1400" dirty="0"/>
              <a:t>指令验证：验证正确，每条指令平均用</a:t>
            </a:r>
            <a:r>
              <a:rPr lang="zh-CN" altLang="en-US" sz="1400" dirty="0" smtClean="0"/>
              <a:t>时</a:t>
            </a:r>
            <a:r>
              <a:rPr lang="en-US" altLang="zh-CN" sz="1400" dirty="0"/>
              <a:t>27.68</a:t>
            </a:r>
            <a:r>
              <a:rPr lang="zh-CN" altLang="en-US" sz="1400" dirty="0" smtClean="0"/>
              <a:t>毫秒</a:t>
            </a:r>
            <a:endParaRPr lang="en-US" altLang="zh-CN" sz="1400" dirty="0"/>
          </a:p>
          <a:p>
            <a:endParaRPr lang="en-US" altLang="zh-CN" dirty="0" smtClean="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25</a:t>
            </a:fld>
            <a:endParaRPr lang="zh-CN" altLang="en-US" dirty="0"/>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264107666"/>
              </p:ext>
            </p:extLst>
          </p:nvPr>
        </p:nvGraphicFramePr>
        <p:xfrm>
          <a:off x="4067944" y="1340768"/>
          <a:ext cx="4876800" cy="4937760"/>
        </p:xfrm>
        <a:graphic>
          <a:graphicData uri="http://schemas.openxmlformats.org/drawingml/2006/table">
            <a:tbl>
              <a:tblPr firstRow="1" bandRow="1">
                <a:tableStyleId>{00A15C55-8517-42AA-B614-E9B94910E393}</a:tableStyleId>
              </a:tblPr>
              <a:tblGrid>
                <a:gridCol w="812800"/>
                <a:gridCol w="812800"/>
                <a:gridCol w="812800"/>
                <a:gridCol w="812800"/>
                <a:gridCol w="812800"/>
                <a:gridCol w="812800"/>
              </a:tblGrid>
              <a:tr h="104153">
                <a:tc>
                  <a:txBody>
                    <a:bodyPr/>
                    <a:lstStyle/>
                    <a:p>
                      <a:pPr indent="127000" algn="l">
                        <a:lnSpc>
                          <a:spcPct val="150000"/>
                        </a:lnSpc>
                        <a:spcAft>
                          <a:spcPts val="0"/>
                        </a:spcAft>
                      </a:pPr>
                      <a:r>
                        <a:rPr lang="zh-CN" sz="1200" kern="0">
                          <a:effectLst/>
                        </a:rPr>
                        <a:t>指令</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zh-CN" sz="1200" kern="0">
                          <a:effectLst/>
                        </a:rPr>
                        <a:t>用时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zh-CN" sz="1200" kern="0">
                          <a:effectLst/>
                        </a:rPr>
                        <a:t>指令</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zh-CN" sz="1200" kern="0">
                          <a:effectLst/>
                        </a:rPr>
                        <a:t>用时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zh-CN" sz="1200" kern="0">
                          <a:effectLst/>
                        </a:rPr>
                        <a:t>指令</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zh-CN" sz="1200" kern="0">
                          <a:effectLst/>
                        </a:rPr>
                        <a:t>用时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add</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mult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tgeu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addu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multu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tlt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sub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div</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tltu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subu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divu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teq</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and</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madd</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tne</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or</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maddu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tgei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xor</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mul</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tgeiu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nor</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msub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tlti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slt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msubu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tltiu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sltu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beq</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teqi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sw</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addi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mtlo</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swr</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addiu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movz</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sc</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slti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movn</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41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mfhi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sltiu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movf</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mthi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andi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sllv</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06519">
                <a:tc>
                  <a:txBody>
                    <a:bodyPr/>
                    <a:lstStyle/>
                    <a:p>
                      <a:pPr indent="127000" algn="l">
                        <a:lnSpc>
                          <a:spcPct val="150000"/>
                        </a:lnSpc>
                        <a:spcAft>
                          <a:spcPts val="0"/>
                        </a:spcAft>
                      </a:pPr>
                      <a:r>
                        <a:rPr lang="en-US" sz="1200" kern="0">
                          <a:effectLst/>
                        </a:rPr>
                        <a:t>mflo</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xori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srlv</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sz="1200" kern="0">
                          <a:effectLst/>
                        </a:rPr>
                        <a:t>39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119960">
                <a:tc>
                  <a:txBody>
                    <a:bodyPr/>
                    <a:lstStyle/>
                    <a:p>
                      <a:pPr indent="127000" algn="l">
                        <a:lnSpc>
                          <a:spcPct val="150000"/>
                        </a:lnSpc>
                        <a:spcAft>
                          <a:spcPts val="0"/>
                        </a:spcAft>
                      </a:pPr>
                      <a:r>
                        <a:rPr lang="en-US" altLang="zh-CN" sz="1200" kern="100" smtClean="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altLang="zh-CN" sz="1200" kern="100" smtClean="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altLang="zh-CN" sz="1200" kern="100" smtClean="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altLang="zh-CN" sz="1200" kern="100" smtClean="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altLang="zh-CN" sz="1200" kern="100" smtClean="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50000"/>
                        </a:lnSpc>
                        <a:spcAft>
                          <a:spcPts val="0"/>
                        </a:spcAft>
                      </a:pPr>
                      <a:r>
                        <a:rPr lang="en-US" altLang="zh-CN" sz="1200" kern="100" smtClean="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494268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MIPS</a:t>
            </a:r>
            <a:r>
              <a:rPr lang="zh-CN" altLang="en-US" dirty="0" smtClean="0"/>
              <a:t>形式</a:t>
            </a:r>
            <a:r>
              <a:rPr lang="zh-CN" altLang="en-US" dirty="0"/>
              <a:t>验证</a:t>
            </a:r>
            <a:endParaRPr lang="en-US" altLang="zh-CN" dirty="0"/>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26</a:t>
            </a:fld>
            <a:endParaRPr lang="zh-CN" altLang="en-US" dirty="0"/>
          </a:p>
        </p:txBody>
      </p:sp>
      <p:sp>
        <p:nvSpPr>
          <p:cNvPr id="3" name="页脚占位符 2"/>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2"/>
          <a:stretch>
            <a:fillRect/>
          </a:stretch>
        </p:blipFill>
        <p:spPr>
          <a:xfrm>
            <a:off x="4778103" y="5238307"/>
            <a:ext cx="4258393" cy="664153"/>
          </a:xfrm>
          <a:prstGeom prst="rect">
            <a:avLst/>
          </a:prstGeom>
        </p:spPr>
      </p:pic>
      <p:pic>
        <p:nvPicPr>
          <p:cNvPr id="9" name="图片 8"/>
          <p:cNvPicPr>
            <a:picLocks noChangeAspect="1"/>
          </p:cNvPicPr>
          <p:nvPr/>
        </p:nvPicPr>
        <p:blipFill>
          <a:blip r:embed="rId3"/>
          <a:stretch>
            <a:fillRect/>
          </a:stretch>
        </p:blipFill>
        <p:spPr>
          <a:xfrm>
            <a:off x="4751463" y="1844824"/>
            <a:ext cx="4285033" cy="3043941"/>
          </a:xfrm>
          <a:prstGeom prst="rect">
            <a:avLst/>
          </a:prstGeom>
        </p:spPr>
      </p:pic>
      <p:sp>
        <p:nvSpPr>
          <p:cNvPr id="11" name="文本框 10"/>
          <p:cNvSpPr txBox="1"/>
          <p:nvPr/>
        </p:nvSpPr>
        <p:spPr>
          <a:xfrm>
            <a:off x="3131840" y="1367480"/>
            <a:ext cx="3168352" cy="338554"/>
          </a:xfrm>
          <a:prstGeom prst="rect">
            <a:avLst/>
          </a:prstGeom>
          <a:noFill/>
        </p:spPr>
        <p:txBody>
          <a:bodyPr wrap="square" rtlCol="0">
            <a:spAutoFit/>
          </a:bodyPr>
          <a:lstStyle/>
          <a:p>
            <a:r>
              <a:rPr lang="en-US" altLang="zh-CN" sz="1600" dirty="0"/>
              <a:t>MIPS</a:t>
            </a:r>
            <a:r>
              <a:rPr lang="en-US" altLang="zh-CN" sz="1600" dirty="0" smtClean="0"/>
              <a:t> and</a:t>
            </a:r>
            <a:r>
              <a:rPr lang="zh-CN" altLang="en-US" sz="1600" dirty="0" smtClean="0"/>
              <a:t>指令</a:t>
            </a:r>
            <a:r>
              <a:rPr lang="zh-CN" altLang="en-US" sz="1600" dirty="0" smtClean="0"/>
              <a:t>验证结果（部分）</a:t>
            </a:r>
            <a:endParaRPr lang="zh-CN" altLang="en-US" sz="1600" dirty="0"/>
          </a:p>
        </p:txBody>
      </p:sp>
      <p:pic>
        <p:nvPicPr>
          <p:cNvPr id="14" name="图片 13"/>
          <p:cNvPicPr>
            <a:picLocks noChangeAspect="1"/>
          </p:cNvPicPr>
          <p:nvPr/>
        </p:nvPicPr>
        <p:blipFill>
          <a:blip r:embed="rId4"/>
          <a:stretch>
            <a:fillRect/>
          </a:stretch>
        </p:blipFill>
        <p:spPr>
          <a:xfrm>
            <a:off x="251520" y="1844824"/>
            <a:ext cx="4341481" cy="3830328"/>
          </a:xfrm>
          <a:prstGeom prst="rect">
            <a:avLst/>
          </a:prstGeom>
        </p:spPr>
      </p:pic>
    </p:spTree>
    <p:extLst>
      <p:ext uri="{BB962C8B-B14F-4D97-AF65-F5344CB8AC3E}">
        <p14:creationId xmlns:p14="http://schemas.microsoft.com/office/powerpoint/2010/main" val="1917308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代码自动生成</a:t>
            </a:r>
            <a:r>
              <a:rPr lang="zh-CN" altLang="en-US" dirty="0"/>
              <a:t>工具</a:t>
            </a:r>
          </a:p>
        </p:txBody>
      </p:sp>
      <p:sp>
        <p:nvSpPr>
          <p:cNvPr id="3" name="内容占位符 2"/>
          <p:cNvSpPr>
            <a:spLocks noGrp="1"/>
          </p:cNvSpPr>
          <p:nvPr>
            <p:ph idx="1"/>
          </p:nvPr>
        </p:nvSpPr>
        <p:spPr>
          <a:xfrm>
            <a:off x="251520" y="1340768"/>
            <a:ext cx="5184576" cy="4896544"/>
          </a:xfrm>
        </p:spPr>
        <p:txBody>
          <a:bodyPr>
            <a:noAutofit/>
          </a:bodyPr>
          <a:lstStyle/>
          <a:p>
            <a:r>
              <a:rPr lang="zh-CN" altLang="en-US" b="1" dirty="0">
                <a:solidFill>
                  <a:srgbClr val="0070C0"/>
                </a:solidFill>
                <a:latin typeface="华文仿宋" panose="02010600040101010101" pitchFamily="2" charset="-122"/>
                <a:ea typeface="华文仿宋" panose="02010600040101010101" pitchFamily="2" charset="-122"/>
              </a:rPr>
              <a:t>输入文件</a:t>
            </a:r>
            <a:endParaRPr lang="en-US" altLang="zh-CN" b="1" dirty="0">
              <a:solidFill>
                <a:srgbClr val="0070C0"/>
              </a:solidFill>
              <a:latin typeface="华文仿宋" panose="02010600040101010101" pitchFamily="2" charset="-122"/>
              <a:ea typeface="华文仿宋" panose="02010600040101010101" pitchFamily="2" charset="-122"/>
            </a:endParaRPr>
          </a:p>
          <a:p>
            <a:pPr lvl="1"/>
            <a:r>
              <a:rPr lang="en-US" altLang="zh-CN" sz="1400" dirty="0">
                <a:latin typeface="华文仿宋" panose="02010600040101010101" pitchFamily="2" charset="-122"/>
                <a:ea typeface="华文仿宋" panose="02010600040101010101" pitchFamily="2" charset="-122"/>
              </a:rPr>
              <a:t>CPU</a:t>
            </a:r>
            <a:r>
              <a:rPr lang="zh-CN" altLang="en-US" sz="1400" dirty="0">
                <a:latin typeface="华文仿宋" panose="02010600040101010101" pitchFamily="2" charset="-122"/>
                <a:ea typeface="华文仿宋" panose="02010600040101010101" pitchFamily="2" charset="-122"/>
              </a:rPr>
              <a:t>结构（</a:t>
            </a:r>
            <a:r>
              <a:rPr lang="en-US" altLang="zh-CN" sz="1400" dirty="0">
                <a:latin typeface="华文仿宋" panose="02010600040101010101" pitchFamily="2" charset="-122"/>
                <a:ea typeface="华文仿宋" panose="02010600040101010101" pitchFamily="2" charset="-122"/>
              </a:rPr>
              <a:t>CPU_Structure.xlsx</a:t>
            </a:r>
            <a:r>
              <a:rPr lang="zh-CN" altLang="en-US" sz="1400" dirty="0">
                <a:latin typeface="华文仿宋" panose="02010600040101010101" pitchFamily="2" charset="-122"/>
                <a:ea typeface="华文仿宋" panose="02010600040101010101" pitchFamily="2" charset="-122"/>
              </a:rPr>
              <a:t>）</a:t>
            </a:r>
            <a:endParaRPr lang="en-US" altLang="zh-CN" sz="1400" dirty="0">
              <a:latin typeface="华文仿宋" panose="02010600040101010101" pitchFamily="2" charset="-122"/>
              <a:ea typeface="华文仿宋" panose="02010600040101010101" pitchFamily="2" charset="-122"/>
            </a:endParaRPr>
          </a:p>
          <a:p>
            <a:r>
              <a:rPr lang="zh-CN" altLang="en-US" b="1" dirty="0">
                <a:solidFill>
                  <a:srgbClr val="0070C0"/>
                </a:solidFill>
                <a:latin typeface="华文仿宋" panose="02010600040101010101" pitchFamily="2" charset="-122"/>
                <a:ea typeface="华文仿宋" panose="02010600040101010101" pitchFamily="2" charset="-122"/>
              </a:rPr>
              <a:t>转换模块</a:t>
            </a:r>
            <a:endParaRPr lang="en-US" altLang="zh-CN" b="1" dirty="0">
              <a:solidFill>
                <a:srgbClr val="0070C0"/>
              </a:solidFill>
              <a:latin typeface="华文仿宋" panose="02010600040101010101" pitchFamily="2" charset="-122"/>
              <a:ea typeface="华文仿宋" panose="02010600040101010101" pitchFamily="2" charset="-122"/>
            </a:endParaRPr>
          </a:p>
          <a:p>
            <a:pPr lvl="1"/>
            <a:r>
              <a:rPr lang="en-US" altLang="zh-CN" sz="1400" dirty="0">
                <a:latin typeface="华文仿宋" panose="02010600040101010101" pitchFamily="2" charset="-122"/>
                <a:ea typeface="华文仿宋" panose="02010600040101010101" pitchFamily="2" charset="-122"/>
              </a:rPr>
              <a:t>Mux</a:t>
            </a:r>
            <a:r>
              <a:rPr lang="zh-CN" altLang="en-US" sz="1400" dirty="0">
                <a:latin typeface="华文仿宋" panose="02010600040101010101" pitchFamily="2" charset="-122"/>
                <a:ea typeface="华文仿宋" panose="02010600040101010101" pitchFamily="2" charset="-122"/>
              </a:rPr>
              <a:t>转换</a:t>
            </a:r>
            <a:r>
              <a:rPr lang="zh-CN" altLang="en-US" sz="1400" dirty="0" smtClean="0">
                <a:latin typeface="华文仿宋" panose="02010600040101010101" pitchFamily="2" charset="-122"/>
                <a:ea typeface="华文仿宋" panose="02010600040101010101" pitchFamily="2" charset="-122"/>
              </a:rPr>
              <a:t>：将</a:t>
            </a:r>
            <a:r>
              <a:rPr lang="en-US" altLang="zh-CN" sz="1400" dirty="0" smtClean="0">
                <a:latin typeface="华文仿宋" panose="02010600040101010101" pitchFamily="2" charset="-122"/>
                <a:ea typeface="华文仿宋" panose="02010600040101010101" pitchFamily="2" charset="-122"/>
              </a:rPr>
              <a:t>Mux</a:t>
            </a:r>
            <a:r>
              <a:rPr lang="zh-CN" altLang="en-US" sz="1400" dirty="0" smtClean="0">
                <a:latin typeface="华文仿宋" panose="02010600040101010101" pitchFamily="2" charset="-122"/>
                <a:ea typeface="华文仿宋" panose="02010600040101010101" pitchFamily="2" charset="-122"/>
              </a:rPr>
              <a:t>转换</a:t>
            </a:r>
            <a:r>
              <a:rPr lang="zh-CN" altLang="en-US" sz="1400" dirty="0">
                <a:latin typeface="华文仿宋" panose="02010600040101010101" pitchFamily="2" charset="-122"/>
                <a:ea typeface="华文仿宋" panose="02010600040101010101" pitchFamily="2" charset="-122"/>
              </a:rPr>
              <a:t>成</a:t>
            </a:r>
            <a:r>
              <a:rPr lang="en-US" altLang="zh-CN" sz="1400" dirty="0">
                <a:latin typeface="华文仿宋" panose="02010600040101010101" pitchFamily="2" charset="-122"/>
                <a:ea typeface="华文仿宋" panose="02010600040101010101" pitchFamily="2" charset="-122"/>
              </a:rPr>
              <a:t>Mux</a:t>
            </a:r>
            <a:r>
              <a:rPr lang="zh-CN" altLang="en-US" sz="1400" dirty="0">
                <a:latin typeface="华文仿宋" panose="02010600040101010101" pitchFamily="2" charset="-122"/>
                <a:ea typeface="华文仿宋" panose="02010600040101010101" pitchFamily="2" charset="-122"/>
              </a:rPr>
              <a:t>控制信号代码</a:t>
            </a:r>
            <a:endParaRPr lang="en-US" altLang="zh-CN" sz="1400" dirty="0">
              <a:latin typeface="华文仿宋" panose="02010600040101010101" pitchFamily="2" charset="-122"/>
              <a:ea typeface="华文仿宋" panose="02010600040101010101" pitchFamily="2" charset="-122"/>
            </a:endParaRPr>
          </a:p>
          <a:p>
            <a:pPr lvl="1"/>
            <a:r>
              <a:rPr lang="en-US" altLang="zh-CN" sz="1400" dirty="0" err="1">
                <a:latin typeface="华文仿宋" panose="02010600040101010101" pitchFamily="2" charset="-122"/>
                <a:ea typeface="华文仿宋" panose="02010600040101010101" pitchFamily="2" charset="-122"/>
              </a:rPr>
              <a:t>Reg</a:t>
            </a:r>
            <a:r>
              <a:rPr lang="zh-CN" altLang="en-US" sz="1400" dirty="0">
                <a:latin typeface="华文仿宋" panose="02010600040101010101" pitchFamily="2" charset="-122"/>
                <a:ea typeface="华文仿宋" panose="02010600040101010101" pitchFamily="2" charset="-122"/>
              </a:rPr>
              <a:t>转换：将</a:t>
            </a:r>
            <a:r>
              <a:rPr lang="en-US" altLang="zh-CN" sz="1400" dirty="0" err="1" smtClean="0">
                <a:latin typeface="华文仿宋" panose="02010600040101010101" pitchFamily="2" charset="-122"/>
                <a:ea typeface="华文仿宋" panose="02010600040101010101" pitchFamily="2" charset="-122"/>
              </a:rPr>
              <a:t>Reg</a:t>
            </a:r>
            <a:r>
              <a:rPr lang="zh-CN" altLang="en-US" sz="1400" dirty="0" smtClean="0">
                <a:latin typeface="华文仿宋" panose="02010600040101010101" pitchFamily="2" charset="-122"/>
                <a:ea typeface="华文仿宋" panose="02010600040101010101" pitchFamily="2" charset="-122"/>
              </a:rPr>
              <a:t>转换</a:t>
            </a:r>
            <a:r>
              <a:rPr lang="zh-CN" altLang="en-US" sz="1400" dirty="0">
                <a:latin typeface="华文仿宋" panose="02010600040101010101" pitchFamily="2" charset="-122"/>
                <a:ea typeface="华文仿宋" panose="02010600040101010101" pitchFamily="2" charset="-122"/>
              </a:rPr>
              <a:t>成</a:t>
            </a:r>
            <a:r>
              <a:rPr lang="en-US" altLang="zh-CN" sz="1400" dirty="0" err="1">
                <a:latin typeface="华文仿宋" panose="02010600040101010101" pitchFamily="2" charset="-122"/>
                <a:ea typeface="华文仿宋" panose="02010600040101010101" pitchFamily="2" charset="-122"/>
              </a:rPr>
              <a:t>Reg</a:t>
            </a:r>
            <a:r>
              <a:rPr lang="zh-CN" altLang="en-US" sz="1400" dirty="0">
                <a:latin typeface="华文仿宋" panose="02010600040101010101" pitchFamily="2" charset="-122"/>
                <a:ea typeface="华文仿宋" panose="02010600040101010101" pitchFamily="2" charset="-122"/>
              </a:rPr>
              <a:t>控制信号代码</a:t>
            </a:r>
            <a:endParaRPr lang="en-US" altLang="zh-CN" sz="1400" dirty="0">
              <a:latin typeface="华文仿宋" panose="02010600040101010101" pitchFamily="2" charset="-122"/>
              <a:ea typeface="华文仿宋" panose="02010600040101010101" pitchFamily="2" charset="-122"/>
            </a:endParaRPr>
          </a:p>
          <a:p>
            <a:pPr lvl="1"/>
            <a:r>
              <a:rPr lang="en-US" altLang="zh-CN" sz="1400" dirty="0">
                <a:latin typeface="华文仿宋" panose="02010600040101010101" pitchFamily="2" charset="-122"/>
                <a:ea typeface="华文仿宋" panose="02010600040101010101" pitchFamily="2" charset="-122"/>
              </a:rPr>
              <a:t>Unit</a:t>
            </a:r>
            <a:r>
              <a:rPr lang="zh-CN" altLang="en-US" sz="1400" dirty="0">
                <a:latin typeface="华文仿宋" panose="02010600040101010101" pitchFamily="2" charset="-122"/>
                <a:ea typeface="华文仿宋" panose="02010600040101010101" pitchFamily="2" charset="-122"/>
              </a:rPr>
              <a:t>转换：</a:t>
            </a:r>
            <a:r>
              <a:rPr lang="zh-CN" altLang="en-US" sz="1400" dirty="0" smtClean="0">
                <a:latin typeface="华文仿宋" panose="02010600040101010101" pitchFamily="2" charset="-122"/>
                <a:ea typeface="华文仿宋" panose="02010600040101010101" pitchFamily="2" charset="-122"/>
              </a:rPr>
              <a:t>将通路结构转换</a:t>
            </a:r>
            <a:r>
              <a:rPr lang="zh-CN" altLang="en-US" sz="1400" dirty="0" smtClean="0">
                <a:latin typeface="华文仿宋" panose="02010600040101010101" pitchFamily="2" charset="-122"/>
                <a:ea typeface="华文仿宋" panose="02010600040101010101" pitchFamily="2" charset="-122"/>
              </a:rPr>
              <a:t>成线网声明</a:t>
            </a:r>
            <a:r>
              <a:rPr lang="zh-CN" altLang="en-US" sz="1400" dirty="0">
                <a:latin typeface="华文仿宋" panose="02010600040101010101" pitchFamily="2" charset="-122"/>
                <a:ea typeface="华文仿宋" panose="02010600040101010101" pitchFamily="2" charset="-122"/>
              </a:rPr>
              <a:t>代码和部件实例化代码</a:t>
            </a:r>
            <a:endParaRPr lang="en-US" altLang="zh-CN" sz="1400" dirty="0">
              <a:latin typeface="华文仿宋" panose="02010600040101010101" pitchFamily="2" charset="-122"/>
              <a:ea typeface="华文仿宋" panose="02010600040101010101" pitchFamily="2" charset="-122"/>
            </a:endParaRPr>
          </a:p>
          <a:p>
            <a:r>
              <a:rPr lang="zh-CN" altLang="en-US" b="1" dirty="0">
                <a:solidFill>
                  <a:srgbClr val="0070C0"/>
                </a:solidFill>
                <a:latin typeface="华文仿宋" panose="02010600040101010101" pitchFamily="2" charset="-122"/>
                <a:ea typeface="华文仿宋" panose="02010600040101010101" pitchFamily="2" charset="-122"/>
              </a:rPr>
              <a:t>输出文件</a:t>
            </a:r>
            <a:endParaRPr lang="en-US" altLang="zh-CN" b="1" dirty="0">
              <a:solidFill>
                <a:srgbClr val="0070C0"/>
              </a:solidFill>
              <a:latin typeface="华文仿宋" panose="02010600040101010101" pitchFamily="2" charset="-122"/>
              <a:ea typeface="华文仿宋" panose="02010600040101010101" pitchFamily="2" charset="-122"/>
            </a:endParaRPr>
          </a:p>
          <a:p>
            <a:pPr lvl="1"/>
            <a:r>
              <a:rPr lang="zh-CN" altLang="en-US" sz="1400" dirty="0">
                <a:latin typeface="华文仿宋" panose="02010600040101010101" pitchFamily="2" charset="-122"/>
                <a:ea typeface="华文仿宋" panose="02010600040101010101" pitchFamily="2" charset="-122"/>
              </a:rPr>
              <a:t>控制单元（</a:t>
            </a:r>
            <a:r>
              <a:rPr lang="en-US" altLang="zh-CN" sz="1400" dirty="0" err="1">
                <a:latin typeface="华文仿宋" panose="02010600040101010101" pitchFamily="2" charset="-122"/>
                <a:ea typeface="华文仿宋" panose="02010600040101010101" pitchFamily="2" charset="-122"/>
              </a:rPr>
              <a:t>CU.v</a:t>
            </a:r>
            <a:r>
              <a:rPr lang="zh-CN" altLang="en-US" sz="1400" dirty="0">
                <a:latin typeface="华文仿宋" panose="02010600040101010101" pitchFamily="2" charset="-122"/>
                <a:ea typeface="华文仿宋" panose="02010600040101010101" pitchFamily="2" charset="-122"/>
              </a:rPr>
              <a:t>）</a:t>
            </a:r>
            <a:endParaRPr lang="en-US" altLang="zh-CN" sz="1400" dirty="0">
              <a:latin typeface="华文仿宋" panose="02010600040101010101" pitchFamily="2" charset="-122"/>
              <a:ea typeface="华文仿宋" panose="02010600040101010101" pitchFamily="2" charset="-122"/>
            </a:endParaRPr>
          </a:p>
          <a:p>
            <a:pPr lvl="1"/>
            <a:r>
              <a:rPr lang="zh-CN" altLang="en-US" sz="1400" dirty="0">
                <a:latin typeface="华文仿宋" panose="02010600040101010101" pitchFamily="2" charset="-122"/>
                <a:ea typeface="华文仿宋" panose="02010600040101010101" pitchFamily="2" charset="-122"/>
              </a:rPr>
              <a:t>顶层框架（</a:t>
            </a:r>
            <a:r>
              <a:rPr lang="en-US" altLang="zh-CN" sz="1400" dirty="0" err="1">
                <a:latin typeface="华文仿宋" panose="02010600040101010101" pitchFamily="2" charset="-122"/>
                <a:ea typeface="华文仿宋" panose="02010600040101010101" pitchFamily="2" charset="-122"/>
              </a:rPr>
              <a:t>CPU.v</a:t>
            </a:r>
            <a:r>
              <a:rPr lang="zh-CN" altLang="en-US" sz="1400" dirty="0" smtClean="0">
                <a:latin typeface="华文仿宋" panose="02010600040101010101" pitchFamily="2" charset="-122"/>
                <a:ea typeface="华文仿宋" panose="02010600040101010101" pitchFamily="2" charset="-122"/>
              </a:rPr>
              <a:t>）</a:t>
            </a:r>
            <a:endParaRPr lang="en-US" altLang="zh-CN" sz="1400"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27</a:t>
            </a:fld>
            <a:endParaRPr lang="zh-CN" altLang="en-US" dirty="0"/>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pic>
        <p:nvPicPr>
          <p:cNvPr id="7" name="图片 6"/>
          <p:cNvPicPr>
            <a:picLocks noChangeAspect="1"/>
          </p:cNvPicPr>
          <p:nvPr/>
        </p:nvPicPr>
        <p:blipFill>
          <a:blip r:embed="rId2"/>
          <a:stretch>
            <a:fillRect/>
          </a:stretch>
        </p:blipFill>
        <p:spPr>
          <a:xfrm>
            <a:off x="5612586" y="1647825"/>
            <a:ext cx="3058686" cy="4478338"/>
          </a:xfrm>
          <a:prstGeom prst="rect">
            <a:avLst/>
          </a:prstGeom>
        </p:spPr>
      </p:pic>
    </p:spTree>
    <p:extLst>
      <p:ext uri="{BB962C8B-B14F-4D97-AF65-F5344CB8AC3E}">
        <p14:creationId xmlns:p14="http://schemas.microsoft.com/office/powerpoint/2010/main" val="924383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旁路转发</a:t>
            </a:r>
            <a:r>
              <a:rPr lang="zh-CN" altLang="en-US" dirty="0" smtClean="0"/>
              <a:t>单元</a:t>
            </a:r>
            <a:r>
              <a:rPr lang="zh-CN" altLang="en-US" dirty="0"/>
              <a:t>仿真实验</a:t>
            </a:r>
            <a:endParaRPr lang="zh-CN" altLang="en-US"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28</a:t>
            </a:fld>
            <a:endParaRPr lang="zh-CN" altLang="en-US" dirty="0"/>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2" y="1195971"/>
            <a:ext cx="4468368" cy="2334768"/>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82" y="3834072"/>
            <a:ext cx="4468368" cy="2218944"/>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178258"/>
            <a:ext cx="4499384" cy="2357113"/>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6888" y="3834072"/>
            <a:ext cx="4464496" cy="2235285"/>
          </a:xfrm>
          <a:prstGeom prst="rect">
            <a:avLst/>
          </a:prstGeom>
        </p:spPr>
      </p:pic>
      <p:sp>
        <p:nvSpPr>
          <p:cNvPr id="14" name="文本框 13"/>
          <p:cNvSpPr txBox="1"/>
          <p:nvPr/>
        </p:nvSpPr>
        <p:spPr>
          <a:xfrm>
            <a:off x="1259632" y="3530738"/>
            <a:ext cx="2304256" cy="338554"/>
          </a:xfrm>
          <a:prstGeom prst="rect">
            <a:avLst/>
          </a:prstGeom>
          <a:noFill/>
        </p:spPr>
        <p:txBody>
          <a:bodyPr wrap="square" rtlCol="0">
            <a:spAutoFit/>
          </a:bodyPr>
          <a:lstStyle/>
          <a:p>
            <a:r>
              <a:rPr lang="zh-CN" altLang="en-US" sz="1600" b="1" dirty="0" smtClean="0">
                <a:solidFill>
                  <a:srgbClr val="0070C0"/>
                </a:solidFill>
                <a:latin typeface="华文仿宋" panose="02010600040101010101" pitchFamily="2" charset="-122"/>
                <a:ea typeface="华文仿宋" panose="02010600040101010101" pitchFamily="2" charset="-122"/>
              </a:rPr>
              <a:t>数据冲突</a:t>
            </a:r>
            <a:r>
              <a:rPr lang="en-US" altLang="zh-CN" sz="1600" b="1" dirty="0" smtClean="0">
                <a:solidFill>
                  <a:srgbClr val="0070C0"/>
                </a:solidFill>
                <a:latin typeface="华文仿宋" panose="02010600040101010101" pitchFamily="2" charset="-122"/>
                <a:ea typeface="华文仿宋" panose="02010600040101010101" pitchFamily="2" charset="-122"/>
              </a:rPr>
              <a:t>—</a:t>
            </a:r>
            <a:r>
              <a:rPr lang="zh-CN" altLang="en-US" sz="1600" b="1" dirty="0" smtClean="0">
                <a:solidFill>
                  <a:srgbClr val="0070C0"/>
                </a:solidFill>
                <a:latin typeface="华文仿宋" panose="02010600040101010101" pitchFamily="2" charset="-122"/>
                <a:ea typeface="华文仿宋" panose="02010600040101010101" pitchFamily="2" charset="-122"/>
              </a:rPr>
              <a:t>旁路转发</a:t>
            </a:r>
            <a:endParaRPr lang="zh-CN" altLang="en-US" sz="1600" b="1" dirty="0">
              <a:solidFill>
                <a:srgbClr val="0070C0"/>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5940152" y="3521299"/>
            <a:ext cx="2304256" cy="338554"/>
          </a:xfrm>
          <a:prstGeom prst="rect">
            <a:avLst/>
          </a:prstGeom>
          <a:noFill/>
        </p:spPr>
        <p:txBody>
          <a:bodyPr wrap="square" rtlCol="0">
            <a:spAutoFit/>
          </a:bodyPr>
          <a:lstStyle/>
          <a:p>
            <a:r>
              <a:rPr lang="zh-CN" altLang="en-US" sz="1600" b="1" dirty="0" smtClean="0">
                <a:solidFill>
                  <a:srgbClr val="0070C0"/>
                </a:solidFill>
                <a:latin typeface="华文仿宋" panose="02010600040101010101" pitchFamily="2" charset="-122"/>
                <a:ea typeface="华文仿宋" panose="02010600040101010101" pitchFamily="2" charset="-122"/>
              </a:rPr>
              <a:t>数据冲突</a:t>
            </a:r>
            <a:r>
              <a:rPr lang="en-US" altLang="zh-CN" sz="1600" b="1" dirty="0" smtClean="0">
                <a:solidFill>
                  <a:srgbClr val="0070C0"/>
                </a:solidFill>
                <a:latin typeface="华文仿宋" panose="02010600040101010101" pitchFamily="2" charset="-122"/>
                <a:ea typeface="华文仿宋" panose="02010600040101010101" pitchFamily="2" charset="-122"/>
              </a:rPr>
              <a:t>—</a:t>
            </a:r>
            <a:r>
              <a:rPr lang="zh-CN" altLang="en-US" sz="1600" b="1" dirty="0" smtClean="0">
                <a:solidFill>
                  <a:srgbClr val="0070C0"/>
                </a:solidFill>
                <a:latin typeface="华文仿宋" panose="02010600040101010101" pitchFamily="2" charset="-122"/>
                <a:ea typeface="华文仿宋" panose="02010600040101010101" pitchFamily="2" charset="-122"/>
              </a:rPr>
              <a:t>暂停流水</a:t>
            </a:r>
            <a:endParaRPr lang="zh-CN" altLang="en-US" sz="1600" b="1" dirty="0">
              <a:solidFill>
                <a:srgbClr val="0070C0"/>
              </a:solidFill>
              <a:latin typeface="华文仿宋" panose="02010600040101010101" pitchFamily="2" charset="-122"/>
              <a:ea typeface="华文仿宋" panose="02010600040101010101" pitchFamily="2" charset="-122"/>
            </a:endParaRPr>
          </a:p>
        </p:txBody>
      </p:sp>
      <p:sp>
        <p:nvSpPr>
          <p:cNvPr id="16" name="文本框 15"/>
          <p:cNvSpPr txBox="1"/>
          <p:nvPr/>
        </p:nvSpPr>
        <p:spPr>
          <a:xfrm>
            <a:off x="1259632" y="6061045"/>
            <a:ext cx="2304256" cy="338554"/>
          </a:xfrm>
          <a:prstGeom prst="rect">
            <a:avLst/>
          </a:prstGeom>
          <a:noFill/>
        </p:spPr>
        <p:txBody>
          <a:bodyPr wrap="square" rtlCol="0">
            <a:spAutoFit/>
          </a:bodyPr>
          <a:lstStyle/>
          <a:p>
            <a:r>
              <a:rPr lang="zh-CN" altLang="en-US" sz="1600" b="1" dirty="0">
                <a:solidFill>
                  <a:srgbClr val="0070C0"/>
                </a:solidFill>
                <a:latin typeface="华文仿宋" panose="02010600040101010101" pitchFamily="2" charset="-122"/>
                <a:ea typeface="华文仿宋" panose="02010600040101010101" pitchFamily="2" charset="-122"/>
              </a:rPr>
              <a:t>控制</a:t>
            </a:r>
            <a:r>
              <a:rPr lang="zh-CN" altLang="en-US" sz="1600" b="1" dirty="0" smtClean="0">
                <a:solidFill>
                  <a:srgbClr val="0070C0"/>
                </a:solidFill>
                <a:latin typeface="华文仿宋" panose="02010600040101010101" pitchFamily="2" charset="-122"/>
                <a:ea typeface="华文仿宋" panose="02010600040101010101" pitchFamily="2" charset="-122"/>
              </a:rPr>
              <a:t>冲突</a:t>
            </a:r>
            <a:r>
              <a:rPr lang="en-US" altLang="zh-CN" sz="1600" b="1" dirty="0" smtClean="0">
                <a:solidFill>
                  <a:srgbClr val="0070C0"/>
                </a:solidFill>
                <a:latin typeface="华文仿宋" panose="02010600040101010101" pitchFamily="2" charset="-122"/>
                <a:ea typeface="华文仿宋" panose="02010600040101010101" pitchFamily="2" charset="-122"/>
              </a:rPr>
              <a:t>—</a:t>
            </a:r>
            <a:r>
              <a:rPr lang="zh-CN" altLang="en-US" sz="1600" b="1" dirty="0" smtClean="0">
                <a:solidFill>
                  <a:srgbClr val="0070C0"/>
                </a:solidFill>
                <a:latin typeface="华文仿宋" panose="02010600040101010101" pitchFamily="2" charset="-122"/>
                <a:ea typeface="华文仿宋" panose="02010600040101010101" pitchFamily="2" charset="-122"/>
              </a:rPr>
              <a:t>暂停流水</a:t>
            </a:r>
            <a:endParaRPr lang="zh-CN" altLang="en-US" sz="1600" b="1" dirty="0">
              <a:solidFill>
                <a:srgbClr val="0070C0"/>
              </a:solidFill>
              <a:latin typeface="华文仿宋" panose="02010600040101010101" pitchFamily="2" charset="-122"/>
              <a:ea typeface="华文仿宋" panose="02010600040101010101" pitchFamily="2" charset="-122"/>
            </a:endParaRPr>
          </a:p>
        </p:txBody>
      </p:sp>
      <p:sp>
        <p:nvSpPr>
          <p:cNvPr id="17" name="文本框 16"/>
          <p:cNvSpPr txBox="1"/>
          <p:nvPr/>
        </p:nvSpPr>
        <p:spPr>
          <a:xfrm>
            <a:off x="5590456" y="6069357"/>
            <a:ext cx="3096344" cy="338554"/>
          </a:xfrm>
          <a:prstGeom prst="rect">
            <a:avLst/>
          </a:prstGeom>
          <a:noFill/>
        </p:spPr>
        <p:txBody>
          <a:bodyPr wrap="square" rtlCol="0">
            <a:spAutoFit/>
          </a:bodyPr>
          <a:lstStyle/>
          <a:p>
            <a:r>
              <a:rPr lang="zh-CN" altLang="en-US" sz="1600" b="1" dirty="0">
                <a:solidFill>
                  <a:srgbClr val="0070C0"/>
                </a:solidFill>
                <a:latin typeface="华文仿宋" panose="02010600040101010101" pitchFamily="2" charset="-122"/>
                <a:ea typeface="华文仿宋" panose="02010600040101010101" pitchFamily="2" charset="-122"/>
              </a:rPr>
              <a:t>控制</a:t>
            </a:r>
            <a:r>
              <a:rPr lang="zh-CN" altLang="en-US" sz="1600" b="1" dirty="0" smtClean="0">
                <a:solidFill>
                  <a:srgbClr val="0070C0"/>
                </a:solidFill>
                <a:latin typeface="华文仿宋" panose="02010600040101010101" pitchFamily="2" charset="-122"/>
                <a:ea typeface="华文仿宋" panose="02010600040101010101" pitchFamily="2" charset="-122"/>
              </a:rPr>
              <a:t>冲突、数据冲突</a:t>
            </a:r>
            <a:r>
              <a:rPr lang="en-US" altLang="zh-CN" sz="1600" b="1" dirty="0" smtClean="0">
                <a:solidFill>
                  <a:srgbClr val="0070C0"/>
                </a:solidFill>
                <a:latin typeface="华文仿宋" panose="02010600040101010101" pitchFamily="2" charset="-122"/>
                <a:ea typeface="华文仿宋" panose="02010600040101010101" pitchFamily="2" charset="-122"/>
              </a:rPr>
              <a:t>—</a:t>
            </a:r>
            <a:r>
              <a:rPr lang="zh-CN" altLang="en-US" sz="1600" b="1" dirty="0" smtClean="0">
                <a:solidFill>
                  <a:srgbClr val="0070C0"/>
                </a:solidFill>
                <a:latin typeface="华文仿宋" panose="02010600040101010101" pitchFamily="2" charset="-122"/>
                <a:ea typeface="华文仿宋" panose="02010600040101010101" pitchFamily="2" charset="-122"/>
              </a:rPr>
              <a:t>暂停流水</a:t>
            </a:r>
            <a:endParaRPr lang="zh-CN" altLang="en-US" sz="1600" b="1" dirty="0">
              <a:solidFill>
                <a:srgbClr val="0070C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74820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algn="l" eaLnBrk="1" hangingPunct="1"/>
            <a:r>
              <a:rPr lang="zh-CN" altLang="en-US" dirty="0" smtClean="0"/>
              <a:t>课题背景和意义</a:t>
            </a:r>
          </a:p>
        </p:txBody>
      </p:sp>
      <p:sp>
        <p:nvSpPr>
          <p:cNvPr id="4" name="灯片编号占位符 3"/>
          <p:cNvSpPr>
            <a:spLocks noGrp="1"/>
          </p:cNvSpPr>
          <p:nvPr>
            <p:ph type="sldNum" sz="quarter" idx="11"/>
          </p:nvPr>
        </p:nvSpPr>
        <p:spPr/>
        <p:txBody>
          <a:bodyPr/>
          <a:lstStyle/>
          <a:p>
            <a:pPr>
              <a:defRPr/>
            </a:pPr>
            <a:fld id="{1A80E5EB-6EB7-4753-B2AE-A1E3BD0CA51F}" type="slidenum">
              <a:rPr lang="zh-CN" altLang="en-US" smtClean="0"/>
              <a:pPr>
                <a:defRPr/>
              </a:pPr>
              <a:t>2</a:t>
            </a:fld>
            <a:endParaRPr lang="zh-CN" altLang="en-US"/>
          </a:p>
        </p:txBody>
      </p:sp>
      <p:grpSp>
        <p:nvGrpSpPr>
          <p:cNvPr id="35844" name="Gruppieren 54"/>
          <p:cNvGrpSpPr>
            <a:grpSpLocks/>
          </p:cNvGrpSpPr>
          <p:nvPr/>
        </p:nvGrpSpPr>
        <p:grpSpPr bwMode="auto">
          <a:xfrm>
            <a:off x="4638675" y="1555750"/>
            <a:ext cx="1508125" cy="1884363"/>
            <a:chOff x="4638744" y="1555750"/>
            <a:chExt cx="1507988" cy="1884905"/>
          </a:xfrm>
        </p:grpSpPr>
        <p:sp>
          <p:nvSpPr>
            <p:cNvPr id="6" name="Text Box 25"/>
            <p:cNvSpPr txBox="1">
              <a:spLocks noChangeArrowheads="1"/>
            </p:cNvSpPr>
            <p:nvPr/>
          </p:nvSpPr>
          <p:spPr bwMode="gray">
            <a:xfrm>
              <a:off x="4641782" y="1555750"/>
              <a:ext cx="1504950" cy="1884905"/>
            </a:xfrm>
            <a:prstGeom prst="rect">
              <a:avLst/>
            </a:prstGeom>
            <a:noFill/>
            <a:ln w="9525">
              <a:noFill/>
              <a:miter lim="800000"/>
              <a:headEnd/>
              <a:tailEnd/>
            </a:ln>
            <a:effectLst/>
          </p:spPr>
          <p:txBody>
            <a:bodyPr lIns="108000" tIns="64800" rIns="126000">
              <a:spAutoFit/>
            </a:bodyPr>
            <a:lstStyle/>
            <a:p>
              <a:pPr fontAlgn="auto">
                <a:lnSpc>
                  <a:spcPct val="95000"/>
                </a:lnSpc>
                <a:spcBef>
                  <a:spcPts val="0"/>
                </a:spcBef>
                <a:spcAft>
                  <a:spcPts val="600"/>
                </a:spcAft>
                <a:defRPr/>
              </a:pPr>
              <a:r>
                <a:rPr lang="en-GB" sz="2400" b="1" kern="0" noProof="1">
                  <a:solidFill>
                    <a:srgbClr val="2A79FF"/>
                  </a:solidFill>
                  <a:effectLst>
                    <a:innerShdw blurRad="63500" dist="50800" dir="13500000">
                      <a:prstClr val="black">
                        <a:alpha val="50000"/>
                      </a:prstClr>
                    </a:innerShdw>
                  </a:effectLst>
                </a:rPr>
                <a:t>2006</a:t>
              </a:r>
            </a:p>
            <a:p>
              <a:pPr fontAlgn="auto">
                <a:lnSpc>
                  <a:spcPct val="95000"/>
                </a:lnSpc>
                <a:spcBef>
                  <a:spcPts val="0"/>
                </a:spcBef>
                <a:spcAft>
                  <a:spcPts val="800"/>
                </a:spcAft>
                <a:defRPr/>
              </a:pPr>
              <a:r>
                <a:rPr lang="zh-CN" altLang="en-US" sz="1300" b="1" kern="0" noProof="1">
                  <a:solidFill>
                    <a:sysClr val="windowText" lastClr="000000"/>
                  </a:solidFill>
                  <a:latin typeface="幼圆" panose="02010509060101010101" pitchFamily="49" charset="-122"/>
                  <a:ea typeface="幼圆" panose="02010509060101010101" pitchFamily="49" charset="-122"/>
                </a:rPr>
                <a:t>酷睿微架构</a:t>
              </a:r>
              <a:endParaRPr lang="en-US" altLang="zh-CN" sz="1300" b="1" kern="0" noProof="1">
                <a:solidFill>
                  <a:sysClr val="windowText" lastClr="000000"/>
                </a:solidFill>
                <a:latin typeface="幼圆" panose="02010509060101010101" pitchFamily="49" charset="-122"/>
                <a:ea typeface="幼圆" panose="02010509060101010101" pitchFamily="49" charset="-122"/>
              </a:endParaRPr>
            </a:p>
            <a:p>
              <a:pP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降低时钟频率，每级流水线做更多工作</a:t>
              </a:r>
              <a:endParaRPr lang="en-US" altLang="zh-CN" sz="1300" kern="0" noProof="1">
                <a:solidFill>
                  <a:sysClr val="windowText" lastClr="000000"/>
                </a:solidFill>
                <a:latin typeface="幼圆" panose="02010509060101010101" pitchFamily="49" charset="-122"/>
                <a:ea typeface="幼圆" panose="02010509060101010101" pitchFamily="49" charset="-122"/>
              </a:endParaRPr>
            </a:p>
            <a:p>
              <a:pP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乱序执行部件扩展</a:t>
              </a:r>
              <a:endParaRPr lang="en-GB" sz="1300" kern="0" noProof="1">
                <a:solidFill>
                  <a:sysClr val="windowText" lastClr="000000"/>
                </a:solidFill>
                <a:latin typeface="幼圆" panose="02010509060101010101" pitchFamily="49" charset="-122"/>
                <a:ea typeface="幼圆" panose="02010509060101010101" pitchFamily="49" charset="-122"/>
              </a:endParaRPr>
            </a:p>
          </p:txBody>
        </p:sp>
        <p:sp>
          <p:nvSpPr>
            <p:cNvPr id="7" name="Line 26"/>
            <p:cNvSpPr>
              <a:spLocks noChangeShapeType="1"/>
            </p:cNvSpPr>
            <p:nvPr/>
          </p:nvSpPr>
          <p:spPr bwMode="gray">
            <a:xfrm flipV="1">
              <a:off x="4638744" y="1655792"/>
              <a:ext cx="0" cy="1505383"/>
            </a:xfrm>
            <a:prstGeom prst="line">
              <a:avLst/>
            </a:prstGeom>
            <a:noFill/>
            <a:ln w="19050">
              <a:solidFill>
                <a:srgbClr val="969696"/>
              </a:solidFill>
              <a:prstDash val="sysDot"/>
              <a:round/>
              <a:headEnd/>
              <a:tailEnd/>
            </a:ln>
            <a:effectLst/>
          </p:spPr>
          <p:txBody>
            <a:bodyPr/>
            <a:lstStyle/>
            <a:p>
              <a:pPr eaLnBrk="1" fontAlgn="auto" hangingPunct="1">
                <a:spcBef>
                  <a:spcPts val="0"/>
                </a:spcBef>
                <a:spcAft>
                  <a:spcPts val="0"/>
                </a:spcAft>
                <a:defRPr/>
              </a:pPr>
              <a:endParaRPr lang="en-GB" kern="0">
                <a:solidFill>
                  <a:sysClr val="windowText" lastClr="000000"/>
                </a:solidFill>
              </a:endParaRPr>
            </a:p>
          </p:txBody>
        </p:sp>
      </p:grpSp>
      <p:grpSp>
        <p:nvGrpSpPr>
          <p:cNvPr id="35845" name="Gruppieren 53"/>
          <p:cNvGrpSpPr>
            <a:grpSpLocks/>
          </p:cNvGrpSpPr>
          <p:nvPr/>
        </p:nvGrpSpPr>
        <p:grpSpPr bwMode="auto">
          <a:xfrm>
            <a:off x="2552700" y="1549400"/>
            <a:ext cx="1506538" cy="1612900"/>
            <a:chOff x="2552700" y="1549400"/>
            <a:chExt cx="1506469" cy="1612550"/>
          </a:xfrm>
        </p:grpSpPr>
        <p:sp>
          <p:nvSpPr>
            <p:cNvPr id="9" name="Text Box 23"/>
            <p:cNvSpPr txBox="1">
              <a:spLocks noChangeArrowheads="1"/>
            </p:cNvSpPr>
            <p:nvPr/>
          </p:nvSpPr>
          <p:spPr bwMode="gray">
            <a:xfrm>
              <a:off x="2554219" y="1549400"/>
              <a:ext cx="1504950" cy="1607393"/>
            </a:xfrm>
            <a:prstGeom prst="rect">
              <a:avLst/>
            </a:prstGeom>
            <a:noFill/>
            <a:ln w="9525">
              <a:noFill/>
              <a:miter lim="800000"/>
              <a:headEnd/>
              <a:tailEnd/>
            </a:ln>
            <a:effectLst/>
          </p:spPr>
          <p:txBody>
            <a:bodyPr lIns="108000" tIns="64800" rIns="126000">
              <a:spAutoFit/>
            </a:bodyPr>
            <a:lstStyle/>
            <a:p>
              <a:pPr fontAlgn="auto">
                <a:lnSpc>
                  <a:spcPct val="95000"/>
                </a:lnSpc>
                <a:spcBef>
                  <a:spcPts val="0"/>
                </a:spcBef>
                <a:spcAft>
                  <a:spcPts val="600"/>
                </a:spcAft>
                <a:defRPr/>
              </a:pPr>
              <a:r>
                <a:rPr lang="en-GB" sz="2400" b="1" kern="0" noProof="1">
                  <a:solidFill>
                    <a:srgbClr val="2A79FF"/>
                  </a:solidFill>
                  <a:effectLst>
                    <a:innerShdw blurRad="63500" dist="50800" dir="13500000">
                      <a:prstClr val="black">
                        <a:alpha val="50000"/>
                      </a:prstClr>
                    </a:innerShdw>
                  </a:effectLst>
                </a:rPr>
                <a:t>1995</a:t>
              </a:r>
            </a:p>
            <a:p>
              <a:pPr fontAlgn="auto">
                <a:lnSpc>
                  <a:spcPct val="95000"/>
                </a:lnSpc>
                <a:spcBef>
                  <a:spcPts val="0"/>
                </a:spcBef>
                <a:spcAft>
                  <a:spcPts val="800"/>
                </a:spcAft>
                <a:defRPr/>
              </a:pPr>
              <a:r>
                <a:rPr lang="zh-CN" altLang="en-US" sz="1300" b="1" kern="0" noProof="1">
                  <a:solidFill>
                    <a:sysClr val="windowText" lastClr="000000"/>
                  </a:solidFill>
                  <a:latin typeface="幼圆" panose="02010509060101010101" pitchFamily="49" charset="-122"/>
                  <a:ea typeface="幼圆" panose="02010509060101010101" pitchFamily="49" charset="-122"/>
                </a:rPr>
                <a:t>奔腾</a:t>
              </a:r>
              <a:r>
                <a:rPr lang="en-US" altLang="zh-CN" sz="1300" b="1" kern="0" noProof="1">
                  <a:solidFill>
                    <a:sysClr val="windowText" lastClr="000000"/>
                  </a:solidFill>
                  <a:latin typeface="幼圆" panose="02010509060101010101" pitchFamily="49" charset="-122"/>
                  <a:ea typeface="幼圆" panose="02010509060101010101" pitchFamily="49" charset="-122"/>
                </a:rPr>
                <a:t>Pro</a:t>
              </a:r>
            </a:p>
            <a:p>
              <a:pP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乱序执行部件</a:t>
              </a:r>
              <a:endParaRPr lang="en-US" altLang="zh-CN" sz="1300" kern="0" noProof="1">
                <a:solidFill>
                  <a:sysClr val="windowText" lastClr="000000"/>
                </a:solidFill>
                <a:latin typeface="幼圆" panose="02010509060101010101" pitchFamily="49" charset="-122"/>
                <a:ea typeface="幼圆" panose="02010509060101010101" pitchFamily="49" charset="-122"/>
              </a:endParaRPr>
            </a:p>
            <a:p>
              <a:pP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猜测执行</a:t>
              </a:r>
              <a:endParaRPr lang="en-US" altLang="zh-CN" sz="1300" kern="0" noProof="1">
                <a:solidFill>
                  <a:sysClr val="windowText" lastClr="000000"/>
                </a:solidFill>
                <a:latin typeface="幼圆" panose="02010509060101010101" pitchFamily="49" charset="-122"/>
                <a:ea typeface="幼圆" panose="02010509060101010101" pitchFamily="49" charset="-122"/>
              </a:endParaRPr>
            </a:p>
            <a:p>
              <a:pP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超标量流水线</a:t>
              </a:r>
              <a:endParaRPr lang="en-US" altLang="zh-CN" sz="1300" kern="0" noProof="1">
                <a:solidFill>
                  <a:sysClr val="windowText" lastClr="000000"/>
                </a:solidFill>
                <a:latin typeface="幼圆" panose="02010509060101010101" pitchFamily="49" charset="-122"/>
                <a:ea typeface="幼圆" panose="02010509060101010101" pitchFamily="49" charset="-122"/>
              </a:endParaRPr>
            </a:p>
          </p:txBody>
        </p:sp>
        <p:sp>
          <p:nvSpPr>
            <p:cNvPr id="10" name="Line 24"/>
            <p:cNvSpPr>
              <a:spLocks noChangeShapeType="1"/>
            </p:cNvSpPr>
            <p:nvPr/>
          </p:nvSpPr>
          <p:spPr bwMode="gray">
            <a:xfrm flipV="1">
              <a:off x="2552700" y="1655740"/>
              <a:ext cx="0" cy="1506210"/>
            </a:xfrm>
            <a:prstGeom prst="line">
              <a:avLst/>
            </a:prstGeom>
            <a:noFill/>
            <a:ln w="19050">
              <a:solidFill>
                <a:srgbClr val="969696"/>
              </a:solidFill>
              <a:prstDash val="sysDot"/>
              <a:round/>
              <a:headEnd/>
              <a:tailEnd/>
            </a:ln>
            <a:effectLst/>
          </p:spPr>
          <p:txBody>
            <a:bodyPr/>
            <a:lstStyle/>
            <a:p>
              <a:pPr eaLnBrk="1" fontAlgn="auto" hangingPunct="1">
                <a:spcBef>
                  <a:spcPts val="0"/>
                </a:spcBef>
                <a:spcAft>
                  <a:spcPts val="0"/>
                </a:spcAft>
                <a:defRPr/>
              </a:pPr>
              <a:endParaRPr lang="en-GB" kern="0">
                <a:solidFill>
                  <a:sysClr val="windowText" lastClr="000000"/>
                </a:solidFill>
              </a:endParaRPr>
            </a:p>
          </p:txBody>
        </p:sp>
      </p:grpSp>
      <p:grpSp>
        <p:nvGrpSpPr>
          <p:cNvPr id="35846" name="Gruppieren 55"/>
          <p:cNvGrpSpPr>
            <a:grpSpLocks/>
          </p:cNvGrpSpPr>
          <p:nvPr/>
        </p:nvGrpSpPr>
        <p:grpSpPr bwMode="auto">
          <a:xfrm>
            <a:off x="6726238" y="1549400"/>
            <a:ext cx="1477962" cy="1612900"/>
            <a:chOff x="6726238" y="1549400"/>
            <a:chExt cx="1477894" cy="1612550"/>
          </a:xfrm>
        </p:grpSpPr>
        <p:sp>
          <p:nvSpPr>
            <p:cNvPr id="12" name="Text Box 35"/>
            <p:cNvSpPr txBox="1">
              <a:spLocks noChangeArrowheads="1"/>
            </p:cNvSpPr>
            <p:nvPr/>
          </p:nvSpPr>
          <p:spPr bwMode="gray">
            <a:xfrm>
              <a:off x="6727757" y="1549400"/>
              <a:ext cx="1476375" cy="1241396"/>
            </a:xfrm>
            <a:prstGeom prst="rect">
              <a:avLst/>
            </a:prstGeom>
            <a:noFill/>
            <a:ln w="9525">
              <a:noFill/>
              <a:miter lim="800000"/>
              <a:headEnd/>
              <a:tailEnd/>
            </a:ln>
            <a:effectLst/>
          </p:spPr>
          <p:txBody>
            <a:bodyPr lIns="108000" tIns="64800" rIns="126000">
              <a:spAutoFit/>
            </a:bodyPr>
            <a:lstStyle/>
            <a:p>
              <a:pPr fontAlgn="auto">
                <a:lnSpc>
                  <a:spcPct val="95000"/>
                </a:lnSpc>
                <a:spcBef>
                  <a:spcPts val="0"/>
                </a:spcBef>
                <a:spcAft>
                  <a:spcPts val="600"/>
                </a:spcAft>
                <a:defRPr/>
              </a:pPr>
              <a:r>
                <a:rPr lang="en-GB" sz="2400" b="1" kern="0" noProof="1">
                  <a:solidFill>
                    <a:srgbClr val="2A79FF"/>
                  </a:solidFill>
                  <a:effectLst>
                    <a:innerShdw blurRad="63500" dist="50800" dir="13500000">
                      <a:prstClr val="black">
                        <a:alpha val="50000"/>
                      </a:prstClr>
                    </a:innerShdw>
                  </a:effectLst>
                </a:rPr>
                <a:t>2013</a:t>
              </a:r>
            </a:p>
            <a:p>
              <a:pPr fontAlgn="auto">
                <a:lnSpc>
                  <a:spcPct val="95000"/>
                </a:lnSpc>
                <a:spcBef>
                  <a:spcPts val="0"/>
                </a:spcBef>
                <a:spcAft>
                  <a:spcPts val="800"/>
                </a:spcAft>
                <a:defRPr/>
              </a:pPr>
              <a:r>
                <a:rPr lang="en-GB" sz="1300" b="1" kern="0" noProof="1">
                  <a:solidFill>
                    <a:sysClr val="windowText" lastClr="000000"/>
                  </a:solidFill>
                  <a:latin typeface="幼圆" panose="02010509060101010101" pitchFamily="49" charset="-122"/>
                  <a:ea typeface="幼圆" panose="02010509060101010101" pitchFamily="49" charset="-122"/>
                </a:rPr>
                <a:t>Haswell</a:t>
              </a:r>
              <a:r>
                <a:rPr lang="zh-CN" altLang="en-US" sz="1300" b="1" kern="0" noProof="1">
                  <a:solidFill>
                    <a:sysClr val="windowText" lastClr="000000"/>
                  </a:solidFill>
                  <a:latin typeface="幼圆" panose="02010509060101010101" pitchFamily="49" charset="-122"/>
                  <a:ea typeface="幼圆" panose="02010509060101010101" pitchFamily="49" charset="-122"/>
                </a:rPr>
                <a:t>架构</a:t>
              </a:r>
              <a:endParaRPr lang="en-US" altLang="zh-CN" sz="1300" b="1" kern="0" noProof="1">
                <a:solidFill>
                  <a:sysClr val="windowText" lastClr="000000"/>
                </a:solidFill>
                <a:latin typeface="幼圆" panose="02010509060101010101" pitchFamily="49" charset="-122"/>
                <a:ea typeface="幼圆" panose="02010509060101010101" pitchFamily="49" charset="-122"/>
              </a:endParaRPr>
            </a:p>
            <a:p>
              <a:pPr fontAlgn="auto">
                <a:lnSpc>
                  <a:spcPct val="95000"/>
                </a:lnSpc>
                <a:spcBef>
                  <a:spcPts val="0"/>
                </a:spcBef>
                <a:spcAft>
                  <a:spcPts val="800"/>
                </a:spcAft>
                <a:defRPr/>
              </a:pPr>
              <a:r>
                <a:rPr lang="en-US" altLang="zh-CN" sz="1400" dirty="0">
                  <a:latin typeface="幼圆" panose="02010509060101010101" pitchFamily="49" charset="-122"/>
                  <a:ea typeface="幼圆" panose="02010509060101010101" pitchFamily="49" charset="-122"/>
                </a:rPr>
                <a:t>14</a:t>
              </a:r>
              <a:r>
                <a:rPr lang="zh-CN" altLang="en-US" sz="1400" dirty="0">
                  <a:latin typeface="幼圆" panose="02010509060101010101" pitchFamily="49" charset="-122"/>
                  <a:ea typeface="幼圆" panose="02010509060101010101" pitchFamily="49" charset="-122"/>
                </a:rPr>
                <a:t>级流水级的乱序执行部件</a:t>
              </a:r>
              <a:endParaRPr lang="en-GB" sz="1300" kern="0" noProof="1">
                <a:solidFill>
                  <a:sysClr val="windowText" lastClr="000000"/>
                </a:solidFill>
                <a:latin typeface="幼圆" panose="02010509060101010101" pitchFamily="49" charset="-122"/>
                <a:ea typeface="幼圆" panose="02010509060101010101" pitchFamily="49" charset="-122"/>
              </a:endParaRPr>
            </a:p>
          </p:txBody>
        </p:sp>
        <p:sp>
          <p:nvSpPr>
            <p:cNvPr id="13" name="Line 36"/>
            <p:cNvSpPr>
              <a:spLocks noChangeShapeType="1"/>
            </p:cNvSpPr>
            <p:nvPr/>
          </p:nvSpPr>
          <p:spPr bwMode="gray">
            <a:xfrm flipV="1">
              <a:off x="6726238" y="1655740"/>
              <a:ext cx="0" cy="1506210"/>
            </a:xfrm>
            <a:prstGeom prst="line">
              <a:avLst/>
            </a:prstGeom>
            <a:noFill/>
            <a:ln w="19050">
              <a:solidFill>
                <a:srgbClr val="969696"/>
              </a:solidFill>
              <a:prstDash val="sysDot"/>
              <a:round/>
              <a:headEnd/>
              <a:tailEnd/>
            </a:ln>
            <a:effectLst/>
          </p:spPr>
          <p:txBody>
            <a:bodyPr/>
            <a:lstStyle/>
            <a:p>
              <a:pPr eaLnBrk="1" fontAlgn="auto" hangingPunct="1">
                <a:spcBef>
                  <a:spcPts val="0"/>
                </a:spcBef>
                <a:spcAft>
                  <a:spcPts val="0"/>
                </a:spcAft>
                <a:defRPr/>
              </a:pPr>
              <a:endParaRPr lang="en-GB" kern="0">
                <a:solidFill>
                  <a:sysClr val="windowText" lastClr="000000"/>
                </a:solidFill>
              </a:endParaRPr>
            </a:p>
          </p:txBody>
        </p:sp>
      </p:grpSp>
      <p:grpSp>
        <p:nvGrpSpPr>
          <p:cNvPr id="35847" name="Gruppieren 56"/>
          <p:cNvGrpSpPr>
            <a:grpSpLocks/>
          </p:cNvGrpSpPr>
          <p:nvPr/>
        </p:nvGrpSpPr>
        <p:grpSpPr bwMode="auto">
          <a:xfrm>
            <a:off x="890588" y="4187825"/>
            <a:ext cx="1519237" cy="1628775"/>
            <a:chOff x="890656" y="4187066"/>
            <a:chExt cx="1519169" cy="1628775"/>
          </a:xfrm>
        </p:grpSpPr>
        <p:sp>
          <p:nvSpPr>
            <p:cNvPr id="15" name="Line 27"/>
            <p:cNvSpPr>
              <a:spLocks noChangeShapeType="1"/>
            </p:cNvSpPr>
            <p:nvPr/>
          </p:nvSpPr>
          <p:spPr bwMode="gray">
            <a:xfrm flipV="1">
              <a:off x="2409825" y="4187066"/>
              <a:ext cx="0" cy="1628775"/>
            </a:xfrm>
            <a:prstGeom prst="line">
              <a:avLst/>
            </a:prstGeom>
            <a:noFill/>
            <a:ln w="19050">
              <a:solidFill>
                <a:srgbClr val="969696"/>
              </a:solidFill>
              <a:prstDash val="sysDot"/>
              <a:round/>
              <a:headEnd/>
              <a:tailEnd/>
            </a:ln>
            <a:effectLst/>
          </p:spPr>
          <p:txBody>
            <a:bodyPr/>
            <a:lstStyle/>
            <a:p>
              <a:pPr eaLnBrk="1" fontAlgn="auto" hangingPunct="1">
                <a:spcBef>
                  <a:spcPts val="0"/>
                </a:spcBef>
                <a:spcAft>
                  <a:spcPts val="0"/>
                </a:spcAft>
                <a:defRPr/>
              </a:pPr>
              <a:endParaRPr lang="en-GB" kern="0">
                <a:solidFill>
                  <a:sysClr val="windowText" lastClr="000000"/>
                </a:solidFill>
              </a:endParaRPr>
            </a:p>
          </p:txBody>
        </p:sp>
        <p:sp>
          <p:nvSpPr>
            <p:cNvPr id="16" name="Text Box 28"/>
            <p:cNvSpPr txBox="1">
              <a:spLocks noChangeArrowheads="1"/>
            </p:cNvSpPr>
            <p:nvPr/>
          </p:nvSpPr>
          <p:spPr bwMode="gray">
            <a:xfrm>
              <a:off x="890656" y="4237038"/>
              <a:ext cx="1504950" cy="1212157"/>
            </a:xfrm>
            <a:prstGeom prst="rect">
              <a:avLst/>
            </a:prstGeom>
            <a:noFill/>
            <a:ln w="9525">
              <a:noFill/>
              <a:miter lim="800000"/>
              <a:headEnd/>
              <a:tailEnd/>
            </a:ln>
            <a:effectLst/>
          </p:spPr>
          <p:txBody>
            <a:bodyPr lIns="108000" tIns="64800" rIns="126000">
              <a:spAutoFit/>
            </a:bodyPr>
            <a:lstStyle/>
            <a:p>
              <a:pPr algn="r" fontAlgn="auto">
                <a:lnSpc>
                  <a:spcPct val="95000"/>
                </a:lnSpc>
                <a:spcBef>
                  <a:spcPts val="0"/>
                </a:spcBef>
                <a:spcAft>
                  <a:spcPts val="600"/>
                </a:spcAft>
                <a:defRPr/>
              </a:pPr>
              <a:r>
                <a:rPr lang="en-GB" sz="2400" b="1" kern="0" noProof="1">
                  <a:solidFill>
                    <a:srgbClr val="2A79FF"/>
                  </a:solidFill>
                  <a:effectLst>
                    <a:innerShdw blurRad="63500" dist="50800" dir="13500000">
                      <a:prstClr val="black">
                        <a:alpha val="50000"/>
                      </a:prstClr>
                    </a:innerShdw>
                  </a:effectLst>
                </a:rPr>
                <a:t>1993</a:t>
              </a:r>
            </a:p>
            <a:p>
              <a:pPr algn="r" fontAlgn="auto">
                <a:lnSpc>
                  <a:spcPct val="95000"/>
                </a:lnSpc>
                <a:spcBef>
                  <a:spcPts val="0"/>
                </a:spcBef>
                <a:spcAft>
                  <a:spcPts val="800"/>
                </a:spcAft>
                <a:defRPr/>
              </a:pPr>
              <a:r>
                <a:rPr lang="zh-CN" altLang="en-US" sz="1300" b="1" kern="0" noProof="1">
                  <a:solidFill>
                    <a:sysClr val="windowText" lastClr="000000"/>
                  </a:solidFill>
                  <a:latin typeface="幼圆" panose="02010509060101010101" pitchFamily="49" charset="-122"/>
                  <a:ea typeface="幼圆" panose="02010509060101010101" pitchFamily="49" charset="-122"/>
                </a:rPr>
                <a:t>奔腾处理器</a:t>
              </a:r>
              <a:endParaRPr lang="en-US" altLang="zh-CN" sz="1300" b="1" kern="0" noProof="1">
                <a:solidFill>
                  <a:sysClr val="windowText" lastClr="000000"/>
                </a:solidFill>
                <a:latin typeface="幼圆" panose="02010509060101010101" pitchFamily="49" charset="-122"/>
                <a:ea typeface="幼圆" panose="02010509060101010101" pitchFamily="49" charset="-122"/>
              </a:endParaRPr>
            </a:p>
            <a:p>
              <a:pPr algn="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增加一条超标量流水线</a:t>
              </a:r>
              <a:r>
                <a:rPr lang="en-GB" sz="1300" kern="0" noProof="1">
                  <a:solidFill>
                    <a:sysClr val="windowText" lastClr="000000"/>
                  </a:solidFill>
                </a:rPr>
                <a:t> </a:t>
              </a:r>
            </a:p>
          </p:txBody>
        </p:sp>
      </p:grpSp>
      <p:grpSp>
        <p:nvGrpSpPr>
          <p:cNvPr id="35848" name="Gruppieren 57"/>
          <p:cNvGrpSpPr>
            <a:grpSpLocks/>
          </p:cNvGrpSpPr>
          <p:nvPr/>
        </p:nvGrpSpPr>
        <p:grpSpPr bwMode="auto">
          <a:xfrm>
            <a:off x="2976563" y="4187825"/>
            <a:ext cx="1519237" cy="1628775"/>
            <a:chOff x="2976631" y="4187066"/>
            <a:chExt cx="1519169" cy="1628775"/>
          </a:xfrm>
        </p:grpSpPr>
        <p:sp>
          <p:nvSpPr>
            <p:cNvPr id="18" name="Line 29"/>
            <p:cNvSpPr>
              <a:spLocks noChangeShapeType="1"/>
            </p:cNvSpPr>
            <p:nvPr/>
          </p:nvSpPr>
          <p:spPr bwMode="gray">
            <a:xfrm flipV="1">
              <a:off x="4495800" y="4187066"/>
              <a:ext cx="0" cy="1628775"/>
            </a:xfrm>
            <a:prstGeom prst="line">
              <a:avLst/>
            </a:prstGeom>
            <a:noFill/>
            <a:ln w="19050">
              <a:solidFill>
                <a:srgbClr val="969696"/>
              </a:solidFill>
              <a:prstDash val="sysDot"/>
              <a:round/>
              <a:headEnd/>
              <a:tailEnd/>
            </a:ln>
            <a:effectLst/>
          </p:spPr>
          <p:txBody>
            <a:bodyPr/>
            <a:lstStyle/>
            <a:p>
              <a:pPr eaLnBrk="1" fontAlgn="auto" hangingPunct="1">
                <a:spcBef>
                  <a:spcPts val="0"/>
                </a:spcBef>
                <a:spcAft>
                  <a:spcPts val="0"/>
                </a:spcAft>
                <a:defRPr/>
              </a:pPr>
              <a:endParaRPr lang="en-GB" kern="0">
                <a:solidFill>
                  <a:sysClr val="windowText" lastClr="000000"/>
                </a:solidFill>
              </a:endParaRPr>
            </a:p>
          </p:txBody>
        </p:sp>
        <p:sp>
          <p:nvSpPr>
            <p:cNvPr id="19" name="Text Box 30"/>
            <p:cNvSpPr txBox="1">
              <a:spLocks noChangeArrowheads="1"/>
            </p:cNvSpPr>
            <p:nvPr/>
          </p:nvSpPr>
          <p:spPr bwMode="gray">
            <a:xfrm>
              <a:off x="2976631" y="4237038"/>
              <a:ext cx="1504950" cy="1022105"/>
            </a:xfrm>
            <a:prstGeom prst="rect">
              <a:avLst/>
            </a:prstGeom>
            <a:noFill/>
            <a:ln w="9525">
              <a:noFill/>
              <a:miter lim="800000"/>
              <a:headEnd/>
              <a:tailEnd/>
            </a:ln>
            <a:effectLst/>
          </p:spPr>
          <p:txBody>
            <a:bodyPr lIns="108000" tIns="64800" rIns="126000">
              <a:spAutoFit/>
            </a:bodyPr>
            <a:lstStyle/>
            <a:p>
              <a:pPr algn="r" fontAlgn="auto">
                <a:lnSpc>
                  <a:spcPct val="95000"/>
                </a:lnSpc>
                <a:spcBef>
                  <a:spcPts val="0"/>
                </a:spcBef>
                <a:spcAft>
                  <a:spcPts val="600"/>
                </a:spcAft>
                <a:defRPr/>
              </a:pPr>
              <a:r>
                <a:rPr lang="en-GB" sz="2400" b="1" kern="0" noProof="1">
                  <a:solidFill>
                    <a:srgbClr val="2A79FF"/>
                  </a:solidFill>
                  <a:effectLst>
                    <a:innerShdw blurRad="63500" dist="50800" dir="13500000">
                      <a:prstClr val="black">
                        <a:alpha val="50000"/>
                      </a:prstClr>
                    </a:innerShdw>
                  </a:effectLst>
                </a:rPr>
                <a:t>2002</a:t>
              </a:r>
            </a:p>
            <a:p>
              <a:pPr algn="r" fontAlgn="auto">
                <a:lnSpc>
                  <a:spcPct val="95000"/>
                </a:lnSpc>
                <a:spcBef>
                  <a:spcPts val="0"/>
                </a:spcBef>
                <a:spcAft>
                  <a:spcPts val="800"/>
                </a:spcAft>
                <a:defRPr/>
              </a:pPr>
              <a:r>
                <a:rPr lang="zh-CN" altLang="en-US" sz="1300" b="1" kern="0" noProof="1">
                  <a:solidFill>
                    <a:sysClr val="windowText" lastClr="000000"/>
                  </a:solidFill>
                  <a:latin typeface="幼圆" panose="02010509060101010101" pitchFamily="49" charset="-122"/>
                  <a:ea typeface="幼圆" panose="02010509060101010101" pitchFamily="49" charset="-122"/>
                </a:rPr>
                <a:t>奔腾</a:t>
              </a:r>
              <a:r>
                <a:rPr lang="en-US" altLang="zh-CN" sz="1300" b="1" kern="0" noProof="1">
                  <a:solidFill>
                    <a:sysClr val="windowText" lastClr="000000"/>
                  </a:solidFill>
                  <a:latin typeface="幼圆" panose="02010509060101010101" pitchFamily="49" charset="-122"/>
                  <a:ea typeface="幼圆" panose="02010509060101010101" pitchFamily="49" charset="-122"/>
                </a:rPr>
                <a:t>4</a:t>
              </a:r>
              <a:r>
                <a:rPr lang="zh-CN" altLang="en-US" sz="1300" b="1" kern="0" noProof="1">
                  <a:solidFill>
                    <a:sysClr val="windowText" lastClr="000000"/>
                  </a:solidFill>
                  <a:latin typeface="幼圆" panose="02010509060101010101" pitchFamily="49" charset="-122"/>
                  <a:ea typeface="幼圆" panose="02010509060101010101" pitchFamily="49" charset="-122"/>
                </a:rPr>
                <a:t>处理器</a:t>
              </a:r>
              <a:endParaRPr lang="en-US" altLang="zh-CN" sz="1300" b="1" kern="0" noProof="1">
                <a:solidFill>
                  <a:sysClr val="windowText" lastClr="000000"/>
                </a:solidFill>
                <a:latin typeface="幼圆" panose="02010509060101010101" pitchFamily="49" charset="-122"/>
                <a:ea typeface="幼圆" panose="02010509060101010101" pitchFamily="49" charset="-122"/>
              </a:endParaRPr>
            </a:p>
            <a:p>
              <a:pPr algn="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超线程</a:t>
              </a:r>
              <a:endParaRPr lang="en-GB" sz="1300" kern="0" noProof="1">
                <a:solidFill>
                  <a:sysClr val="windowText" lastClr="000000"/>
                </a:solidFill>
                <a:latin typeface="幼圆" panose="02010509060101010101" pitchFamily="49" charset="-122"/>
                <a:ea typeface="幼圆" panose="02010509060101010101" pitchFamily="49" charset="-122"/>
              </a:endParaRPr>
            </a:p>
          </p:txBody>
        </p:sp>
      </p:grpSp>
      <p:grpSp>
        <p:nvGrpSpPr>
          <p:cNvPr id="35849" name="Gruppieren 58"/>
          <p:cNvGrpSpPr>
            <a:grpSpLocks/>
          </p:cNvGrpSpPr>
          <p:nvPr/>
        </p:nvGrpSpPr>
        <p:grpSpPr bwMode="auto">
          <a:xfrm>
            <a:off x="5103813" y="4187825"/>
            <a:ext cx="1479550" cy="1628775"/>
            <a:chOff x="5103950" y="4187066"/>
            <a:chExt cx="1479413" cy="1628775"/>
          </a:xfrm>
        </p:grpSpPr>
        <p:sp>
          <p:nvSpPr>
            <p:cNvPr id="21" name="Line 31"/>
            <p:cNvSpPr>
              <a:spLocks noChangeShapeType="1"/>
            </p:cNvSpPr>
            <p:nvPr/>
          </p:nvSpPr>
          <p:spPr bwMode="gray">
            <a:xfrm flipV="1">
              <a:off x="6583363" y="4187066"/>
              <a:ext cx="0" cy="1628775"/>
            </a:xfrm>
            <a:prstGeom prst="line">
              <a:avLst/>
            </a:prstGeom>
            <a:noFill/>
            <a:ln w="19050">
              <a:solidFill>
                <a:srgbClr val="969696"/>
              </a:solidFill>
              <a:prstDash val="sysDot"/>
              <a:round/>
              <a:headEnd/>
              <a:tailEnd/>
            </a:ln>
            <a:effectLst/>
          </p:spPr>
          <p:txBody>
            <a:bodyPr/>
            <a:lstStyle/>
            <a:p>
              <a:pPr eaLnBrk="1" fontAlgn="auto" hangingPunct="1">
                <a:spcBef>
                  <a:spcPts val="0"/>
                </a:spcBef>
                <a:spcAft>
                  <a:spcPts val="0"/>
                </a:spcAft>
                <a:defRPr/>
              </a:pPr>
              <a:endParaRPr lang="en-GB" kern="0">
                <a:solidFill>
                  <a:sysClr val="windowText" lastClr="000000"/>
                </a:solidFill>
              </a:endParaRPr>
            </a:p>
          </p:txBody>
        </p:sp>
        <p:sp>
          <p:nvSpPr>
            <p:cNvPr id="22" name="Text Box 32"/>
            <p:cNvSpPr txBox="1">
              <a:spLocks noChangeArrowheads="1"/>
            </p:cNvSpPr>
            <p:nvPr/>
          </p:nvSpPr>
          <p:spPr bwMode="gray">
            <a:xfrm>
              <a:off x="5103950" y="4237038"/>
              <a:ext cx="1463675" cy="1314749"/>
            </a:xfrm>
            <a:prstGeom prst="rect">
              <a:avLst/>
            </a:prstGeom>
            <a:noFill/>
            <a:ln w="9525">
              <a:noFill/>
              <a:miter lim="800000"/>
              <a:headEnd/>
              <a:tailEnd/>
            </a:ln>
            <a:effectLst/>
          </p:spPr>
          <p:txBody>
            <a:bodyPr lIns="108000" tIns="64800" rIns="126000">
              <a:spAutoFit/>
            </a:bodyPr>
            <a:lstStyle/>
            <a:p>
              <a:pPr algn="r" fontAlgn="auto">
                <a:lnSpc>
                  <a:spcPct val="95000"/>
                </a:lnSpc>
                <a:spcBef>
                  <a:spcPts val="0"/>
                </a:spcBef>
                <a:spcAft>
                  <a:spcPts val="600"/>
                </a:spcAft>
                <a:defRPr/>
              </a:pPr>
              <a:r>
                <a:rPr lang="en-GB" sz="2400" b="1" kern="0" noProof="1">
                  <a:solidFill>
                    <a:srgbClr val="2A79FF"/>
                  </a:solidFill>
                  <a:effectLst>
                    <a:innerShdw blurRad="63500" dist="50800" dir="13500000">
                      <a:prstClr val="black">
                        <a:alpha val="50000"/>
                      </a:prstClr>
                    </a:innerShdw>
                  </a:effectLst>
                </a:rPr>
                <a:t>2008</a:t>
              </a:r>
            </a:p>
            <a:p>
              <a:pPr algn="r" fontAlgn="auto">
                <a:lnSpc>
                  <a:spcPct val="95000"/>
                </a:lnSpc>
                <a:spcBef>
                  <a:spcPts val="0"/>
                </a:spcBef>
                <a:spcAft>
                  <a:spcPts val="800"/>
                </a:spcAft>
                <a:defRPr/>
              </a:pPr>
              <a:r>
                <a:rPr lang="zh-CN" altLang="en-US" sz="1300" b="1" kern="0" noProof="1">
                  <a:solidFill>
                    <a:sysClr val="windowText" lastClr="000000"/>
                  </a:solidFill>
                  <a:latin typeface="幼圆" panose="02010509060101010101" pitchFamily="49" charset="-122"/>
                  <a:ea typeface="幼圆" panose="02010509060101010101" pitchFamily="49" charset="-122"/>
                </a:rPr>
                <a:t>酷睿</a:t>
              </a:r>
              <a:r>
                <a:rPr lang="en-US" altLang="zh-CN" sz="1300" b="1" kern="0" noProof="1">
                  <a:solidFill>
                    <a:sysClr val="windowText" lastClr="000000"/>
                  </a:solidFill>
                  <a:latin typeface="幼圆" panose="02010509060101010101" pitchFamily="49" charset="-122"/>
                  <a:ea typeface="幼圆" panose="02010509060101010101" pitchFamily="49" charset="-122"/>
                </a:rPr>
                <a:t>i3/i5/i7</a:t>
              </a:r>
            </a:p>
            <a:p>
              <a:pPr algn="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重新引入超线程</a:t>
              </a:r>
              <a:endParaRPr lang="en-US" altLang="zh-CN" sz="1300" kern="0" noProof="1">
                <a:solidFill>
                  <a:sysClr val="windowText" lastClr="000000"/>
                </a:solidFill>
                <a:latin typeface="幼圆" panose="02010509060101010101" pitchFamily="49" charset="-122"/>
                <a:ea typeface="幼圆" panose="02010509060101010101" pitchFamily="49" charset="-122"/>
              </a:endParaRPr>
            </a:p>
            <a:p>
              <a:pPr algn="r" fontAlgn="auto">
                <a:lnSpc>
                  <a:spcPct val="95000"/>
                </a:lnSpc>
                <a:spcBef>
                  <a:spcPts val="0"/>
                </a:spcBef>
                <a:spcAft>
                  <a:spcPts val="800"/>
                </a:spcAft>
                <a:defRPr/>
              </a:pPr>
              <a:endParaRPr lang="en-GB" sz="1300" kern="0" noProof="1">
                <a:solidFill>
                  <a:sysClr val="windowText" lastClr="000000"/>
                </a:solidFill>
                <a:latin typeface="幼圆" panose="02010509060101010101" pitchFamily="49" charset="-122"/>
                <a:ea typeface="幼圆" panose="02010509060101010101" pitchFamily="49" charset="-122"/>
              </a:endParaRPr>
            </a:p>
          </p:txBody>
        </p:sp>
      </p:grpSp>
      <p:grpSp>
        <p:nvGrpSpPr>
          <p:cNvPr id="35850" name="Gruppieren 52"/>
          <p:cNvGrpSpPr>
            <a:grpSpLocks/>
          </p:cNvGrpSpPr>
          <p:nvPr/>
        </p:nvGrpSpPr>
        <p:grpSpPr bwMode="auto">
          <a:xfrm>
            <a:off x="487363" y="1549400"/>
            <a:ext cx="1506537" cy="1612900"/>
            <a:chOff x="487363" y="1549400"/>
            <a:chExt cx="1506469" cy="1612550"/>
          </a:xfrm>
        </p:grpSpPr>
        <p:sp>
          <p:nvSpPr>
            <p:cNvPr id="27" name="Text Box 55"/>
            <p:cNvSpPr txBox="1">
              <a:spLocks noChangeArrowheads="1"/>
            </p:cNvSpPr>
            <p:nvPr/>
          </p:nvSpPr>
          <p:spPr bwMode="gray">
            <a:xfrm>
              <a:off x="488882" y="1549400"/>
              <a:ext cx="1504950" cy="1022105"/>
            </a:xfrm>
            <a:prstGeom prst="rect">
              <a:avLst/>
            </a:prstGeom>
            <a:noFill/>
            <a:ln w="9525">
              <a:noFill/>
              <a:miter lim="800000"/>
              <a:headEnd/>
              <a:tailEnd/>
            </a:ln>
            <a:effectLst/>
          </p:spPr>
          <p:txBody>
            <a:bodyPr lIns="108000" tIns="64800" rIns="126000">
              <a:spAutoFit/>
            </a:bodyPr>
            <a:lstStyle/>
            <a:p>
              <a:pPr fontAlgn="auto">
                <a:lnSpc>
                  <a:spcPct val="95000"/>
                </a:lnSpc>
                <a:spcBef>
                  <a:spcPts val="0"/>
                </a:spcBef>
                <a:spcAft>
                  <a:spcPts val="600"/>
                </a:spcAft>
                <a:defRPr/>
              </a:pPr>
              <a:r>
                <a:rPr lang="en-GB" sz="2400" b="1" kern="0" noProof="1">
                  <a:solidFill>
                    <a:srgbClr val="2A79FF"/>
                  </a:solidFill>
                  <a:effectLst>
                    <a:innerShdw blurRad="63500" dist="50800" dir="13500000">
                      <a:prstClr val="black">
                        <a:alpha val="50000"/>
                      </a:prstClr>
                    </a:innerShdw>
                  </a:effectLst>
                </a:rPr>
                <a:t>1989</a:t>
              </a:r>
            </a:p>
            <a:p>
              <a:pPr fontAlgn="auto">
                <a:lnSpc>
                  <a:spcPct val="95000"/>
                </a:lnSpc>
                <a:spcBef>
                  <a:spcPts val="0"/>
                </a:spcBef>
                <a:spcAft>
                  <a:spcPts val="800"/>
                </a:spcAft>
                <a:defRPr/>
              </a:pPr>
              <a:r>
                <a:rPr lang="en-GB" sz="1300" b="1" kern="0" noProof="1">
                  <a:solidFill>
                    <a:sysClr val="windowText" lastClr="000000"/>
                  </a:solidFill>
                  <a:latin typeface="幼圆" panose="02010509060101010101" pitchFamily="49" charset="-122"/>
                  <a:ea typeface="幼圆" panose="02010509060101010101" pitchFamily="49" charset="-122"/>
                </a:rPr>
                <a:t>486</a:t>
              </a:r>
              <a:r>
                <a:rPr lang="zh-CN" altLang="en-US" sz="1300" b="1" kern="0" noProof="1">
                  <a:solidFill>
                    <a:sysClr val="windowText" lastClr="000000"/>
                  </a:solidFill>
                  <a:latin typeface="幼圆" panose="02010509060101010101" pitchFamily="49" charset="-122"/>
                  <a:ea typeface="幼圆" panose="02010509060101010101" pitchFamily="49" charset="-122"/>
                </a:rPr>
                <a:t>处理器</a:t>
              </a:r>
              <a:endParaRPr lang="en-US" altLang="zh-CN" sz="1300" b="1" kern="0" noProof="1">
                <a:solidFill>
                  <a:sysClr val="windowText" lastClr="000000"/>
                </a:solidFill>
                <a:latin typeface="幼圆" panose="02010509060101010101" pitchFamily="49" charset="-122"/>
                <a:ea typeface="幼圆" panose="02010509060101010101" pitchFamily="49" charset="-122"/>
              </a:endParaRPr>
            </a:p>
            <a:p>
              <a:pPr fontAlgn="auto">
                <a:lnSpc>
                  <a:spcPct val="95000"/>
                </a:lnSpc>
                <a:spcBef>
                  <a:spcPts val="0"/>
                </a:spcBef>
                <a:spcAft>
                  <a:spcPts val="800"/>
                </a:spcAft>
                <a:defRPr/>
              </a:pPr>
              <a:r>
                <a:rPr lang="zh-CN" altLang="en-US" sz="1300" kern="0" noProof="1">
                  <a:solidFill>
                    <a:sysClr val="windowText" lastClr="000000"/>
                  </a:solidFill>
                  <a:latin typeface="幼圆" panose="02010509060101010101" pitchFamily="49" charset="-122"/>
                  <a:ea typeface="幼圆" panose="02010509060101010101" pitchFamily="49" charset="-122"/>
                </a:rPr>
                <a:t>五级流水线</a:t>
              </a:r>
              <a:endParaRPr lang="en-GB" sz="1300" kern="0" noProof="1">
                <a:solidFill>
                  <a:sysClr val="windowText" lastClr="000000"/>
                </a:solidFill>
                <a:latin typeface="幼圆" panose="02010509060101010101" pitchFamily="49" charset="-122"/>
                <a:ea typeface="幼圆" panose="02010509060101010101" pitchFamily="49" charset="-122"/>
              </a:endParaRPr>
            </a:p>
          </p:txBody>
        </p:sp>
        <p:sp>
          <p:nvSpPr>
            <p:cNvPr id="28" name="Line 19"/>
            <p:cNvSpPr>
              <a:spLocks noChangeShapeType="1"/>
            </p:cNvSpPr>
            <p:nvPr/>
          </p:nvSpPr>
          <p:spPr bwMode="gray">
            <a:xfrm flipV="1">
              <a:off x="487363" y="1655740"/>
              <a:ext cx="0" cy="1506210"/>
            </a:xfrm>
            <a:prstGeom prst="line">
              <a:avLst/>
            </a:prstGeom>
            <a:noFill/>
            <a:ln w="19050">
              <a:solidFill>
                <a:srgbClr val="969696"/>
              </a:solidFill>
              <a:prstDash val="sysDot"/>
              <a:round/>
              <a:headEnd/>
              <a:tailEnd/>
            </a:ln>
            <a:effectLst/>
          </p:spPr>
          <p:txBody>
            <a:bodyPr/>
            <a:lstStyle/>
            <a:p>
              <a:pPr eaLnBrk="1" fontAlgn="auto" hangingPunct="1">
                <a:spcBef>
                  <a:spcPts val="0"/>
                </a:spcBef>
                <a:spcAft>
                  <a:spcPts val="0"/>
                </a:spcAft>
                <a:defRPr/>
              </a:pPr>
              <a:endParaRPr lang="en-GB" kern="0">
                <a:solidFill>
                  <a:sysClr val="windowText" lastClr="000000"/>
                </a:solidFill>
              </a:endParaRPr>
            </a:p>
          </p:txBody>
        </p:sp>
      </p:grpSp>
      <p:sp>
        <p:nvSpPr>
          <p:cNvPr id="29" name="右箭头 28"/>
          <p:cNvSpPr/>
          <p:nvPr/>
        </p:nvSpPr>
        <p:spPr>
          <a:xfrm>
            <a:off x="344488" y="3328988"/>
            <a:ext cx="8332787" cy="892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应用越来越广泛、设计验证复杂度越来越高</a:t>
            </a:r>
          </a:p>
        </p:txBody>
      </p:sp>
      <p:sp>
        <p:nvSpPr>
          <p:cNvPr id="2" name="页脚占位符 1"/>
          <p:cNvSpPr>
            <a:spLocks noGrp="1"/>
          </p:cNvSpPr>
          <p:nvPr>
            <p:ph type="ftr" sz="quarter" idx="12"/>
          </p:nvPr>
        </p:nvSpPr>
        <p:spPr>
          <a:xfrm>
            <a:off x="3945632" y="6356350"/>
            <a:ext cx="3722712" cy="365125"/>
          </a:xfrm>
        </p:spPr>
        <p:txBody>
          <a:bodyPr/>
          <a:lstStyle/>
          <a:p>
            <a:r>
              <a:rPr lang="en-US" altLang="zh-CN" dirty="0" smtClean="0"/>
              <a:t>CPU</a:t>
            </a:r>
            <a:r>
              <a:rPr lang="zh-CN" altLang="en-US" dirty="0" smtClean="0"/>
              <a:t>流水线结构建模、形式验证及代码生成与实现</a:t>
            </a:r>
            <a:endParaRPr lang="zh-CN" altLang="en-US" dirty="0"/>
          </a:p>
        </p:txBody>
      </p:sp>
    </p:spTree>
    <p:extLst>
      <p:ext uri="{BB962C8B-B14F-4D97-AF65-F5344CB8AC3E}">
        <p14:creationId xmlns:p14="http://schemas.microsoft.com/office/powerpoint/2010/main" val="3893028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CPU</a:t>
            </a:r>
            <a:r>
              <a:rPr lang="zh-CN" altLang="en-US" dirty="0"/>
              <a:t>流水线结构建模、形式验证</a:t>
            </a:r>
            <a:r>
              <a:rPr lang="zh-CN" altLang="en-US" dirty="0" smtClean="0"/>
              <a:t>及代码生成</a:t>
            </a:r>
            <a:r>
              <a:rPr lang="zh-CN" altLang="en-US" dirty="0"/>
              <a:t>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29</a:t>
            </a:fld>
            <a:endParaRPr lang="zh-CN" altLang="en-US"/>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9" name="内容占位符 2"/>
          <p:cNvSpPr txBox="1">
            <a:spLocks/>
          </p:cNvSpPr>
          <p:nvPr/>
        </p:nvSpPr>
        <p:spPr>
          <a:xfrm>
            <a:off x="2949872" y="1916832"/>
            <a:ext cx="5119688" cy="3254375"/>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Font typeface="Arial" pitchFamily="34" charset="0"/>
              <a:buChar char="•"/>
              <a:defRPr sz="1800" kern="1200">
                <a:solidFill>
                  <a:schemeClr val="tx1"/>
                </a:solidFill>
                <a:latin typeface="+mn-lt"/>
                <a:ea typeface="+mn-ea"/>
                <a:cs typeface="+mn-cs"/>
              </a:defRPr>
            </a:lvl1pPr>
            <a:lvl2pPr marL="576000" indent="-285750" algn="l" defTabSz="914400" rtl="0" eaLnBrk="1" latinLnBrk="0" hangingPunct="1">
              <a:lnSpc>
                <a:spcPct val="100000"/>
              </a:lnSpc>
              <a:spcBef>
                <a:spcPts val="600"/>
              </a:spcBef>
              <a:spcAft>
                <a:spcPts val="600"/>
              </a:spcAft>
              <a:buFont typeface="Arial" pitchFamily="34" charset="0"/>
              <a:buChar char="–"/>
              <a:defRPr sz="1600" kern="1200">
                <a:solidFill>
                  <a:schemeClr val="tx1"/>
                </a:solidFill>
                <a:latin typeface="宋体" pitchFamily="2" charset="-122"/>
                <a:ea typeface="宋体" pitchFamily="2" charset="-122"/>
                <a:cs typeface="+mn-cs"/>
              </a:defRPr>
            </a:lvl2pPr>
            <a:lvl3pPr marL="1008000" indent="-228600" algn="l" defTabSz="914400" rtl="0" eaLnBrk="1" latinLnBrk="0" hangingPunct="1">
              <a:lnSpc>
                <a:spcPct val="100000"/>
              </a:lnSpc>
              <a:spcBef>
                <a:spcPts val="600"/>
              </a:spcBef>
              <a:spcAft>
                <a:spcPts val="600"/>
              </a:spcAft>
              <a:buFont typeface="Arial" pitchFamily="34" charset="0"/>
              <a:buChar char="•"/>
              <a:defRPr sz="1400" kern="1200">
                <a:solidFill>
                  <a:schemeClr val="tx1"/>
                </a:solidFill>
                <a:latin typeface="宋体" pitchFamily="2" charset="-122"/>
                <a:ea typeface="宋体" pitchFamily="2" charset="-122"/>
                <a:cs typeface="+mn-cs"/>
              </a:defRPr>
            </a:lvl3pPr>
            <a:lvl4pPr marL="1296000" indent="-228600" algn="l" defTabSz="914400" rtl="0" eaLnBrk="1" latinLnBrk="0" hangingPunct="1">
              <a:lnSpc>
                <a:spcPct val="100000"/>
              </a:lnSpc>
              <a:spcBef>
                <a:spcPts val="600"/>
              </a:spcBef>
              <a:spcAft>
                <a:spcPts val="600"/>
              </a:spcAft>
              <a:buFont typeface="Arial" pitchFamily="34" charset="0"/>
              <a:buChar char="–"/>
              <a:defRPr sz="1200" kern="1200">
                <a:solidFill>
                  <a:schemeClr val="tx1"/>
                </a:solidFill>
                <a:latin typeface="宋体" pitchFamily="2" charset="-122"/>
                <a:ea typeface="宋体" pitchFamily="2" charset="-122"/>
                <a:cs typeface="+mn-cs"/>
              </a:defRPr>
            </a:lvl4pPr>
            <a:lvl5pPr marL="1548000" indent="-228600" algn="l" defTabSz="914400" rtl="0" eaLnBrk="1" latinLnBrk="0" hangingPunct="1">
              <a:lnSpc>
                <a:spcPct val="100000"/>
              </a:lnSpc>
              <a:spcBef>
                <a:spcPts val="600"/>
              </a:spcBef>
              <a:spcAft>
                <a:spcPts val="600"/>
              </a:spcAft>
              <a:buFont typeface="Arial" pitchFamily="34" charset="0"/>
              <a:buChar char="»"/>
              <a:defRPr sz="10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课题背景和意义</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国内外研究现状</a:t>
            </a:r>
            <a:endParaRPr lang="en-US" altLang="zh-CN" sz="2600" dirty="0" smtClean="0">
              <a:latin typeface="STFangsong" charset="-122"/>
              <a:ea typeface="STFangsong" charset="-122"/>
              <a:cs typeface="STFangsong" charset="-122"/>
            </a:endParaRP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研究目标与内容</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系统设计与实验</a:t>
            </a:r>
          </a:p>
          <a:p>
            <a:pPr marL="514350" indent="-514350">
              <a:buFont typeface="华文中宋" panose="02010600040101010101" pitchFamily="2" charset="-122"/>
              <a:buAutoNum type="arabicPeriod"/>
            </a:pPr>
            <a:r>
              <a:rPr lang="zh-CN" altLang="en-US" sz="2600" b="1" dirty="0" smtClean="0">
                <a:solidFill>
                  <a:srgbClr val="0070C0"/>
                </a:solidFill>
                <a:latin typeface="STFangsong" charset="-122"/>
                <a:ea typeface="STFangsong" charset="-122"/>
                <a:cs typeface="STFangsong" charset="-122"/>
              </a:rPr>
              <a:t>课题总结与展望</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0" indent="0">
              <a:buNone/>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3148638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课题总结与展望</a:t>
            </a:r>
          </a:p>
        </p:txBody>
      </p:sp>
      <p:sp>
        <p:nvSpPr>
          <p:cNvPr id="3" name="内容占位符 2"/>
          <p:cNvSpPr>
            <a:spLocks noGrp="1"/>
          </p:cNvSpPr>
          <p:nvPr>
            <p:ph idx="1"/>
          </p:nvPr>
        </p:nvSpPr>
        <p:spPr/>
        <p:txBody>
          <a:bodyPr>
            <a:normAutofit/>
          </a:bodyPr>
          <a:lstStyle/>
          <a:p>
            <a:r>
              <a:rPr lang="zh-CN" altLang="en-US" dirty="0"/>
              <a:t>总结</a:t>
            </a:r>
            <a:endParaRPr lang="en-US" altLang="zh-CN" dirty="0"/>
          </a:p>
          <a:p>
            <a:pPr marL="633150" lvl="1" indent="-342900">
              <a:buFont typeface="+mj-lt"/>
              <a:buAutoNum type="arabicPeriod"/>
            </a:pPr>
            <a:r>
              <a:rPr lang="en-US" altLang="zh-CN" sz="1400" b="1" dirty="0">
                <a:solidFill>
                  <a:srgbClr val="0070C0"/>
                </a:solidFill>
              </a:rPr>
              <a:t>CPU</a:t>
            </a:r>
            <a:r>
              <a:rPr lang="zh-CN" altLang="en-US" sz="1400" b="1" dirty="0">
                <a:solidFill>
                  <a:srgbClr val="0070C0"/>
                </a:solidFill>
              </a:rPr>
              <a:t>流水线</a:t>
            </a:r>
            <a:r>
              <a:rPr lang="zh-CN" altLang="en-US" sz="1400" b="1" dirty="0" smtClean="0">
                <a:solidFill>
                  <a:srgbClr val="0070C0"/>
                </a:solidFill>
              </a:rPr>
              <a:t>结构模型</a:t>
            </a:r>
            <a:endParaRPr lang="en-US" altLang="zh-CN" sz="1400" b="1" dirty="0" smtClean="0">
              <a:solidFill>
                <a:srgbClr val="0070C0"/>
              </a:solidFill>
            </a:endParaRPr>
          </a:p>
          <a:p>
            <a:pPr marL="1065150" lvl="2" indent="-342900"/>
            <a:r>
              <a:rPr lang="zh-CN" altLang="en-US" sz="1200" dirty="0" smtClean="0"/>
              <a:t>提出了流水线通路生成方法，设计实现旁路转发单元</a:t>
            </a:r>
            <a:endParaRPr lang="en-US" altLang="zh-CN" sz="1200" dirty="0"/>
          </a:p>
          <a:p>
            <a:pPr marL="633150" lvl="1" indent="-342900">
              <a:buFont typeface="+mj-lt"/>
              <a:buAutoNum type="arabicPeriod"/>
            </a:pPr>
            <a:r>
              <a:rPr lang="en-US" altLang="zh-CN" sz="1400" b="1" dirty="0">
                <a:solidFill>
                  <a:srgbClr val="0070C0"/>
                </a:solidFill>
              </a:rPr>
              <a:t>CPU</a:t>
            </a:r>
            <a:r>
              <a:rPr lang="zh-CN" altLang="en-US" sz="1400" b="1" dirty="0">
                <a:solidFill>
                  <a:srgbClr val="0070C0"/>
                </a:solidFill>
              </a:rPr>
              <a:t>流水线结构的形式验证</a:t>
            </a:r>
            <a:r>
              <a:rPr lang="zh-CN" altLang="en-US" sz="1400" b="1" dirty="0" smtClean="0">
                <a:solidFill>
                  <a:srgbClr val="0070C0"/>
                </a:solidFill>
              </a:rPr>
              <a:t>方法</a:t>
            </a:r>
            <a:endParaRPr lang="en-US" altLang="zh-CN" sz="1400" b="1" dirty="0" smtClean="0">
              <a:solidFill>
                <a:srgbClr val="0070C0"/>
              </a:solidFill>
            </a:endParaRPr>
          </a:p>
          <a:p>
            <a:pPr marL="1065150" lvl="2" indent="-342900"/>
            <a:r>
              <a:rPr lang="zh-CN" altLang="en-US" sz="1200" dirty="0" smtClean="0"/>
              <a:t>构建</a:t>
            </a:r>
            <a:r>
              <a:rPr lang="zh-CN" altLang="en-US" sz="1200" dirty="0"/>
              <a:t>了</a:t>
            </a:r>
            <a:r>
              <a:rPr lang="en-US" altLang="zh-CN" sz="1200" dirty="0"/>
              <a:t>CPU</a:t>
            </a:r>
            <a:r>
              <a:rPr lang="zh-CN" altLang="en-US" sz="1200" dirty="0"/>
              <a:t>流水线结构公理</a:t>
            </a:r>
            <a:r>
              <a:rPr lang="zh-CN" altLang="en-US" sz="1200" dirty="0" smtClean="0"/>
              <a:t>系统</a:t>
            </a:r>
            <a:r>
              <a:rPr lang="zh-CN" altLang="en-US" sz="1200" dirty="0"/>
              <a:t>，</a:t>
            </a:r>
            <a:r>
              <a:rPr lang="zh-CN" altLang="en-US" sz="1200" dirty="0" smtClean="0"/>
              <a:t>提出了公式提取方法、</a:t>
            </a:r>
            <a:r>
              <a:rPr lang="zh-CN" altLang="en-US" sz="1200" dirty="0"/>
              <a:t>自动证明</a:t>
            </a:r>
            <a:r>
              <a:rPr lang="zh-CN" altLang="en-US" sz="1200" dirty="0" smtClean="0"/>
              <a:t>算法</a:t>
            </a:r>
            <a:endParaRPr lang="en-US" altLang="zh-CN" sz="1200" dirty="0" smtClean="0"/>
          </a:p>
          <a:p>
            <a:pPr marL="633150" lvl="1" indent="-342900">
              <a:lnSpc>
                <a:spcPct val="110000"/>
              </a:lnSpc>
              <a:buFont typeface="+mj-lt"/>
              <a:buAutoNum type="arabicPeriod"/>
            </a:pPr>
            <a:r>
              <a:rPr lang="zh-CN" altLang="en-US" sz="1400" b="1" dirty="0">
                <a:solidFill>
                  <a:srgbClr val="0070C0"/>
                </a:solidFill>
              </a:rPr>
              <a:t>提出</a:t>
            </a:r>
            <a:r>
              <a:rPr lang="en-US" altLang="zh-CN" sz="1400" b="1" dirty="0">
                <a:solidFill>
                  <a:srgbClr val="0070C0"/>
                </a:solidFill>
              </a:rPr>
              <a:t>CPU</a:t>
            </a:r>
            <a:r>
              <a:rPr lang="zh-CN" altLang="en-US" sz="1400" b="1" dirty="0">
                <a:solidFill>
                  <a:srgbClr val="0070C0"/>
                </a:solidFill>
              </a:rPr>
              <a:t>流水线代码生成方法</a:t>
            </a:r>
            <a:endParaRPr lang="en-US" altLang="zh-CN" sz="1400" b="1" dirty="0">
              <a:solidFill>
                <a:srgbClr val="0070C0"/>
              </a:solidFill>
            </a:endParaRPr>
          </a:p>
          <a:p>
            <a:pPr marL="1065150" lvl="2" indent="-342900"/>
            <a:r>
              <a:rPr lang="zh-CN" altLang="en-US" sz="1200" dirty="0" smtClean="0"/>
              <a:t>提出了顶层</a:t>
            </a:r>
            <a:r>
              <a:rPr lang="zh-CN" altLang="en-US" sz="1200" dirty="0"/>
              <a:t>模块、控制单元</a:t>
            </a:r>
            <a:r>
              <a:rPr lang="zh-CN" altLang="en-US" sz="1200" dirty="0" smtClean="0"/>
              <a:t>代码生成方法</a:t>
            </a:r>
            <a:endParaRPr lang="en-US" altLang="zh-CN" sz="1200" dirty="0" smtClean="0"/>
          </a:p>
          <a:p>
            <a:pPr marL="633150" lvl="1" indent="-342900">
              <a:buFont typeface="+mj-lt"/>
              <a:buAutoNum type="arabicPeriod"/>
            </a:pPr>
            <a:r>
              <a:rPr lang="zh-CN" altLang="en-US" sz="1400" dirty="0" smtClean="0"/>
              <a:t>设计实现了</a:t>
            </a:r>
            <a:r>
              <a:rPr lang="zh-CN" altLang="en-US" sz="1400" b="1" dirty="0" smtClean="0">
                <a:solidFill>
                  <a:srgbClr val="0070C0"/>
                </a:solidFill>
              </a:rPr>
              <a:t>通路自动</a:t>
            </a:r>
            <a:r>
              <a:rPr lang="zh-CN" altLang="en-US" sz="1400" b="1" dirty="0" smtClean="0">
                <a:solidFill>
                  <a:srgbClr val="0070C0"/>
                </a:solidFill>
              </a:rPr>
              <a:t>验证工具</a:t>
            </a:r>
            <a:r>
              <a:rPr lang="zh-CN" altLang="en-US" sz="1400" dirty="0" smtClean="0"/>
              <a:t>和</a:t>
            </a:r>
            <a:r>
              <a:rPr lang="zh-CN" altLang="en-US" sz="1400" b="1" dirty="0" smtClean="0">
                <a:solidFill>
                  <a:srgbClr val="0070C0"/>
                </a:solidFill>
              </a:rPr>
              <a:t>代码自动生成工具</a:t>
            </a:r>
            <a:r>
              <a:rPr lang="zh-CN" altLang="en-US" sz="1400" dirty="0"/>
              <a:t>，</a:t>
            </a:r>
            <a:r>
              <a:rPr lang="zh-CN" altLang="en-US" sz="1400" dirty="0" smtClean="0"/>
              <a:t>完成</a:t>
            </a:r>
            <a:r>
              <a:rPr lang="zh-CN" altLang="en-US" sz="1400" dirty="0"/>
              <a:t>了对</a:t>
            </a:r>
            <a:r>
              <a:rPr lang="en-US" altLang="zh-CN" sz="1400" dirty="0" smtClean="0"/>
              <a:t>MIPS CPU</a:t>
            </a:r>
            <a:r>
              <a:rPr lang="zh-CN" altLang="en-US" sz="1400" dirty="0" smtClean="0"/>
              <a:t>流水线的</a:t>
            </a:r>
            <a:r>
              <a:rPr lang="zh-CN" altLang="en-US" sz="1400" dirty="0"/>
              <a:t>形式验证和</a:t>
            </a:r>
            <a:r>
              <a:rPr lang="zh-CN" altLang="en-US" sz="1400" dirty="0" smtClean="0"/>
              <a:t>代码生成</a:t>
            </a:r>
            <a:endParaRPr lang="en-US" altLang="zh-CN" dirty="0" smtClean="0"/>
          </a:p>
          <a:p>
            <a:r>
              <a:rPr lang="zh-CN" altLang="en-US" dirty="0" smtClean="0"/>
              <a:t>展望</a:t>
            </a:r>
            <a:endParaRPr lang="en-US" altLang="zh-CN" dirty="0"/>
          </a:p>
          <a:p>
            <a:pPr marL="633150" lvl="1" indent="-342900">
              <a:lnSpc>
                <a:spcPct val="150000"/>
              </a:lnSpc>
              <a:buFont typeface="+mj-lt"/>
              <a:buAutoNum type="arabicPeriod"/>
            </a:pPr>
            <a:r>
              <a:rPr lang="zh-CN" altLang="en-US" sz="1400" dirty="0"/>
              <a:t>内存</a:t>
            </a:r>
            <a:r>
              <a:rPr lang="zh-CN" altLang="en-US" sz="1400" dirty="0"/>
              <a:t>管理单元</a:t>
            </a:r>
            <a:r>
              <a:rPr lang="zh-CN" altLang="en-US" sz="1400" dirty="0"/>
              <a:t>（</a:t>
            </a:r>
            <a:r>
              <a:rPr lang="en-US" altLang="zh-CN" sz="1400" dirty="0"/>
              <a:t>MMU</a:t>
            </a:r>
            <a:r>
              <a:rPr lang="zh-CN" altLang="en-US" sz="1400" dirty="0"/>
              <a:t>）和缓存（</a:t>
            </a:r>
            <a:r>
              <a:rPr lang="en-US" altLang="zh-CN" sz="1400" dirty="0"/>
              <a:t>Cache</a:t>
            </a:r>
            <a:r>
              <a:rPr lang="zh-CN" altLang="en-US" sz="1400" dirty="0"/>
              <a:t>）在现代微处理器设计中应用广泛，论文研究的</a:t>
            </a:r>
            <a:r>
              <a:rPr lang="en-US" altLang="zh-CN" sz="1400" dirty="0"/>
              <a:t>CPU</a:t>
            </a:r>
            <a:r>
              <a:rPr lang="zh-CN" altLang="en-US" sz="1400" dirty="0"/>
              <a:t>流水线结构还未加入</a:t>
            </a:r>
            <a:r>
              <a:rPr lang="en-US" altLang="zh-CN" sz="1400" dirty="0"/>
              <a:t>MMU</a:t>
            </a:r>
            <a:r>
              <a:rPr lang="zh-CN" altLang="en-US" sz="1400" dirty="0"/>
              <a:t>和</a:t>
            </a:r>
            <a:r>
              <a:rPr lang="en-US" altLang="zh-CN" sz="1400" dirty="0"/>
              <a:t>Cache</a:t>
            </a:r>
            <a:r>
              <a:rPr lang="zh-CN" altLang="en-US" sz="1400" dirty="0"/>
              <a:t>，未来的建模、验证工作应该考虑这些更复杂的</a:t>
            </a:r>
            <a:r>
              <a:rPr lang="en-US" altLang="zh-CN" sz="1400" dirty="0"/>
              <a:t>CPU</a:t>
            </a:r>
            <a:r>
              <a:rPr lang="zh-CN" altLang="en-US" sz="1400" dirty="0"/>
              <a:t>结构</a:t>
            </a:r>
            <a:r>
              <a:rPr lang="zh-CN" altLang="en-US" sz="1400" dirty="0" smtClean="0"/>
              <a:t>。</a:t>
            </a:r>
            <a:endParaRPr lang="en-US" altLang="zh-CN" sz="1400" dirty="0" smtClean="0"/>
          </a:p>
          <a:p>
            <a:pPr marL="633150" lvl="1" indent="-342900">
              <a:lnSpc>
                <a:spcPct val="150000"/>
              </a:lnSpc>
              <a:buFont typeface="+mj-lt"/>
              <a:buAutoNum type="arabicPeriod"/>
            </a:pPr>
            <a:r>
              <a:rPr lang="zh-CN" altLang="en-US" sz="1400" dirty="0"/>
              <a:t>目前对</a:t>
            </a:r>
            <a:r>
              <a:rPr lang="en-US" altLang="zh-CN" sz="1400" dirty="0"/>
              <a:t>CPU</a:t>
            </a:r>
            <a:r>
              <a:rPr lang="zh-CN" altLang="en-US" sz="1400" dirty="0"/>
              <a:t>流水线结构的验证为指令级的验证，证明过程中对数字逻辑部件的功能进行了抽象，即默认了数字逻辑部件设计的正确，未来验证工作应可以进一步具体到门级电路。</a:t>
            </a:r>
            <a:endParaRPr lang="zh-CN" altLang="en-US" sz="1400"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30</a:t>
            </a:fld>
            <a:endParaRPr lang="zh-CN" altLang="en-US" dirty="0"/>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Tree>
    <p:extLst>
      <p:ext uri="{BB962C8B-B14F-4D97-AF65-F5344CB8AC3E}">
        <p14:creationId xmlns:p14="http://schemas.microsoft.com/office/powerpoint/2010/main" val="255205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p:txBody>
          <a:bodyPr/>
          <a:lstStyle/>
          <a:p>
            <a:fld id="{0C913308-F349-4B6D-A68A-DD1791B4A57B}" type="slidenum">
              <a:rPr lang="zh-CN" altLang="en-US" smtClean="0"/>
              <a:pPr/>
              <a:t>31</a:t>
            </a:fld>
            <a:endParaRPr lang="zh-CN" altLang="en-US"/>
          </a:p>
        </p:txBody>
      </p:sp>
      <p:sp>
        <p:nvSpPr>
          <p:cNvPr id="6" name="页脚占位符 4"/>
          <p:cNvSpPr>
            <a:spLocks noGrp="1"/>
          </p:cNvSpPr>
          <p:nvPr>
            <p:ph type="ftr" sz="quarter" idx="12"/>
          </p:nvPr>
        </p:nvSpPr>
        <p:spPr>
          <a:xfrm>
            <a:off x="3945632" y="6356350"/>
            <a:ext cx="3722712"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9" name="矩形 8"/>
          <p:cNvSpPr/>
          <p:nvPr/>
        </p:nvSpPr>
        <p:spPr>
          <a:xfrm>
            <a:off x="971600" y="2708920"/>
            <a:ext cx="720080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smtClean="0">
                <a:ln/>
                <a:solidFill>
                  <a:schemeClr val="accent4"/>
                </a:solidFill>
              </a:rPr>
              <a:t>谢谢，请</a:t>
            </a:r>
            <a:r>
              <a:rPr lang="zh-CN" altLang="en-US" sz="5400" b="1" dirty="0">
                <a:ln/>
                <a:solidFill>
                  <a:schemeClr val="accent4"/>
                </a:solidFill>
              </a:rPr>
              <a:t>老师批评</a:t>
            </a:r>
            <a:r>
              <a:rPr lang="zh-CN" altLang="en-US" sz="5400" b="1" dirty="0" smtClean="0">
                <a:ln/>
                <a:solidFill>
                  <a:schemeClr val="accent4"/>
                </a:solidFill>
              </a:rPr>
              <a:t>指导</a:t>
            </a:r>
            <a:endParaRPr lang="zh-CN" altLang="en-US" sz="5400" b="1" dirty="0">
              <a:ln/>
              <a:solidFill>
                <a:schemeClr val="accent4"/>
              </a:solidFill>
            </a:endParaRPr>
          </a:p>
        </p:txBody>
      </p:sp>
    </p:spTree>
    <p:extLst>
      <p:ext uri="{BB962C8B-B14F-4D97-AF65-F5344CB8AC3E}">
        <p14:creationId xmlns:p14="http://schemas.microsoft.com/office/powerpoint/2010/main" val="1704491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algn="l"/>
            <a:r>
              <a:rPr lang="zh-CN" altLang="en-US" dirty="0"/>
              <a:t>课题背景和意义</a:t>
            </a:r>
            <a:endParaRPr lang="zh-CN" altLang="en-US" sz="2000" dirty="0" smtClean="0"/>
          </a:p>
        </p:txBody>
      </p:sp>
      <p:sp>
        <p:nvSpPr>
          <p:cNvPr id="6" name="内容占位符 2"/>
          <p:cNvSpPr txBox="1">
            <a:spLocks/>
          </p:cNvSpPr>
          <p:nvPr/>
        </p:nvSpPr>
        <p:spPr bwMode="auto">
          <a:xfrm>
            <a:off x="228600" y="1412776"/>
            <a:ext cx="8589963"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0" indent="0" eaLnBrk="1" hangingPunct="1">
              <a:buFont typeface="Arial" panose="020B0604020202020204" pitchFamily="34" charset="0"/>
              <a:buNone/>
              <a:defRPr/>
            </a:pPr>
            <a:r>
              <a:rPr lang="zh-CN" altLang="zh-CN" sz="2000" b="0" kern="0" dirty="0" smtClean="0">
                <a:latin typeface="Times New Roman" panose="02020603050405020304" pitchFamily="18" charset="0"/>
                <a:ea typeface="华文仿宋" panose="02010600040101010101" pitchFamily="2" charset="-122"/>
              </a:rPr>
              <a:t>传统的硬件验证</a:t>
            </a:r>
            <a:r>
              <a:rPr lang="zh-CN" altLang="en-US" sz="2000" b="0" kern="0" dirty="0" smtClean="0">
                <a:latin typeface="Times New Roman" panose="02020603050405020304" pitchFamily="18" charset="0"/>
                <a:ea typeface="华文仿宋" panose="02010600040101010101" pitchFamily="2" charset="-122"/>
              </a:rPr>
              <a:t>方法</a:t>
            </a:r>
            <a:r>
              <a:rPr lang="en-US" altLang="zh-CN" sz="2000" b="0" kern="0" dirty="0" smtClean="0">
                <a:latin typeface="Times New Roman" panose="02020603050405020304" pitchFamily="18" charset="0"/>
                <a:ea typeface="华文仿宋" panose="02010600040101010101" pitchFamily="2" charset="-122"/>
              </a:rPr>
              <a:t>——</a:t>
            </a:r>
            <a:r>
              <a:rPr lang="zh-CN" altLang="en-US" sz="2000" kern="0" dirty="0" smtClean="0">
                <a:solidFill>
                  <a:srgbClr val="0070C0"/>
                </a:solidFill>
                <a:latin typeface="Times New Roman" panose="02020603050405020304" pitchFamily="18" charset="0"/>
                <a:ea typeface="华文仿宋" panose="02010600040101010101" pitchFamily="2" charset="-122"/>
              </a:rPr>
              <a:t>模拟仿真和</a:t>
            </a:r>
            <a:r>
              <a:rPr lang="zh-CN" altLang="en-US" sz="2000" kern="0" dirty="0">
                <a:solidFill>
                  <a:srgbClr val="0070C0"/>
                </a:solidFill>
                <a:latin typeface="Times New Roman" panose="02020603050405020304" pitchFamily="18" charset="0"/>
                <a:ea typeface="华文仿宋" panose="02010600040101010101" pitchFamily="2" charset="-122"/>
              </a:rPr>
              <a:t>测试</a:t>
            </a:r>
            <a:endParaRPr lang="en-US" altLang="zh-CN" sz="2000" kern="0" dirty="0" smtClean="0">
              <a:solidFill>
                <a:srgbClr val="0070C0"/>
              </a:solidFill>
              <a:latin typeface="Times New Roman" panose="02020603050405020304" pitchFamily="18" charset="0"/>
              <a:ea typeface="华文仿宋" panose="02010600040101010101" pitchFamily="2" charset="-122"/>
            </a:endParaRPr>
          </a:p>
          <a:p>
            <a:pPr algn="just" eaLnBrk="1" hangingPunct="1">
              <a:lnSpc>
                <a:spcPct val="150000"/>
              </a:lnSpc>
              <a:spcBef>
                <a:spcPts val="2000"/>
              </a:spcBef>
              <a:spcAft>
                <a:spcPts val="0"/>
              </a:spcAft>
              <a:buFont typeface="Arial" pitchFamily="34" charset="0"/>
              <a:buChar char="•"/>
              <a:defRPr/>
            </a:pPr>
            <a:r>
              <a:rPr lang="zh-CN" altLang="en-US" sz="1800" dirty="0">
                <a:solidFill>
                  <a:srgbClr val="0070C0"/>
                </a:solidFill>
                <a:latin typeface="Times New Roman" panose="02020603050405020304" pitchFamily="18" charset="0"/>
                <a:ea typeface="华文仿宋" panose="02010600040101010101" pitchFamily="2" charset="-122"/>
              </a:rPr>
              <a:t>功能验证的复杂度随着系统规模的增大呈指数级增长</a:t>
            </a:r>
            <a:endParaRPr lang="en-US" altLang="zh-CN" sz="1800" dirty="0">
              <a:solidFill>
                <a:srgbClr val="0070C0"/>
              </a:solidFill>
              <a:latin typeface="Times New Roman" panose="02020603050405020304" pitchFamily="18" charset="0"/>
              <a:ea typeface="华文仿宋" panose="02010600040101010101" pitchFamily="2" charset="-122"/>
            </a:endParaRPr>
          </a:p>
          <a:p>
            <a:pPr lvl="1" eaLnBrk="1" hangingPunct="1">
              <a:lnSpc>
                <a:spcPct val="150000"/>
              </a:lnSpc>
              <a:spcBef>
                <a:spcPts val="0"/>
              </a:spcBef>
              <a:buFont typeface="Wingdings" panose="05000000000000000000" pitchFamily="2" charset="2"/>
              <a:buChar char="ü"/>
              <a:defRPr/>
            </a:pPr>
            <a:r>
              <a:rPr lang="en-US" altLang="zh-CN" sz="1800" b="0" kern="0" dirty="0" smtClean="0">
                <a:latin typeface="Times New Roman" panose="02020603050405020304" pitchFamily="18" charset="0"/>
                <a:ea typeface="华文仿宋" panose="02010600040101010101" pitchFamily="2" charset="-122"/>
              </a:rPr>
              <a:t>Chameleon</a:t>
            </a:r>
            <a:r>
              <a:rPr lang="zh-CN" altLang="zh-CN" sz="1800" b="0" kern="0" dirty="0" smtClean="0">
                <a:latin typeface="Times New Roman" panose="02020603050405020304" pitchFamily="18" charset="0"/>
                <a:ea typeface="华文仿宋" panose="02010600040101010101" pitchFamily="2" charset="-122"/>
              </a:rPr>
              <a:t>处理器和</a:t>
            </a:r>
            <a:r>
              <a:rPr lang="en-US" altLang="zh-CN" sz="1800" b="0" kern="0" dirty="0" smtClean="0">
                <a:latin typeface="Times New Roman" panose="02020603050405020304" pitchFamily="18" charset="0"/>
                <a:ea typeface="华文仿宋" panose="02010600040101010101" pitchFamily="2" charset="-122"/>
              </a:rPr>
              <a:t>IBM PowerPC</a:t>
            </a:r>
            <a:r>
              <a:rPr lang="zh-CN" altLang="zh-CN" sz="1800" b="0" kern="0" dirty="0" smtClean="0">
                <a:latin typeface="Times New Roman" panose="02020603050405020304" pitchFamily="18" charset="0"/>
                <a:ea typeface="华文仿宋" panose="02010600040101010101" pitchFamily="2" charset="-122"/>
              </a:rPr>
              <a:t>处理器的功能验证占整个设计验证流程资源（包括人力、时间等）的一半左右</a:t>
            </a:r>
            <a:r>
              <a:rPr lang="en-US" altLang="zh-CN" sz="1800" b="0" kern="0" dirty="0" smtClean="0">
                <a:latin typeface="Times New Roman" panose="02020603050405020304" pitchFamily="18" charset="0"/>
                <a:ea typeface="华文仿宋" panose="02010600040101010101" pitchFamily="2" charset="-122"/>
              </a:rPr>
              <a:t>[2,3]</a:t>
            </a:r>
          </a:p>
          <a:p>
            <a:pPr algn="just" eaLnBrk="1" hangingPunct="1">
              <a:lnSpc>
                <a:spcPct val="150000"/>
              </a:lnSpc>
              <a:spcBef>
                <a:spcPts val="1200"/>
              </a:spcBef>
              <a:spcAft>
                <a:spcPts val="0"/>
              </a:spcAft>
              <a:buFont typeface="Arial" pitchFamily="34" charset="0"/>
              <a:buChar char="•"/>
              <a:defRPr/>
            </a:pPr>
            <a:r>
              <a:rPr lang="zh-CN" altLang="zh-CN" sz="1800" dirty="0">
                <a:solidFill>
                  <a:srgbClr val="0070C0"/>
                </a:solidFill>
                <a:latin typeface="Times New Roman" panose="02020603050405020304" pitchFamily="18" charset="0"/>
                <a:ea typeface="华文仿宋" panose="02010600040101010101" pitchFamily="2" charset="-122"/>
              </a:rPr>
              <a:t>无法保证系统设计是否完全正确</a:t>
            </a:r>
            <a:endParaRPr lang="en-US" altLang="zh-CN" sz="1800" dirty="0">
              <a:solidFill>
                <a:srgbClr val="0070C0"/>
              </a:solidFill>
              <a:latin typeface="Times New Roman" panose="02020603050405020304" pitchFamily="18" charset="0"/>
              <a:ea typeface="华文仿宋" panose="02010600040101010101" pitchFamily="2" charset="-122"/>
            </a:endParaRPr>
          </a:p>
          <a:p>
            <a:pPr lvl="1" eaLnBrk="1" hangingPunct="1">
              <a:lnSpc>
                <a:spcPct val="150000"/>
              </a:lnSpc>
              <a:spcBef>
                <a:spcPts val="0"/>
              </a:spcBef>
              <a:buFont typeface="Wingdings" panose="05000000000000000000" pitchFamily="2" charset="2"/>
              <a:buChar char="ü"/>
              <a:defRPr/>
            </a:pPr>
            <a:r>
              <a:rPr lang="zh-CN" altLang="en-US" sz="1800" b="0" kern="0" dirty="0">
                <a:latin typeface="Times New Roman" panose="02020603050405020304" pitchFamily="18" charset="0"/>
                <a:ea typeface="华文仿宋" panose="02010600040101010101" pitchFamily="2" charset="-122"/>
              </a:rPr>
              <a:t>龙芯</a:t>
            </a:r>
            <a:r>
              <a:rPr lang="en-US" altLang="zh-CN" sz="1800" b="0" kern="0" dirty="0">
                <a:latin typeface="Times New Roman" panose="02020603050405020304" pitchFamily="18" charset="0"/>
                <a:ea typeface="华文仿宋" panose="02010600040101010101" pitchFamily="2" charset="-122"/>
              </a:rPr>
              <a:t>2</a:t>
            </a:r>
            <a:r>
              <a:rPr lang="zh-CN" altLang="en-US" sz="1800" b="0" kern="0" dirty="0">
                <a:latin typeface="Times New Roman" panose="02020603050405020304" pitchFamily="18" charset="0"/>
                <a:ea typeface="华文仿宋" panose="02010600040101010101" pitchFamily="2" charset="-122"/>
              </a:rPr>
              <a:t>号验证使用的</a:t>
            </a:r>
            <a:r>
              <a:rPr lang="en-US" altLang="zh-CN" sz="1800" b="0" kern="0" dirty="0">
                <a:latin typeface="Times New Roman" panose="02020603050405020304" pitchFamily="18" charset="0"/>
                <a:ea typeface="华文仿宋" panose="02010600040101010101" pitchFamily="2" charset="-122"/>
              </a:rPr>
              <a:t>CRPG</a:t>
            </a:r>
            <a:r>
              <a:rPr lang="zh-CN" altLang="en-US" sz="1800" b="0" kern="0" dirty="0">
                <a:latin typeface="Times New Roman" panose="02020603050405020304" pitchFamily="18" charset="0"/>
                <a:ea typeface="华文仿宋" panose="02010600040101010101" pitchFamily="2" charset="-122"/>
              </a:rPr>
              <a:t>测试程序运行</a:t>
            </a:r>
            <a:r>
              <a:rPr lang="en-US" altLang="zh-CN" sz="1800" b="0" kern="0" dirty="0">
                <a:latin typeface="Times New Roman" panose="02020603050405020304" pitchFamily="18" charset="0"/>
                <a:ea typeface="华文仿宋" panose="02010600040101010101" pitchFamily="2" charset="-122"/>
              </a:rPr>
              <a:t>8</a:t>
            </a:r>
            <a:r>
              <a:rPr lang="zh-CN" altLang="en-US" sz="1800" b="0" kern="0" dirty="0">
                <a:latin typeface="Times New Roman" panose="02020603050405020304" pitchFamily="18" charset="0"/>
                <a:ea typeface="华文仿宋" panose="02010600040101010101" pitchFamily="2" charset="-122"/>
              </a:rPr>
              <a:t>周可以使行代码覆盖率达到近</a:t>
            </a:r>
            <a:r>
              <a:rPr lang="en-US" altLang="zh-CN" sz="1800" b="0" kern="0" dirty="0">
                <a:latin typeface="Times New Roman" panose="02020603050405020304" pitchFamily="18" charset="0"/>
                <a:ea typeface="华文仿宋" panose="02010600040101010101" pitchFamily="2" charset="-122"/>
              </a:rPr>
              <a:t>70%</a:t>
            </a:r>
          </a:p>
        </p:txBody>
      </p:sp>
      <p:sp>
        <p:nvSpPr>
          <p:cNvPr id="3" name="页脚占位符 2"/>
          <p:cNvSpPr>
            <a:spLocks noGrp="1"/>
          </p:cNvSpPr>
          <p:nvPr>
            <p:ph type="ftr" sz="quarter" idx="12"/>
          </p:nvPr>
        </p:nvSpPr>
        <p:spPr>
          <a:xfrm>
            <a:off x="3945632" y="6356350"/>
            <a:ext cx="3578696"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2587949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课题背景和意义</a:t>
            </a:r>
            <a:endParaRPr lang="zh-CN" altLang="en-US" dirty="0"/>
          </a:p>
        </p:txBody>
      </p:sp>
      <p:pic>
        <p:nvPicPr>
          <p:cNvPr id="6" name="内容占位符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6" y="2349639"/>
            <a:ext cx="1800200" cy="1247834"/>
          </a:xfrm>
        </p:spPr>
      </p:pic>
      <p:sp>
        <p:nvSpPr>
          <p:cNvPr id="4" name="灯片编号占位符 3"/>
          <p:cNvSpPr>
            <a:spLocks noGrp="1"/>
          </p:cNvSpPr>
          <p:nvPr>
            <p:ph type="sldNum" sz="quarter" idx="11"/>
          </p:nvPr>
        </p:nvSpPr>
        <p:spPr/>
        <p:txBody>
          <a:bodyPr/>
          <a:lstStyle/>
          <a:p>
            <a:fld id="{0C913308-F349-4B6D-A68A-DD1791B4A57B}" type="slidenum">
              <a:rPr lang="zh-CN" altLang="en-US" smtClean="0"/>
              <a:pPr/>
              <a:t>4</a:t>
            </a:fld>
            <a:endParaRPr lang="zh-CN" altLang="en-US" dirty="0"/>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2503481"/>
            <a:ext cx="1800200" cy="108012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2059" y="2040844"/>
            <a:ext cx="2340261" cy="1820204"/>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78278" y="2276872"/>
            <a:ext cx="916373" cy="1338922"/>
          </a:xfrm>
          <a:prstGeom prst="rect">
            <a:avLst/>
          </a:prstGeom>
        </p:spPr>
      </p:pic>
      <p:sp>
        <p:nvSpPr>
          <p:cNvPr id="10" name="文本框 9"/>
          <p:cNvSpPr txBox="1"/>
          <p:nvPr/>
        </p:nvSpPr>
        <p:spPr>
          <a:xfrm>
            <a:off x="611560" y="1552074"/>
            <a:ext cx="8280920" cy="507831"/>
          </a:xfrm>
          <a:prstGeom prst="rect">
            <a:avLst/>
          </a:prstGeom>
          <a:noFill/>
        </p:spPr>
        <p:txBody>
          <a:bodyPr wrap="square" rtlCol="0">
            <a:spAutoFit/>
          </a:bodyPr>
          <a:lstStyle/>
          <a:p>
            <a:pPr>
              <a:lnSpc>
                <a:spcPct val="150000"/>
              </a:lnSpc>
            </a:pPr>
            <a:r>
              <a:rPr lang="zh-CN" altLang="en-US" dirty="0" smtClean="0">
                <a:latin typeface="华文仿宋" panose="02010600040101010101" pitchFamily="2" charset="-122"/>
                <a:ea typeface="华文仿宋" panose="02010600040101010101" pitchFamily="2" charset="-122"/>
              </a:rPr>
              <a:t>在医疗、国防、航空、航天等</a:t>
            </a:r>
            <a:r>
              <a:rPr lang="zh-CN" altLang="en-US" b="1" dirty="0" smtClean="0">
                <a:solidFill>
                  <a:srgbClr val="0070C0"/>
                </a:solidFill>
                <a:latin typeface="华文仿宋" panose="02010600040101010101" pitchFamily="2" charset="-122"/>
                <a:ea typeface="华文仿宋" panose="02010600040101010101" pitchFamily="2" charset="-122"/>
              </a:rPr>
              <a:t>安全关键领域</a:t>
            </a:r>
            <a:r>
              <a:rPr lang="zh-CN" altLang="en-US" dirty="0" smtClean="0">
                <a:latin typeface="华文仿宋" panose="02010600040101010101" pitchFamily="2" charset="-122"/>
                <a:ea typeface="华文仿宋" panose="02010600040101010101" pitchFamily="2" charset="-122"/>
              </a:rPr>
              <a:t>，</a:t>
            </a:r>
            <a:r>
              <a:rPr lang="zh-CN" altLang="zh-CN" dirty="0">
                <a:latin typeface="华文仿宋" panose="02010600040101010101" pitchFamily="2" charset="-122"/>
                <a:ea typeface="华文仿宋" panose="02010600040101010101" pitchFamily="2" charset="-122"/>
              </a:rPr>
              <a:t>软硬件设计</a:t>
            </a:r>
            <a:r>
              <a:rPr lang="zh-CN" altLang="zh-CN" dirty="0" smtClean="0">
                <a:latin typeface="华文仿宋" panose="02010600040101010101" pitchFamily="2" charset="-122"/>
                <a:ea typeface="华文仿宋" panose="02010600040101010101" pitchFamily="2" charset="-122"/>
              </a:rPr>
              <a:t>错误</a:t>
            </a:r>
            <a:r>
              <a:rPr lang="zh-CN" altLang="en-US" dirty="0" smtClean="0">
                <a:latin typeface="华文仿宋" panose="02010600040101010101" pitchFamily="2" charset="-122"/>
                <a:ea typeface="华文仿宋" panose="02010600040101010101" pitchFamily="2" charset="-122"/>
              </a:rPr>
              <a:t>将</a:t>
            </a:r>
            <a:r>
              <a:rPr lang="zh-CN" altLang="zh-CN" dirty="0" smtClean="0">
                <a:latin typeface="华文仿宋" panose="02010600040101010101" pitchFamily="2" charset="-122"/>
                <a:ea typeface="华文仿宋" panose="02010600040101010101" pitchFamily="2" charset="-122"/>
              </a:rPr>
              <a:t>造成</a:t>
            </a:r>
            <a:r>
              <a:rPr lang="zh-CN" altLang="zh-CN" dirty="0">
                <a:latin typeface="华文仿宋" panose="02010600040101010101" pitchFamily="2" charset="-122"/>
                <a:ea typeface="华文仿宋" panose="02010600040101010101" pitchFamily="2" charset="-122"/>
              </a:rPr>
              <a:t>更大的</a:t>
            </a:r>
            <a:r>
              <a:rPr lang="zh-CN" altLang="zh-CN" dirty="0" smtClean="0">
                <a:latin typeface="华文仿宋" panose="02010600040101010101" pitchFamily="2" charset="-122"/>
                <a:ea typeface="华文仿宋" panose="02010600040101010101" pitchFamily="2" charset="-122"/>
              </a:rPr>
              <a:t>危害</a:t>
            </a:r>
            <a:r>
              <a:rPr lang="zh-CN" altLang="en-US" dirty="0" smtClean="0">
                <a:latin typeface="华文仿宋" panose="02010600040101010101" pitchFamily="2" charset="-122"/>
                <a:ea typeface="华文仿宋" panose="02010600040101010101" pitchFamily="2" charset="-122"/>
              </a:rPr>
              <a:t>。</a:t>
            </a:r>
            <a:endParaRPr lang="en-US" altLang="zh-CN" dirty="0" smtClean="0">
              <a:latin typeface="华文仿宋" panose="02010600040101010101" pitchFamily="2" charset="-122"/>
              <a:ea typeface="华文仿宋" panose="02010600040101010101" pitchFamily="2" charset="-122"/>
            </a:endParaRPr>
          </a:p>
        </p:txBody>
      </p:sp>
      <p:sp>
        <p:nvSpPr>
          <p:cNvPr id="11" name="内容占位符 2"/>
          <p:cNvSpPr txBox="1">
            <a:spLocks/>
          </p:cNvSpPr>
          <p:nvPr/>
        </p:nvSpPr>
        <p:spPr>
          <a:xfrm>
            <a:off x="1475656" y="4480013"/>
            <a:ext cx="5477780" cy="760473"/>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Font typeface="Arial" pitchFamily="34" charset="0"/>
              <a:buChar char="•"/>
              <a:defRPr sz="1800" kern="1200">
                <a:solidFill>
                  <a:schemeClr val="tx1"/>
                </a:solidFill>
                <a:latin typeface="+mn-lt"/>
                <a:ea typeface="+mn-ea"/>
                <a:cs typeface="+mn-cs"/>
              </a:defRPr>
            </a:lvl1pPr>
            <a:lvl2pPr marL="576000" indent="-285750" algn="l" defTabSz="914400" rtl="0" eaLnBrk="1" latinLnBrk="0" hangingPunct="1">
              <a:lnSpc>
                <a:spcPct val="100000"/>
              </a:lnSpc>
              <a:spcBef>
                <a:spcPts val="600"/>
              </a:spcBef>
              <a:spcAft>
                <a:spcPts val="600"/>
              </a:spcAft>
              <a:buFont typeface="Arial" pitchFamily="34" charset="0"/>
              <a:buChar char="–"/>
              <a:defRPr sz="1600" kern="1200">
                <a:solidFill>
                  <a:schemeClr val="tx1"/>
                </a:solidFill>
                <a:latin typeface="宋体" pitchFamily="2" charset="-122"/>
                <a:ea typeface="宋体" pitchFamily="2" charset="-122"/>
                <a:cs typeface="+mn-cs"/>
              </a:defRPr>
            </a:lvl2pPr>
            <a:lvl3pPr marL="1008000" indent="-228600" algn="l" defTabSz="914400" rtl="0" eaLnBrk="1" latinLnBrk="0" hangingPunct="1">
              <a:lnSpc>
                <a:spcPct val="100000"/>
              </a:lnSpc>
              <a:spcBef>
                <a:spcPts val="600"/>
              </a:spcBef>
              <a:spcAft>
                <a:spcPts val="600"/>
              </a:spcAft>
              <a:buFont typeface="Arial" pitchFamily="34" charset="0"/>
              <a:buChar char="•"/>
              <a:defRPr sz="1400" kern="1200">
                <a:solidFill>
                  <a:schemeClr val="tx1"/>
                </a:solidFill>
                <a:latin typeface="宋体" pitchFamily="2" charset="-122"/>
                <a:ea typeface="宋体" pitchFamily="2" charset="-122"/>
                <a:cs typeface="+mn-cs"/>
              </a:defRPr>
            </a:lvl3pPr>
            <a:lvl4pPr marL="1296000" indent="-228600" algn="l" defTabSz="914400" rtl="0" eaLnBrk="1" latinLnBrk="0" hangingPunct="1">
              <a:lnSpc>
                <a:spcPct val="100000"/>
              </a:lnSpc>
              <a:spcBef>
                <a:spcPts val="600"/>
              </a:spcBef>
              <a:spcAft>
                <a:spcPts val="600"/>
              </a:spcAft>
              <a:buFont typeface="Arial" pitchFamily="34" charset="0"/>
              <a:buChar char="–"/>
              <a:defRPr sz="1200" kern="1200">
                <a:solidFill>
                  <a:schemeClr val="tx1"/>
                </a:solidFill>
                <a:latin typeface="宋体" pitchFamily="2" charset="-122"/>
                <a:ea typeface="宋体" pitchFamily="2" charset="-122"/>
                <a:cs typeface="+mn-cs"/>
              </a:defRPr>
            </a:lvl4pPr>
            <a:lvl5pPr marL="1548000" indent="-228600" algn="l" defTabSz="914400" rtl="0" eaLnBrk="1" latinLnBrk="0" hangingPunct="1">
              <a:lnSpc>
                <a:spcPct val="100000"/>
              </a:lnSpc>
              <a:spcBef>
                <a:spcPts val="600"/>
              </a:spcBef>
              <a:spcAft>
                <a:spcPts val="600"/>
              </a:spcAft>
              <a:buFont typeface="Arial" pitchFamily="34" charset="0"/>
              <a:buChar char="»"/>
              <a:defRPr sz="10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zh-CN" altLang="en-US" dirty="0" smtClean="0">
                <a:latin typeface="幼圆" panose="02010509060101010101" pitchFamily="49" charset="-122"/>
                <a:ea typeface="幼圆" panose="02010509060101010101" pitchFamily="49" charset="-122"/>
              </a:rPr>
              <a:t>     </a:t>
            </a:r>
            <a:r>
              <a:rPr lang="zh-CN" altLang="en-US" sz="2400" dirty="0" smtClean="0">
                <a:latin typeface="华文仿宋" panose="02010600040101010101" pitchFamily="2" charset="-122"/>
                <a:ea typeface="华文仿宋" panose="02010600040101010101" pitchFamily="2" charset="-122"/>
              </a:rPr>
              <a:t>如何</a:t>
            </a:r>
            <a:r>
              <a:rPr lang="zh-CN" altLang="en-US" sz="2400" b="1" dirty="0" smtClean="0">
                <a:solidFill>
                  <a:srgbClr val="0070C0"/>
                </a:solidFill>
                <a:latin typeface="华文仿宋" panose="02010600040101010101" pitchFamily="2" charset="-122"/>
                <a:ea typeface="华文仿宋" panose="02010600040101010101" pitchFamily="2" charset="-122"/>
              </a:rPr>
              <a:t>保证</a:t>
            </a:r>
            <a:r>
              <a:rPr lang="en-US" altLang="zh-CN" sz="2400" b="1" dirty="0" smtClean="0">
                <a:solidFill>
                  <a:srgbClr val="0070C0"/>
                </a:solidFill>
                <a:latin typeface="华文仿宋" panose="02010600040101010101" pitchFamily="2" charset="-122"/>
                <a:ea typeface="华文仿宋" panose="02010600040101010101" pitchFamily="2" charset="-122"/>
              </a:rPr>
              <a:t>CPU</a:t>
            </a:r>
            <a:r>
              <a:rPr lang="zh-CN" altLang="en-US" sz="2400" b="1" dirty="0" smtClean="0">
                <a:solidFill>
                  <a:srgbClr val="0070C0"/>
                </a:solidFill>
                <a:latin typeface="华文仿宋" panose="02010600040101010101" pitchFamily="2" charset="-122"/>
                <a:ea typeface="华文仿宋" panose="02010600040101010101" pitchFamily="2" charset="-122"/>
              </a:rPr>
              <a:t>流水线设计</a:t>
            </a:r>
            <a:r>
              <a:rPr lang="zh-CN" altLang="en-US" sz="2400" b="1" dirty="0" smtClean="0">
                <a:solidFill>
                  <a:srgbClr val="0070C0"/>
                </a:solidFill>
                <a:latin typeface="华文仿宋" panose="02010600040101010101" pitchFamily="2" charset="-122"/>
                <a:ea typeface="华文仿宋" panose="02010600040101010101" pitchFamily="2" charset="-122"/>
              </a:rPr>
              <a:t>的正确性</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pPr marL="0" indent="0">
              <a:buFont typeface="Arial" pitchFamily="34" charset="0"/>
              <a:buNone/>
            </a:pPr>
            <a:endParaRPr lang="zh-CN" altLang="en-US"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578143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CPU</a:t>
            </a:r>
            <a:r>
              <a:rPr lang="zh-CN" altLang="en-US" dirty="0"/>
              <a:t>流水线结构建模、形式验证</a:t>
            </a:r>
            <a:r>
              <a:rPr lang="zh-CN" altLang="en-US" dirty="0" smtClean="0"/>
              <a:t>及代码生成</a:t>
            </a:r>
            <a:r>
              <a:rPr lang="zh-CN" altLang="en-US" dirty="0"/>
              <a:t>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5</a:t>
            </a:fld>
            <a:endParaRPr lang="zh-CN" altLang="en-US"/>
          </a:p>
        </p:txBody>
      </p:sp>
      <p:sp>
        <p:nvSpPr>
          <p:cNvPr id="5" name="页脚占位符 4"/>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9" name="内容占位符 2"/>
          <p:cNvSpPr txBox="1">
            <a:spLocks/>
          </p:cNvSpPr>
          <p:nvPr/>
        </p:nvSpPr>
        <p:spPr>
          <a:xfrm>
            <a:off x="2949872" y="1916832"/>
            <a:ext cx="5119688" cy="3254375"/>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Font typeface="Arial" pitchFamily="34" charset="0"/>
              <a:buChar char="•"/>
              <a:defRPr sz="1800" kern="1200">
                <a:solidFill>
                  <a:schemeClr val="tx1"/>
                </a:solidFill>
                <a:latin typeface="+mn-lt"/>
                <a:ea typeface="+mn-ea"/>
                <a:cs typeface="+mn-cs"/>
              </a:defRPr>
            </a:lvl1pPr>
            <a:lvl2pPr marL="576000" indent="-285750" algn="l" defTabSz="914400" rtl="0" eaLnBrk="1" latinLnBrk="0" hangingPunct="1">
              <a:lnSpc>
                <a:spcPct val="100000"/>
              </a:lnSpc>
              <a:spcBef>
                <a:spcPts val="600"/>
              </a:spcBef>
              <a:spcAft>
                <a:spcPts val="600"/>
              </a:spcAft>
              <a:buFont typeface="Arial" pitchFamily="34" charset="0"/>
              <a:buChar char="–"/>
              <a:defRPr sz="1600" kern="1200">
                <a:solidFill>
                  <a:schemeClr val="tx1"/>
                </a:solidFill>
                <a:latin typeface="宋体" pitchFamily="2" charset="-122"/>
                <a:ea typeface="宋体" pitchFamily="2" charset="-122"/>
                <a:cs typeface="+mn-cs"/>
              </a:defRPr>
            </a:lvl2pPr>
            <a:lvl3pPr marL="1008000" indent="-228600" algn="l" defTabSz="914400" rtl="0" eaLnBrk="1" latinLnBrk="0" hangingPunct="1">
              <a:lnSpc>
                <a:spcPct val="100000"/>
              </a:lnSpc>
              <a:spcBef>
                <a:spcPts val="600"/>
              </a:spcBef>
              <a:spcAft>
                <a:spcPts val="600"/>
              </a:spcAft>
              <a:buFont typeface="Arial" pitchFamily="34" charset="0"/>
              <a:buChar char="•"/>
              <a:defRPr sz="1400" kern="1200">
                <a:solidFill>
                  <a:schemeClr val="tx1"/>
                </a:solidFill>
                <a:latin typeface="宋体" pitchFamily="2" charset="-122"/>
                <a:ea typeface="宋体" pitchFamily="2" charset="-122"/>
                <a:cs typeface="+mn-cs"/>
              </a:defRPr>
            </a:lvl3pPr>
            <a:lvl4pPr marL="1296000" indent="-228600" algn="l" defTabSz="914400" rtl="0" eaLnBrk="1" latinLnBrk="0" hangingPunct="1">
              <a:lnSpc>
                <a:spcPct val="100000"/>
              </a:lnSpc>
              <a:spcBef>
                <a:spcPts val="600"/>
              </a:spcBef>
              <a:spcAft>
                <a:spcPts val="600"/>
              </a:spcAft>
              <a:buFont typeface="Arial" pitchFamily="34" charset="0"/>
              <a:buChar char="–"/>
              <a:defRPr sz="1200" kern="1200">
                <a:solidFill>
                  <a:schemeClr val="tx1"/>
                </a:solidFill>
                <a:latin typeface="宋体" pitchFamily="2" charset="-122"/>
                <a:ea typeface="宋体" pitchFamily="2" charset="-122"/>
                <a:cs typeface="+mn-cs"/>
              </a:defRPr>
            </a:lvl4pPr>
            <a:lvl5pPr marL="1548000" indent="-228600" algn="l" defTabSz="914400" rtl="0" eaLnBrk="1" latinLnBrk="0" hangingPunct="1">
              <a:lnSpc>
                <a:spcPct val="100000"/>
              </a:lnSpc>
              <a:spcBef>
                <a:spcPts val="600"/>
              </a:spcBef>
              <a:spcAft>
                <a:spcPts val="600"/>
              </a:spcAft>
              <a:buFont typeface="Arial" pitchFamily="34" charset="0"/>
              <a:buChar char="»"/>
              <a:defRPr sz="10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课题背景和意义</a:t>
            </a:r>
          </a:p>
          <a:p>
            <a:pPr marL="514350" indent="-514350">
              <a:buFont typeface="华文中宋" panose="02010600040101010101" pitchFamily="2" charset="-122"/>
              <a:buAutoNum type="arabicPeriod"/>
            </a:pPr>
            <a:r>
              <a:rPr lang="zh-CN" altLang="en-US" sz="2600" b="1" dirty="0" smtClean="0">
                <a:solidFill>
                  <a:srgbClr val="0070C0"/>
                </a:solidFill>
                <a:latin typeface="STFangsong" charset="-122"/>
                <a:ea typeface="STFangsong" charset="-122"/>
                <a:cs typeface="STFangsong" charset="-122"/>
              </a:rPr>
              <a:t>国内外研究现状</a:t>
            </a:r>
            <a:endParaRPr lang="en-US" altLang="zh-CN" sz="2600" b="1" dirty="0" smtClean="0">
              <a:solidFill>
                <a:srgbClr val="0070C0"/>
              </a:solidFill>
              <a:latin typeface="STFangsong" charset="-122"/>
              <a:ea typeface="STFangsong" charset="-122"/>
              <a:cs typeface="STFangsong" charset="-122"/>
            </a:endParaRP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研究目标与内容</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系统设计与实验</a:t>
            </a:r>
          </a:p>
          <a:p>
            <a:pPr marL="514350" indent="-514350">
              <a:buFont typeface="华文中宋" panose="02010600040101010101" pitchFamily="2" charset="-122"/>
              <a:buAutoNum type="arabicPeriod"/>
            </a:pPr>
            <a:r>
              <a:rPr lang="zh-CN" altLang="en-US" sz="2600" dirty="0" smtClean="0">
                <a:latin typeface="STFangsong" charset="-122"/>
                <a:ea typeface="STFangsong" charset="-122"/>
                <a:cs typeface="STFangsong" charset="-122"/>
              </a:rPr>
              <a:t>课题总结与展望</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0" indent="0">
              <a:buNone/>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318261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normAutofit/>
          </a:bodyPr>
          <a:lstStyle/>
          <a:p>
            <a:pPr algn="l" eaLnBrk="1" hangingPunct="1"/>
            <a:r>
              <a:rPr lang="zh-CN" altLang="en-US" dirty="0" smtClean="0"/>
              <a:t>国内外研究现状 </a:t>
            </a:r>
            <a:r>
              <a:rPr lang="en-US" altLang="zh-CN" dirty="0" smtClean="0"/>
              <a:t>—— </a:t>
            </a:r>
            <a:r>
              <a:rPr lang="zh-CN" altLang="en-US" sz="2000" dirty="0" smtClean="0"/>
              <a:t>流水线</a:t>
            </a:r>
            <a:r>
              <a:rPr lang="zh-CN" altLang="en-US" sz="2000" dirty="0"/>
              <a:t>冲突解决方案总结</a:t>
            </a:r>
          </a:p>
        </p:txBody>
      </p:sp>
      <p:sp>
        <p:nvSpPr>
          <p:cNvPr id="3" name="内容占位符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altLang="zh-CN" b="1" dirty="0" smtClean="0">
                <a:solidFill>
                  <a:srgbClr val="0070C0"/>
                </a:solidFill>
                <a:latin typeface="华文仿宋" panose="02010600040101010101" pitchFamily="2" charset="-122"/>
                <a:ea typeface="华文仿宋" panose="02010600040101010101" pitchFamily="2" charset="-122"/>
              </a:rPr>
              <a:t>1. </a:t>
            </a:r>
            <a:r>
              <a:rPr lang="zh-CN" altLang="en-US" b="1" dirty="0" smtClean="0">
                <a:solidFill>
                  <a:srgbClr val="0070C0"/>
                </a:solidFill>
                <a:latin typeface="华文仿宋" panose="02010600040101010101" pitchFamily="2" charset="-122"/>
                <a:ea typeface="华文仿宋" panose="02010600040101010101" pitchFamily="2" charset="-122"/>
              </a:rPr>
              <a:t>资源冲突</a:t>
            </a:r>
            <a:endParaRPr lang="en-US" altLang="zh-CN" b="1" dirty="0" smtClean="0">
              <a:solidFill>
                <a:srgbClr val="0070C0"/>
              </a:solidFill>
              <a:latin typeface="华文仿宋" panose="02010600040101010101" pitchFamily="2" charset="-122"/>
              <a:ea typeface="华文仿宋" panose="02010600040101010101" pitchFamily="2" charset="-122"/>
            </a:endParaRPr>
          </a:p>
          <a:p>
            <a:pPr marL="0" indent="0" eaLnBrk="1" fontAlgn="auto" hangingPunct="1">
              <a:lnSpc>
                <a:spcPct val="160000"/>
              </a:lnSpc>
              <a:spcAft>
                <a:spcPts val="0"/>
              </a:spcAft>
              <a:buFont typeface="Arial" panose="020B0604020202020204" pitchFamily="34" charset="0"/>
              <a:buNone/>
              <a:defRPr/>
            </a:pPr>
            <a:r>
              <a:rPr lang="zh-CN" altLang="en-US" sz="1600" dirty="0">
                <a:solidFill>
                  <a:schemeClr val="tx1">
                    <a:lumMod val="50000"/>
                    <a:lumOff val="50000"/>
                  </a:schemeClr>
                </a:solidFill>
                <a:latin typeface="华文仿宋" panose="02010600040101010101" pitchFamily="2" charset="-122"/>
                <a:ea typeface="华文仿宋" panose="02010600040101010101" pitchFamily="2" charset="-122"/>
              </a:rPr>
              <a:t>两个流水段的指令需要同一个资源时发生</a:t>
            </a:r>
            <a:r>
              <a:rPr lang="zh-CN" altLang="en-US" sz="1600" dirty="0" smtClean="0">
                <a:solidFill>
                  <a:schemeClr val="tx1">
                    <a:lumMod val="50000"/>
                    <a:lumOff val="50000"/>
                  </a:schemeClr>
                </a:solidFill>
                <a:latin typeface="华文仿宋" panose="02010600040101010101" pitchFamily="2" charset="-122"/>
                <a:ea typeface="华文仿宋" panose="02010600040101010101" pitchFamily="2" charset="-122"/>
              </a:rPr>
              <a:t>争用</a:t>
            </a:r>
            <a:endParaRPr lang="zh-CN" altLang="en-US" sz="1600" dirty="0">
              <a:solidFill>
                <a:schemeClr val="tx1">
                  <a:lumMod val="50000"/>
                  <a:lumOff val="50000"/>
                </a:schemeClr>
              </a:solidFill>
              <a:latin typeface="华文仿宋" panose="02010600040101010101" pitchFamily="2" charset="-122"/>
              <a:ea typeface="华文仿宋" panose="02010600040101010101" pitchFamily="2" charset="-122"/>
            </a:endParaRPr>
          </a:p>
          <a:p>
            <a:pPr eaLnBrk="1" fontAlgn="auto" hangingPunct="1">
              <a:lnSpc>
                <a:spcPct val="160000"/>
              </a:lnSpc>
              <a:spcBef>
                <a:spcPts val="0"/>
              </a:spcBef>
              <a:spcAft>
                <a:spcPts val="0"/>
              </a:spcAft>
              <a:defRPr/>
            </a:pPr>
            <a:r>
              <a:rPr lang="zh-CN" altLang="en-US" sz="1600" dirty="0" smtClean="0">
                <a:latin typeface="华文仿宋" panose="02010600040101010101" pitchFamily="2" charset="-122"/>
                <a:ea typeface="华文仿宋" panose="02010600040101010101" pitchFamily="2" charset="-122"/>
              </a:rPr>
              <a:t>复制资源、提高资源吞吐能力</a:t>
            </a:r>
            <a:r>
              <a:rPr lang="zh-CN" altLang="en-US" sz="1600" dirty="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停顿</a:t>
            </a:r>
            <a:endParaRPr lang="en-US" altLang="zh-CN" sz="1600" dirty="0" smtClean="0">
              <a:latin typeface="华文仿宋" panose="02010600040101010101" pitchFamily="2" charset="-122"/>
              <a:ea typeface="华文仿宋" panose="02010600040101010101" pitchFamily="2" charset="-122"/>
            </a:endParaRPr>
          </a:p>
          <a:p>
            <a:pPr marL="0" indent="0">
              <a:spcBef>
                <a:spcPts val="2400"/>
              </a:spcBef>
              <a:spcAft>
                <a:spcPts val="0"/>
              </a:spcAft>
              <a:buNone/>
              <a:defRPr/>
            </a:pPr>
            <a:r>
              <a:rPr lang="en-US" altLang="zh-CN" b="1" dirty="0">
                <a:solidFill>
                  <a:srgbClr val="0070C0"/>
                </a:solidFill>
                <a:latin typeface="华文仿宋" panose="02010600040101010101" pitchFamily="2" charset="-122"/>
                <a:ea typeface="华文仿宋" panose="02010600040101010101" pitchFamily="2" charset="-122"/>
              </a:rPr>
              <a:t>2</a:t>
            </a:r>
            <a:r>
              <a:rPr lang="en-US" altLang="zh-CN" b="1" dirty="0" smtClean="0">
                <a:solidFill>
                  <a:srgbClr val="0070C0"/>
                </a:solidFill>
                <a:latin typeface="华文仿宋" panose="02010600040101010101" pitchFamily="2" charset="-122"/>
                <a:ea typeface="华文仿宋" panose="02010600040101010101" pitchFamily="2" charset="-122"/>
              </a:rPr>
              <a:t>. </a:t>
            </a:r>
            <a:r>
              <a:rPr lang="zh-CN" altLang="en-US" b="1" dirty="0" smtClean="0">
                <a:solidFill>
                  <a:srgbClr val="0070C0"/>
                </a:solidFill>
                <a:latin typeface="华文仿宋" panose="02010600040101010101" pitchFamily="2" charset="-122"/>
                <a:ea typeface="华文仿宋" panose="02010600040101010101" pitchFamily="2" charset="-122"/>
              </a:rPr>
              <a:t>数据</a:t>
            </a:r>
            <a:r>
              <a:rPr lang="zh-CN" altLang="en-US" b="1" dirty="0">
                <a:solidFill>
                  <a:srgbClr val="0070C0"/>
                </a:solidFill>
                <a:latin typeface="华文仿宋" panose="02010600040101010101" pitchFamily="2" charset="-122"/>
                <a:ea typeface="华文仿宋" panose="02010600040101010101" pitchFamily="2" charset="-122"/>
              </a:rPr>
              <a:t>冲突</a:t>
            </a:r>
            <a:endParaRPr lang="en-US" altLang="zh-CN" b="1" dirty="0">
              <a:solidFill>
                <a:srgbClr val="0070C0"/>
              </a:solidFill>
              <a:latin typeface="华文仿宋" panose="02010600040101010101" pitchFamily="2" charset="-122"/>
              <a:ea typeface="华文仿宋" panose="02010600040101010101" pitchFamily="2" charset="-122"/>
            </a:endParaRPr>
          </a:p>
          <a:p>
            <a:pPr>
              <a:lnSpc>
                <a:spcPct val="160000"/>
              </a:lnSpc>
              <a:spcAft>
                <a:spcPts val="0"/>
              </a:spcAft>
              <a:defRPr/>
            </a:pPr>
            <a:r>
              <a:rPr lang="zh-CN" altLang="en-US" sz="1600" dirty="0" smtClean="0">
                <a:latin typeface="华文仿宋" panose="02010600040101010101" pitchFamily="2" charset="-122"/>
                <a:ea typeface="华文仿宋" panose="02010600040101010101" pitchFamily="2" charset="-122"/>
              </a:rPr>
              <a:t>写</a:t>
            </a:r>
            <a:r>
              <a:rPr lang="zh-CN" altLang="en-US" sz="1600" dirty="0">
                <a:latin typeface="华文仿宋" panose="02010600040101010101" pitchFamily="2" charset="-122"/>
                <a:ea typeface="华文仿宋" panose="02010600040101010101" pitchFamily="2" charset="-122"/>
              </a:rPr>
              <a:t>后</a:t>
            </a:r>
            <a:r>
              <a:rPr lang="zh-CN" altLang="en-US" sz="1600" dirty="0" smtClean="0">
                <a:latin typeface="华文仿宋" panose="02010600040101010101" pitchFamily="2" charset="-122"/>
                <a:ea typeface="华文仿宋" panose="02010600040101010101" pitchFamily="2" charset="-122"/>
              </a:rPr>
              <a:t>写</a:t>
            </a:r>
            <a:r>
              <a:rPr lang="en-US" altLang="zh-CN" sz="1600" dirty="0">
                <a:latin typeface="华文仿宋" panose="02010600040101010101" pitchFamily="2" charset="-122"/>
                <a:ea typeface="华文仿宋" panose="02010600040101010101" pitchFamily="2" charset="-122"/>
              </a:rPr>
              <a:t>/ </a:t>
            </a:r>
            <a:r>
              <a:rPr lang="zh-CN" altLang="en-US" sz="1600" dirty="0" smtClean="0">
                <a:latin typeface="华文仿宋" panose="02010600040101010101" pitchFamily="2" charset="-122"/>
                <a:ea typeface="华文仿宋" panose="02010600040101010101" pitchFamily="2" charset="-122"/>
              </a:rPr>
              <a:t>读后写：保证</a:t>
            </a:r>
            <a:r>
              <a:rPr lang="zh-CN" altLang="en-US" sz="1600" dirty="0">
                <a:latin typeface="华文仿宋" panose="02010600040101010101" pitchFamily="2" charset="-122"/>
                <a:ea typeface="华文仿宋" panose="02010600040101010101" pitchFamily="2" charset="-122"/>
              </a:rPr>
              <a:t>程序序、寄存器重命</a:t>
            </a:r>
            <a:r>
              <a:rPr lang="zh-CN" altLang="en-US" sz="1600" dirty="0" smtClean="0">
                <a:latin typeface="华文仿宋" panose="02010600040101010101" pitchFamily="2" charset="-122"/>
                <a:ea typeface="华文仿宋" panose="02010600040101010101" pitchFamily="2" charset="-122"/>
              </a:rPr>
              <a:t>名</a:t>
            </a:r>
            <a:endParaRPr lang="en-US" altLang="zh-CN" sz="1600" dirty="0" smtClean="0">
              <a:latin typeface="华文仿宋" panose="02010600040101010101" pitchFamily="2" charset="-122"/>
              <a:ea typeface="华文仿宋" panose="02010600040101010101" pitchFamily="2" charset="-122"/>
            </a:endParaRPr>
          </a:p>
          <a:p>
            <a:pPr>
              <a:lnSpc>
                <a:spcPct val="160000"/>
              </a:lnSpc>
              <a:spcAft>
                <a:spcPts val="0"/>
              </a:spcAft>
              <a:defRPr/>
            </a:pPr>
            <a:r>
              <a:rPr lang="zh-CN" altLang="en-US" sz="1600" dirty="0" smtClean="0">
                <a:latin typeface="华文仿宋" panose="02010600040101010101" pitchFamily="2" charset="-122"/>
                <a:ea typeface="华文仿宋" panose="02010600040101010101" pitchFamily="2" charset="-122"/>
              </a:rPr>
              <a:t>写</a:t>
            </a:r>
            <a:r>
              <a:rPr lang="zh-CN" altLang="en-US" sz="1600" dirty="0">
                <a:latin typeface="华文仿宋" panose="02010600040101010101" pitchFamily="2" charset="-122"/>
                <a:ea typeface="华文仿宋" panose="02010600040101010101" pitchFamily="2" charset="-122"/>
              </a:rPr>
              <a:t>后</a:t>
            </a:r>
            <a:r>
              <a:rPr lang="zh-CN" altLang="en-US" sz="1600" dirty="0" smtClean="0">
                <a:latin typeface="华文仿宋" panose="02010600040101010101" pitchFamily="2" charset="-122"/>
                <a:ea typeface="华文仿宋" panose="02010600040101010101" pitchFamily="2" charset="-122"/>
              </a:rPr>
              <a:t>读：</a:t>
            </a:r>
            <a:r>
              <a:rPr lang="zh-CN" altLang="en-US" sz="1600" dirty="0">
                <a:latin typeface="华文仿宋" panose="02010600040101010101" pitchFamily="2" charset="-122"/>
                <a:ea typeface="华文仿宋" panose="02010600040101010101" pitchFamily="2" charset="-122"/>
              </a:rPr>
              <a:t>停顿、旁路、消除相关性（软件层面</a:t>
            </a:r>
            <a:r>
              <a:rPr lang="zh-CN" altLang="en-US" sz="1600" dirty="0" smtClean="0">
                <a:latin typeface="华文仿宋" panose="02010600040101010101" pitchFamily="2" charset="-122"/>
                <a:ea typeface="华文仿宋" panose="02010600040101010101" pitchFamily="2" charset="-122"/>
              </a:rPr>
              <a:t>）</a:t>
            </a:r>
            <a:endParaRPr lang="en-US" altLang="zh-CN" sz="1600" dirty="0" smtClean="0">
              <a:latin typeface="华文仿宋" panose="02010600040101010101" pitchFamily="2" charset="-122"/>
              <a:ea typeface="华文仿宋" panose="02010600040101010101" pitchFamily="2" charset="-122"/>
            </a:endParaRPr>
          </a:p>
          <a:p>
            <a:pPr marL="0" indent="0">
              <a:spcBef>
                <a:spcPts val="2400"/>
              </a:spcBef>
              <a:spcAft>
                <a:spcPts val="0"/>
              </a:spcAft>
              <a:buNone/>
              <a:defRPr/>
            </a:pPr>
            <a:r>
              <a:rPr lang="en-US" altLang="zh-CN" b="1" dirty="0">
                <a:solidFill>
                  <a:srgbClr val="0070C0"/>
                </a:solidFill>
                <a:latin typeface="华文仿宋" panose="02010600040101010101" pitchFamily="2" charset="-122"/>
                <a:ea typeface="华文仿宋" panose="02010600040101010101" pitchFamily="2" charset="-122"/>
              </a:rPr>
              <a:t>3</a:t>
            </a:r>
            <a:r>
              <a:rPr lang="en-US" altLang="zh-CN" b="1" dirty="0" smtClean="0">
                <a:solidFill>
                  <a:srgbClr val="0070C0"/>
                </a:solidFill>
                <a:latin typeface="华文仿宋" panose="02010600040101010101" pitchFamily="2" charset="-122"/>
                <a:ea typeface="华文仿宋" panose="02010600040101010101" pitchFamily="2" charset="-122"/>
              </a:rPr>
              <a:t>. </a:t>
            </a:r>
            <a:r>
              <a:rPr lang="zh-CN" altLang="en-US" b="1" dirty="0" smtClean="0">
                <a:solidFill>
                  <a:srgbClr val="0070C0"/>
                </a:solidFill>
                <a:latin typeface="华文仿宋" panose="02010600040101010101" pitchFamily="2" charset="-122"/>
                <a:ea typeface="华文仿宋" panose="02010600040101010101" pitchFamily="2" charset="-122"/>
              </a:rPr>
              <a:t>控制</a:t>
            </a:r>
            <a:r>
              <a:rPr lang="zh-CN" altLang="en-US" b="1" dirty="0">
                <a:solidFill>
                  <a:srgbClr val="0070C0"/>
                </a:solidFill>
                <a:latin typeface="华文仿宋" panose="02010600040101010101" pitchFamily="2" charset="-122"/>
                <a:ea typeface="华文仿宋" panose="02010600040101010101" pitchFamily="2" charset="-122"/>
              </a:rPr>
              <a:t>冲突</a:t>
            </a:r>
            <a:endParaRPr lang="en-US" altLang="zh-CN" b="1" dirty="0">
              <a:solidFill>
                <a:srgbClr val="0070C0"/>
              </a:solidFill>
              <a:latin typeface="华文仿宋" panose="02010600040101010101" pitchFamily="2" charset="-122"/>
              <a:ea typeface="华文仿宋" panose="02010600040101010101" pitchFamily="2" charset="-122"/>
            </a:endParaRPr>
          </a:p>
          <a:p>
            <a:pPr marL="0" indent="0">
              <a:lnSpc>
                <a:spcPct val="160000"/>
              </a:lnSpc>
              <a:spcAft>
                <a:spcPts val="0"/>
              </a:spcAft>
              <a:buNone/>
              <a:defRPr/>
            </a:pPr>
            <a:r>
              <a:rPr lang="zh-CN" altLang="en-US" sz="1600" dirty="0">
                <a:solidFill>
                  <a:schemeClr val="tx1">
                    <a:lumMod val="50000"/>
                    <a:lumOff val="50000"/>
                  </a:schemeClr>
                </a:solidFill>
                <a:latin typeface="华文仿宋" panose="02010600040101010101" pitchFamily="2" charset="-122"/>
                <a:ea typeface="华文仿宋" panose="02010600040101010101" pitchFamily="2" charset="-122"/>
              </a:rPr>
              <a:t>取到的指令是控制指令（条件分支指令</a:t>
            </a:r>
            <a:r>
              <a:rPr lang="en-US" altLang="zh-CN" sz="1600" dirty="0">
                <a:solidFill>
                  <a:schemeClr val="tx1">
                    <a:lumMod val="50000"/>
                    <a:lumOff val="50000"/>
                  </a:schemeClr>
                </a:solidFill>
                <a:latin typeface="华文仿宋" panose="02010600040101010101" pitchFamily="2" charset="-122"/>
                <a:ea typeface="华文仿宋" panose="02010600040101010101" pitchFamily="2" charset="-122"/>
              </a:rPr>
              <a:t>/</a:t>
            </a:r>
            <a:r>
              <a:rPr lang="zh-CN" altLang="en-US" sz="1600" dirty="0">
                <a:solidFill>
                  <a:schemeClr val="tx1">
                    <a:lumMod val="50000"/>
                    <a:lumOff val="50000"/>
                  </a:schemeClr>
                </a:solidFill>
                <a:latin typeface="华文仿宋" panose="02010600040101010101" pitchFamily="2" charset="-122"/>
                <a:ea typeface="华文仿宋" panose="02010600040101010101" pitchFamily="2" charset="-122"/>
              </a:rPr>
              <a:t>无条件分支指令</a:t>
            </a:r>
            <a:r>
              <a:rPr lang="en-US" altLang="zh-CN" sz="1600" dirty="0">
                <a:solidFill>
                  <a:schemeClr val="tx1">
                    <a:lumMod val="50000"/>
                    <a:lumOff val="50000"/>
                  </a:schemeClr>
                </a:solidFill>
                <a:latin typeface="华文仿宋" panose="02010600040101010101" pitchFamily="2" charset="-122"/>
                <a:ea typeface="华文仿宋" panose="02010600040101010101" pitchFamily="2" charset="-122"/>
              </a:rPr>
              <a:t>/</a:t>
            </a:r>
            <a:r>
              <a:rPr lang="zh-CN" altLang="en-US" sz="1600" dirty="0">
                <a:solidFill>
                  <a:schemeClr val="tx1">
                    <a:lumMod val="50000"/>
                    <a:lumOff val="50000"/>
                  </a:schemeClr>
                </a:solidFill>
                <a:latin typeface="华文仿宋" panose="02010600040101010101" pitchFamily="2" charset="-122"/>
                <a:ea typeface="华文仿宋" panose="02010600040101010101" pitchFamily="2" charset="-122"/>
              </a:rPr>
              <a:t>调用指令</a:t>
            </a:r>
            <a:r>
              <a:rPr lang="en-US" altLang="zh-CN" sz="1600" dirty="0">
                <a:solidFill>
                  <a:schemeClr val="tx1">
                    <a:lumMod val="50000"/>
                    <a:lumOff val="50000"/>
                  </a:schemeClr>
                </a:solidFill>
                <a:latin typeface="华文仿宋" panose="02010600040101010101" pitchFamily="2" charset="-122"/>
                <a:ea typeface="华文仿宋" panose="02010600040101010101" pitchFamily="2" charset="-122"/>
              </a:rPr>
              <a:t>/</a:t>
            </a:r>
            <a:r>
              <a:rPr lang="zh-CN" altLang="en-US" sz="1600" dirty="0">
                <a:solidFill>
                  <a:schemeClr val="tx1">
                    <a:lumMod val="50000"/>
                    <a:lumOff val="50000"/>
                  </a:schemeClr>
                </a:solidFill>
                <a:latin typeface="华文仿宋" panose="02010600040101010101" pitchFamily="2" charset="-122"/>
                <a:ea typeface="华文仿宋" panose="02010600040101010101" pitchFamily="2" charset="-122"/>
              </a:rPr>
              <a:t>返回指令）</a:t>
            </a:r>
            <a:endParaRPr lang="en-US" altLang="zh-CN" sz="1600" dirty="0">
              <a:solidFill>
                <a:schemeClr val="tx1">
                  <a:lumMod val="50000"/>
                  <a:lumOff val="50000"/>
                </a:schemeClr>
              </a:solidFill>
              <a:latin typeface="华文仿宋" panose="02010600040101010101" pitchFamily="2" charset="-122"/>
              <a:ea typeface="华文仿宋" panose="02010600040101010101" pitchFamily="2" charset="-122"/>
            </a:endParaRPr>
          </a:p>
          <a:p>
            <a:pPr>
              <a:lnSpc>
                <a:spcPct val="160000"/>
              </a:lnSpc>
              <a:spcBef>
                <a:spcPts val="0"/>
              </a:spcBef>
              <a:spcAft>
                <a:spcPts val="0"/>
              </a:spcAft>
              <a:defRPr/>
            </a:pPr>
            <a:r>
              <a:rPr lang="zh-CN" altLang="en-US" sz="1600" dirty="0" smtClean="0">
                <a:latin typeface="华文仿宋" panose="02010600040101010101" pitchFamily="2" charset="-122"/>
                <a:ea typeface="华文仿宋" panose="02010600040101010101" pitchFamily="2" charset="-122"/>
              </a:rPr>
              <a:t>停顿、分支预测、分支</a:t>
            </a:r>
            <a:r>
              <a:rPr lang="zh-CN" altLang="en-US" sz="1600" dirty="0">
                <a:latin typeface="华文仿宋" panose="02010600040101010101" pitchFamily="2" charset="-122"/>
                <a:ea typeface="华文仿宋" panose="02010600040101010101" pitchFamily="2" charset="-122"/>
              </a:rPr>
              <a:t>延迟槽、细粒度多线程、推断执行、多路径执行等</a:t>
            </a:r>
          </a:p>
          <a:p>
            <a:pPr marL="0" indent="0">
              <a:lnSpc>
                <a:spcPct val="150000"/>
              </a:lnSpc>
              <a:spcBef>
                <a:spcPts val="0"/>
              </a:spcBef>
              <a:spcAft>
                <a:spcPts val="0"/>
              </a:spcAft>
              <a:buNone/>
              <a:defRPr/>
            </a:pPr>
            <a:endParaRPr lang="en-US" altLang="zh-CN" sz="1600" dirty="0">
              <a:latin typeface="幼圆" panose="02010509060101010101" pitchFamily="49" charset="-122"/>
              <a:ea typeface="幼圆" panose="02010509060101010101" pitchFamily="49" charset="-122"/>
            </a:endParaRPr>
          </a:p>
          <a:p>
            <a:pPr marL="0" indent="0" eaLnBrk="1" fontAlgn="auto" hangingPunct="1">
              <a:lnSpc>
                <a:spcPct val="150000"/>
              </a:lnSpc>
              <a:spcAft>
                <a:spcPts val="0"/>
              </a:spcAft>
              <a:buNone/>
              <a:defRPr/>
            </a:pPr>
            <a:endParaRPr lang="zh-CN" altLang="en-US" sz="1600" dirty="0">
              <a:latin typeface="幼圆" panose="02010509060101010101" pitchFamily="49" charset="-122"/>
              <a:ea typeface="幼圆" panose="02010509060101010101" pitchFamily="49" charset="-122"/>
            </a:endParaRPr>
          </a:p>
        </p:txBody>
      </p:sp>
      <p:sp>
        <p:nvSpPr>
          <p:cNvPr id="4608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宋体" panose="02010600030101010101" pitchFamily="2" charset="-122"/>
                <a:ea typeface="宋体" panose="02010600030101010101" pitchFamily="2" charset="-122"/>
              </a:defRPr>
            </a:lvl9pPr>
          </a:lstStyle>
          <a:p>
            <a:pPr fontAlgn="base">
              <a:spcBef>
                <a:spcPct val="0"/>
              </a:spcBef>
              <a:spcAft>
                <a:spcPct val="0"/>
              </a:spcAft>
              <a:buFontTx/>
              <a:buNone/>
            </a:pPr>
            <a:fld id="{5EA0B35A-18AD-4DDF-8824-ED423C74F25D}" type="slidenum">
              <a:rPr lang="zh-CN" altLang="en-US" sz="1200" smtClean="0">
                <a:solidFill>
                  <a:srgbClr val="898989"/>
                </a:solidFill>
              </a:rPr>
              <a:pPr fontAlgn="base">
                <a:spcBef>
                  <a:spcPct val="0"/>
                </a:spcBef>
                <a:spcAft>
                  <a:spcPct val="0"/>
                </a:spcAft>
                <a:buFontTx/>
                <a:buNone/>
              </a:pPr>
              <a:t>6</a:t>
            </a:fld>
            <a:endParaRPr lang="zh-CN" altLang="en-US" sz="1200" smtClean="0">
              <a:solidFill>
                <a:srgbClr val="898989"/>
              </a:solidFill>
            </a:endParaRPr>
          </a:p>
        </p:txBody>
      </p:sp>
      <p:sp>
        <p:nvSpPr>
          <p:cNvPr id="2" name="页脚占位符 1"/>
          <p:cNvSpPr>
            <a:spLocks noGrp="1"/>
          </p:cNvSpPr>
          <p:nvPr>
            <p:ph type="ftr" sz="quarter" idx="12"/>
          </p:nvPr>
        </p:nvSpPr>
        <p:spPr>
          <a:xfrm>
            <a:off x="3945632" y="6356350"/>
            <a:ext cx="3578696" cy="365125"/>
          </a:xfrm>
        </p:spPr>
        <p:txBody>
          <a:bodyPr/>
          <a:lstStyle/>
          <a:p>
            <a:r>
              <a:rPr lang="en-US" altLang="zh-CN" dirty="0" smtClean="0"/>
              <a:t>CPU</a:t>
            </a:r>
            <a:r>
              <a:rPr lang="zh-CN" altLang="en-US" dirty="0" smtClean="0"/>
              <a:t>流水线结构建模、形式验证及代码生成与实现</a:t>
            </a:r>
            <a:endParaRPr lang="zh-CN" altLang="en-US" dirty="0"/>
          </a:p>
        </p:txBody>
      </p:sp>
    </p:spTree>
    <p:extLst>
      <p:ext uri="{BB962C8B-B14F-4D97-AF65-F5344CB8AC3E}">
        <p14:creationId xmlns:p14="http://schemas.microsoft.com/office/powerpoint/2010/main" val="2761837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lgn="l"/>
            <a:r>
              <a:rPr lang="zh-CN" altLang="en-US" dirty="0"/>
              <a:t>国内外研究现状 </a:t>
            </a:r>
            <a:r>
              <a:rPr lang="en-US" altLang="zh-CN" dirty="0"/>
              <a:t>—— </a:t>
            </a:r>
            <a:r>
              <a:rPr lang="zh-CN" altLang="en-US" sz="2000" dirty="0" smtClean="0"/>
              <a:t>形式验证方法</a:t>
            </a:r>
            <a:endParaRPr lang="zh-CN" altLang="en-US" dirty="0" smtClean="0"/>
          </a:p>
        </p:txBody>
      </p:sp>
      <p:sp>
        <p:nvSpPr>
          <p:cNvPr id="39939" name="内容占位符 2"/>
          <p:cNvSpPr>
            <a:spLocks noGrp="1"/>
          </p:cNvSpPr>
          <p:nvPr>
            <p:ph idx="1"/>
          </p:nvPr>
        </p:nvSpPr>
        <p:spPr/>
        <p:txBody>
          <a:bodyPr>
            <a:normAutofit/>
          </a:bodyPr>
          <a:lstStyle/>
          <a:p>
            <a:pPr marL="0" indent="0" eaLnBrk="1" hangingPunct="1">
              <a:buFont typeface="Arial" panose="020B0604020202020204" pitchFamily="34" charset="0"/>
              <a:buNone/>
              <a:defRPr/>
            </a:pPr>
            <a:r>
              <a:rPr lang="zh-CN" altLang="en-US" sz="2000" b="1" dirty="0" smtClean="0">
                <a:solidFill>
                  <a:srgbClr val="0070C0"/>
                </a:solidFill>
                <a:latin typeface="Times New Roman" panose="02020603050405020304" pitchFamily="18" charset="0"/>
                <a:ea typeface="华文仿宋" panose="02010600040101010101" pitchFamily="2" charset="-122"/>
              </a:rPr>
              <a:t>形式验证方法</a:t>
            </a:r>
            <a:r>
              <a:rPr lang="zh-CN" altLang="en-US" sz="2000" dirty="0" smtClean="0">
                <a:latin typeface="Times New Roman" panose="02020603050405020304" pitchFamily="18" charset="0"/>
                <a:ea typeface="华文仿宋" panose="02010600040101010101" pitchFamily="2" charset="-122"/>
              </a:rPr>
              <a:t>已受到越来越多的关注</a:t>
            </a:r>
            <a:endParaRPr lang="en-US" altLang="zh-CN" sz="2000" dirty="0" smtClean="0">
              <a:solidFill>
                <a:srgbClr val="0070C0"/>
              </a:solidFill>
              <a:latin typeface="Times New Roman" panose="02020603050405020304" pitchFamily="18" charset="0"/>
              <a:ea typeface="华文仿宋" panose="02010600040101010101" pitchFamily="2" charset="-122"/>
            </a:endParaRPr>
          </a:p>
          <a:p>
            <a:pPr algn="just" eaLnBrk="1" hangingPunct="1">
              <a:lnSpc>
                <a:spcPct val="150000"/>
              </a:lnSpc>
              <a:spcBef>
                <a:spcPts val="2000"/>
              </a:spcBef>
              <a:defRPr/>
            </a:pPr>
            <a:r>
              <a:rPr lang="zh-CN" altLang="en-US" dirty="0">
                <a:latin typeface="Times New Roman" panose="02020603050405020304" pitchFamily="18" charset="0"/>
                <a:ea typeface="华文仿宋" panose="02010600040101010101" pitchFamily="2" charset="-122"/>
              </a:rPr>
              <a:t>根据我国</a:t>
            </a:r>
            <a:r>
              <a:rPr lang="zh-CN" altLang="en-US" b="1" dirty="0">
                <a:solidFill>
                  <a:srgbClr val="0070C0"/>
                </a:solidFill>
                <a:latin typeface="Times New Roman" panose="02020603050405020304" pitchFamily="18" charset="0"/>
                <a:ea typeface="华文仿宋" panose="02010600040101010101" pitchFamily="2" charset="-122"/>
              </a:rPr>
              <a:t>信息安全产品分级评估标准</a:t>
            </a:r>
            <a:r>
              <a:rPr lang="en-US" altLang="zh-CN" dirty="0">
                <a:latin typeface="Times New Roman" panose="02020603050405020304" pitchFamily="18" charset="0"/>
                <a:ea typeface="华文仿宋" panose="02010600040101010101" pitchFamily="2" charset="-122"/>
              </a:rPr>
              <a:t>GB/T 18336—2001</a:t>
            </a:r>
            <a:r>
              <a:rPr lang="zh-CN" altLang="en-US" dirty="0">
                <a:latin typeface="Times New Roman" panose="02020603050405020304" pitchFamily="18" charset="0"/>
                <a:ea typeface="华文仿宋" panose="02010600040101010101" pitchFamily="2" charset="-122"/>
              </a:rPr>
              <a:t>和国际标准</a:t>
            </a:r>
            <a:r>
              <a:rPr lang="en-US" altLang="zh-CN" dirty="0">
                <a:latin typeface="Times New Roman" panose="02020603050405020304" pitchFamily="18" charset="0"/>
                <a:ea typeface="华文仿宋" panose="02010600040101010101" pitchFamily="2" charset="-122"/>
              </a:rPr>
              <a:t>ISO/IEC 15408:1999</a:t>
            </a:r>
            <a:r>
              <a:rPr lang="zh-CN" altLang="en-US" dirty="0">
                <a:latin typeface="Times New Roman" panose="02020603050405020304" pitchFamily="18" charset="0"/>
                <a:ea typeface="华文仿宋" panose="02010600040101010101" pitchFamily="2" charset="-122"/>
              </a:rPr>
              <a:t>，信息安全产品最高评估保证级</a:t>
            </a:r>
            <a:r>
              <a:rPr lang="en-US" altLang="zh-CN" dirty="0">
                <a:latin typeface="Times New Roman" panose="02020603050405020304" pitchFamily="18" charset="0"/>
                <a:ea typeface="华文仿宋" panose="02010600040101010101" pitchFamily="2" charset="-122"/>
              </a:rPr>
              <a:t>EAL7</a:t>
            </a:r>
            <a:r>
              <a:rPr lang="zh-CN" altLang="en-US" dirty="0">
                <a:latin typeface="Times New Roman" panose="02020603050405020304" pitchFamily="18" charset="0"/>
                <a:ea typeface="华文仿宋" panose="02010600040101010101" pitchFamily="2" charset="-122"/>
              </a:rPr>
              <a:t>要求其满足“</a:t>
            </a:r>
            <a:r>
              <a:rPr lang="zh-CN" altLang="en-US" b="1" dirty="0">
                <a:solidFill>
                  <a:srgbClr val="0070C0"/>
                </a:solidFill>
                <a:latin typeface="Times New Roman" panose="02020603050405020304" pitchFamily="18" charset="0"/>
                <a:ea typeface="华文仿宋" panose="02010600040101010101" pitchFamily="2" charset="-122"/>
              </a:rPr>
              <a:t>形式化验证的设计和</a:t>
            </a:r>
            <a:r>
              <a:rPr lang="zh-CN" altLang="en-US" b="1" dirty="0" smtClean="0">
                <a:solidFill>
                  <a:srgbClr val="0070C0"/>
                </a:solidFill>
                <a:latin typeface="Times New Roman" panose="02020603050405020304" pitchFamily="18" charset="0"/>
                <a:ea typeface="华文仿宋" panose="02010600040101010101" pitchFamily="2" charset="-122"/>
              </a:rPr>
              <a:t>测试</a:t>
            </a:r>
            <a:r>
              <a:rPr lang="zh-CN" altLang="en-US" dirty="0" smtClean="0">
                <a:latin typeface="Times New Roman" panose="02020603050405020304" pitchFamily="18" charset="0"/>
                <a:ea typeface="华文仿宋" panose="02010600040101010101" pitchFamily="2" charset="-122"/>
              </a:rPr>
              <a:t>”</a:t>
            </a:r>
            <a:endParaRPr lang="en-US" altLang="zh-CN" dirty="0" smtClean="0">
              <a:latin typeface="Times New Roman" panose="02020603050405020304" pitchFamily="18" charset="0"/>
              <a:ea typeface="华文仿宋" panose="02010600040101010101" pitchFamily="2" charset="-122"/>
            </a:endParaRPr>
          </a:p>
          <a:p>
            <a:pPr algn="just">
              <a:lnSpc>
                <a:spcPct val="150000"/>
              </a:lnSpc>
              <a:spcBef>
                <a:spcPts val="0"/>
              </a:spcBef>
              <a:defRPr/>
            </a:pPr>
            <a:r>
              <a:rPr lang="zh-CN" altLang="en-US" b="1" dirty="0">
                <a:solidFill>
                  <a:srgbClr val="0070C0"/>
                </a:solidFill>
                <a:latin typeface="Times New Roman" panose="02020603050405020304" pitchFamily="18" charset="0"/>
                <a:ea typeface="华文仿宋" panose="02010600040101010101" pitchFamily="2" charset="-122"/>
              </a:rPr>
              <a:t>龙芯</a:t>
            </a:r>
            <a:r>
              <a:rPr lang="en-US" altLang="zh-CN" b="1" dirty="0">
                <a:solidFill>
                  <a:srgbClr val="0070C0"/>
                </a:solidFill>
                <a:latin typeface="Times New Roman" panose="02020603050405020304" pitchFamily="18" charset="0"/>
                <a:ea typeface="华文仿宋" panose="02010600040101010101" pitchFamily="2" charset="-122"/>
              </a:rPr>
              <a:t>2</a:t>
            </a:r>
            <a:r>
              <a:rPr lang="zh-CN" altLang="en-US" b="1" dirty="0">
                <a:solidFill>
                  <a:srgbClr val="0070C0"/>
                </a:solidFill>
                <a:latin typeface="Times New Roman" panose="02020603050405020304" pitchFamily="18" charset="0"/>
                <a:ea typeface="华文仿宋" panose="02010600040101010101" pitchFamily="2" charset="-122"/>
              </a:rPr>
              <a:t>号</a:t>
            </a:r>
            <a:r>
              <a:rPr lang="zh-CN" altLang="en-US" dirty="0">
                <a:latin typeface="Times New Roman" panose="02020603050405020304" pitchFamily="18" charset="0"/>
                <a:ea typeface="华文仿宋" panose="02010600040101010101" pitchFamily="2" charset="-122"/>
              </a:rPr>
              <a:t>采用了等价性检验和模型检测两种方法进行</a:t>
            </a:r>
            <a:r>
              <a:rPr lang="zh-CN" altLang="en-US" b="1" dirty="0">
                <a:solidFill>
                  <a:srgbClr val="0070C0"/>
                </a:solidFill>
                <a:latin typeface="Times New Roman" panose="02020603050405020304" pitchFamily="18" charset="0"/>
                <a:ea typeface="华文仿宋" panose="02010600040101010101" pitchFamily="2" charset="-122"/>
              </a:rPr>
              <a:t>部分验证</a:t>
            </a:r>
            <a:r>
              <a:rPr lang="en-US" altLang="zh-CN" dirty="0">
                <a:latin typeface="Times New Roman" panose="02020603050405020304" pitchFamily="18" charset="0"/>
                <a:ea typeface="华文仿宋" panose="02010600040101010101" pitchFamily="2" charset="-122"/>
              </a:rPr>
              <a:t>[6,7</a:t>
            </a:r>
            <a:r>
              <a:rPr lang="en-US" altLang="zh-CN" dirty="0" smtClean="0">
                <a:latin typeface="Times New Roman" panose="02020603050405020304" pitchFamily="18" charset="0"/>
                <a:ea typeface="华文仿宋" panose="02010600040101010101" pitchFamily="2" charset="-122"/>
              </a:rPr>
              <a:t>]</a:t>
            </a:r>
            <a:endParaRPr lang="en-US" altLang="zh-CN" dirty="0">
              <a:latin typeface="Times New Roman" panose="02020603050405020304" pitchFamily="18" charset="0"/>
              <a:ea typeface="华文仿宋" panose="02010600040101010101" pitchFamily="2" charset="-122"/>
            </a:endParaRPr>
          </a:p>
          <a:p>
            <a:pPr algn="just" eaLnBrk="1" hangingPunct="1">
              <a:lnSpc>
                <a:spcPct val="150000"/>
              </a:lnSpc>
              <a:spcBef>
                <a:spcPts val="0"/>
              </a:spcBef>
              <a:defRPr/>
            </a:pPr>
            <a:r>
              <a:rPr lang="en-US" altLang="zh-CN" dirty="0">
                <a:latin typeface="Times New Roman" panose="02020603050405020304" pitchFamily="18" charset="0"/>
                <a:ea typeface="华文仿宋" panose="02010600040101010101" pitchFamily="2" charset="-122"/>
              </a:rPr>
              <a:t>IBM</a:t>
            </a:r>
            <a:r>
              <a:rPr lang="zh-CN" altLang="en-US" dirty="0">
                <a:latin typeface="Times New Roman" panose="02020603050405020304" pitchFamily="18" charset="0"/>
                <a:ea typeface="华文仿宋" panose="02010600040101010101" pitchFamily="2" charset="-122"/>
              </a:rPr>
              <a:t>使用其形式化和半形式化验证工具集</a:t>
            </a:r>
            <a:r>
              <a:rPr lang="en-US" altLang="zh-CN" dirty="0" err="1">
                <a:latin typeface="Times New Roman" panose="02020603050405020304" pitchFamily="18" charset="0"/>
                <a:ea typeface="华文仿宋" panose="02010600040101010101" pitchFamily="2" charset="-122"/>
              </a:rPr>
              <a:t>SixthSense</a:t>
            </a:r>
            <a:r>
              <a:rPr lang="zh-CN" altLang="en-US" dirty="0">
                <a:latin typeface="Times New Roman" panose="02020603050405020304" pitchFamily="18" charset="0"/>
                <a:ea typeface="华文仿宋" panose="02010600040101010101" pitchFamily="2" charset="-122"/>
              </a:rPr>
              <a:t>和</a:t>
            </a:r>
            <a:r>
              <a:rPr lang="en-US" altLang="zh-CN" dirty="0" err="1">
                <a:latin typeface="Times New Roman" panose="02020603050405020304" pitchFamily="18" charset="0"/>
                <a:ea typeface="华文仿宋" panose="02010600040101010101" pitchFamily="2" charset="-122"/>
              </a:rPr>
              <a:t>RuleBase</a:t>
            </a:r>
            <a:r>
              <a:rPr lang="zh-CN" altLang="en-US" dirty="0">
                <a:latin typeface="Times New Roman" panose="02020603050405020304" pitchFamily="18" charset="0"/>
                <a:ea typeface="华文仿宋" panose="02010600040101010101" pitchFamily="2" charset="-122"/>
              </a:rPr>
              <a:t>对</a:t>
            </a:r>
            <a:r>
              <a:rPr lang="en-US" altLang="zh-CN" b="1" dirty="0">
                <a:solidFill>
                  <a:srgbClr val="0070C0"/>
                </a:solidFill>
                <a:latin typeface="Times New Roman" panose="02020603050405020304" pitchFamily="18" charset="0"/>
                <a:ea typeface="华文仿宋" panose="02010600040101010101" pitchFamily="2" charset="-122"/>
              </a:rPr>
              <a:t>IBM</a:t>
            </a:r>
            <a:r>
              <a:rPr lang="en-US" altLang="zh-CN" b="1" dirty="0">
                <a:latin typeface="Times New Roman" panose="02020603050405020304" pitchFamily="18" charset="0"/>
                <a:ea typeface="华文仿宋" panose="02010600040101010101" pitchFamily="2" charset="-122"/>
              </a:rPr>
              <a:t> </a:t>
            </a:r>
            <a:r>
              <a:rPr lang="en-US" altLang="zh-CN" b="1" dirty="0">
                <a:solidFill>
                  <a:srgbClr val="0070C0"/>
                </a:solidFill>
                <a:latin typeface="Times New Roman" panose="02020603050405020304" pitchFamily="18" charset="0"/>
                <a:ea typeface="华文仿宋" panose="02010600040101010101" pitchFamily="2" charset="-122"/>
              </a:rPr>
              <a:t>POWER7</a:t>
            </a:r>
            <a:r>
              <a:rPr lang="zh-CN" altLang="en-US" dirty="0">
                <a:latin typeface="Times New Roman" panose="02020603050405020304" pitchFamily="18" charset="0"/>
                <a:ea typeface="华文仿宋" panose="02010600040101010101" pitchFamily="2" charset="-122"/>
              </a:rPr>
              <a:t>和</a:t>
            </a:r>
            <a:r>
              <a:rPr lang="en-US" altLang="zh-CN" b="1" dirty="0">
                <a:solidFill>
                  <a:srgbClr val="0070C0"/>
                </a:solidFill>
                <a:latin typeface="Times New Roman" panose="02020603050405020304" pitchFamily="18" charset="0"/>
                <a:ea typeface="华文仿宋" panose="02010600040101010101" pitchFamily="2" charset="-122"/>
              </a:rPr>
              <a:t>IBM POWER8</a:t>
            </a:r>
            <a:r>
              <a:rPr lang="zh-CN" altLang="en-US" dirty="0">
                <a:latin typeface="Times New Roman" panose="02020603050405020304" pitchFamily="18" charset="0"/>
                <a:ea typeface="华文仿宋" panose="02010600040101010101" pitchFamily="2" charset="-122"/>
              </a:rPr>
              <a:t>等进行了</a:t>
            </a:r>
            <a:r>
              <a:rPr lang="zh-CN" altLang="en-US" b="1" dirty="0">
                <a:solidFill>
                  <a:srgbClr val="0070C0"/>
                </a:solidFill>
                <a:latin typeface="Times New Roman" panose="02020603050405020304" pitchFamily="18" charset="0"/>
                <a:ea typeface="华文仿宋" panose="02010600040101010101" pitchFamily="2" charset="-122"/>
              </a:rPr>
              <a:t>部分验证</a:t>
            </a:r>
            <a:r>
              <a:rPr lang="en-US" altLang="zh-CN" dirty="0">
                <a:solidFill>
                  <a:srgbClr val="002060"/>
                </a:solidFill>
                <a:latin typeface="Times New Roman" panose="02020603050405020304" pitchFamily="18" charset="0"/>
                <a:ea typeface="华文仿宋" panose="02010600040101010101" pitchFamily="2" charset="-122"/>
              </a:rPr>
              <a:t>[4,5</a:t>
            </a:r>
            <a:r>
              <a:rPr lang="en-US" altLang="zh-CN" dirty="0" smtClean="0">
                <a:solidFill>
                  <a:srgbClr val="002060"/>
                </a:solidFill>
                <a:latin typeface="Times New Roman" panose="02020603050405020304" pitchFamily="18" charset="0"/>
                <a:ea typeface="华文仿宋" panose="02010600040101010101" pitchFamily="2" charset="-122"/>
              </a:rPr>
              <a:t>]</a:t>
            </a:r>
          </a:p>
          <a:p>
            <a:pPr algn="just">
              <a:lnSpc>
                <a:spcPct val="150000"/>
              </a:lnSpc>
              <a:spcBef>
                <a:spcPts val="0"/>
              </a:spcBef>
              <a:defRPr/>
            </a:pPr>
            <a:r>
              <a:rPr lang="en-US" altLang="zh-CN" dirty="0" smtClean="0">
                <a:latin typeface="Times New Roman" panose="02020603050405020304" pitchFamily="18" charset="0"/>
                <a:ea typeface="华文仿宋" panose="02010600040101010101" pitchFamily="2" charset="-122"/>
              </a:rPr>
              <a:t>Rockwell </a:t>
            </a:r>
            <a:r>
              <a:rPr lang="en-US" altLang="zh-CN" dirty="0">
                <a:latin typeface="Times New Roman" panose="02020603050405020304" pitchFamily="18" charset="0"/>
                <a:ea typeface="华文仿宋" panose="02010600040101010101" pitchFamily="2" charset="-122"/>
              </a:rPr>
              <a:t>Collins</a:t>
            </a:r>
            <a:r>
              <a:rPr lang="zh-CN" altLang="en-US" dirty="0">
                <a:latin typeface="Times New Roman" panose="02020603050405020304" pitchFamily="18" charset="0"/>
                <a:ea typeface="华文仿宋" panose="02010600040101010101" pitchFamily="2" charset="-122"/>
              </a:rPr>
              <a:t>公司使用</a:t>
            </a:r>
            <a:r>
              <a:rPr lang="en-US" altLang="zh-CN" dirty="0">
                <a:latin typeface="Times New Roman" panose="02020603050405020304" pitchFamily="18" charset="0"/>
                <a:ea typeface="华文仿宋" panose="02010600040101010101" pitchFamily="2" charset="-122"/>
              </a:rPr>
              <a:t>ACL2</a:t>
            </a:r>
            <a:r>
              <a:rPr lang="zh-CN" altLang="en-US" dirty="0">
                <a:latin typeface="Times New Roman" panose="02020603050405020304" pitchFamily="18" charset="0"/>
                <a:ea typeface="华文仿宋" panose="02010600040101010101" pitchFamily="2" charset="-122"/>
              </a:rPr>
              <a:t>系统在寄存器传输级上对</a:t>
            </a:r>
            <a:r>
              <a:rPr lang="en-US" altLang="zh-CN" b="1" dirty="0">
                <a:solidFill>
                  <a:srgbClr val="0070C0"/>
                </a:solidFill>
                <a:latin typeface="Times New Roman" panose="02020603050405020304" pitchFamily="18" charset="0"/>
                <a:ea typeface="华文仿宋" panose="02010600040101010101" pitchFamily="2" charset="-122"/>
              </a:rPr>
              <a:t>AAMP7G</a:t>
            </a:r>
            <a:r>
              <a:rPr lang="zh-CN" altLang="en-US" b="1" dirty="0">
                <a:solidFill>
                  <a:srgbClr val="0070C0"/>
                </a:solidFill>
                <a:latin typeface="Times New Roman" panose="02020603050405020304" pitchFamily="18" charset="0"/>
                <a:ea typeface="华文仿宋" panose="02010600040101010101" pitchFamily="2" charset="-122"/>
              </a:rPr>
              <a:t>处理器</a:t>
            </a:r>
            <a:r>
              <a:rPr lang="zh-CN" altLang="en-US" dirty="0">
                <a:latin typeface="Times New Roman" panose="02020603050405020304" pitchFamily="18" charset="0"/>
                <a:ea typeface="华文仿宋" panose="02010600040101010101" pitchFamily="2" charset="-122"/>
              </a:rPr>
              <a:t>进行了</a:t>
            </a:r>
            <a:r>
              <a:rPr lang="zh-CN" altLang="en-US" b="1" dirty="0">
                <a:solidFill>
                  <a:srgbClr val="0070C0"/>
                </a:solidFill>
                <a:latin typeface="Times New Roman" panose="02020603050405020304" pitchFamily="18" charset="0"/>
                <a:ea typeface="华文仿宋" panose="02010600040101010101" pitchFamily="2" charset="-122"/>
              </a:rPr>
              <a:t>寄存器传输级形式验证</a:t>
            </a:r>
            <a:r>
              <a:rPr lang="en-US" altLang="zh-CN" dirty="0">
                <a:latin typeface="Times New Roman" panose="02020603050405020304" pitchFamily="18" charset="0"/>
                <a:ea typeface="华文仿宋" panose="02010600040101010101" pitchFamily="2" charset="-122"/>
              </a:rPr>
              <a:t>[8</a:t>
            </a:r>
            <a:r>
              <a:rPr lang="en-US" altLang="zh-CN" dirty="0" smtClean="0">
                <a:latin typeface="Times New Roman" panose="02020603050405020304" pitchFamily="18" charset="0"/>
                <a:ea typeface="华文仿宋" panose="02010600040101010101" pitchFamily="2" charset="-122"/>
              </a:rPr>
              <a:t>]</a:t>
            </a:r>
            <a:endParaRPr lang="zh-CN" altLang="en-US" dirty="0">
              <a:latin typeface="Times New Roman" panose="02020603050405020304" pitchFamily="18" charset="0"/>
              <a:ea typeface="华文仿宋" panose="02010600040101010101" pitchFamily="2" charset="-122"/>
            </a:endParaRPr>
          </a:p>
        </p:txBody>
      </p:sp>
      <p:sp>
        <p:nvSpPr>
          <p:cNvPr id="2" name="页脚占位符 1"/>
          <p:cNvSpPr>
            <a:spLocks noGrp="1"/>
          </p:cNvSpPr>
          <p:nvPr>
            <p:ph type="ftr" sz="quarter" idx="12"/>
          </p:nvPr>
        </p:nvSpPr>
        <p:spPr>
          <a:xfrm>
            <a:off x="3945632" y="6356350"/>
            <a:ext cx="3578696"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748868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lgn="l"/>
            <a:r>
              <a:rPr lang="zh-CN" altLang="en-US" dirty="0"/>
              <a:t>国内外研究现状 </a:t>
            </a:r>
            <a:r>
              <a:rPr lang="en-US" altLang="zh-CN" dirty="0"/>
              <a:t>—— </a:t>
            </a:r>
            <a:r>
              <a:rPr lang="zh-CN" altLang="en-US" sz="2000" dirty="0" smtClean="0"/>
              <a:t>形式验证方法</a:t>
            </a:r>
            <a:endParaRPr lang="zh-CN" altLang="en-US" dirty="0" smtClean="0"/>
          </a:p>
        </p:txBody>
      </p:sp>
      <p:sp>
        <p:nvSpPr>
          <p:cNvPr id="5" name="内容占位符 2"/>
          <p:cNvSpPr txBox="1">
            <a:spLocks noGrp="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0" marR="0" lvl="0" indent="0" algn="l" defTabSz="914400" rtl="0" eaLnBrk="1" fontAlgn="auto" latinLnBrk="0" hangingPunct="1">
              <a:lnSpc>
                <a:spcPct val="90000"/>
              </a:lnSpc>
              <a:spcBef>
                <a:spcPct val="25000"/>
              </a:spcBef>
              <a:spcAft>
                <a:spcPts val="0"/>
              </a:spcAft>
              <a:buClr>
                <a:srgbClr val="336699"/>
              </a:buClr>
              <a:buSzTx/>
              <a:buFont typeface="Arial" panose="020B0604020202020204" pitchFamily="34" charset="0"/>
              <a:buNone/>
              <a:tabLst/>
              <a:defRPr/>
            </a:pPr>
            <a:r>
              <a:rPr kumimoji="0" lang="en-US" altLang="zh-CN" sz="1800" b="1" i="0" u="none" strike="noStrike" kern="0" cap="none" spc="0" normalizeH="0" baseline="0" noProof="0" dirty="0" smtClean="0">
                <a:ln>
                  <a:noFill/>
                </a:ln>
                <a:solidFill>
                  <a:srgbClr val="0070C0"/>
                </a:solidFill>
                <a:effectLst/>
                <a:uLnTx/>
                <a:uFillTx/>
                <a:latin typeface="Times New Roman" panose="02020603050405020304" pitchFamily="18" charset="0"/>
                <a:ea typeface="华文仿宋" panose="02010600040101010101" pitchFamily="2" charset="-122"/>
              </a:rPr>
              <a:t>1. </a:t>
            </a:r>
            <a:r>
              <a:rPr kumimoji="0" lang="zh-CN" altLang="en-US" sz="1800" i="0" u="none" strike="noStrike" kern="0" cap="none" spc="0" normalizeH="0" baseline="0" noProof="0" dirty="0" smtClean="0">
                <a:ln>
                  <a:noFill/>
                </a:ln>
                <a:solidFill>
                  <a:srgbClr val="0070C0"/>
                </a:solidFill>
                <a:effectLst/>
                <a:uLnTx/>
                <a:uFillTx/>
                <a:latin typeface="Times New Roman" panose="02020603050405020304" pitchFamily="18" charset="0"/>
                <a:ea typeface="华文仿宋" panose="02010600040101010101" pitchFamily="2" charset="-122"/>
              </a:rPr>
              <a:t>定理证明</a:t>
            </a:r>
            <a:endParaRPr kumimoji="0" lang="en-US" altLang="zh-CN" sz="1800" i="0" u="none" strike="noStrike" kern="0" cap="none" spc="0" normalizeH="0" baseline="0" noProof="0" dirty="0" smtClean="0">
              <a:ln>
                <a:noFill/>
              </a:ln>
              <a:solidFill>
                <a:srgbClr val="0070C0"/>
              </a:solidFill>
              <a:effectLst/>
              <a:uLnTx/>
              <a:uFillTx/>
              <a:latin typeface="Times New Roman" panose="02020603050405020304" pitchFamily="18" charset="0"/>
              <a:ea typeface="华文仿宋" panose="02010600040101010101" pitchFamily="2" charset="-122"/>
            </a:endParaRPr>
          </a:p>
          <a:p>
            <a:pPr marL="0" marR="0" lvl="0" indent="0" algn="l" defTabSz="914400" rtl="0" eaLnBrk="1" fontAlgn="auto" latinLnBrk="0" hangingPunct="1">
              <a:lnSpc>
                <a:spcPct val="150000"/>
              </a:lnSpc>
              <a:spcBef>
                <a:spcPts val="0"/>
              </a:spcBef>
              <a:spcAft>
                <a:spcPts val="0"/>
              </a:spcAft>
              <a:buClr>
                <a:srgbClr val="336699"/>
              </a:buClr>
              <a:buSzTx/>
              <a:buFont typeface="Arial" panose="020B0604020202020204" pitchFamily="34" charset="0"/>
              <a:buNone/>
              <a:tabLst/>
              <a:defRPr/>
            </a:pPr>
            <a:r>
              <a:rPr kumimoji="0" lang="zh-CN" altLang="en-US" sz="1800" b="0" i="0" u="none" strike="noStrike" kern="0" cap="none" spc="0" normalizeH="0" baseline="0" noProof="0" dirty="0" smtClean="0">
                <a:ln>
                  <a:noFill/>
                </a:ln>
                <a:solidFill>
                  <a:srgbClr val="000000">
                    <a:lumMod val="50000"/>
                    <a:lumOff val="50000"/>
                  </a:srgbClr>
                </a:solidFill>
                <a:effectLst/>
                <a:uLnTx/>
                <a:uFillTx/>
                <a:latin typeface="Times New Roman" panose="02020603050405020304" pitchFamily="18" charset="0"/>
                <a:ea typeface="华文仿宋" panose="02010600040101010101" pitchFamily="2" charset="-122"/>
              </a:rPr>
              <a:t>利用一组公理和推理规则去构造系统公式蕴含性质公式的证明</a:t>
            </a:r>
            <a:endParaRPr kumimoji="0" lang="en-US" altLang="zh-CN" sz="1800" b="0" i="0" u="none" strike="noStrike" kern="0" cap="none" spc="0" normalizeH="0" baseline="0" noProof="0" dirty="0" smtClean="0">
              <a:ln>
                <a:noFill/>
              </a:ln>
              <a:solidFill>
                <a:srgbClr val="000000">
                  <a:lumMod val="50000"/>
                  <a:lumOff val="50000"/>
                </a:srgbClr>
              </a:solidFill>
              <a:effectLst/>
              <a:uLnTx/>
              <a:uFillTx/>
              <a:latin typeface="Times New Roman" panose="02020603050405020304" pitchFamily="18" charset="0"/>
              <a:ea typeface="华文仿宋" panose="02010600040101010101" pitchFamily="2" charset="-122"/>
            </a:endParaRPr>
          </a:p>
          <a:p>
            <a:pPr eaLnBrk="1" fontAlgn="auto" hangingPunct="1">
              <a:lnSpc>
                <a:spcPct val="150000"/>
              </a:lnSpc>
              <a:spcBef>
                <a:spcPts val="0"/>
              </a:spcBef>
              <a:spcAft>
                <a:spcPts val="0"/>
              </a:spcAft>
              <a:defRPr/>
            </a:pPr>
            <a:r>
              <a:rPr lang="zh-CN" altLang="en-US" sz="1800" b="0" kern="0" dirty="0" smtClean="0">
                <a:latin typeface="Times New Roman" panose="02020603050405020304" pitchFamily="18" charset="0"/>
                <a:ea typeface="华文仿宋" panose="02010600040101010101" pitchFamily="2" charset="-122"/>
              </a:rPr>
              <a:t>交互式定理证明工具 </a:t>
            </a:r>
            <a:r>
              <a:rPr lang="en-US" altLang="zh-CN" sz="1800" b="0" kern="0" dirty="0" smtClean="0">
                <a:latin typeface="Times New Roman" panose="02020603050405020304" pitchFamily="18" charset="0"/>
                <a:ea typeface="华文仿宋" panose="02010600040101010101" pitchFamily="2" charset="-122"/>
              </a:rPr>
              <a:t>Isabelle</a:t>
            </a:r>
            <a:r>
              <a:rPr lang="zh-CN" altLang="en-US" sz="1800" b="0" kern="0" dirty="0" smtClean="0">
                <a:latin typeface="Times New Roman" panose="02020603050405020304" pitchFamily="18" charset="0"/>
                <a:ea typeface="华文仿宋" panose="02010600040101010101" pitchFamily="2" charset="-122"/>
              </a:rPr>
              <a:t>、</a:t>
            </a:r>
            <a:r>
              <a:rPr lang="en-US" altLang="zh-CN" sz="1800" b="0" kern="0" dirty="0">
                <a:latin typeface="Times New Roman" panose="02020603050405020304" pitchFamily="18" charset="0"/>
                <a:ea typeface="华文仿宋" panose="02010600040101010101" pitchFamily="2" charset="-122"/>
              </a:rPr>
              <a:t>ACL2</a:t>
            </a:r>
            <a:endParaRPr kumimoji="0" lang="en-US" altLang="zh-CN" sz="1800" b="0" i="0" u="none" strike="noStrike" kern="0" cap="none" spc="0" normalizeH="0" baseline="0" noProof="0" dirty="0" smtClean="0">
              <a:ln>
                <a:noFill/>
              </a:ln>
              <a:effectLst/>
              <a:uLnTx/>
              <a:uFillTx/>
              <a:latin typeface="Times New Roman" panose="02020603050405020304" pitchFamily="18" charset="0"/>
              <a:ea typeface="华文仿宋" panose="02010600040101010101" pitchFamily="2" charset="-122"/>
            </a:endParaRPr>
          </a:p>
          <a:p>
            <a:pPr marL="0" lvl="0" indent="0" eaLnBrk="1" fontAlgn="auto" hangingPunct="1">
              <a:spcBef>
                <a:spcPts val="1800"/>
              </a:spcBef>
              <a:spcAft>
                <a:spcPts val="0"/>
              </a:spcAft>
              <a:buNone/>
              <a:defRPr/>
            </a:pPr>
            <a:r>
              <a:rPr lang="en-US" altLang="zh-CN" sz="1800" b="0" kern="0" dirty="0">
                <a:solidFill>
                  <a:srgbClr val="0070C0"/>
                </a:solidFill>
                <a:latin typeface="Times New Roman" panose="02020603050405020304" pitchFamily="18" charset="0"/>
                <a:ea typeface="华文仿宋" panose="02010600040101010101" pitchFamily="2" charset="-122"/>
              </a:rPr>
              <a:t>2. </a:t>
            </a:r>
            <a:r>
              <a:rPr lang="zh-CN" altLang="en-US" sz="1800" kern="0" dirty="0">
                <a:solidFill>
                  <a:srgbClr val="0070C0"/>
                </a:solidFill>
                <a:latin typeface="Times New Roman" panose="02020603050405020304" pitchFamily="18" charset="0"/>
                <a:ea typeface="华文仿宋" panose="02010600040101010101" pitchFamily="2" charset="-122"/>
              </a:rPr>
              <a:t>模型检测</a:t>
            </a:r>
            <a:endParaRPr lang="en-US" altLang="zh-CN" sz="1800" kern="0" dirty="0">
              <a:solidFill>
                <a:srgbClr val="0070C0"/>
              </a:solidFill>
              <a:latin typeface="Times New Roman" panose="02020603050405020304" pitchFamily="18" charset="0"/>
              <a:ea typeface="华文仿宋" panose="02010600040101010101" pitchFamily="2" charset="-122"/>
            </a:endParaRPr>
          </a:p>
          <a:p>
            <a:pPr marL="0" lvl="0" indent="0" eaLnBrk="1" fontAlgn="auto" hangingPunct="1">
              <a:lnSpc>
                <a:spcPct val="150000"/>
              </a:lnSpc>
              <a:spcBef>
                <a:spcPts val="0"/>
              </a:spcBef>
              <a:spcAft>
                <a:spcPts val="0"/>
              </a:spcAft>
              <a:buNone/>
              <a:defRPr/>
            </a:pPr>
            <a:r>
              <a:rPr lang="zh-CN" altLang="en-US" sz="1800" b="0" kern="0" dirty="0">
                <a:solidFill>
                  <a:srgbClr val="000000">
                    <a:lumMod val="50000"/>
                    <a:lumOff val="50000"/>
                  </a:srgbClr>
                </a:solidFill>
                <a:latin typeface="Times New Roman" panose="02020603050405020304" pitchFamily="18" charset="0"/>
                <a:ea typeface="华文仿宋" panose="02010600040101010101" pitchFamily="2" charset="-122"/>
              </a:rPr>
              <a:t>判定系统模型是否满足待验性质的时序逻辑公式或者模态逻辑公式</a:t>
            </a:r>
            <a:endParaRPr lang="en-US" altLang="zh-CN" sz="1800" b="0" kern="0" dirty="0">
              <a:solidFill>
                <a:srgbClr val="000000">
                  <a:lumMod val="50000"/>
                  <a:lumOff val="50000"/>
                </a:srgbClr>
              </a:solidFill>
              <a:latin typeface="Times New Roman" panose="02020603050405020304" pitchFamily="18" charset="0"/>
              <a:ea typeface="华文仿宋" panose="02010600040101010101" pitchFamily="2" charset="-122"/>
            </a:endParaRPr>
          </a:p>
          <a:p>
            <a:pPr lvl="0" eaLnBrk="1" fontAlgn="auto" hangingPunct="1">
              <a:lnSpc>
                <a:spcPct val="150000"/>
              </a:lnSpc>
              <a:spcBef>
                <a:spcPts val="0"/>
              </a:spcBef>
              <a:spcAft>
                <a:spcPts val="0"/>
              </a:spcAft>
              <a:defRPr/>
            </a:pPr>
            <a:r>
              <a:rPr lang="zh-CN" altLang="en-US" sz="1800" b="0" kern="0" dirty="0" smtClean="0">
                <a:solidFill>
                  <a:srgbClr val="000000"/>
                </a:solidFill>
                <a:latin typeface="Times New Roman" panose="02020603050405020304" pitchFamily="18" charset="0"/>
                <a:ea typeface="华文仿宋" panose="02010600040101010101" pitchFamily="2" charset="-122"/>
              </a:rPr>
              <a:t>用于部分部件或流水线控制逻辑验证</a:t>
            </a:r>
            <a:endParaRPr lang="en-US" altLang="zh-CN" sz="1800" b="0" kern="0" dirty="0">
              <a:solidFill>
                <a:srgbClr val="000000"/>
              </a:solidFill>
              <a:latin typeface="Times New Roman" panose="02020603050405020304" pitchFamily="18" charset="0"/>
              <a:ea typeface="华文仿宋" panose="02010600040101010101" pitchFamily="2" charset="-122"/>
            </a:endParaRPr>
          </a:p>
          <a:p>
            <a:pPr lvl="0" eaLnBrk="1" fontAlgn="auto" hangingPunct="1">
              <a:lnSpc>
                <a:spcPct val="150000"/>
              </a:lnSpc>
              <a:spcBef>
                <a:spcPts val="0"/>
              </a:spcBef>
              <a:spcAft>
                <a:spcPts val="0"/>
              </a:spcAft>
              <a:defRPr/>
            </a:pPr>
            <a:r>
              <a:rPr lang="zh-CN" altLang="en-US" sz="1800" b="0" kern="0" dirty="0" smtClean="0">
                <a:solidFill>
                  <a:srgbClr val="000000"/>
                </a:solidFill>
                <a:latin typeface="Times New Roman" panose="02020603050405020304" pitchFamily="18" charset="0"/>
                <a:ea typeface="华文仿宋" panose="02010600040101010101" pitchFamily="2" charset="-122"/>
              </a:rPr>
              <a:t>存在</a:t>
            </a:r>
            <a:r>
              <a:rPr lang="zh-CN" altLang="en-US" sz="1800" b="0" kern="0" dirty="0">
                <a:solidFill>
                  <a:srgbClr val="000000"/>
                </a:solidFill>
                <a:latin typeface="Times New Roman" panose="02020603050405020304" pitchFamily="18" charset="0"/>
                <a:ea typeface="华文仿宋" panose="02010600040101010101" pitchFamily="2" charset="-122"/>
              </a:rPr>
              <a:t>状态空间组合爆炸的</a:t>
            </a:r>
            <a:r>
              <a:rPr lang="zh-CN" altLang="en-US" sz="1800" b="0" kern="0" dirty="0" smtClean="0">
                <a:solidFill>
                  <a:srgbClr val="000000"/>
                </a:solidFill>
                <a:latin typeface="Times New Roman" panose="02020603050405020304" pitchFamily="18" charset="0"/>
                <a:ea typeface="华文仿宋" panose="02010600040101010101" pitchFamily="2" charset="-122"/>
              </a:rPr>
              <a:t>问题</a:t>
            </a:r>
            <a:endParaRPr lang="en-US" altLang="zh-CN" sz="1800" b="0" kern="0" dirty="0" smtClean="0">
              <a:solidFill>
                <a:srgbClr val="000000"/>
              </a:solidFill>
              <a:latin typeface="Times New Roman" panose="02020603050405020304" pitchFamily="18" charset="0"/>
              <a:ea typeface="华文仿宋" panose="02010600040101010101" pitchFamily="2" charset="-122"/>
            </a:endParaRPr>
          </a:p>
          <a:p>
            <a:pPr marL="0" lvl="0" indent="0" eaLnBrk="1" fontAlgn="auto" hangingPunct="1">
              <a:spcBef>
                <a:spcPts val="1800"/>
              </a:spcBef>
              <a:spcAft>
                <a:spcPts val="0"/>
              </a:spcAft>
              <a:buNone/>
              <a:defRPr/>
            </a:pPr>
            <a:r>
              <a:rPr lang="en-US" altLang="zh-CN" sz="1800" b="0" kern="0" dirty="0" smtClean="0">
                <a:solidFill>
                  <a:srgbClr val="0070C0"/>
                </a:solidFill>
                <a:latin typeface="Times New Roman" panose="02020603050405020304" pitchFamily="18" charset="0"/>
                <a:ea typeface="华文仿宋" panose="02010600040101010101" pitchFamily="2" charset="-122"/>
              </a:rPr>
              <a:t>3. </a:t>
            </a:r>
            <a:r>
              <a:rPr lang="zh-CN" altLang="en-US" sz="1800" kern="0" dirty="0" smtClean="0">
                <a:solidFill>
                  <a:srgbClr val="0070C0"/>
                </a:solidFill>
                <a:latin typeface="Times New Roman" panose="02020603050405020304" pitchFamily="18" charset="0"/>
                <a:ea typeface="华文仿宋" panose="02010600040101010101" pitchFamily="2" charset="-122"/>
              </a:rPr>
              <a:t>等价性检验</a:t>
            </a:r>
            <a:endParaRPr lang="en-US" altLang="zh-CN" sz="1800" kern="0" dirty="0" smtClean="0">
              <a:solidFill>
                <a:srgbClr val="0070C0"/>
              </a:solidFill>
              <a:latin typeface="Times New Roman" panose="02020603050405020304" pitchFamily="18" charset="0"/>
              <a:ea typeface="华文仿宋" panose="02010600040101010101" pitchFamily="2" charset="-122"/>
            </a:endParaRPr>
          </a:p>
          <a:p>
            <a:pPr marL="0" lvl="0" indent="0" eaLnBrk="1" fontAlgn="auto" hangingPunct="1">
              <a:lnSpc>
                <a:spcPct val="150000"/>
              </a:lnSpc>
              <a:spcBef>
                <a:spcPts val="0"/>
              </a:spcBef>
              <a:spcAft>
                <a:spcPts val="0"/>
              </a:spcAft>
              <a:buNone/>
              <a:defRPr/>
            </a:pPr>
            <a:r>
              <a:rPr lang="zh-CN" altLang="en-US" sz="1800" b="0" kern="0" dirty="0" smtClean="0">
                <a:solidFill>
                  <a:srgbClr val="000000">
                    <a:lumMod val="50000"/>
                    <a:lumOff val="50000"/>
                  </a:srgbClr>
                </a:solidFill>
                <a:latin typeface="Times New Roman" panose="02020603050405020304" pitchFamily="18" charset="0"/>
                <a:ea typeface="华文仿宋" panose="02010600040101010101" pitchFamily="2" charset="-122"/>
              </a:rPr>
              <a:t>用于</a:t>
            </a:r>
            <a:r>
              <a:rPr lang="zh-CN" altLang="en-US" sz="1800" b="0" kern="0" dirty="0">
                <a:solidFill>
                  <a:srgbClr val="000000">
                    <a:lumMod val="50000"/>
                    <a:lumOff val="50000"/>
                  </a:srgbClr>
                </a:solidFill>
                <a:latin typeface="Times New Roman" panose="02020603050405020304" pitchFamily="18" charset="0"/>
                <a:ea typeface="华文仿宋" panose="02010600040101010101" pitchFamily="2" charset="-122"/>
              </a:rPr>
              <a:t>检查不同层级的设计之间的一致性，或者待检验设计与参考设计之间的等价性</a:t>
            </a:r>
            <a:endParaRPr lang="en-US" altLang="zh-CN" sz="1800" b="0" kern="0" dirty="0">
              <a:solidFill>
                <a:srgbClr val="000000"/>
              </a:solidFill>
              <a:latin typeface="Times New Roman" panose="02020603050405020304" pitchFamily="18" charset="0"/>
              <a:ea typeface="华文仿宋" panose="02010600040101010101" pitchFamily="2" charset="-122"/>
            </a:endParaRPr>
          </a:p>
          <a:p>
            <a:pPr lvl="0" eaLnBrk="1" fontAlgn="auto" hangingPunct="1">
              <a:lnSpc>
                <a:spcPct val="150000"/>
              </a:lnSpc>
              <a:spcBef>
                <a:spcPts val="0"/>
              </a:spcBef>
              <a:spcAft>
                <a:spcPts val="0"/>
              </a:spcAft>
              <a:defRPr/>
            </a:pPr>
            <a:r>
              <a:rPr lang="zh-CN" altLang="en-US" sz="1800" b="0" kern="0" dirty="0" smtClean="0">
                <a:solidFill>
                  <a:srgbClr val="000000"/>
                </a:solidFill>
                <a:latin typeface="Times New Roman" panose="02020603050405020304" pitchFamily="18" charset="0"/>
                <a:ea typeface="华文仿宋" panose="02010600040101010101" pitchFamily="2" charset="-122"/>
              </a:rPr>
              <a:t>不适用于进行</a:t>
            </a:r>
            <a:r>
              <a:rPr lang="zh-CN" altLang="en-US" sz="1800" b="0" kern="0" dirty="0">
                <a:solidFill>
                  <a:srgbClr val="000000"/>
                </a:solidFill>
                <a:latin typeface="Times New Roman" panose="02020603050405020304" pitchFamily="18" charset="0"/>
                <a:ea typeface="华文仿宋" panose="02010600040101010101" pitchFamily="2" charset="-122"/>
              </a:rPr>
              <a:t>功能性</a:t>
            </a:r>
            <a:r>
              <a:rPr lang="zh-CN" altLang="en-US" sz="1800" b="0" kern="0" dirty="0" smtClean="0">
                <a:solidFill>
                  <a:srgbClr val="000000"/>
                </a:solidFill>
                <a:latin typeface="Times New Roman" panose="02020603050405020304" pitchFamily="18" charset="0"/>
                <a:ea typeface="华文仿宋" panose="02010600040101010101" pitchFamily="2" charset="-122"/>
              </a:rPr>
              <a:t>验证</a:t>
            </a:r>
            <a:endParaRPr lang="en-US" altLang="zh-CN" sz="1800" b="0" kern="0" dirty="0" smtClean="0">
              <a:solidFill>
                <a:srgbClr val="000000"/>
              </a:solidFill>
              <a:latin typeface="Times New Roman" panose="02020603050405020304" pitchFamily="18" charset="0"/>
              <a:ea typeface="华文仿宋" panose="02010600040101010101" pitchFamily="2" charset="-122"/>
            </a:endParaRPr>
          </a:p>
          <a:p>
            <a:pPr marL="0" lvl="0" indent="0" eaLnBrk="1" fontAlgn="auto" hangingPunct="1">
              <a:lnSpc>
                <a:spcPct val="150000"/>
              </a:lnSpc>
              <a:spcAft>
                <a:spcPts val="0"/>
              </a:spcAft>
              <a:buNone/>
              <a:defRPr/>
            </a:pPr>
            <a:endParaRPr lang="en-US" altLang="zh-CN" sz="1700" kern="0" dirty="0">
              <a:solidFill>
                <a:srgbClr val="000000"/>
              </a:solidFill>
              <a:latin typeface="Times New Roman" panose="02020603050405020304" pitchFamily="18" charset="0"/>
              <a:ea typeface="华文仿宋" panose="02010600040101010101" pitchFamily="2" charset="-122"/>
            </a:endParaRPr>
          </a:p>
          <a:p>
            <a:pPr marL="0" marR="0" lvl="0" indent="0" algn="l" defTabSz="914400" rtl="0" eaLnBrk="1" fontAlgn="auto" latinLnBrk="0" hangingPunct="1">
              <a:lnSpc>
                <a:spcPct val="150000"/>
              </a:lnSpc>
              <a:spcBef>
                <a:spcPct val="25000"/>
              </a:spcBef>
              <a:spcAft>
                <a:spcPts val="0"/>
              </a:spcAft>
              <a:buClr>
                <a:srgbClr val="336699"/>
              </a:buClr>
              <a:buSzTx/>
              <a:buFont typeface="Arial" panose="020B0604020202020204" pitchFamily="34" charset="0"/>
              <a:buNone/>
              <a:tabLst/>
              <a:defRPr/>
            </a:pPr>
            <a:endParaRPr kumimoji="0" lang="en-US" altLang="zh-CN" sz="2200" b="1" i="0" u="none" strike="noStrike" kern="0" cap="none" spc="0" normalizeH="0" baseline="0" noProof="0" dirty="0" smtClean="0">
              <a:ln>
                <a:noFill/>
              </a:ln>
              <a:solidFill>
                <a:srgbClr val="000000">
                  <a:lumMod val="50000"/>
                  <a:lumOff val="50000"/>
                </a:srgbClr>
              </a:solidFill>
              <a:effectLst/>
              <a:uLnTx/>
              <a:uFillTx/>
              <a:latin typeface="Times New Roman" panose="02020603050405020304" pitchFamily="18" charset="0"/>
              <a:ea typeface="华文仿宋" panose="02010600040101010101" pitchFamily="2" charset="-122"/>
              <a:cs typeface="+mn-cs"/>
            </a:endParaRPr>
          </a:p>
          <a:p>
            <a:pPr marL="0" marR="0" lvl="0" indent="0" algn="l" defTabSz="914400" rtl="0" eaLnBrk="1" fontAlgn="auto" latinLnBrk="0" hangingPunct="1">
              <a:lnSpc>
                <a:spcPct val="150000"/>
              </a:lnSpc>
              <a:spcBef>
                <a:spcPct val="25000"/>
              </a:spcBef>
              <a:spcAft>
                <a:spcPts val="0"/>
              </a:spcAft>
              <a:buClr>
                <a:srgbClr val="336699"/>
              </a:buClr>
              <a:buSzTx/>
              <a:buFont typeface="Arial" panose="020B0604020202020204" pitchFamily="34" charset="0"/>
              <a:buNone/>
              <a:tabLst/>
              <a:defRPr/>
            </a:pPr>
            <a:endParaRPr kumimoji="0" lang="en-US" altLang="zh-CN" sz="2200" b="1" i="0" u="none" strike="noStrike" kern="0" cap="none" spc="0" normalizeH="0" baseline="0" noProof="0" dirty="0" smtClean="0">
              <a:ln>
                <a:noFill/>
              </a:ln>
              <a:solidFill>
                <a:srgbClr val="000000">
                  <a:lumMod val="50000"/>
                  <a:lumOff val="50000"/>
                </a:srgbClr>
              </a:solidFill>
              <a:effectLst/>
              <a:uLnTx/>
              <a:uFillTx/>
              <a:latin typeface="Times New Roman" panose="02020603050405020304" pitchFamily="18" charset="0"/>
              <a:ea typeface="华文仿宋" panose="02010600040101010101" pitchFamily="2" charset="-122"/>
              <a:cs typeface="+mn-cs"/>
            </a:endParaRPr>
          </a:p>
        </p:txBody>
      </p:sp>
      <p:sp>
        <p:nvSpPr>
          <p:cNvPr id="2" name="页脚占位符 1"/>
          <p:cNvSpPr>
            <a:spLocks noGrp="1"/>
          </p:cNvSpPr>
          <p:nvPr>
            <p:ph type="ftr" sz="quarter" idx="12"/>
          </p:nvPr>
        </p:nvSpPr>
        <p:spPr>
          <a:xfrm>
            <a:off x="3945632" y="6356350"/>
            <a:ext cx="3650704" cy="365125"/>
          </a:xfrm>
        </p:spPr>
        <p:txBody>
          <a:bodyPr/>
          <a:lstStyle/>
          <a:p>
            <a:r>
              <a:rPr lang="en-US" altLang="zh-CN" dirty="0" smtClean="0"/>
              <a:t>CPU</a:t>
            </a:r>
            <a:r>
              <a:rPr lang="zh-CN" altLang="en-US" dirty="0" smtClean="0"/>
              <a:t>流水线结构建模、形式验证及代码生成与实现</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3928184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05-李楠_面向虚拟化环境的安全监控机制的研究与实现</Template>
  <TotalTime>5719</TotalTime>
  <Words>3091</Words>
  <Application>Microsoft Office PowerPoint</Application>
  <PresentationFormat>全屏显示(4:3)</PresentationFormat>
  <Paragraphs>635</Paragraphs>
  <Slides>32</Slides>
  <Notes>25</Notes>
  <HiddenSlides>0</HiddenSlides>
  <MMClips>0</MMClips>
  <ScaleCrop>false</ScaleCrop>
  <HeadingPairs>
    <vt:vector size="8" baseType="variant">
      <vt:variant>
        <vt:lpstr>已用的字体</vt:lpstr>
      </vt:variant>
      <vt:variant>
        <vt:i4>17</vt:i4>
      </vt:variant>
      <vt:variant>
        <vt:lpstr>主题</vt:lpstr>
      </vt:variant>
      <vt:variant>
        <vt:i4>4</vt:i4>
      </vt:variant>
      <vt:variant>
        <vt:lpstr>嵌入 OLE 服务器</vt:lpstr>
      </vt:variant>
      <vt:variant>
        <vt:i4>3</vt:i4>
      </vt:variant>
      <vt:variant>
        <vt:lpstr>幻灯片标题</vt:lpstr>
      </vt:variant>
      <vt:variant>
        <vt:i4>32</vt:i4>
      </vt:variant>
    </vt:vector>
  </HeadingPairs>
  <TitlesOfParts>
    <vt:vector size="56" baseType="lpstr">
      <vt:lpstr>Arial Unicode MS</vt:lpstr>
      <vt:lpstr>黑体</vt:lpstr>
      <vt:lpstr>华文仿宋</vt:lpstr>
      <vt:lpstr>华文仿宋</vt:lpstr>
      <vt:lpstr>华文中宋</vt:lpstr>
      <vt:lpstr>楷体</vt:lpstr>
      <vt:lpstr>楷体_GB2312</vt:lpstr>
      <vt:lpstr>宋体</vt:lpstr>
      <vt:lpstr>幼圆</vt:lpstr>
      <vt:lpstr>Arial</vt:lpstr>
      <vt:lpstr>Arial Black</vt:lpstr>
      <vt:lpstr>Calibri</vt:lpstr>
      <vt:lpstr>Calibri Light</vt:lpstr>
      <vt:lpstr>Cambria Math</vt:lpstr>
      <vt:lpstr>Times New Roman</vt:lpstr>
      <vt:lpstr>Verdana</vt:lpstr>
      <vt:lpstr>Wingdings</vt:lpstr>
      <vt:lpstr>主题1</vt:lpstr>
      <vt:lpstr>博士学位论文答辩（李建欣）</vt:lpstr>
      <vt:lpstr>Office 主题</vt:lpstr>
      <vt:lpstr>1_Office 主题</vt:lpstr>
      <vt:lpstr>Image</vt:lpstr>
      <vt:lpstr>Microsoft Word 文档</vt:lpstr>
      <vt:lpstr>Microsoft Visio 绘图</vt:lpstr>
      <vt:lpstr>PowerPoint 演示文稿</vt:lpstr>
      <vt:lpstr>CPU流水线结构建模、形式验证及代码生成与实现</vt:lpstr>
      <vt:lpstr>课题背景和意义</vt:lpstr>
      <vt:lpstr>课题背景和意义</vt:lpstr>
      <vt:lpstr>课题背景和意义</vt:lpstr>
      <vt:lpstr>CPU流水线结构建模、形式验证及代码生成与实现</vt:lpstr>
      <vt:lpstr>国内外研究现状 —— 流水线冲突解决方案总结</vt:lpstr>
      <vt:lpstr>国内外研究现状 —— 形式验证方法</vt:lpstr>
      <vt:lpstr>国内外研究现状 —— 形式验证方法</vt:lpstr>
      <vt:lpstr>CPU流水线结构建模、形式验证及代码生成与实现</vt:lpstr>
      <vt:lpstr>研究目标</vt:lpstr>
      <vt:lpstr>研究内容</vt:lpstr>
      <vt:lpstr>研究内容</vt:lpstr>
      <vt:lpstr>1. CPU流水线结构模型</vt:lpstr>
      <vt:lpstr>1. CPU流水线结构模型——旁路转发单元FU</vt:lpstr>
      <vt:lpstr>1. CPU流水线结构模型          ——流水线通路生成方法</vt:lpstr>
      <vt:lpstr>2.CPU流水线结构形式验证方法</vt:lpstr>
      <vt:lpstr>2.CPU流水线结构形式验证方法——公理系统</vt:lpstr>
      <vt:lpstr>2.CPU流水线结构形式验证方法——公式提取方法</vt:lpstr>
      <vt:lpstr>PowerPoint 演示文稿</vt:lpstr>
      <vt:lpstr>2.CPU流水线结构形式验证方法——自动证明方法</vt:lpstr>
      <vt:lpstr>2.CPU流水线结构形式验证方法——自动证明方法</vt:lpstr>
      <vt:lpstr>3.CPU流水线代码生成方法</vt:lpstr>
      <vt:lpstr>CPU流水线结构建模、形式验证及代码生成与实现</vt:lpstr>
      <vt:lpstr>通路自动验证工具</vt:lpstr>
      <vt:lpstr>MIPS的形式验证</vt:lpstr>
      <vt:lpstr>MIPS形式验证</vt:lpstr>
      <vt:lpstr>代码自动生成工具</vt:lpstr>
      <vt:lpstr>旁路转发单元仿真实验</vt:lpstr>
      <vt:lpstr>CPU流水线结构建模、形式验证及代码生成与实现</vt:lpstr>
      <vt:lpstr>课题总结与展望</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dc:title>
  <dc:creator>lixx-WS</dc:creator>
  <cp:lastModifiedBy>郭同学</cp:lastModifiedBy>
  <cp:revision>316</cp:revision>
  <dcterms:created xsi:type="dcterms:W3CDTF">2014-12-01T21:24:21Z</dcterms:created>
  <dcterms:modified xsi:type="dcterms:W3CDTF">2017-03-02T08:20:07Z</dcterms:modified>
</cp:coreProperties>
</file>